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diagrams/layout1.xml" ContentType="application/vnd.openxmlformats-officedocument.drawingml.diagramLayout+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Override PartName="/ppt/diagrams/quickStyle1.xml" ContentType="application/vnd.openxmlformats-officedocument.drawingml.diagramStyle+xml"/>
  <Default Extension="jpeg" ContentType="image/jpe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1"/>
  </p:notesMasterIdLst>
  <p:sldIdLst>
    <p:sldId id="256" r:id="rId2"/>
    <p:sldId id="274" r:id="rId3"/>
    <p:sldId id="269" r:id="rId4"/>
    <p:sldId id="257" r:id="rId5"/>
    <p:sldId id="258" r:id="rId6"/>
    <p:sldId id="259" r:id="rId7"/>
    <p:sldId id="260" r:id="rId8"/>
    <p:sldId id="261" r:id="rId9"/>
    <p:sldId id="262" r:id="rId10"/>
    <p:sldId id="263" r:id="rId11"/>
    <p:sldId id="264" r:id="rId12"/>
    <p:sldId id="265" r:id="rId13"/>
    <p:sldId id="266" r:id="rId14"/>
    <p:sldId id="267" r:id="rId15"/>
    <p:sldId id="268" r:id="rId16"/>
    <p:sldId id="270" r:id="rId17"/>
    <p:sldId id="272" r:id="rId18"/>
    <p:sldId id="273" r:id="rId19"/>
    <p:sldId id="271"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75666" autoAdjust="0"/>
  </p:normalViewPr>
  <p:slideViewPr>
    <p:cSldViewPr snapToGrid="0">
      <p:cViewPr varScale="1">
        <p:scale>
          <a:sx n="80" d="100"/>
          <a:sy n="80" d="100"/>
        </p:scale>
        <p:origin x="-96" y="-114"/>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F7996D-96E3-4CB4-B99B-CBAFFFBFEDB6}" type="doc">
      <dgm:prSet loTypeId="urn:microsoft.com/office/officeart/2005/8/layout/radial6" loCatId="cycle" qsTypeId="urn:microsoft.com/office/officeart/2005/8/quickstyle/simple1" qsCatId="simple" csTypeId="urn:microsoft.com/office/officeart/2005/8/colors/accent1_1" csCatId="accent1" phldr="1"/>
      <dgm:spPr/>
      <dgm:t>
        <a:bodyPr/>
        <a:lstStyle/>
        <a:p>
          <a:endParaRPr lang="en-US"/>
        </a:p>
      </dgm:t>
    </dgm:pt>
    <dgm:pt modelId="{7D017377-3503-426C-A2FC-B3A13D2F2410}">
      <dgm:prSet phldrT="[Text]" custT="1"/>
      <dgm:spPr/>
      <dgm:t>
        <a:bodyPr/>
        <a:lstStyle/>
        <a:p>
          <a:r>
            <a:rPr lang="en-US" sz="1800" b="1" dirty="0" smtClean="0"/>
            <a:t>Categories of Community participation</a:t>
          </a:r>
          <a:endParaRPr lang="en-US" sz="1800" b="1" dirty="0"/>
        </a:p>
      </dgm:t>
    </dgm:pt>
    <dgm:pt modelId="{999BB47F-83B0-4F51-8DDB-47BFE498CE68}" type="parTrans" cxnId="{68503149-19CF-4421-AFF3-B87B0EE3CA8A}">
      <dgm:prSet/>
      <dgm:spPr/>
      <dgm:t>
        <a:bodyPr/>
        <a:lstStyle/>
        <a:p>
          <a:endParaRPr lang="en-US"/>
        </a:p>
      </dgm:t>
    </dgm:pt>
    <dgm:pt modelId="{5D1AB4B4-0050-4901-8C60-BEE9CDA0C564}" type="sibTrans" cxnId="{68503149-19CF-4421-AFF3-B87B0EE3CA8A}">
      <dgm:prSet/>
      <dgm:spPr/>
      <dgm:t>
        <a:bodyPr/>
        <a:lstStyle/>
        <a:p>
          <a:endParaRPr lang="en-US"/>
        </a:p>
      </dgm:t>
    </dgm:pt>
    <dgm:pt modelId="{995C16F6-D85A-4681-91F3-8B69E05190A9}">
      <dgm:prSet phldrT="[Text]" custT="1"/>
      <dgm:spPr/>
      <dgm:t>
        <a:bodyPr/>
        <a:lstStyle/>
        <a:p>
          <a:r>
            <a:rPr lang="en-US" sz="1200" b="1" smtClean="0"/>
            <a:t>Individual</a:t>
          </a:r>
          <a:endParaRPr lang="en-US" sz="1200" b="1" dirty="0"/>
        </a:p>
      </dgm:t>
    </dgm:pt>
    <dgm:pt modelId="{92CEDBA6-689D-46C2-987B-A8B0109EC73F}" type="parTrans" cxnId="{C537504D-1B6D-4380-B170-04F06B5EF48A}">
      <dgm:prSet/>
      <dgm:spPr/>
      <dgm:t>
        <a:bodyPr/>
        <a:lstStyle/>
        <a:p>
          <a:endParaRPr lang="en-US"/>
        </a:p>
      </dgm:t>
    </dgm:pt>
    <dgm:pt modelId="{9403DFD8-90F8-4980-988F-9870F2C425DB}" type="sibTrans" cxnId="{C537504D-1B6D-4380-B170-04F06B5EF48A}">
      <dgm:prSet/>
      <dgm:spPr/>
      <dgm:t>
        <a:bodyPr/>
        <a:lstStyle/>
        <a:p>
          <a:endParaRPr lang="en-US" sz="1600" b="1">
            <a:solidFill>
              <a:schemeClr val="tx1"/>
            </a:solidFill>
          </a:endParaRPr>
        </a:p>
      </dgm:t>
    </dgm:pt>
    <dgm:pt modelId="{D231429B-5B73-4C0A-8831-A036DDD3F398}">
      <dgm:prSet phldrT="[Text]" custT="1"/>
      <dgm:spPr/>
      <dgm:t>
        <a:bodyPr/>
        <a:lstStyle/>
        <a:p>
          <a:r>
            <a:rPr lang="en-US" sz="1200" b="1" smtClean="0"/>
            <a:t>Public participation</a:t>
          </a:r>
          <a:endParaRPr lang="en-US" sz="1200" b="1" dirty="0"/>
        </a:p>
      </dgm:t>
    </dgm:pt>
    <dgm:pt modelId="{158F0191-41B3-4E7D-92C1-E86E1F73A246}" type="parTrans" cxnId="{6D126F71-E002-44D5-8685-C58B7DE11E6C}">
      <dgm:prSet/>
      <dgm:spPr/>
      <dgm:t>
        <a:bodyPr/>
        <a:lstStyle/>
        <a:p>
          <a:endParaRPr lang="en-US"/>
        </a:p>
      </dgm:t>
    </dgm:pt>
    <dgm:pt modelId="{5D72A129-1C08-4892-988B-8CCCA6F4BFBB}" type="sibTrans" cxnId="{6D126F71-E002-44D5-8685-C58B7DE11E6C}">
      <dgm:prSet/>
      <dgm:spPr/>
      <dgm:t>
        <a:bodyPr/>
        <a:lstStyle/>
        <a:p>
          <a:endParaRPr lang="en-US" sz="1600" b="1">
            <a:solidFill>
              <a:schemeClr val="tx1"/>
            </a:solidFill>
          </a:endParaRPr>
        </a:p>
      </dgm:t>
    </dgm:pt>
    <dgm:pt modelId="{8C158EAA-FAA4-4E6E-8FBA-2B2570E3B332}">
      <dgm:prSet phldrT="[Text]" custT="1"/>
      <dgm:spPr/>
      <dgm:t>
        <a:bodyPr/>
        <a:lstStyle/>
        <a:p>
          <a:r>
            <a:rPr lang="en-US" sz="1200" b="1" smtClean="0"/>
            <a:t>Community Participation</a:t>
          </a:r>
          <a:endParaRPr lang="en-US" sz="1200" b="1" dirty="0"/>
        </a:p>
      </dgm:t>
    </dgm:pt>
    <dgm:pt modelId="{5F83098D-B12B-4B01-B92E-F6B633D3F4D9}" type="parTrans" cxnId="{1359E5FA-5420-4CEE-AB7E-86C8078A3814}">
      <dgm:prSet/>
      <dgm:spPr/>
      <dgm:t>
        <a:bodyPr/>
        <a:lstStyle/>
        <a:p>
          <a:endParaRPr lang="en-US"/>
        </a:p>
      </dgm:t>
    </dgm:pt>
    <dgm:pt modelId="{0B122D6F-DE4F-46DF-880F-D06B543940E1}" type="sibTrans" cxnId="{1359E5FA-5420-4CEE-AB7E-86C8078A3814}">
      <dgm:prSet/>
      <dgm:spPr/>
      <dgm:t>
        <a:bodyPr/>
        <a:lstStyle/>
        <a:p>
          <a:endParaRPr lang="en-US" sz="1600" b="1">
            <a:solidFill>
              <a:schemeClr val="tx1"/>
            </a:solidFill>
          </a:endParaRPr>
        </a:p>
      </dgm:t>
    </dgm:pt>
    <dgm:pt modelId="{4E6027BD-BA99-4FC0-BDA4-22383CDD6F4F}" type="pres">
      <dgm:prSet presAssocID="{EBF7996D-96E3-4CB4-B99B-CBAFFFBFEDB6}" presName="Name0" presStyleCnt="0">
        <dgm:presLayoutVars>
          <dgm:chMax val="1"/>
          <dgm:dir/>
          <dgm:animLvl val="ctr"/>
          <dgm:resizeHandles val="exact"/>
        </dgm:presLayoutVars>
      </dgm:prSet>
      <dgm:spPr/>
      <dgm:t>
        <a:bodyPr/>
        <a:lstStyle/>
        <a:p>
          <a:endParaRPr lang="en-US"/>
        </a:p>
      </dgm:t>
    </dgm:pt>
    <dgm:pt modelId="{567EFFD6-E1D9-4917-9A7E-8BCC36C54441}" type="pres">
      <dgm:prSet presAssocID="{7D017377-3503-426C-A2FC-B3A13D2F2410}" presName="centerShape" presStyleLbl="node0" presStyleIdx="0" presStyleCnt="1" custScaleX="106867" custScaleY="105223"/>
      <dgm:spPr/>
      <dgm:t>
        <a:bodyPr/>
        <a:lstStyle/>
        <a:p>
          <a:endParaRPr lang="en-US"/>
        </a:p>
      </dgm:t>
    </dgm:pt>
    <dgm:pt modelId="{3B1FED2E-49C5-473D-9BA0-9D726BB71AD6}" type="pres">
      <dgm:prSet presAssocID="{995C16F6-D85A-4681-91F3-8B69E05190A9}" presName="node" presStyleLbl="node1" presStyleIdx="0" presStyleCnt="3" custScaleX="106867" custScaleY="105223">
        <dgm:presLayoutVars>
          <dgm:bulletEnabled val="1"/>
        </dgm:presLayoutVars>
      </dgm:prSet>
      <dgm:spPr/>
      <dgm:t>
        <a:bodyPr/>
        <a:lstStyle/>
        <a:p>
          <a:endParaRPr lang="en-US"/>
        </a:p>
      </dgm:t>
    </dgm:pt>
    <dgm:pt modelId="{074E3D48-4CCB-466E-A240-0132506DF094}" type="pres">
      <dgm:prSet presAssocID="{995C16F6-D85A-4681-91F3-8B69E05190A9}" presName="dummy" presStyleCnt="0"/>
      <dgm:spPr/>
    </dgm:pt>
    <dgm:pt modelId="{AF007E59-E06F-4223-B347-6F2B12A6443A}" type="pres">
      <dgm:prSet presAssocID="{9403DFD8-90F8-4980-988F-9870F2C425DB}" presName="sibTrans" presStyleLbl="sibTrans2D1" presStyleIdx="0" presStyleCnt="3" custScaleX="106867" custScaleY="105223"/>
      <dgm:spPr/>
      <dgm:t>
        <a:bodyPr/>
        <a:lstStyle/>
        <a:p>
          <a:endParaRPr lang="en-US"/>
        </a:p>
      </dgm:t>
    </dgm:pt>
    <dgm:pt modelId="{0E65DC19-275C-436B-9162-711C1F1A7A63}" type="pres">
      <dgm:prSet presAssocID="{D231429B-5B73-4C0A-8831-A036DDD3F398}" presName="node" presStyleLbl="node1" presStyleIdx="1" presStyleCnt="3" custScaleX="106867" custScaleY="105223">
        <dgm:presLayoutVars>
          <dgm:bulletEnabled val="1"/>
        </dgm:presLayoutVars>
      </dgm:prSet>
      <dgm:spPr/>
      <dgm:t>
        <a:bodyPr/>
        <a:lstStyle/>
        <a:p>
          <a:endParaRPr lang="en-US"/>
        </a:p>
      </dgm:t>
    </dgm:pt>
    <dgm:pt modelId="{341E75AD-A161-46DB-AC0A-28B1C452174C}" type="pres">
      <dgm:prSet presAssocID="{D231429B-5B73-4C0A-8831-A036DDD3F398}" presName="dummy" presStyleCnt="0"/>
      <dgm:spPr/>
    </dgm:pt>
    <dgm:pt modelId="{7AEE6320-B254-4191-92BA-01FB69884866}" type="pres">
      <dgm:prSet presAssocID="{5D72A129-1C08-4892-988B-8CCCA6F4BFBB}" presName="sibTrans" presStyleLbl="sibTrans2D1" presStyleIdx="1" presStyleCnt="3" custScaleX="106867" custScaleY="105223"/>
      <dgm:spPr/>
      <dgm:t>
        <a:bodyPr/>
        <a:lstStyle/>
        <a:p>
          <a:endParaRPr lang="en-US"/>
        </a:p>
      </dgm:t>
    </dgm:pt>
    <dgm:pt modelId="{F575745F-0AD4-4A4E-ADB5-0300E2F77204}" type="pres">
      <dgm:prSet presAssocID="{8C158EAA-FAA4-4E6E-8FBA-2B2570E3B332}" presName="node" presStyleLbl="node1" presStyleIdx="2" presStyleCnt="3" custScaleX="106867" custScaleY="105223">
        <dgm:presLayoutVars>
          <dgm:bulletEnabled val="1"/>
        </dgm:presLayoutVars>
      </dgm:prSet>
      <dgm:spPr/>
      <dgm:t>
        <a:bodyPr/>
        <a:lstStyle/>
        <a:p>
          <a:endParaRPr lang="en-US"/>
        </a:p>
      </dgm:t>
    </dgm:pt>
    <dgm:pt modelId="{C27C9DEA-F2FD-44BF-9E74-408C25DFC748}" type="pres">
      <dgm:prSet presAssocID="{8C158EAA-FAA4-4E6E-8FBA-2B2570E3B332}" presName="dummy" presStyleCnt="0"/>
      <dgm:spPr/>
    </dgm:pt>
    <dgm:pt modelId="{18E558DB-18FE-488D-96C7-6A95BD281792}" type="pres">
      <dgm:prSet presAssocID="{0B122D6F-DE4F-46DF-880F-D06B543940E1}" presName="sibTrans" presStyleLbl="sibTrans2D1" presStyleIdx="2" presStyleCnt="3" custScaleX="106867" custScaleY="105223"/>
      <dgm:spPr/>
      <dgm:t>
        <a:bodyPr/>
        <a:lstStyle/>
        <a:p>
          <a:endParaRPr lang="en-US"/>
        </a:p>
      </dgm:t>
    </dgm:pt>
  </dgm:ptLst>
  <dgm:cxnLst>
    <dgm:cxn modelId="{9ECD9A1D-D53E-436F-AF9E-EEC7EB148201}" type="presOf" srcId="{8C158EAA-FAA4-4E6E-8FBA-2B2570E3B332}" destId="{F575745F-0AD4-4A4E-ADB5-0300E2F77204}" srcOrd="0" destOrd="0" presId="urn:microsoft.com/office/officeart/2005/8/layout/radial6"/>
    <dgm:cxn modelId="{8650C58B-04CA-4E9E-9A60-FE59AD637892}" type="presOf" srcId="{7D017377-3503-426C-A2FC-B3A13D2F2410}" destId="{567EFFD6-E1D9-4917-9A7E-8BCC36C54441}" srcOrd="0" destOrd="0" presId="urn:microsoft.com/office/officeart/2005/8/layout/radial6"/>
    <dgm:cxn modelId="{7F8D580E-8FC5-4C23-854F-B0DA0BE9EBC8}" type="presOf" srcId="{9403DFD8-90F8-4980-988F-9870F2C425DB}" destId="{AF007E59-E06F-4223-B347-6F2B12A6443A}" srcOrd="0" destOrd="0" presId="urn:microsoft.com/office/officeart/2005/8/layout/radial6"/>
    <dgm:cxn modelId="{6D126F71-E002-44D5-8685-C58B7DE11E6C}" srcId="{7D017377-3503-426C-A2FC-B3A13D2F2410}" destId="{D231429B-5B73-4C0A-8831-A036DDD3F398}" srcOrd="1" destOrd="0" parTransId="{158F0191-41B3-4E7D-92C1-E86E1F73A246}" sibTransId="{5D72A129-1C08-4892-988B-8CCCA6F4BFBB}"/>
    <dgm:cxn modelId="{24B7C2A8-B4A7-44A1-ABC7-89EB893EEFAA}" type="presOf" srcId="{D231429B-5B73-4C0A-8831-A036DDD3F398}" destId="{0E65DC19-275C-436B-9162-711C1F1A7A63}" srcOrd="0" destOrd="0" presId="urn:microsoft.com/office/officeart/2005/8/layout/radial6"/>
    <dgm:cxn modelId="{DA269D35-6ABF-453B-A239-985349AADDD2}" type="presOf" srcId="{995C16F6-D85A-4681-91F3-8B69E05190A9}" destId="{3B1FED2E-49C5-473D-9BA0-9D726BB71AD6}" srcOrd="0" destOrd="0" presId="urn:microsoft.com/office/officeart/2005/8/layout/radial6"/>
    <dgm:cxn modelId="{C537504D-1B6D-4380-B170-04F06B5EF48A}" srcId="{7D017377-3503-426C-A2FC-B3A13D2F2410}" destId="{995C16F6-D85A-4681-91F3-8B69E05190A9}" srcOrd="0" destOrd="0" parTransId="{92CEDBA6-689D-46C2-987B-A8B0109EC73F}" sibTransId="{9403DFD8-90F8-4980-988F-9870F2C425DB}"/>
    <dgm:cxn modelId="{2F24CE0F-C127-41BF-B8ED-48EF38F122E8}" type="presOf" srcId="{0B122D6F-DE4F-46DF-880F-D06B543940E1}" destId="{18E558DB-18FE-488D-96C7-6A95BD281792}" srcOrd="0" destOrd="0" presId="urn:microsoft.com/office/officeart/2005/8/layout/radial6"/>
    <dgm:cxn modelId="{076A87F2-C2B2-4460-9AB3-4E7E5B445F32}" type="presOf" srcId="{EBF7996D-96E3-4CB4-B99B-CBAFFFBFEDB6}" destId="{4E6027BD-BA99-4FC0-BDA4-22383CDD6F4F}" srcOrd="0" destOrd="0" presId="urn:microsoft.com/office/officeart/2005/8/layout/radial6"/>
    <dgm:cxn modelId="{1359E5FA-5420-4CEE-AB7E-86C8078A3814}" srcId="{7D017377-3503-426C-A2FC-B3A13D2F2410}" destId="{8C158EAA-FAA4-4E6E-8FBA-2B2570E3B332}" srcOrd="2" destOrd="0" parTransId="{5F83098D-B12B-4B01-B92E-F6B633D3F4D9}" sibTransId="{0B122D6F-DE4F-46DF-880F-D06B543940E1}"/>
    <dgm:cxn modelId="{E445E3B0-FEF7-4757-A04C-32C90CF122EF}" type="presOf" srcId="{5D72A129-1C08-4892-988B-8CCCA6F4BFBB}" destId="{7AEE6320-B254-4191-92BA-01FB69884866}" srcOrd="0" destOrd="0" presId="urn:microsoft.com/office/officeart/2005/8/layout/radial6"/>
    <dgm:cxn modelId="{68503149-19CF-4421-AFF3-B87B0EE3CA8A}" srcId="{EBF7996D-96E3-4CB4-B99B-CBAFFFBFEDB6}" destId="{7D017377-3503-426C-A2FC-B3A13D2F2410}" srcOrd="0" destOrd="0" parTransId="{999BB47F-83B0-4F51-8DDB-47BFE498CE68}" sibTransId="{5D1AB4B4-0050-4901-8C60-BEE9CDA0C564}"/>
    <dgm:cxn modelId="{26D2FBDF-FF52-44DA-A212-9EDF07945615}" type="presParOf" srcId="{4E6027BD-BA99-4FC0-BDA4-22383CDD6F4F}" destId="{567EFFD6-E1D9-4917-9A7E-8BCC36C54441}" srcOrd="0" destOrd="0" presId="urn:microsoft.com/office/officeart/2005/8/layout/radial6"/>
    <dgm:cxn modelId="{F1B8B809-FF77-40EB-8E5E-AE2A0F77435F}" type="presParOf" srcId="{4E6027BD-BA99-4FC0-BDA4-22383CDD6F4F}" destId="{3B1FED2E-49C5-473D-9BA0-9D726BB71AD6}" srcOrd="1" destOrd="0" presId="urn:microsoft.com/office/officeart/2005/8/layout/radial6"/>
    <dgm:cxn modelId="{D4159AE8-92F7-4BA0-9D61-B3E74EA4F058}" type="presParOf" srcId="{4E6027BD-BA99-4FC0-BDA4-22383CDD6F4F}" destId="{074E3D48-4CCB-466E-A240-0132506DF094}" srcOrd="2" destOrd="0" presId="urn:microsoft.com/office/officeart/2005/8/layout/radial6"/>
    <dgm:cxn modelId="{EEF4CECC-5DC6-4EFF-B47F-BB5B80439932}" type="presParOf" srcId="{4E6027BD-BA99-4FC0-BDA4-22383CDD6F4F}" destId="{AF007E59-E06F-4223-B347-6F2B12A6443A}" srcOrd="3" destOrd="0" presId="urn:microsoft.com/office/officeart/2005/8/layout/radial6"/>
    <dgm:cxn modelId="{5726AA71-4DF3-47B2-8C5E-3F5B71377CDC}" type="presParOf" srcId="{4E6027BD-BA99-4FC0-BDA4-22383CDD6F4F}" destId="{0E65DC19-275C-436B-9162-711C1F1A7A63}" srcOrd="4" destOrd="0" presId="urn:microsoft.com/office/officeart/2005/8/layout/radial6"/>
    <dgm:cxn modelId="{CB72DB93-F2B6-4452-AA2E-9237D3329F4D}" type="presParOf" srcId="{4E6027BD-BA99-4FC0-BDA4-22383CDD6F4F}" destId="{341E75AD-A161-46DB-AC0A-28B1C452174C}" srcOrd="5" destOrd="0" presId="urn:microsoft.com/office/officeart/2005/8/layout/radial6"/>
    <dgm:cxn modelId="{33B170E9-31F0-4227-B751-F5A0178F2CDF}" type="presParOf" srcId="{4E6027BD-BA99-4FC0-BDA4-22383CDD6F4F}" destId="{7AEE6320-B254-4191-92BA-01FB69884866}" srcOrd="6" destOrd="0" presId="urn:microsoft.com/office/officeart/2005/8/layout/radial6"/>
    <dgm:cxn modelId="{1E12EBC2-788A-4A90-A64B-411E419C552D}" type="presParOf" srcId="{4E6027BD-BA99-4FC0-BDA4-22383CDD6F4F}" destId="{F575745F-0AD4-4A4E-ADB5-0300E2F77204}" srcOrd="7" destOrd="0" presId="urn:microsoft.com/office/officeart/2005/8/layout/radial6"/>
    <dgm:cxn modelId="{2644252D-F990-41AB-8EE7-E78294FB95A9}" type="presParOf" srcId="{4E6027BD-BA99-4FC0-BDA4-22383CDD6F4F}" destId="{C27C9DEA-F2FD-44BF-9E74-408C25DFC748}" srcOrd="8" destOrd="0" presId="urn:microsoft.com/office/officeart/2005/8/layout/radial6"/>
    <dgm:cxn modelId="{DDEBE89C-0D27-46CB-9F69-072BCDE561C3}" type="presParOf" srcId="{4E6027BD-BA99-4FC0-BDA4-22383CDD6F4F}" destId="{18E558DB-18FE-488D-96C7-6A95BD281792}" srcOrd="9" destOrd="0" presId="urn:microsoft.com/office/officeart/2005/8/layout/radial6"/>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E558DB-18FE-488D-96C7-6A95BD281792}">
      <dsp:nvSpPr>
        <dsp:cNvPr id="0" name=""/>
        <dsp:cNvSpPr/>
      </dsp:nvSpPr>
      <dsp:spPr>
        <a:xfrm>
          <a:off x="1680590" y="570333"/>
          <a:ext cx="4766819" cy="4693488"/>
        </a:xfrm>
        <a:prstGeom prst="blockArc">
          <a:avLst>
            <a:gd name="adj1" fmla="val 9000000"/>
            <a:gd name="adj2" fmla="val 16200000"/>
            <a:gd name="adj3" fmla="val 463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AEE6320-B254-4191-92BA-01FB69884866}">
      <dsp:nvSpPr>
        <dsp:cNvPr id="0" name=""/>
        <dsp:cNvSpPr/>
      </dsp:nvSpPr>
      <dsp:spPr>
        <a:xfrm>
          <a:off x="1680590" y="570333"/>
          <a:ext cx="4766819" cy="4693488"/>
        </a:xfrm>
        <a:prstGeom prst="blockArc">
          <a:avLst>
            <a:gd name="adj1" fmla="val 1800000"/>
            <a:gd name="adj2" fmla="val 9000000"/>
            <a:gd name="adj3" fmla="val 463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F007E59-E06F-4223-B347-6F2B12A6443A}">
      <dsp:nvSpPr>
        <dsp:cNvPr id="0" name=""/>
        <dsp:cNvSpPr/>
      </dsp:nvSpPr>
      <dsp:spPr>
        <a:xfrm>
          <a:off x="1680590" y="570333"/>
          <a:ext cx="4766819" cy="4693488"/>
        </a:xfrm>
        <a:prstGeom prst="blockArc">
          <a:avLst>
            <a:gd name="adj1" fmla="val 16200000"/>
            <a:gd name="adj2" fmla="val 1800000"/>
            <a:gd name="adj3" fmla="val 463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67EFFD6-E1D9-4917-9A7E-8BCC36C54441}">
      <dsp:nvSpPr>
        <dsp:cNvPr id="0" name=""/>
        <dsp:cNvSpPr/>
      </dsp:nvSpPr>
      <dsp:spPr>
        <a:xfrm>
          <a:off x="2967628" y="1837571"/>
          <a:ext cx="2192743" cy="2159011"/>
        </a:xfrm>
        <a:prstGeom prst="ellipse">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US" sz="1800" b="1" kern="1200" dirty="0" smtClean="0"/>
            <a:t>Categories of Community participation</a:t>
          </a:r>
          <a:endParaRPr lang="en-US" sz="1800" b="1" kern="1200" dirty="0"/>
        </a:p>
      </dsp:txBody>
      <dsp:txXfrm>
        <a:off x="3288748" y="2153751"/>
        <a:ext cx="1550503" cy="1526651"/>
      </dsp:txXfrm>
    </dsp:sp>
    <dsp:sp modelId="{3B1FED2E-49C5-473D-9BA0-9D726BB71AD6}">
      <dsp:nvSpPr>
        <dsp:cNvPr id="0" name=""/>
        <dsp:cNvSpPr/>
      </dsp:nvSpPr>
      <dsp:spPr>
        <a:xfrm>
          <a:off x="3296539" y="-17127"/>
          <a:ext cx="1534920" cy="1511308"/>
        </a:xfrm>
        <a:prstGeom prst="ellipse">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b="1" kern="1200" smtClean="0"/>
            <a:t>Individual</a:t>
          </a:r>
          <a:endParaRPr lang="en-US" sz="1200" b="1" kern="1200" dirty="0"/>
        </a:p>
      </dsp:txBody>
      <dsp:txXfrm>
        <a:off x="3521323" y="204199"/>
        <a:ext cx="1085352" cy="1068656"/>
      </dsp:txXfrm>
    </dsp:sp>
    <dsp:sp modelId="{0E65DC19-275C-436B-9162-711C1F1A7A63}">
      <dsp:nvSpPr>
        <dsp:cNvPr id="0" name=""/>
        <dsp:cNvSpPr/>
      </dsp:nvSpPr>
      <dsp:spPr>
        <a:xfrm>
          <a:off x="5183220" y="3250699"/>
          <a:ext cx="1534920" cy="1511308"/>
        </a:xfrm>
        <a:prstGeom prst="ellipse">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b="1" kern="1200" smtClean="0"/>
            <a:t>Public participation</a:t>
          </a:r>
          <a:endParaRPr lang="en-US" sz="1200" b="1" kern="1200" dirty="0"/>
        </a:p>
      </dsp:txBody>
      <dsp:txXfrm>
        <a:off x="5408004" y="3472025"/>
        <a:ext cx="1085352" cy="1068656"/>
      </dsp:txXfrm>
    </dsp:sp>
    <dsp:sp modelId="{F575745F-0AD4-4A4E-ADB5-0300E2F77204}">
      <dsp:nvSpPr>
        <dsp:cNvPr id="0" name=""/>
        <dsp:cNvSpPr/>
      </dsp:nvSpPr>
      <dsp:spPr>
        <a:xfrm>
          <a:off x="1409858" y="3250699"/>
          <a:ext cx="1534920" cy="1511308"/>
        </a:xfrm>
        <a:prstGeom prst="ellipse">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b="1" kern="1200" smtClean="0"/>
            <a:t>Community Participation</a:t>
          </a:r>
          <a:endParaRPr lang="en-US" sz="1200" b="1" kern="1200" dirty="0"/>
        </a:p>
      </dsp:txBody>
      <dsp:txXfrm>
        <a:off x="1634642" y="3472025"/>
        <a:ext cx="1085352" cy="1068656"/>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10DAD2-0913-4332-9735-6268363D4424}" type="datetimeFigureOut">
              <a:rPr lang="en-US" smtClean="0"/>
              <a:pPr/>
              <a:t>12/12/2017</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A65003-ECFA-4394-82FF-C73CC8EF3647}" type="slidenum">
              <a:rPr lang="en-US" smtClean="0"/>
              <a:pPr/>
              <a:t>‹#›</a:t>
            </a:fld>
            <a:endParaRPr lang="en-US"/>
          </a:p>
        </p:txBody>
      </p:sp>
    </p:spTree>
    <p:extLst>
      <p:ext uri="{BB962C8B-B14F-4D97-AF65-F5344CB8AC3E}">
        <p14:creationId xmlns:p14="http://schemas.microsoft.com/office/powerpoint/2010/main" xmlns="" val="3682971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smtClean="0"/>
              <a:t>Community participation is a concept which is often used interchangeably with community involvement, and community engagement (Brodie et al., </a:t>
            </a:r>
            <a:r>
              <a:rPr lang="en-US" dirty="0" smtClean="0">
                <a:solidFill>
                  <a:schemeClr val="accent1">
                    <a:lumMod val="75000"/>
                  </a:schemeClr>
                </a:solidFill>
              </a:rPr>
              <a:t>2009</a:t>
            </a:r>
            <a:r>
              <a:rPr lang="en-US" dirty="0" smtClean="0"/>
              <a:t>). </a:t>
            </a:r>
          </a:p>
          <a:p>
            <a:pPr marL="457200" lvl="1" indent="0" algn="just">
              <a:buNone/>
            </a:pPr>
            <a:endParaRPr lang="en-US" i="1" dirty="0" smtClean="0"/>
          </a:p>
          <a:p>
            <a:pPr marL="457200" lvl="1" indent="0" algn="just">
              <a:buNone/>
            </a:pPr>
            <a:r>
              <a:rPr lang="en-US" i="1" dirty="0" smtClean="0"/>
              <a:t>“Community participation is any activity which involves spending time, unpaid, doing something which aims to benefit someone (e.g. individual or groups) other than close relatives, or to benefit the environment (Williams, </a:t>
            </a:r>
            <a:r>
              <a:rPr lang="en-US" i="1" dirty="0" smtClean="0">
                <a:solidFill>
                  <a:schemeClr val="accent1">
                    <a:lumMod val="75000"/>
                  </a:schemeClr>
                </a:solidFill>
              </a:rPr>
              <a:t>2005</a:t>
            </a:r>
            <a:r>
              <a:rPr lang="en-US" i="1" dirty="0" smtClean="0"/>
              <a:t>, p.31)”</a:t>
            </a:r>
          </a:p>
          <a:p>
            <a:endParaRPr lang="en-US" dirty="0"/>
          </a:p>
        </p:txBody>
      </p:sp>
      <p:sp>
        <p:nvSpPr>
          <p:cNvPr id="4" name="Slide Number Placeholder 3"/>
          <p:cNvSpPr>
            <a:spLocks noGrp="1"/>
          </p:cNvSpPr>
          <p:nvPr>
            <p:ph type="sldNum" sz="quarter" idx="10"/>
          </p:nvPr>
        </p:nvSpPr>
        <p:spPr/>
        <p:txBody>
          <a:bodyPr/>
          <a:lstStyle/>
          <a:p>
            <a:fld id="{3DA65003-ECFA-4394-82FF-C73CC8EF3647}" type="slidenum">
              <a:rPr lang="en-US" smtClean="0"/>
              <a:pPr/>
              <a:t>4</a:t>
            </a:fld>
            <a:endParaRPr lang="en-US"/>
          </a:p>
        </p:txBody>
      </p:sp>
    </p:spTree>
    <p:extLst>
      <p:ext uri="{BB962C8B-B14F-4D97-AF65-F5344CB8AC3E}">
        <p14:creationId xmlns:p14="http://schemas.microsoft.com/office/powerpoint/2010/main" xmlns="" val="3945280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Categories of Community participation</a:t>
            </a:r>
          </a:p>
          <a:p>
            <a:r>
              <a:rPr lang="en-US" sz="1200" kern="1200" dirty="0" smtClean="0">
                <a:solidFill>
                  <a:schemeClr val="tx1"/>
                </a:solidFill>
                <a:effectLst/>
                <a:latin typeface="+mn-lt"/>
                <a:ea typeface="+mn-ea"/>
                <a:cs typeface="+mn-cs"/>
              </a:rPr>
              <a:t>Individual – boycotting products and signing petitions (Brodie et al., 2009)</a:t>
            </a:r>
          </a:p>
          <a:p>
            <a:r>
              <a:rPr lang="en-US" sz="1200" kern="1200" dirty="0" smtClean="0">
                <a:solidFill>
                  <a:schemeClr val="tx1"/>
                </a:solidFill>
                <a:effectLst/>
                <a:latin typeface="+mn-lt"/>
                <a:ea typeface="+mn-ea"/>
                <a:cs typeface="+mn-cs"/>
              </a:rPr>
              <a:t>Community participation – the member of group, club, community and others association</a:t>
            </a:r>
          </a:p>
          <a:p>
            <a:r>
              <a:rPr lang="en-US" sz="1200" kern="1200" dirty="0" smtClean="0">
                <a:solidFill>
                  <a:schemeClr val="tx1"/>
                </a:solidFill>
                <a:effectLst/>
                <a:latin typeface="+mn-lt"/>
                <a:ea typeface="+mn-ea"/>
                <a:cs typeface="+mn-cs"/>
              </a:rPr>
              <a:t>Public participation – political or civic such as voting in election (Brodie et al., 2009). </a:t>
            </a:r>
            <a:endParaRPr lang="en-US" dirty="0"/>
          </a:p>
        </p:txBody>
      </p:sp>
      <p:sp>
        <p:nvSpPr>
          <p:cNvPr id="4" name="Slide Number Placeholder 3"/>
          <p:cNvSpPr>
            <a:spLocks noGrp="1"/>
          </p:cNvSpPr>
          <p:nvPr>
            <p:ph type="sldNum" sz="quarter" idx="10"/>
          </p:nvPr>
        </p:nvSpPr>
        <p:spPr/>
        <p:txBody>
          <a:bodyPr/>
          <a:lstStyle/>
          <a:p>
            <a:fld id="{3DA65003-ECFA-4394-82FF-C73CC8EF3647}" type="slidenum">
              <a:rPr lang="en-US" smtClean="0"/>
              <a:pPr/>
              <a:t>5</a:t>
            </a:fld>
            <a:endParaRPr lang="en-US"/>
          </a:p>
        </p:txBody>
      </p:sp>
    </p:spTree>
    <p:extLst>
      <p:ext uri="{BB962C8B-B14F-4D97-AF65-F5344CB8AC3E}">
        <p14:creationId xmlns:p14="http://schemas.microsoft.com/office/powerpoint/2010/main" xmlns="" val="9370500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effectLst/>
                <a:latin typeface="+mn-lt"/>
                <a:ea typeface="+mn-ea"/>
                <a:cs typeface="+mn-cs"/>
              </a:rPr>
              <a:t>Community participation in local food system:</a:t>
            </a:r>
            <a:r>
              <a:rPr lang="en-US" sz="1200" kern="1200" dirty="0" smtClean="0">
                <a:solidFill>
                  <a:schemeClr val="tx1"/>
                </a:solidFill>
                <a:effectLst/>
                <a:latin typeface="+mn-lt"/>
                <a:ea typeface="+mn-ea"/>
                <a:cs typeface="+mn-cs"/>
              </a:rPr>
              <a:t> In the USA, the local food systems are designed by community participation which allows to establish sound and safe production and distribution practices and to maximize democracy and social equity for all users and communities of local food systems in the USA (</a:t>
            </a:r>
            <a:r>
              <a:rPr lang="en-US" sz="1200" kern="1200" dirty="0" err="1" smtClean="0">
                <a:solidFill>
                  <a:schemeClr val="tx1"/>
                </a:solidFill>
                <a:effectLst/>
                <a:latin typeface="+mn-lt"/>
                <a:ea typeface="+mn-ea"/>
                <a:cs typeface="+mn-cs"/>
              </a:rPr>
              <a:t>Feenstra</a:t>
            </a:r>
            <a:r>
              <a:rPr lang="en-US" sz="1200" kern="1200" dirty="0" smtClean="0">
                <a:solidFill>
                  <a:schemeClr val="tx1"/>
                </a:solidFill>
                <a:effectLst/>
                <a:latin typeface="+mn-lt"/>
                <a:ea typeface="+mn-ea"/>
                <a:cs typeface="+mn-cs"/>
              </a:rPr>
              <a:t>, 1997, p.28)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smtClean="0">
                <a:solidFill>
                  <a:schemeClr val="tx1"/>
                </a:solidFill>
                <a:effectLst/>
                <a:latin typeface="+mn-lt"/>
                <a:ea typeface="+mn-ea"/>
                <a:cs typeface="+mn-cs"/>
              </a:rPr>
              <a:t>Community participation in British healthcare planning:</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Milewa</a:t>
            </a:r>
            <a:r>
              <a:rPr lang="en-US" sz="1200" kern="1200" dirty="0" smtClean="0">
                <a:solidFill>
                  <a:schemeClr val="tx1"/>
                </a:solidFill>
                <a:effectLst/>
                <a:latin typeface="+mn-lt"/>
                <a:ea typeface="+mn-ea"/>
                <a:cs typeface="+mn-cs"/>
              </a:rPr>
              <a:t> et al., (1999) argued that the political rhetoric of community participation refines the relationship between local communities and health authorities. The local communities play a participative role in designing and planning healthcare services (</a:t>
            </a:r>
            <a:r>
              <a:rPr lang="en-US" sz="1200" kern="1200" dirty="0" err="1" smtClean="0">
                <a:solidFill>
                  <a:schemeClr val="tx1"/>
                </a:solidFill>
                <a:effectLst/>
                <a:latin typeface="+mn-lt"/>
                <a:ea typeface="+mn-ea"/>
                <a:cs typeface="+mn-cs"/>
              </a:rPr>
              <a:t>Milewa</a:t>
            </a:r>
            <a:r>
              <a:rPr lang="en-US" sz="1200" kern="1200" dirty="0" smtClean="0">
                <a:solidFill>
                  <a:schemeClr val="tx1"/>
                </a:solidFill>
                <a:effectLst/>
                <a:latin typeface="+mn-lt"/>
                <a:ea typeface="+mn-ea"/>
                <a:cs typeface="+mn-cs"/>
              </a:rPr>
              <a:t> et al., 1999).</a:t>
            </a:r>
          </a:p>
          <a:p>
            <a:endParaRPr lang="en-US" dirty="0"/>
          </a:p>
        </p:txBody>
      </p:sp>
      <p:sp>
        <p:nvSpPr>
          <p:cNvPr id="4" name="Slide Number Placeholder 3"/>
          <p:cNvSpPr>
            <a:spLocks noGrp="1"/>
          </p:cNvSpPr>
          <p:nvPr>
            <p:ph type="sldNum" sz="quarter" idx="10"/>
          </p:nvPr>
        </p:nvSpPr>
        <p:spPr/>
        <p:txBody>
          <a:bodyPr/>
          <a:lstStyle/>
          <a:p>
            <a:fld id="{3DA65003-ECFA-4394-82FF-C73CC8EF3647}" type="slidenum">
              <a:rPr lang="en-US" smtClean="0"/>
              <a:pPr/>
              <a:t>6</a:t>
            </a:fld>
            <a:endParaRPr lang="en-US"/>
          </a:p>
        </p:txBody>
      </p:sp>
    </p:spTree>
    <p:extLst>
      <p:ext uri="{BB962C8B-B14F-4D97-AF65-F5344CB8AC3E}">
        <p14:creationId xmlns:p14="http://schemas.microsoft.com/office/powerpoint/2010/main" xmlns="" val="34450187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effectLst/>
                <a:latin typeface="+mn-lt"/>
                <a:ea typeface="+mn-ea"/>
                <a:cs typeface="+mn-cs"/>
              </a:rPr>
              <a:t>Local tourism participation</a:t>
            </a:r>
            <a:r>
              <a:rPr lang="en-US" sz="1200" kern="1200" dirty="0" smtClean="0">
                <a:solidFill>
                  <a:schemeClr val="tx1"/>
                </a:solidFill>
                <a:effectLst/>
                <a:latin typeface="+mn-lt"/>
                <a:ea typeface="+mn-ea"/>
                <a:cs typeface="+mn-cs"/>
              </a:rPr>
              <a:t> - Local tourism participation is prerequisite to benefits reaching communities (Wang et al., 2010)</a:t>
            </a:r>
          </a:p>
          <a:p>
            <a:r>
              <a:rPr lang="en-US" sz="1200" b="1" kern="1200" dirty="0" smtClean="0">
                <a:solidFill>
                  <a:schemeClr val="tx1"/>
                </a:solidFill>
                <a:effectLst/>
                <a:latin typeface="+mn-lt"/>
                <a:ea typeface="+mn-ea"/>
                <a:cs typeface="+mn-cs"/>
              </a:rPr>
              <a:t>The low level of community participation</a:t>
            </a:r>
            <a:r>
              <a:rPr lang="en-US" sz="1200" kern="1200" dirty="0" smtClean="0">
                <a:solidFill>
                  <a:schemeClr val="tx1"/>
                </a:solidFill>
                <a:effectLst/>
                <a:latin typeface="+mn-lt"/>
                <a:ea typeface="+mn-ea"/>
                <a:cs typeface="+mn-cs"/>
              </a:rPr>
              <a:t> - The low level of community participation creates difficulties for tourism development (Wang et al., 2010)</a:t>
            </a:r>
          </a:p>
          <a:p>
            <a:r>
              <a:rPr lang="en-US" sz="1200" b="1" kern="1200" dirty="0" smtClean="0">
                <a:solidFill>
                  <a:schemeClr val="tx1"/>
                </a:solidFill>
                <a:effectLst/>
                <a:latin typeface="+mn-lt"/>
                <a:ea typeface="+mn-ea"/>
                <a:cs typeface="+mn-cs"/>
              </a:rPr>
              <a:t>Coproduction by communities</a:t>
            </a:r>
            <a:r>
              <a:rPr lang="en-US" sz="1200" kern="1200" dirty="0" smtClean="0">
                <a:solidFill>
                  <a:schemeClr val="tx1"/>
                </a:solidFill>
                <a:effectLst/>
                <a:latin typeface="+mn-lt"/>
                <a:ea typeface="+mn-ea"/>
                <a:cs typeface="+mn-cs"/>
              </a:rPr>
              <a:t> - The users and communities of the hotel industries coproduce in terms of service planning and management which act as an incentive for resource mobilization (</a:t>
            </a:r>
            <a:r>
              <a:rPr lang="en-US" sz="1200" kern="1200" dirty="0" err="1" smtClean="0">
                <a:solidFill>
                  <a:schemeClr val="tx1"/>
                </a:solidFill>
                <a:effectLst/>
                <a:latin typeface="+mn-lt"/>
                <a:ea typeface="+mn-ea"/>
                <a:cs typeface="+mn-cs"/>
              </a:rPr>
              <a:t>Bovarid</a:t>
            </a:r>
            <a:r>
              <a:rPr lang="en-US" sz="1200" kern="1200" dirty="0" smtClean="0">
                <a:solidFill>
                  <a:schemeClr val="tx1"/>
                </a:solidFill>
                <a:effectLst/>
                <a:latin typeface="+mn-lt"/>
                <a:ea typeface="+mn-ea"/>
                <a:cs typeface="+mn-cs"/>
              </a:rPr>
              <a:t>, 2007).</a:t>
            </a:r>
          </a:p>
          <a:p>
            <a:endParaRPr lang="en-US" dirty="0"/>
          </a:p>
        </p:txBody>
      </p:sp>
      <p:sp>
        <p:nvSpPr>
          <p:cNvPr id="4" name="Slide Number Placeholder 3"/>
          <p:cNvSpPr>
            <a:spLocks noGrp="1"/>
          </p:cNvSpPr>
          <p:nvPr>
            <p:ph type="sldNum" sz="quarter" idx="10"/>
          </p:nvPr>
        </p:nvSpPr>
        <p:spPr/>
        <p:txBody>
          <a:bodyPr/>
          <a:lstStyle/>
          <a:p>
            <a:fld id="{3DA65003-ECFA-4394-82FF-C73CC8EF3647}" type="slidenum">
              <a:rPr lang="en-US" smtClean="0"/>
              <a:pPr/>
              <a:t>7</a:t>
            </a:fld>
            <a:endParaRPr lang="en-US"/>
          </a:p>
        </p:txBody>
      </p:sp>
    </p:spTree>
    <p:extLst>
      <p:ext uri="{BB962C8B-B14F-4D97-AF65-F5344CB8AC3E}">
        <p14:creationId xmlns:p14="http://schemas.microsoft.com/office/powerpoint/2010/main" xmlns="" val="24796701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err="1" smtClean="0">
                <a:solidFill>
                  <a:schemeClr val="tx1"/>
                </a:solidFill>
                <a:effectLst/>
                <a:latin typeface="+mn-lt"/>
                <a:ea typeface="+mn-ea"/>
                <a:cs typeface="+mn-cs"/>
              </a:rPr>
              <a:t>Bovarid</a:t>
            </a:r>
            <a:r>
              <a:rPr lang="en-US" sz="1200" kern="1200" dirty="0" smtClean="0">
                <a:solidFill>
                  <a:schemeClr val="tx1"/>
                </a:solidFill>
                <a:effectLst/>
                <a:latin typeface="+mn-lt"/>
                <a:ea typeface="+mn-ea"/>
                <a:cs typeface="+mn-cs"/>
              </a:rPr>
              <a:t> (2007) stated that </a:t>
            </a:r>
          </a:p>
          <a:p>
            <a:r>
              <a:rPr lang="en-US" sz="1200" i="1" kern="1200" dirty="0" smtClean="0">
                <a:solidFill>
                  <a:schemeClr val="tx1"/>
                </a:solidFill>
                <a:effectLst/>
                <a:latin typeface="+mn-lt"/>
                <a:ea typeface="+mn-ea"/>
                <a:cs typeface="+mn-cs"/>
              </a:rPr>
              <a:t>“Services are no longer simply delivered by professional and managerial staff in public agencies but are coproduced by users and their communities (</a:t>
            </a:r>
            <a:r>
              <a:rPr lang="en-US" sz="1200" i="1" kern="1200" dirty="0" err="1" smtClean="0">
                <a:solidFill>
                  <a:schemeClr val="tx1"/>
                </a:solidFill>
                <a:effectLst/>
                <a:latin typeface="+mn-lt"/>
                <a:ea typeface="+mn-ea"/>
                <a:cs typeface="+mn-cs"/>
              </a:rPr>
              <a:t>Bovarid</a:t>
            </a:r>
            <a:r>
              <a:rPr lang="en-US" sz="1200" i="1" kern="1200" dirty="0" smtClean="0">
                <a:solidFill>
                  <a:schemeClr val="tx1"/>
                </a:solidFill>
                <a:effectLst/>
                <a:latin typeface="+mn-lt"/>
                <a:ea typeface="+mn-ea"/>
                <a:cs typeface="+mn-cs"/>
              </a:rPr>
              <a:t>, 2007, p.847)”</a:t>
            </a:r>
            <a:endParaRPr lang="en-US" sz="1200" kern="1200" dirty="0" smtClean="0">
              <a:solidFill>
                <a:schemeClr val="tx1"/>
              </a:solidFill>
              <a:effectLst/>
              <a:latin typeface="+mn-lt"/>
              <a:ea typeface="+mn-ea"/>
              <a:cs typeface="+mn-cs"/>
            </a:endParaRPr>
          </a:p>
          <a:p>
            <a:r>
              <a:rPr lang="en-US" sz="1200" b="1" kern="1200" dirty="0" smtClean="0">
                <a:solidFill>
                  <a:schemeClr val="tx1"/>
                </a:solidFill>
                <a:effectLst/>
                <a:latin typeface="+mn-lt"/>
                <a:ea typeface="+mn-ea"/>
                <a:cs typeface="+mn-cs"/>
              </a:rPr>
              <a:t>Service planning and Management in the tourism industry</a:t>
            </a:r>
            <a:r>
              <a:rPr lang="en-US" sz="1200" kern="1200" dirty="0" smtClean="0">
                <a:solidFill>
                  <a:schemeClr val="tx1"/>
                </a:solidFill>
                <a:effectLst/>
                <a:latin typeface="+mn-lt"/>
                <a:ea typeface="+mn-ea"/>
                <a:cs typeface="+mn-cs"/>
              </a:rPr>
              <a:t>: The users and communities of the hotel industries coproduce in terms of service planning and management which act as an incentive for resource mobilization (</a:t>
            </a:r>
            <a:r>
              <a:rPr lang="en-US" sz="1200" kern="1200" dirty="0" err="1" smtClean="0">
                <a:solidFill>
                  <a:schemeClr val="tx1"/>
                </a:solidFill>
                <a:effectLst/>
                <a:latin typeface="+mn-lt"/>
                <a:ea typeface="+mn-ea"/>
                <a:cs typeface="+mn-cs"/>
              </a:rPr>
              <a:t>Bovarid</a:t>
            </a:r>
            <a:r>
              <a:rPr lang="en-US" sz="1200" kern="1200" dirty="0" smtClean="0">
                <a:solidFill>
                  <a:schemeClr val="tx1"/>
                </a:solidFill>
                <a:effectLst/>
                <a:latin typeface="+mn-lt"/>
                <a:ea typeface="+mn-ea"/>
                <a:cs typeface="+mn-cs"/>
              </a:rPr>
              <a:t>, 2007). </a:t>
            </a:r>
          </a:p>
          <a:p>
            <a:endParaRPr lang="en-US" dirty="0"/>
          </a:p>
        </p:txBody>
      </p:sp>
      <p:sp>
        <p:nvSpPr>
          <p:cNvPr id="4" name="Slide Number Placeholder 3"/>
          <p:cNvSpPr>
            <a:spLocks noGrp="1"/>
          </p:cNvSpPr>
          <p:nvPr>
            <p:ph type="sldNum" sz="quarter" idx="10"/>
          </p:nvPr>
        </p:nvSpPr>
        <p:spPr/>
        <p:txBody>
          <a:bodyPr/>
          <a:lstStyle/>
          <a:p>
            <a:fld id="{3DA65003-ECFA-4394-82FF-C73CC8EF3647}" type="slidenum">
              <a:rPr lang="en-US" smtClean="0"/>
              <a:pPr/>
              <a:t>8</a:t>
            </a:fld>
            <a:endParaRPr lang="en-US"/>
          </a:p>
        </p:txBody>
      </p:sp>
    </p:spTree>
    <p:extLst>
      <p:ext uri="{BB962C8B-B14F-4D97-AF65-F5344CB8AC3E}">
        <p14:creationId xmlns:p14="http://schemas.microsoft.com/office/powerpoint/2010/main" xmlns="" val="11642323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In terms of the ‘hospitality atmosphere’ of a destination, community people are widely considered as important resources (Simmons et al., 1994). There is a significant impact of tourism on the local destination area (Simmons et al., 1994). In terms of securing the interest of the local people and supporting for tourism planning, tourism planners often asks to use high community participation (Simmons et al., 1994).</a:t>
            </a:r>
          </a:p>
          <a:p>
            <a:endParaRPr lang="en-US" dirty="0"/>
          </a:p>
        </p:txBody>
      </p:sp>
      <p:sp>
        <p:nvSpPr>
          <p:cNvPr id="4" name="Slide Number Placeholder 3"/>
          <p:cNvSpPr>
            <a:spLocks noGrp="1"/>
          </p:cNvSpPr>
          <p:nvPr>
            <p:ph type="sldNum" sz="quarter" idx="10"/>
          </p:nvPr>
        </p:nvSpPr>
        <p:spPr/>
        <p:txBody>
          <a:bodyPr/>
          <a:lstStyle/>
          <a:p>
            <a:fld id="{3DA65003-ECFA-4394-82FF-C73CC8EF3647}" type="slidenum">
              <a:rPr lang="en-US" smtClean="0"/>
              <a:pPr/>
              <a:t>9</a:t>
            </a:fld>
            <a:endParaRPr lang="en-US"/>
          </a:p>
        </p:txBody>
      </p:sp>
    </p:spTree>
    <p:extLst>
      <p:ext uri="{BB962C8B-B14F-4D97-AF65-F5344CB8AC3E}">
        <p14:creationId xmlns:p14="http://schemas.microsoft.com/office/powerpoint/2010/main" xmlns="" val="30486564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err="1" smtClean="0">
                <a:solidFill>
                  <a:schemeClr val="tx1"/>
                </a:solidFill>
                <a:effectLst/>
                <a:latin typeface="+mn-lt"/>
                <a:ea typeface="+mn-ea"/>
                <a:cs typeface="+mn-cs"/>
              </a:rPr>
              <a:t>Tosun</a:t>
            </a:r>
            <a:r>
              <a:rPr lang="en-US" sz="1200" kern="1200" dirty="0" smtClean="0">
                <a:solidFill>
                  <a:schemeClr val="tx1"/>
                </a:solidFill>
                <a:effectLst/>
                <a:latin typeface="+mn-lt"/>
                <a:ea typeface="+mn-ea"/>
                <a:cs typeface="+mn-cs"/>
              </a:rPr>
              <a:t> et al., (2006) argued that different interests group in a community demand for different types of community participation to meet their interests. In contrast, </a:t>
            </a:r>
            <a:r>
              <a:rPr lang="en-US" sz="1200" kern="1200" dirty="0" err="1" smtClean="0">
                <a:solidFill>
                  <a:schemeClr val="tx1"/>
                </a:solidFill>
                <a:effectLst/>
                <a:latin typeface="+mn-lt"/>
                <a:ea typeface="+mn-ea"/>
                <a:cs typeface="+mn-cs"/>
              </a:rPr>
              <a:t>Tosun</a:t>
            </a:r>
            <a:r>
              <a:rPr lang="en-US" sz="1200" kern="1200" dirty="0" smtClean="0">
                <a:solidFill>
                  <a:schemeClr val="tx1"/>
                </a:solidFill>
                <a:effectLst/>
                <a:latin typeface="+mn-lt"/>
                <a:ea typeface="+mn-ea"/>
                <a:cs typeface="+mn-cs"/>
              </a:rPr>
              <a:t> (2000) argued that there are some structural, operational, and cultural limitations to the community participation in developing countries. Based on the forms and scale of the tourism development, cultural attributes of local communities and the market served, these limitations vary (</a:t>
            </a:r>
            <a:r>
              <a:rPr lang="en-US" sz="1200" kern="1200" dirty="0" err="1" smtClean="0">
                <a:solidFill>
                  <a:schemeClr val="tx1"/>
                </a:solidFill>
                <a:effectLst/>
                <a:latin typeface="+mn-lt"/>
                <a:ea typeface="+mn-ea"/>
                <a:cs typeface="+mn-cs"/>
              </a:rPr>
              <a:t>Tosun</a:t>
            </a:r>
            <a:r>
              <a:rPr lang="en-US" sz="1200" kern="1200" dirty="0" smtClean="0">
                <a:solidFill>
                  <a:schemeClr val="tx1"/>
                </a:solidFill>
                <a:effectLst/>
                <a:latin typeface="+mn-lt"/>
                <a:ea typeface="+mn-ea"/>
                <a:cs typeface="+mn-cs"/>
              </a:rPr>
              <a:t>, 2000). </a:t>
            </a:r>
          </a:p>
          <a:p>
            <a:endParaRPr lang="en-US" dirty="0"/>
          </a:p>
        </p:txBody>
      </p:sp>
      <p:sp>
        <p:nvSpPr>
          <p:cNvPr id="4" name="Slide Number Placeholder 3"/>
          <p:cNvSpPr>
            <a:spLocks noGrp="1"/>
          </p:cNvSpPr>
          <p:nvPr>
            <p:ph type="sldNum" sz="quarter" idx="10"/>
          </p:nvPr>
        </p:nvSpPr>
        <p:spPr/>
        <p:txBody>
          <a:bodyPr/>
          <a:lstStyle/>
          <a:p>
            <a:fld id="{3DA65003-ECFA-4394-82FF-C73CC8EF3647}" type="slidenum">
              <a:rPr lang="en-US" smtClean="0"/>
              <a:pPr/>
              <a:t>10</a:t>
            </a:fld>
            <a:endParaRPr lang="en-US"/>
          </a:p>
        </p:txBody>
      </p:sp>
    </p:spTree>
    <p:extLst>
      <p:ext uri="{BB962C8B-B14F-4D97-AF65-F5344CB8AC3E}">
        <p14:creationId xmlns:p14="http://schemas.microsoft.com/office/powerpoint/2010/main" xmlns="" val="21114216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Community participation in the UK very substantial from that planning to operation, management and financial gain. The community participate passively. The UK government plays a significant role in terms of making decision, and findings what the community demands for the tourism development (</a:t>
            </a:r>
            <a:r>
              <a:rPr lang="en-US" sz="1200" kern="1200" dirty="0" err="1" smtClean="0">
                <a:solidFill>
                  <a:schemeClr val="tx1"/>
                </a:solidFill>
                <a:effectLst/>
                <a:latin typeface="+mn-lt"/>
                <a:ea typeface="+mn-ea"/>
                <a:cs typeface="+mn-cs"/>
              </a:rPr>
              <a:t>Bao</a:t>
            </a:r>
            <a:r>
              <a:rPr lang="en-US" sz="1200" kern="1200" dirty="0" smtClean="0">
                <a:solidFill>
                  <a:schemeClr val="tx1"/>
                </a:solidFill>
                <a:effectLst/>
                <a:latin typeface="+mn-lt"/>
                <a:ea typeface="+mn-ea"/>
                <a:cs typeface="+mn-cs"/>
              </a:rPr>
              <a:t> &amp; Sun, 2006). </a:t>
            </a:r>
          </a:p>
          <a:p>
            <a:endParaRPr lang="en-US" dirty="0"/>
          </a:p>
        </p:txBody>
      </p:sp>
      <p:sp>
        <p:nvSpPr>
          <p:cNvPr id="4" name="Slide Number Placeholder 3"/>
          <p:cNvSpPr>
            <a:spLocks noGrp="1"/>
          </p:cNvSpPr>
          <p:nvPr>
            <p:ph type="sldNum" sz="quarter" idx="10"/>
          </p:nvPr>
        </p:nvSpPr>
        <p:spPr/>
        <p:txBody>
          <a:bodyPr/>
          <a:lstStyle/>
          <a:p>
            <a:fld id="{3DA65003-ECFA-4394-82FF-C73CC8EF3647}" type="slidenum">
              <a:rPr lang="en-US" smtClean="0"/>
              <a:pPr/>
              <a:t>12</a:t>
            </a:fld>
            <a:endParaRPr lang="en-US"/>
          </a:p>
        </p:txBody>
      </p:sp>
    </p:spTree>
    <p:extLst>
      <p:ext uri="{BB962C8B-B14F-4D97-AF65-F5344CB8AC3E}">
        <p14:creationId xmlns:p14="http://schemas.microsoft.com/office/powerpoint/2010/main" xmlns="" val="1470883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Curran et al., (2000) found that local business owners are more likely to be detached from the local economic and social activities. This reduces the role of small business owners in economic process and local politics.</a:t>
            </a:r>
          </a:p>
          <a:p>
            <a:endParaRPr lang="en-US" dirty="0"/>
          </a:p>
        </p:txBody>
      </p:sp>
      <p:sp>
        <p:nvSpPr>
          <p:cNvPr id="4" name="Slide Number Placeholder 3"/>
          <p:cNvSpPr>
            <a:spLocks noGrp="1"/>
          </p:cNvSpPr>
          <p:nvPr>
            <p:ph type="sldNum" sz="quarter" idx="10"/>
          </p:nvPr>
        </p:nvSpPr>
        <p:spPr/>
        <p:txBody>
          <a:bodyPr/>
          <a:lstStyle/>
          <a:p>
            <a:fld id="{3DA65003-ECFA-4394-82FF-C73CC8EF3647}" type="slidenum">
              <a:rPr lang="en-US" smtClean="0"/>
              <a:pPr/>
              <a:t>13</a:t>
            </a:fld>
            <a:endParaRPr lang="en-US"/>
          </a:p>
        </p:txBody>
      </p:sp>
    </p:spTree>
    <p:extLst>
      <p:ext uri="{BB962C8B-B14F-4D97-AF65-F5344CB8AC3E}">
        <p14:creationId xmlns:p14="http://schemas.microsoft.com/office/powerpoint/2010/main" xmlns="" val="9501168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Stern &amp; </a:t>
            </a:r>
            <a:r>
              <a:rPr lang="en-US" sz="1200" kern="1200" dirty="0" err="1" smtClean="0">
                <a:solidFill>
                  <a:schemeClr val="tx1"/>
                </a:solidFill>
                <a:effectLst/>
                <a:latin typeface="+mn-lt"/>
                <a:ea typeface="+mn-ea"/>
                <a:cs typeface="+mn-cs"/>
              </a:rPr>
              <a:t>Dilman</a:t>
            </a:r>
            <a:r>
              <a:rPr lang="en-US" sz="1200" kern="1200" dirty="0" smtClean="0">
                <a:solidFill>
                  <a:schemeClr val="tx1"/>
                </a:solidFill>
                <a:effectLst/>
                <a:latin typeface="+mn-lt"/>
                <a:ea typeface="+mn-ea"/>
                <a:cs typeface="+mn-cs"/>
              </a:rPr>
              <a:t> (2006) conducted a survey of 1315 households in western USA. They found that the use of internet facilitates the nominal and active level of community participation. </a:t>
            </a:r>
          </a:p>
          <a:p>
            <a:r>
              <a:rPr lang="en-US" sz="1200" b="1" kern="1200" dirty="0" smtClean="0">
                <a:solidFill>
                  <a:schemeClr val="tx1"/>
                </a:solidFill>
                <a:effectLst/>
                <a:latin typeface="+mn-lt"/>
                <a:ea typeface="+mn-ea"/>
                <a:cs typeface="+mn-cs"/>
              </a:rPr>
              <a:t>Community development:</a:t>
            </a:r>
            <a:r>
              <a:rPr lang="en-US" sz="1200" kern="1200" dirty="0" smtClean="0">
                <a:solidFill>
                  <a:schemeClr val="tx1"/>
                </a:solidFill>
                <a:effectLst/>
                <a:latin typeface="+mn-lt"/>
                <a:ea typeface="+mn-ea"/>
                <a:cs typeface="+mn-cs"/>
              </a:rPr>
              <a:t> Internet usage increases the nominal and active level of community participation which leads to community development (Stern &amp; </a:t>
            </a:r>
            <a:r>
              <a:rPr lang="en-US" sz="1200" kern="1200" dirty="0" err="1" smtClean="0">
                <a:solidFill>
                  <a:schemeClr val="tx1"/>
                </a:solidFill>
                <a:effectLst/>
                <a:latin typeface="+mn-lt"/>
                <a:ea typeface="+mn-ea"/>
                <a:cs typeface="+mn-cs"/>
              </a:rPr>
              <a:t>Dilman</a:t>
            </a:r>
            <a:r>
              <a:rPr lang="en-US" sz="1200" kern="1200" dirty="0" smtClean="0">
                <a:solidFill>
                  <a:schemeClr val="tx1"/>
                </a:solidFill>
                <a:effectLst/>
                <a:latin typeface="+mn-lt"/>
                <a:ea typeface="+mn-ea"/>
                <a:cs typeface="+mn-cs"/>
              </a:rPr>
              <a:t>, 2006). The use of internet also strengthens local ties and help communities to address the local interests (Hampton &amp; Wellman, 2003).</a:t>
            </a:r>
          </a:p>
          <a:p>
            <a:endParaRPr lang="en-US" dirty="0"/>
          </a:p>
        </p:txBody>
      </p:sp>
      <p:sp>
        <p:nvSpPr>
          <p:cNvPr id="4" name="Slide Number Placeholder 3"/>
          <p:cNvSpPr>
            <a:spLocks noGrp="1"/>
          </p:cNvSpPr>
          <p:nvPr>
            <p:ph type="sldNum" sz="quarter" idx="10"/>
          </p:nvPr>
        </p:nvSpPr>
        <p:spPr/>
        <p:txBody>
          <a:bodyPr/>
          <a:lstStyle/>
          <a:p>
            <a:fld id="{3DA65003-ECFA-4394-82FF-C73CC8EF3647}" type="slidenum">
              <a:rPr lang="en-US" smtClean="0"/>
              <a:pPr/>
              <a:t>14</a:t>
            </a:fld>
            <a:endParaRPr lang="en-US"/>
          </a:p>
        </p:txBody>
      </p:sp>
    </p:spTree>
    <p:extLst>
      <p:ext uri="{BB962C8B-B14F-4D97-AF65-F5344CB8AC3E}">
        <p14:creationId xmlns:p14="http://schemas.microsoft.com/office/powerpoint/2010/main" xmlns="" val="9051556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err="1" smtClean="0">
                <a:solidFill>
                  <a:schemeClr val="tx1"/>
                </a:solidFill>
                <a:effectLst/>
                <a:latin typeface="+mn-lt"/>
                <a:ea typeface="+mn-ea"/>
                <a:cs typeface="+mn-cs"/>
              </a:rPr>
              <a:t>Moscardo</a:t>
            </a:r>
            <a:r>
              <a:rPr lang="en-US" sz="1200" kern="1200" dirty="0" smtClean="0">
                <a:solidFill>
                  <a:schemeClr val="tx1"/>
                </a:solidFill>
                <a:effectLst/>
                <a:latin typeface="+mn-lt"/>
                <a:ea typeface="+mn-ea"/>
                <a:cs typeface="+mn-cs"/>
              </a:rPr>
              <a:t> (2008) recommended to enhance community capacity for tourism development. Community capacity is the ability, skills, competencies and knowledge of individuals, organizations, and communities in order to achieve relevant goals (</a:t>
            </a:r>
            <a:r>
              <a:rPr lang="en-US" sz="1200" kern="1200" dirty="0" err="1" smtClean="0">
                <a:solidFill>
                  <a:schemeClr val="tx1"/>
                </a:solidFill>
                <a:effectLst/>
                <a:latin typeface="+mn-lt"/>
                <a:ea typeface="+mn-ea"/>
                <a:cs typeface="+mn-cs"/>
              </a:rPr>
              <a:t>Baliant</a:t>
            </a:r>
            <a:r>
              <a:rPr lang="en-US" sz="1200" kern="1200" dirty="0" smtClean="0">
                <a:solidFill>
                  <a:schemeClr val="tx1"/>
                </a:solidFill>
                <a:effectLst/>
                <a:latin typeface="+mn-lt"/>
                <a:ea typeface="+mn-ea"/>
                <a:cs typeface="+mn-cs"/>
              </a:rPr>
              <a:t>, 2006, p.140) and to foster and sustain positive changes (Hounslow, 2000, p.20)</a:t>
            </a:r>
          </a:p>
          <a:p>
            <a:endParaRPr lang="en-US" dirty="0"/>
          </a:p>
        </p:txBody>
      </p:sp>
      <p:sp>
        <p:nvSpPr>
          <p:cNvPr id="4" name="Slide Number Placeholder 3"/>
          <p:cNvSpPr>
            <a:spLocks noGrp="1"/>
          </p:cNvSpPr>
          <p:nvPr>
            <p:ph type="sldNum" sz="quarter" idx="10"/>
          </p:nvPr>
        </p:nvSpPr>
        <p:spPr/>
        <p:txBody>
          <a:bodyPr/>
          <a:lstStyle/>
          <a:p>
            <a:fld id="{3DA65003-ECFA-4394-82FF-C73CC8EF3647}" type="slidenum">
              <a:rPr lang="en-US" smtClean="0"/>
              <a:pPr/>
              <a:t>15</a:t>
            </a:fld>
            <a:endParaRPr lang="en-US"/>
          </a:p>
        </p:txBody>
      </p:sp>
    </p:spTree>
    <p:extLst>
      <p:ext uri="{BB962C8B-B14F-4D97-AF65-F5344CB8AC3E}">
        <p14:creationId xmlns:p14="http://schemas.microsoft.com/office/powerpoint/2010/main" xmlns="" val="21428404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A7854E7C-4802-4508-84E0-36512B1C191C}" type="datetimeFigureOut">
              <a:rPr lang="en-US" smtClean="0"/>
              <a:pPr/>
              <a:t>12/12/2017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31AA56-3E69-4EA6-9C16-7452D4C7F556}" type="slidenum">
              <a:rPr lang="en-US" smtClean="0"/>
              <a:pPr/>
              <a:t>‹#›</a:t>
            </a:fld>
            <a:endParaRPr lang="en-US"/>
          </a:p>
        </p:txBody>
      </p:sp>
    </p:spTree>
    <p:extLst>
      <p:ext uri="{BB962C8B-B14F-4D97-AF65-F5344CB8AC3E}">
        <p14:creationId xmlns:p14="http://schemas.microsoft.com/office/powerpoint/2010/main" xmlns="" val="25431749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7854E7C-4802-4508-84E0-36512B1C191C}" type="datetimeFigureOut">
              <a:rPr lang="en-US" smtClean="0"/>
              <a:pPr/>
              <a:t>12/12/2017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31AA56-3E69-4EA6-9C16-7452D4C7F556}" type="slidenum">
              <a:rPr lang="en-US" smtClean="0"/>
              <a:pPr/>
              <a:t>‹#›</a:t>
            </a:fld>
            <a:endParaRPr lang="en-US"/>
          </a:p>
        </p:txBody>
      </p:sp>
    </p:spTree>
    <p:extLst>
      <p:ext uri="{BB962C8B-B14F-4D97-AF65-F5344CB8AC3E}">
        <p14:creationId xmlns:p14="http://schemas.microsoft.com/office/powerpoint/2010/main" xmlns="" val="22350008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7854E7C-4802-4508-84E0-36512B1C191C}" type="datetimeFigureOut">
              <a:rPr lang="en-US" smtClean="0"/>
              <a:pPr/>
              <a:t>12/12/2017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31AA56-3E69-4EA6-9C16-7452D4C7F556}" type="slidenum">
              <a:rPr lang="en-US" smtClean="0"/>
              <a:pPr/>
              <a:t>‹#›</a:t>
            </a:fld>
            <a:endParaRPr lang="en-US"/>
          </a:p>
        </p:txBody>
      </p:sp>
    </p:spTree>
    <p:extLst>
      <p:ext uri="{BB962C8B-B14F-4D97-AF65-F5344CB8AC3E}">
        <p14:creationId xmlns:p14="http://schemas.microsoft.com/office/powerpoint/2010/main" xmlns="" val="11023601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7854E7C-4802-4508-84E0-36512B1C191C}" type="datetimeFigureOut">
              <a:rPr lang="en-US" smtClean="0"/>
              <a:pPr/>
              <a:t>12/12/2017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731AA56-3E69-4EA6-9C16-7452D4C7F556}" type="slidenum">
              <a:rPr lang="en-US" smtClean="0"/>
              <a:pPr/>
              <a:t>‹#›</a:t>
            </a:fld>
            <a:endParaRPr lang="en-US"/>
          </a:p>
        </p:txBody>
      </p:sp>
    </p:spTree>
    <p:extLst>
      <p:ext uri="{BB962C8B-B14F-4D97-AF65-F5344CB8AC3E}">
        <p14:creationId xmlns:p14="http://schemas.microsoft.com/office/powerpoint/2010/main" xmlns="" val="37150863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7854E7C-4802-4508-84E0-36512B1C191C}" type="datetimeFigureOut">
              <a:rPr lang="en-US" smtClean="0"/>
              <a:pPr/>
              <a:t>12/12/2017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731AA56-3E69-4EA6-9C16-7452D4C7F556}" type="slidenum">
              <a:rPr lang="en-US" smtClean="0"/>
              <a:pPr/>
              <a:t>‹#›</a:t>
            </a:fld>
            <a:endParaRPr lang="en-US"/>
          </a:p>
        </p:txBody>
      </p:sp>
    </p:spTree>
    <p:extLst>
      <p:ext uri="{BB962C8B-B14F-4D97-AF65-F5344CB8AC3E}">
        <p14:creationId xmlns:p14="http://schemas.microsoft.com/office/powerpoint/2010/main" xmlns="" val="42703724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A7854E7C-4802-4508-84E0-36512B1C191C}" type="datetimeFigureOut">
              <a:rPr lang="en-US" smtClean="0"/>
              <a:pPr/>
              <a:t>12/12/2017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731AA56-3E69-4EA6-9C16-7452D4C7F556}" type="slidenum">
              <a:rPr lang="en-US" smtClean="0"/>
              <a:pPr/>
              <a:t>‹#›</a:t>
            </a:fld>
            <a:endParaRPr lang="en-US"/>
          </a:p>
        </p:txBody>
      </p:sp>
    </p:spTree>
    <p:extLst>
      <p:ext uri="{BB962C8B-B14F-4D97-AF65-F5344CB8AC3E}">
        <p14:creationId xmlns:p14="http://schemas.microsoft.com/office/powerpoint/2010/main" xmlns="" val="2568448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854E7C-4802-4508-84E0-36512B1C191C}" type="datetimeFigureOut">
              <a:rPr lang="en-US" smtClean="0"/>
              <a:pPr/>
              <a:t>12/12/2017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731AA56-3E69-4EA6-9C16-7452D4C7F556}" type="slidenum">
              <a:rPr lang="en-US" smtClean="0"/>
              <a:pPr/>
              <a:t>‹#›</a:t>
            </a:fld>
            <a:endParaRPr lang="en-US"/>
          </a:p>
        </p:txBody>
      </p:sp>
    </p:spTree>
    <p:extLst>
      <p:ext uri="{BB962C8B-B14F-4D97-AF65-F5344CB8AC3E}">
        <p14:creationId xmlns:p14="http://schemas.microsoft.com/office/powerpoint/2010/main" xmlns="" val="16471014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7854E7C-4802-4508-84E0-36512B1C191C}" type="datetimeFigureOut">
              <a:rPr lang="en-US" smtClean="0"/>
              <a:pPr/>
              <a:t>12/12/2017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731AA56-3E69-4EA6-9C16-7452D4C7F556}" type="slidenum">
              <a:rPr lang="en-US" smtClean="0"/>
              <a:pPr/>
              <a:t>‹#›</a:t>
            </a:fld>
            <a:endParaRPr lang="en-US"/>
          </a:p>
        </p:txBody>
      </p:sp>
    </p:spTree>
    <p:extLst>
      <p:ext uri="{BB962C8B-B14F-4D97-AF65-F5344CB8AC3E}">
        <p14:creationId xmlns:p14="http://schemas.microsoft.com/office/powerpoint/2010/main" xmlns="" val="1973958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7854E7C-4802-4508-84E0-36512B1C191C}" type="datetimeFigureOut">
              <a:rPr lang="en-US" smtClean="0"/>
              <a:pPr/>
              <a:t>12/12/2017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731AA56-3E69-4EA6-9C16-7452D4C7F556}" type="slidenum">
              <a:rPr lang="en-US" smtClean="0"/>
              <a:pPr/>
              <a:t>‹#›</a:t>
            </a:fld>
            <a:endParaRPr lang="en-US"/>
          </a:p>
        </p:txBody>
      </p:sp>
    </p:spTree>
    <p:extLst>
      <p:ext uri="{BB962C8B-B14F-4D97-AF65-F5344CB8AC3E}">
        <p14:creationId xmlns:p14="http://schemas.microsoft.com/office/powerpoint/2010/main" xmlns="" val="37918889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7854E7C-4802-4508-84E0-36512B1C191C}" type="datetimeFigureOut">
              <a:rPr lang="en-US" smtClean="0"/>
              <a:pPr/>
              <a:t>12/12/2017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31AA56-3E69-4EA6-9C16-7452D4C7F556}" type="slidenum">
              <a:rPr lang="en-US" smtClean="0"/>
              <a:pPr/>
              <a:t>‹#›</a:t>
            </a:fld>
            <a:endParaRPr lang="en-US"/>
          </a:p>
        </p:txBody>
      </p:sp>
    </p:spTree>
    <p:extLst>
      <p:ext uri="{BB962C8B-B14F-4D97-AF65-F5344CB8AC3E}">
        <p14:creationId xmlns:p14="http://schemas.microsoft.com/office/powerpoint/2010/main" xmlns="" val="38638977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7854E7C-4802-4508-84E0-36512B1C191C}" type="datetimeFigureOut">
              <a:rPr lang="en-US" smtClean="0"/>
              <a:pPr/>
              <a:t>12/12/2017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31AA56-3E69-4EA6-9C16-7452D4C7F556}" type="slidenum">
              <a:rPr lang="en-US" smtClean="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xmlns="" val="4035954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7854E7C-4802-4508-84E0-36512B1C191C}" type="datetimeFigureOut">
              <a:rPr lang="en-US" smtClean="0"/>
              <a:pPr/>
              <a:t>12/12/2017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31AA56-3E69-4EA6-9C16-7452D4C7F556}" type="slidenum">
              <a:rPr lang="en-US" smtClean="0"/>
              <a:pPr/>
              <a:t>‹#›</a:t>
            </a:fld>
            <a:endParaRPr lang="en-US"/>
          </a:p>
        </p:txBody>
      </p:sp>
    </p:spTree>
    <p:extLst>
      <p:ext uri="{BB962C8B-B14F-4D97-AF65-F5344CB8AC3E}">
        <p14:creationId xmlns:p14="http://schemas.microsoft.com/office/powerpoint/2010/main" xmlns="" val="6458418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7854E7C-4802-4508-84E0-36512B1C191C}" type="datetimeFigureOut">
              <a:rPr lang="en-US" smtClean="0"/>
              <a:pPr/>
              <a:t>12/12/2017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31AA56-3E69-4EA6-9C16-7452D4C7F556}"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xmlns="" val="10654764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7854E7C-4802-4508-84E0-36512B1C191C}" type="datetimeFigureOut">
              <a:rPr lang="en-US" smtClean="0"/>
              <a:pPr/>
              <a:t>12/12/2017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31AA56-3E69-4EA6-9C16-7452D4C7F556}" type="slidenum">
              <a:rPr lang="en-US" smtClean="0"/>
              <a:pPr/>
              <a:t>‹#›</a:t>
            </a:fld>
            <a:endParaRPr lang="en-US"/>
          </a:p>
        </p:txBody>
      </p:sp>
    </p:spTree>
    <p:extLst>
      <p:ext uri="{BB962C8B-B14F-4D97-AF65-F5344CB8AC3E}">
        <p14:creationId xmlns:p14="http://schemas.microsoft.com/office/powerpoint/2010/main" xmlns="" val="24190446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7854E7C-4802-4508-84E0-36512B1C191C}" type="datetimeFigureOut">
              <a:rPr lang="en-US" smtClean="0"/>
              <a:pPr/>
              <a:t>12/12/2017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31AA56-3E69-4EA6-9C16-7452D4C7F556}" type="slidenum">
              <a:rPr lang="en-US" smtClean="0"/>
              <a:pPr/>
              <a:t>‹#›</a:t>
            </a:fld>
            <a:endParaRPr lang="en-US"/>
          </a:p>
        </p:txBody>
      </p:sp>
    </p:spTree>
    <p:extLst>
      <p:ext uri="{BB962C8B-B14F-4D97-AF65-F5344CB8AC3E}">
        <p14:creationId xmlns:p14="http://schemas.microsoft.com/office/powerpoint/2010/main" xmlns="" val="23247302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7854E7C-4802-4508-84E0-36512B1C191C}" type="datetimeFigureOut">
              <a:rPr lang="en-US" smtClean="0"/>
              <a:pPr/>
              <a:t>12/12/2017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31AA56-3E69-4EA6-9C16-7452D4C7F556}" type="slidenum">
              <a:rPr lang="en-US" smtClean="0"/>
              <a:pPr/>
              <a:t>‹#›</a:t>
            </a:fld>
            <a:endParaRPr lang="en-US"/>
          </a:p>
        </p:txBody>
      </p:sp>
    </p:spTree>
    <p:extLst>
      <p:ext uri="{BB962C8B-B14F-4D97-AF65-F5344CB8AC3E}">
        <p14:creationId xmlns:p14="http://schemas.microsoft.com/office/powerpoint/2010/main" xmlns="" val="23505583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7854E7C-4802-4508-84E0-36512B1C191C}" type="datetimeFigureOut">
              <a:rPr lang="en-US" smtClean="0"/>
              <a:pPr/>
              <a:t>12/12/2017</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731AA56-3E69-4EA6-9C16-7452D4C7F556}" type="slidenum">
              <a:rPr lang="en-US" smtClean="0"/>
              <a:pPr/>
              <a:t>‹#›</a:t>
            </a:fld>
            <a:endParaRPr lang="en-US"/>
          </a:p>
        </p:txBody>
      </p:sp>
    </p:spTree>
    <p:extLst>
      <p:ext uri="{BB962C8B-B14F-4D97-AF65-F5344CB8AC3E}">
        <p14:creationId xmlns:p14="http://schemas.microsoft.com/office/powerpoint/2010/main" xmlns="" val="87720777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00752" y="245658"/>
            <a:ext cx="8693623" cy="1744365"/>
          </a:xfrm>
        </p:spPr>
        <p:txBody>
          <a:bodyPr/>
          <a:lstStyle/>
          <a:p>
            <a:pPr algn="ctr"/>
            <a:r>
              <a:rPr lang="en-US" dirty="0" smtClean="0"/>
              <a:t>Community Participation (Locally and Nationally</a:t>
            </a:r>
            <a:endParaRPr lang="en-US" dirty="0"/>
          </a:p>
        </p:txBody>
      </p:sp>
      <p:pic>
        <p:nvPicPr>
          <p:cNvPr id="5" name="Picture 4"/>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1419367" y="1990023"/>
            <a:ext cx="8175008" cy="4369833"/>
          </a:xfrm>
          <a:prstGeom prst="rect">
            <a:avLst/>
          </a:prstGeom>
        </p:spPr>
      </p:pic>
    </p:spTree>
    <p:extLst>
      <p:ext uri="{BB962C8B-B14F-4D97-AF65-F5344CB8AC3E}">
        <p14:creationId xmlns:p14="http://schemas.microsoft.com/office/powerpoint/2010/main" xmlns="" val="401754561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02327"/>
          </a:xfrm>
        </p:spPr>
        <p:txBody>
          <a:bodyPr>
            <a:noAutofit/>
          </a:bodyPr>
          <a:lstStyle/>
          <a:p>
            <a:pPr algn="ctr"/>
            <a:r>
              <a:rPr lang="en-GB" sz="2400" b="1" dirty="0" smtClean="0"/>
              <a:t>Certificate of Higher Education in Skills for the Workplace</a:t>
            </a:r>
            <a:br>
              <a:rPr lang="en-GB" sz="2400" b="1" dirty="0" smtClean="0"/>
            </a:br>
            <a:r>
              <a:rPr lang="en-GB" sz="2400" b="1" dirty="0" smtClean="0"/>
              <a:t>EMPL4010 PATHWAY PROJECT 2</a:t>
            </a:r>
            <a:r>
              <a:rPr lang="en-GB" sz="2400" dirty="0" smtClean="0"/>
              <a:t/>
            </a:r>
            <a:br>
              <a:rPr lang="en-GB" sz="2400" dirty="0" smtClean="0"/>
            </a:br>
            <a:r>
              <a:rPr lang="en-GB" sz="2400" dirty="0" smtClean="0"/>
              <a:t/>
            </a:r>
            <a:br>
              <a:rPr lang="en-GB" sz="2400" dirty="0" smtClean="0"/>
            </a:br>
            <a:endParaRPr lang="en-GB" sz="2400" dirty="0" smtClean="0"/>
          </a:p>
        </p:txBody>
      </p:sp>
      <p:sp>
        <p:nvSpPr>
          <p:cNvPr id="3" name="Content Placeholder 2"/>
          <p:cNvSpPr>
            <a:spLocks noGrp="1"/>
          </p:cNvSpPr>
          <p:nvPr>
            <p:ph idx="1"/>
          </p:nvPr>
        </p:nvSpPr>
        <p:spPr>
          <a:xfrm>
            <a:off x="677334" y="2160589"/>
            <a:ext cx="8596668" cy="3159556"/>
          </a:xfrm>
        </p:spPr>
        <p:txBody>
          <a:bodyPr>
            <a:noAutofit/>
          </a:bodyPr>
          <a:lstStyle/>
          <a:p>
            <a:pPr>
              <a:buNone/>
            </a:pPr>
            <a:r>
              <a:rPr lang="en-GB" sz="2400" dirty="0" smtClean="0"/>
              <a:t>Lecturer: </a:t>
            </a:r>
            <a:r>
              <a:rPr lang="en-GB" sz="2400" dirty="0" err="1" smtClean="0"/>
              <a:t>Ze</a:t>
            </a:r>
            <a:r>
              <a:rPr lang="en-GB" sz="2400" dirty="0" smtClean="0"/>
              <a:t> </a:t>
            </a:r>
            <a:r>
              <a:rPr lang="en-GB" sz="2400" dirty="0" err="1" smtClean="0"/>
              <a:t>Zook</a:t>
            </a:r>
            <a:endParaRPr lang="en-GB" sz="2400" dirty="0" smtClean="0"/>
          </a:p>
          <a:p>
            <a:pPr>
              <a:buNone/>
            </a:pPr>
            <a:r>
              <a:rPr lang="en-GB" sz="2400" dirty="0" smtClean="0"/>
              <a:t>Students:</a:t>
            </a:r>
          </a:p>
          <a:p>
            <a:pPr>
              <a:buNone/>
            </a:pPr>
            <a:endParaRPr lang="en-GB" sz="2400" dirty="0" smtClean="0"/>
          </a:p>
          <a:p>
            <a:r>
              <a:rPr lang="en-GB" sz="2400" dirty="0" smtClean="0"/>
              <a:t>Irene </a:t>
            </a:r>
            <a:r>
              <a:rPr lang="en-GB" sz="2400" dirty="0" err="1" smtClean="0"/>
              <a:t>Kauzeni</a:t>
            </a:r>
            <a:r>
              <a:rPr lang="en-GB" sz="2400" dirty="0" smtClean="0"/>
              <a:t> (</a:t>
            </a:r>
            <a:r>
              <a:rPr lang="en-GB" sz="2400" dirty="0" smtClean="0"/>
              <a:t>Leader)  1604186</a:t>
            </a:r>
            <a:endParaRPr lang="en-GB" sz="2400" dirty="0" smtClean="0"/>
          </a:p>
          <a:p>
            <a:r>
              <a:rPr lang="en-GB" sz="2400" dirty="0" err="1" smtClean="0"/>
              <a:t>Mwadia</a:t>
            </a:r>
            <a:r>
              <a:rPr lang="en-GB" sz="2400" dirty="0" smtClean="0"/>
              <a:t> </a:t>
            </a:r>
            <a:r>
              <a:rPr lang="en-GB" sz="2400" dirty="0" err="1" smtClean="0"/>
              <a:t>Mvita</a:t>
            </a:r>
            <a:r>
              <a:rPr lang="en-GB" sz="2400" dirty="0" smtClean="0"/>
              <a:t> </a:t>
            </a:r>
            <a:r>
              <a:rPr lang="en-GB" sz="2400" dirty="0" err="1" smtClean="0"/>
              <a:t>Kalonga</a:t>
            </a:r>
            <a:r>
              <a:rPr lang="en-GB" sz="2400" dirty="0" smtClean="0"/>
              <a:t>   1604240</a:t>
            </a:r>
            <a:endParaRPr lang="en-GB" sz="2400" dirty="0" smtClean="0"/>
          </a:p>
          <a:p>
            <a:r>
              <a:rPr lang="en-GB" sz="2400" dirty="0" err="1" smtClean="0"/>
              <a:t>Daisis</a:t>
            </a:r>
            <a:r>
              <a:rPr lang="en-GB" sz="2400" dirty="0" smtClean="0"/>
              <a:t> </a:t>
            </a:r>
            <a:r>
              <a:rPr lang="en-GB" sz="2400" dirty="0" err="1" smtClean="0"/>
              <a:t>Biembongo</a:t>
            </a:r>
            <a:r>
              <a:rPr lang="en-GB" sz="2400" dirty="0" smtClean="0"/>
              <a:t>           1604177</a:t>
            </a:r>
            <a:endParaRPr lang="en-GB"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a:t>
            </a:r>
            <a:endParaRPr lang="en-US" dirty="0"/>
          </a:p>
        </p:txBody>
      </p:sp>
      <p:sp>
        <p:nvSpPr>
          <p:cNvPr id="3" name="Content Placeholder 2"/>
          <p:cNvSpPr>
            <a:spLocks noGrp="1"/>
          </p:cNvSpPr>
          <p:nvPr>
            <p:ph idx="1"/>
          </p:nvPr>
        </p:nvSpPr>
        <p:spPr/>
        <p:txBody>
          <a:bodyPr/>
          <a:lstStyle/>
          <a:p>
            <a:pPr marL="0" indent="0" algn="just">
              <a:buNone/>
            </a:pPr>
            <a:r>
              <a:rPr lang="en-US" dirty="0"/>
              <a:t>There are lot of literary views of community participation in relation to tourism (Williams, 2005, p.31; </a:t>
            </a:r>
            <a:r>
              <a:rPr lang="en-US" dirty="0" err="1"/>
              <a:t>Broadie</a:t>
            </a:r>
            <a:r>
              <a:rPr lang="en-US" dirty="0"/>
              <a:t> et al., 2009; </a:t>
            </a:r>
            <a:r>
              <a:rPr lang="en-US" dirty="0" err="1"/>
              <a:t>Brao</a:t>
            </a:r>
            <a:r>
              <a:rPr lang="en-US" dirty="0"/>
              <a:t> &amp; Sun, 2006, among others). Community participation enhances tourism planning and tourism development. The presentation will cover key aspects of community participation in relation to tourism. </a:t>
            </a:r>
            <a:r>
              <a:rPr lang="en-US" dirty="0" smtClean="0"/>
              <a:t>The whole topics of the presentation will be covered by our 3 team members sequentially.</a:t>
            </a:r>
            <a:endParaRPr lang="en-US" dirty="0"/>
          </a:p>
          <a:p>
            <a:endParaRPr lang="en-US" dirty="0"/>
          </a:p>
        </p:txBody>
      </p:sp>
    </p:spTree>
    <p:extLst>
      <p:ext uri="{BB962C8B-B14F-4D97-AF65-F5344CB8AC3E}">
        <p14:creationId xmlns:p14="http://schemas.microsoft.com/office/powerpoint/2010/main" xmlns="" val="31078619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a:t>
            </a:r>
            <a:r>
              <a:rPr lang="en-US" dirty="0"/>
              <a:t>C</a:t>
            </a:r>
            <a:r>
              <a:rPr lang="en-US" dirty="0" smtClean="0"/>
              <a:t>ommunity Participation</a:t>
            </a:r>
            <a:endParaRPr lang="en-US" dirty="0"/>
          </a:p>
        </p:txBody>
      </p:sp>
      <p:sp>
        <p:nvSpPr>
          <p:cNvPr id="3" name="Content Placeholder 2"/>
          <p:cNvSpPr>
            <a:spLocks noGrp="1"/>
          </p:cNvSpPr>
          <p:nvPr>
            <p:ph idx="1"/>
          </p:nvPr>
        </p:nvSpPr>
        <p:spPr>
          <a:xfrm>
            <a:off x="677334" y="2160589"/>
            <a:ext cx="5041078" cy="3880773"/>
          </a:xfrm>
        </p:spPr>
        <p:txBody>
          <a:bodyPr/>
          <a:lstStyle/>
          <a:p>
            <a:pPr algn="just"/>
            <a:r>
              <a:rPr lang="en-US" dirty="0"/>
              <a:t>Community participation is a concept which is often used interchangeably with community involvement, and community engagement (Brodie et al., </a:t>
            </a:r>
            <a:r>
              <a:rPr lang="en-US" dirty="0">
                <a:solidFill>
                  <a:schemeClr val="accent1">
                    <a:lumMod val="75000"/>
                  </a:schemeClr>
                </a:solidFill>
              </a:rPr>
              <a:t>2009</a:t>
            </a:r>
            <a:r>
              <a:rPr lang="en-US" dirty="0"/>
              <a:t>). </a:t>
            </a:r>
          </a:p>
          <a:p>
            <a:pPr marL="457200" lvl="1" indent="0" algn="just">
              <a:buNone/>
            </a:pPr>
            <a:endParaRPr lang="en-US" i="1" dirty="0" smtClean="0"/>
          </a:p>
          <a:p>
            <a:pPr marL="457200" lvl="1" indent="0" algn="just">
              <a:buNone/>
            </a:pPr>
            <a:r>
              <a:rPr lang="en-US" i="1" dirty="0" smtClean="0"/>
              <a:t>“</a:t>
            </a:r>
            <a:r>
              <a:rPr lang="en-US" i="1" dirty="0"/>
              <a:t>Community participation is any activity which involves spending time, unpaid, doing something which aims to benefit someone (e.g. individual or groups) other than close relatives, or to benefit the environment (Williams, </a:t>
            </a:r>
            <a:r>
              <a:rPr lang="en-US" i="1" dirty="0">
                <a:solidFill>
                  <a:schemeClr val="accent1">
                    <a:lumMod val="75000"/>
                  </a:schemeClr>
                </a:solidFill>
              </a:rPr>
              <a:t>2005</a:t>
            </a:r>
            <a:r>
              <a:rPr lang="en-US" i="1" dirty="0"/>
              <a:t>, p.31)”</a:t>
            </a:r>
          </a:p>
          <a:p>
            <a:pPr algn="just"/>
            <a:endParaRPr lang="en-US" dirty="0"/>
          </a:p>
        </p:txBody>
      </p:sp>
      <p:pic>
        <p:nvPicPr>
          <p:cNvPr id="4" name="Picture 3"/>
          <p:cNvPicPr>
            <a:picLocks noChangeAspect="1"/>
          </p:cNvPicPr>
          <p:nvPr/>
        </p:nvPicPr>
        <p:blipFill>
          <a:blip r:embed="rId3"/>
          <a:stretch>
            <a:fillRect/>
          </a:stretch>
        </p:blipFill>
        <p:spPr>
          <a:xfrm>
            <a:off x="6211365" y="1930400"/>
            <a:ext cx="4600575" cy="3381375"/>
          </a:xfrm>
          <a:prstGeom prst="rect">
            <a:avLst/>
          </a:prstGeom>
        </p:spPr>
      </p:pic>
      <p:sp>
        <p:nvSpPr>
          <p:cNvPr id="5" name="TextBox 4"/>
          <p:cNvSpPr txBox="1"/>
          <p:nvPr/>
        </p:nvSpPr>
        <p:spPr>
          <a:xfrm>
            <a:off x="7342496" y="5513696"/>
            <a:ext cx="2947916" cy="369332"/>
          </a:xfrm>
          <a:prstGeom prst="rect">
            <a:avLst/>
          </a:prstGeom>
          <a:noFill/>
        </p:spPr>
        <p:txBody>
          <a:bodyPr wrap="square" rtlCol="0">
            <a:spAutoFit/>
          </a:bodyPr>
          <a:lstStyle/>
          <a:p>
            <a:r>
              <a:rPr lang="en-US" dirty="0" smtClean="0"/>
              <a:t>(Source: KZ, 2017)</a:t>
            </a:r>
            <a:endParaRPr lang="en-US" dirty="0"/>
          </a:p>
        </p:txBody>
      </p:sp>
    </p:spTree>
    <p:extLst>
      <p:ext uri="{BB962C8B-B14F-4D97-AF65-F5344CB8AC3E}">
        <p14:creationId xmlns:p14="http://schemas.microsoft.com/office/powerpoint/2010/main" xmlns="" val="320126609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Categories of community participation</a:t>
            </a:r>
            <a:endParaRPr lang="en-US" dirty="0"/>
          </a:p>
        </p:txBody>
      </p:sp>
      <p:sp>
        <p:nvSpPr>
          <p:cNvPr id="3" name="Content Placeholder 2"/>
          <p:cNvSpPr>
            <a:spLocks noGrp="1"/>
          </p:cNvSpPr>
          <p:nvPr>
            <p:ph idx="1"/>
          </p:nvPr>
        </p:nvSpPr>
        <p:spPr>
          <a:xfrm>
            <a:off x="838200" y="1825625"/>
            <a:ext cx="5098576" cy="4351338"/>
          </a:xfrm>
        </p:spPr>
        <p:txBody>
          <a:bodyPr/>
          <a:lstStyle/>
          <a:p>
            <a:r>
              <a:rPr lang="en-US" dirty="0"/>
              <a:t>Categories of Community participation</a:t>
            </a:r>
          </a:p>
          <a:p>
            <a:pPr lvl="1"/>
            <a:r>
              <a:rPr lang="en-US" dirty="0"/>
              <a:t>Individual – boycotting products and signing petitions (Brodie et al., 2009)</a:t>
            </a:r>
          </a:p>
          <a:p>
            <a:pPr lvl="1"/>
            <a:r>
              <a:rPr lang="en-US" dirty="0"/>
              <a:t>Community participation – the member of group, club, community and others association</a:t>
            </a:r>
          </a:p>
          <a:p>
            <a:pPr lvl="1"/>
            <a:r>
              <a:rPr lang="en-US" dirty="0"/>
              <a:t>Public participation – political or civic such as voting in election (Brodie et al., 2009). </a:t>
            </a:r>
          </a:p>
        </p:txBody>
      </p:sp>
      <p:graphicFrame>
        <p:nvGraphicFramePr>
          <p:cNvPr id="5" name="Diagram 4"/>
          <p:cNvGraphicFramePr/>
          <p:nvPr>
            <p:extLst>
              <p:ext uri="{D42A27DB-BD31-4B8C-83A1-F6EECF244321}">
                <p14:modId xmlns:p14="http://schemas.microsoft.com/office/powerpoint/2010/main" xmlns="" val="2171195339"/>
              </p:ext>
            </p:extLst>
          </p:nvPr>
        </p:nvGraphicFramePr>
        <p:xfrm>
          <a:off x="4625074" y="1265580"/>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xmlns="" val="421519448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Example of Community Participation</a:t>
            </a:r>
            <a:endParaRPr lang="en-US" dirty="0"/>
          </a:p>
        </p:txBody>
      </p:sp>
      <p:sp>
        <p:nvSpPr>
          <p:cNvPr id="3" name="Content Placeholder 2"/>
          <p:cNvSpPr>
            <a:spLocks noGrp="1"/>
          </p:cNvSpPr>
          <p:nvPr>
            <p:ph idx="1"/>
          </p:nvPr>
        </p:nvSpPr>
        <p:spPr>
          <a:xfrm>
            <a:off x="677334" y="2160589"/>
            <a:ext cx="7060947" cy="3880773"/>
          </a:xfrm>
        </p:spPr>
        <p:txBody>
          <a:bodyPr>
            <a:normAutofit lnSpcReduction="10000"/>
          </a:bodyPr>
          <a:lstStyle/>
          <a:p>
            <a:pPr marL="0" indent="0">
              <a:buNone/>
            </a:pPr>
            <a:r>
              <a:rPr lang="en-US" b="1" i="1" dirty="0"/>
              <a:t>Community participation in local food </a:t>
            </a:r>
            <a:r>
              <a:rPr lang="en-US" b="1" i="1" dirty="0" smtClean="0"/>
              <a:t>system</a:t>
            </a:r>
          </a:p>
          <a:p>
            <a:r>
              <a:rPr lang="en-US" dirty="0" smtClean="0"/>
              <a:t> In the USA, the local food systems are designed by community participation which allows to establish sound and safe production and distribution practices and to maximize democracy and social equity for all users and communities of local food systems in the USA (</a:t>
            </a:r>
            <a:r>
              <a:rPr lang="en-US" dirty="0" err="1" smtClean="0"/>
              <a:t>Feenstra</a:t>
            </a:r>
            <a:r>
              <a:rPr lang="en-US" dirty="0" smtClean="0"/>
              <a:t>, 1997, p.28) </a:t>
            </a:r>
          </a:p>
          <a:p>
            <a:pPr marL="0" indent="0">
              <a:buNone/>
            </a:pPr>
            <a:r>
              <a:rPr lang="en-US" b="1" i="1" dirty="0" smtClean="0"/>
              <a:t>Community participation in British healthcare planning</a:t>
            </a:r>
          </a:p>
          <a:p>
            <a:r>
              <a:rPr lang="en-US" dirty="0" smtClean="0"/>
              <a:t> </a:t>
            </a:r>
            <a:r>
              <a:rPr lang="en-US" dirty="0" err="1" smtClean="0"/>
              <a:t>Milewa</a:t>
            </a:r>
            <a:r>
              <a:rPr lang="en-US" dirty="0" smtClean="0"/>
              <a:t> et al., (1999) argued that the political rhetoric of community participation refines the relationship between local communities and health authorities.</a:t>
            </a:r>
          </a:p>
          <a:p>
            <a:r>
              <a:rPr lang="en-US" dirty="0" smtClean="0"/>
              <a:t> The local communities play a participative role in designing and planning healthcare services (</a:t>
            </a:r>
            <a:r>
              <a:rPr lang="en-US" dirty="0" err="1" smtClean="0"/>
              <a:t>Milewa</a:t>
            </a:r>
            <a:r>
              <a:rPr lang="en-US" dirty="0" smtClean="0"/>
              <a:t> et al., 1999).</a:t>
            </a:r>
          </a:p>
          <a:p>
            <a:pPr marL="0" indent="0">
              <a:buNone/>
            </a:pPr>
            <a:endParaRPr lang="en-US" dirty="0"/>
          </a:p>
        </p:txBody>
      </p:sp>
      <p:pic>
        <p:nvPicPr>
          <p:cNvPr id="4" name="Picture 3"/>
          <p:cNvPicPr>
            <a:picLocks noChangeAspect="1"/>
          </p:cNvPicPr>
          <p:nvPr/>
        </p:nvPicPr>
        <p:blipFill>
          <a:blip r:embed="rId3"/>
          <a:stretch>
            <a:fillRect/>
          </a:stretch>
        </p:blipFill>
        <p:spPr>
          <a:xfrm>
            <a:off x="7738281" y="1930400"/>
            <a:ext cx="3630304" cy="2006221"/>
          </a:xfrm>
          <a:prstGeom prst="rect">
            <a:avLst/>
          </a:prstGeom>
        </p:spPr>
      </p:pic>
      <p:pic>
        <p:nvPicPr>
          <p:cNvPr id="5" name="Picture 4"/>
          <p:cNvPicPr>
            <a:picLocks noChangeAspect="1"/>
          </p:cNvPicPr>
          <p:nvPr/>
        </p:nvPicPr>
        <p:blipFill>
          <a:blip r:embed="rId4"/>
          <a:stretch>
            <a:fillRect/>
          </a:stretch>
        </p:blipFill>
        <p:spPr>
          <a:xfrm>
            <a:off x="7891960" y="4100975"/>
            <a:ext cx="3476625" cy="2183642"/>
          </a:xfrm>
          <a:prstGeom prst="rect">
            <a:avLst/>
          </a:prstGeom>
        </p:spPr>
      </p:pic>
    </p:spTree>
    <p:extLst>
      <p:ext uri="{BB962C8B-B14F-4D97-AF65-F5344CB8AC3E}">
        <p14:creationId xmlns:p14="http://schemas.microsoft.com/office/powerpoint/2010/main" xmlns="" val="19521586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benefits of community participation</a:t>
            </a:r>
            <a:endParaRPr lang="en-US" dirty="0"/>
          </a:p>
        </p:txBody>
      </p:sp>
      <p:sp>
        <p:nvSpPr>
          <p:cNvPr id="3" name="Content Placeholder 2"/>
          <p:cNvSpPr>
            <a:spLocks noGrp="1"/>
          </p:cNvSpPr>
          <p:nvPr>
            <p:ph idx="1"/>
          </p:nvPr>
        </p:nvSpPr>
        <p:spPr>
          <a:xfrm>
            <a:off x="226958" y="1655622"/>
            <a:ext cx="7060947" cy="3880773"/>
          </a:xfrm>
        </p:spPr>
        <p:txBody>
          <a:bodyPr>
            <a:normAutofit fontScale="92500" lnSpcReduction="10000"/>
          </a:bodyPr>
          <a:lstStyle/>
          <a:p>
            <a:r>
              <a:rPr lang="en-US" b="1" dirty="0"/>
              <a:t>Local tourism participation</a:t>
            </a:r>
            <a:r>
              <a:rPr lang="en-US" dirty="0"/>
              <a:t> - Local tourism participation is prerequisite to benefits reaching communities (Wang et al., 2010)</a:t>
            </a:r>
          </a:p>
          <a:p>
            <a:r>
              <a:rPr lang="en-US" b="1" dirty="0"/>
              <a:t>The low level of community participation</a:t>
            </a:r>
            <a:r>
              <a:rPr lang="en-US" dirty="0"/>
              <a:t> - The low level of community participation creates difficulties for tourism development (Wang et al., 2010)</a:t>
            </a:r>
          </a:p>
          <a:p>
            <a:r>
              <a:rPr lang="en-US" b="1" dirty="0"/>
              <a:t>Coproduction by communities</a:t>
            </a:r>
            <a:r>
              <a:rPr lang="en-US" dirty="0"/>
              <a:t> - The users and communities of the hotel industries coproduce in terms of service planning and management which act as an incentive for resource mobilization (</a:t>
            </a:r>
            <a:r>
              <a:rPr lang="en-US" dirty="0" err="1"/>
              <a:t>Bovarid</a:t>
            </a:r>
            <a:r>
              <a:rPr lang="en-US" dirty="0"/>
              <a:t>, 2007</a:t>
            </a:r>
            <a:r>
              <a:rPr lang="en-US" dirty="0" smtClean="0"/>
              <a:t>).</a:t>
            </a:r>
          </a:p>
          <a:p>
            <a:r>
              <a:rPr lang="en-US" b="1" dirty="0" smtClean="0"/>
              <a:t>Tourism development </a:t>
            </a:r>
            <a:r>
              <a:rPr lang="en-US" dirty="0" smtClean="0"/>
              <a:t>– Community participation facilitates the growth of tourism development in the UK</a:t>
            </a:r>
          </a:p>
          <a:p>
            <a:r>
              <a:rPr lang="en-US" b="1" dirty="0" smtClean="0"/>
              <a:t>Tourism planning </a:t>
            </a:r>
            <a:r>
              <a:rPr lang="en-US" dirty="0" smtClean="0"/>
              <a:t>- </a:t>
            </a:r>
            <a:r>
              <a:rPr lang="en-US" dirty="0"/>
              <a:t>In terms of securing the interest of the local people and supporting for tourism planning, tourism planners often asks to use high community participation (Simmons et al., 1994).</a:t>
            </a:r>
          </a:p>
          <a:p>
            <a:endParaRPr lang="en-US" dirty="0"/>
          </a:p>
        </p:txBody>
      </p:sp>
      <p:pic>
        <p:nvPicPr>
          <p:cNvPr id="3074" name="Picture 2" descr="Image result for picture of Community Participation"/>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7287904" y="1546721"/>
            <a:ext cx="4708477" cy="3871439"/>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59066347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t>Community Participation- Service </a:t>
            </a:r>
            <a:r>
              <a:rPr lang="en-US" b="1" dirty="0"/>
              <a:t>planning and Management in the tourism industry</a:t>
            </a:r>
            <a:endParaRPr lang="en-US" dirty="0"/>
          </a:p>
        </p:txBody>
      </p:sp>
      <p:sp>
        <p:nvSpPr>
          <p:cNvPr id="3" name="Content Placeholder 2"/>
          <p:cNvSpPr>
            <a:spLocks noGrp="1"/>
          </p:cNvSpPr>
          <p:nvPr>
            <p:ph idx="1"/>
          </p:nvPr>
        </p:nvSpPr>
        <p:spPr>
          <a:xfrm>
            <a:off x="677334" y="2160589"/>
            <a:ext cx="5559693" cy="3880773"/>
          </a:xfrm>
        </p:spPr>
        <p:txBody>
          <a:bodyPr/>
          <a:lstStyle/>
          <a:p>
            <a:r>
              <a:rPr lang="en-US" dirty="0" err="1"/>
              <a:t>Bovarid</a:t>
            </a:r>
            <a:r>
              <a:rPr lang="en-US" dirty="0"/>
              <a:t> (2007) stated that </a:t>
            </a:r>
          </a:p>
          <a:p>
            <a:pPr marL="400050" lvl="1" indent="0">
              <a:buNone/>
            </a:pPr>
            <a:r>
              <a:rPr lang="en-US" i="1" dirty="0"/>
              <a:t>“Services are no longer simply delivered by professional and managerial staff in public agencies but are coproduced by users and their communities (</a:t>
            </a:r>
            <a:r>
              <a:rPr lang="en-US" i="1" dirty="0" err="1"/>
              <a:t>Bovarid</a:t>
            </a:r>
            <a:r>
              <a:rPr lang="en-US" i="1" dirty="0"/>
              <a:t>, 2007, p.847)”</a:t>
            </a:r>
            <a:endParaRPr lang="en-US" dirty="0"/>
          </a:p>
          <a:p>
            <a:r>
              <a:rPr lang="en-US" b="1" dirty="0"/>
              <a:t>Service planning and Management in the tourism industry</a:t>
            </a:r>
            <a:r>
              <a:rPr lang="en-US" dirty="0"/>
              <a:t>: The users and communities of the hotel industries coproduce in terms of service planning and management which act as an incentive for resource mobilization (</a:t>
            </a:r>
            <a:r>
              <a:rPr lang="en-US" dirty="0" err="1"/>
              <a:t>Bovarid</a:t>
            </a:r>
            <a:r>
              <a:rPr lang="en-US" dirty="0"/>
              <a:t>, 2007). </a:t>
            </a:r>
          </a:p>
          <a:p>
            <a:endParaRPr lang="en-US" dirty="0"/>
          </a:p>
        </p:txBody>
      </p:sp>
      <p:pic>
        <p:nvPicPr>
          <p:cNvPr id="2052" name="Picture 4" descr="Image result for picture of Community Participation"/>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6237027" y="1930399"/>
            <a:ext cx="5465862" cy="3515057"/>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52809375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Community participation in Tourism planning</a:t>
            </a:r>
            <a:endParaRPr lang="en-US" dirty="0"/>
          </a:p>
        </p:txBody>
      </p:sp>
      <p:sp>
        <p:nvSpPr>
          <p:cNvPr id="3" name="Content Placeholder 2"/>
          <p:cNvSpPr>
            <a:spLocks noGrp="1"/>
          </p:cNvSpPr>
          <p:nvPr>
            <p:ph idx="1"/>
          </p:nvPr>
        </p:nvSpPr>
        <p:spPr>
          <a:xfrm>
            <a:off x="677335" y="2160589"/>
            <a:ext cx="5696170" cy="3880773"/>
          </a:xfrm>
        </p:spPr>
        <p:txBody>
          <a:bodyPr/>
          <a:lstStyle/>
          <a:p>
            <a:r>
              <a:rPr lang="en-US" dirty="0"/>
              <a:t>In terms of the ‘hospitality atmosphere’ of a destination, community people are widely considered as important resources (Simmons et al., 1994). </a:t>
            </a:r>
            <a:endParaRPr lang="en-US" dirty="0" smtClean="0"/>
          </a:p>
          <a:p>
            <a:r>
              <a:rPr lang="en-US" dirty="0" smtClean="0"/>
              <a:t>There </a:t>
            </a:r>
            <a:r>
              <a:rPr lang="en-US" dirty="0"/>
              <a:t>is a significant impact of tourism on the local destination area (Simmons et al., 1994</a:t>
            </a:r>
            <a:r>
              <a:rPr lang="en-US" dirty="0" smtClean="0"/>
              <a:t>).</a:t>
            </a:r>
          </a:p>
          <a:p>
            <a:r>
              <a:rPr lang="en-US" dirty="0" smtClean="0"/>
              <a:t> </a:t>
            </a:r>
            <a:r>
              <a:rPr lang="en-US" dirty="0"/>
              <a:t>In terms of securing the interest of the local people and supporting for tourism planning, tourism planners often asks to use high community participation (Simmons et al., 1994).</a:t>
            </a:r>
          </a:p>
          <a:p>
            <a:endParaRPr lang="en-US" dirty="0"/>
          </a:p>
        </p:txBody>
      </p:sp>
      <p:pic>
        <p:nvPicPr>
          <p:cNvPr id="4" name="Picture 3"/>
          <p:cNvPicPr>
            <a:picLocks noChangeAspect="1"/>
          </p:cNvPicPr>
          <p:nvPr/>
        </p:nvPicPr>
        <p:blipFill>
          <a:blip r:embed="rId3"/>
          <a:stretch>
            <a:fillRect/>
          </a:stretch>
        </p:blipFill>
        <p:spPr>
          <a:xfrm>
            <a:off x="6373505" y="2160589"/>
            <a:ext cx="5495925" cy="3314700"/>
          </a:xfrm>
          <a:prstGeom prst="rect">
            <a:avLst/>
          </a:prstGeom>
        </p:spPr>
      </p:pic>
      <p:sp>
        <p:nvSpPr>
          <p:cNvPr id="5" name="TextBox 4"/>
          <p:cNvSpPr txBox="1"/>
          <p:nvPr/>
        </p:nvSpPr>
        <p:spPr>
          <a:xfrm>
            <a:off x="7642746" y="5475289"/>
            <a:ext cx="4067033" cy="646331"/>
          </a:xfrm>
          <a:prstGeom prst="rect">
            <a:avLst/>
          </a:prstGeom>
          <a:noFill/>
        </p:spPr>
        <p:txBody>
          <a:bodyPr wrap="square" rtlCol="0">
            <a:spAutoFit/>
          </a:bodyPr>
          <a:lstStyle/>
          <a:p>
            <a:r>
              <a:rPr lang="en-US" dirty="0" smtClean="0"/>
              <a:t>Figure: Sustainable Development Model (Source: Lozano, 2008)</a:t>
            </a:r>
            <a:endParaRPr lang="en-US" dirty="0"/>
          </a:p>
        </p:txBody>
      </p:sp>
    </p:spTree>
    <p:extLst>
      <p:ext uri="{BB962C8B-B14F-4D97-AF65-F5344CB8AC3E}">
        <p14:creationId xmlns:p14="http://schemas.microsoft.com/office/powerpoint/2010/main" xmlns="" val="374352892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Community participation in Tourism Development</a:t>
            </a:r>
            <a:r>
              <a:rPr lang="en-US" dirty="0"/>
              <a:t/>
            </a:r>
            <a:br>
              <a:rPr lang="en-US" dirty="0"/>
            </a:br>
            <a:endParaRPr lang="en-US" dirty="0"/>
          </a:p>
        </p:txBody>
      </p:sp>
      <p:sp>
        <p:nvSpPr>
          <p:cNvPr id="3" name="Content Placeholder 2"/>
          <p:cNvSpPr>
            <a:spLocks noGrp="1"/>
          </p:cNvSpPr>
          <p:nvPr>
            <p:ph idx="1"/>
          </p:nvPr>
        </p:nvSpPr>
        <p:spPr>
          <a:xfrm>
            <a:off x="677334" y="2160589"/>
            <a:ext cx="5245794" cy="3880773"/>
          </a:xfrm>
        </p:spPr>
        <p:txBody>
          <a:bodyPr/>
          <a:lstStyle/>
          <a:p>
            <a:r>
              <a:rPr lang="en-US" dirty="0" err="1"/>
              <a:t>Tosun</a:t>
            </a:r>
            <a:r>
              <a:rPr lang="en-US" dirty="0"/>
              <a:t> et al., (2006) argued that different interests group in a community demand for different types of community participation to meet their interests. </a:t>
            </a:r>
            <a:endParaRPr lang="en-US" dirty="0" smtClean="0"/>
          </a:p>
          <a:p>
            <a:r>
              <a:rPr lang="en-US" dirty="0" smtClean="0"/>
              <a:t>In </a:t>
            </a:r>
            <a:r>
              <a:rPr lang="en-US" dirty="0"/>
              <a:t>contrast, </a:t>
            </a:r>
            <a:r>
              <a:rPr lang="en-US" dirty="0" err="1"/>
              <a:t>Tosun</a:t>
            </a:r>
            <a:r>
              <a:rPr lang="en-US" dirty="0"/>
              <a:t> (2000) argued that there are some structural, operational, and cultural limitations to the community participation in developing countries. </a:t>
            </a:r>
            <a:endParaRPr lang="en-US" dirty="0" smtClean="0"/>
          </a:p>
          <a:p>
            <a:r>
              <a:rPr lang="en-US" dirty="0" smtClean="0"/>
              <a:t>Based </a:t>
            </a:r>
            <a:r>
              <a:rPr lang="en-US" dirty="0"/>
              <a:t>on the forms and scale of the tourism development, cultural attributes of local communities and the market served, these limitations vary (</a:t>
            </a:r>
            <a:r>
              <a:rPr lang="en-US" dirty="0" err="1"/>
              <a:t>Tosun</a:t>
            </a:r>
            <a:r>
              <a:rPr lang="en-US" dirty="0"/>
              <a:t>, 2000). </a:t>
            </a:r>
          </a:p>
          <a:p>
            <a:endParaRPr lang="en-US" dirty="0"/>
          </a:p>
        </p:txBody>
      </p:sp>
      <p:pic>
        <p:nvPicPr>
          <p:cNvPr id="4100" name="Picture 4" descr="Image result for uk tourism statistics"/>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5814578" y="1651378"/>
            <a:ext cx="5745076" cy="4389983"/>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61294529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Difference in community participation in Tourism between local and national</a:t>
            </a:r>
            <a:r>
              <a:rPr lang="en-US" dirty="0"/>
              <a:t/>
            </a:r>
            <a:br>
              <a:rPr lang="en-US" dirty="0"/>
            </a:br>
            <a:endParaRPr lang="en-US" dirty="0"/>
          </a:p>
        </p:txBody>
      </p:sp>
      <p:sp>
        <p:nvSpPr>
          <p:cNvPr id="3" name="Content Placeholder 2"/>
          <p:cNvSpPr>
            <a:spLocks noGrp="1"/>
          </p:cNvSpPr>
          <p:nvPr>
            <p:ph idx="1"/>
          </p:nvPr>
        </p:nvSpPr>
        <p:spPr>
          <a:xfrm>
            <a:off x="677334" y="2160589"/>
            <a:ext cx="5122965" cy="3880773"/>
          </a:xfrm>
        </p:spPr>
        <p:txBody>
          <a:bodyPr/>
          <a:lstStyle/>
          <a:p>
            <a:r>
              <a:rPr lang="en-US" dirty="0"/>
              <a:t>When the communities are powerless and ignorant, government plays participatory role for the tourism development </a:t>
            </a:r>
            <a:endParaRPr lang="en-US" dirty="0" smtClean="0"/>
          </a:p>
          <a:p>
            <a:r>
              <a:rPr lang="en-US" b="1" dirty="0"/>
              <a:t>Community participation in China</a:t>
            </a:r>
            <a:endParaRPr lang="en-US" dirty="0"/>
          </a:p>
          <a:p>
            <a:pPr lvl="1"/>
            <a:r>
              <a:rPr lang="en-US" dirty="0"/>
              <a:t>The china community plays an active role in tourism development. </a:t>
            </a:r>
            <a:endParaRPr lang="en-US" dirty="0" smtClean="0"/>
          </a:p>
          <a:p>
            <a:pPr lvl="1"/>
            <a:r>
              <a:rPr lang="en-US" dirty="0" smtClean="0"/>
              <a:t>The </a:t>
            </a:r>
            <a:r>
              <a:rPr lang="en-US" dirty="0"/>
              <a:t>community participation in China is very superficial where participation in only at the economic level (</a:t>
            </a:r>
            <a:r>
              <a:rPr lang="en-US" dirty="0" err="1"/>
              <a:t>Bao</a:t>
            </a:r>
            <a:r>
              <a:rPr lang="en-US" dirty="0"/>
              <a:t> &amp; Sun, 2006).</a:t>
            </a:r>
          </a:p>
          <a:p>
            <a:endParaRPr lang="en-US" dirty="0"/>
          </a:p>
          <a:p>
            <a:endParaRPr lang="en-US" dirty="0"/>
          </a:p>
        </p:txBody>
      </p:sp>
      <p:pic>
        <p:nvPicPr>
          <p:cNvPr id="5124" name="Picture 4" descr="Image result for Community participation in China"/>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a:off x="5519145" y="1649033"/>
            <a:ext cx="6076950" cy="4562476"/>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97841904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Community participation in Tourism in the UK</a:t>
            </a:r>
            <a:r>
              <a:rPr lang="en-US" dirty="0"/>
              <a:t/>
            </a:r>
            <a:br>
              <a:rPr lang="en-US" dirty="0"/>
            </a:br>
            <a:endParaRPr lang="en-US" dirty="0"/>
          </a:p>
        </p:txBody>
      </p:sp>
      <p:sp>
        <p:nvSpPr>
          <p:cNvPr id="3" name="Content Placeholder 2"/>
          <p:cNvSpPr>
            <a:spLocks noGrp="1"/>
          </p:cNvSpPr>
          <p:nvPr>
            <p:ph idx="1"/>
          </p:nvPr>
        </p:nvSpPr>
        <p:spPr>
          <a:xfrm>
            <a:off x="336140" y="2045494"/>
            <a:ext cx="4077536" cy="3880773"/>
          </a:xfrm>
        </p:spPr>
        <p:txBody>
          <a:bodyPr/>
          <a:lstStyle/>
          <a:p>
            <a:pPr lvl="1"/>
            <a:r>
              <a:rPr lang="en-US" dirty="0" smtClean="0"/>
              <a:t>Community </a:t>
            </a:r>
            <a:r>
              <a:rPr lang="en-US" dirty="0"/>
              <a:t>participation in the UK very substantial from that planning to operation, management and financial gain. </a:t>
            </a:r>
          </a:p>
          <a:p>
            <a:pPr lvl="1"/>
            <a:r>
              <a:rPr lang="en-US" dirty="0"/>
              <a:t>The community participate passively.</a:t>
            </a:r>
          </a:p>
          <a:p>
            <a:pPr lvl="1"/>
            <a:r>
              <a:rPr lang="en-US" dirty="0"/>
              <a:t> The UK government plays a significant role in terms of making decision, and findings what the community demands for the tourism development (</a:t>
            </a:r>
            <a:r>
              <a:rPr lang="en-US" dirty="0" err="1"/>
              <a:t>Bao</a:t>
            </a:r>
            <a:r>
              <a:rPr lang="en-US" dirty="0"/>
              <a:t> &amp; Sun, 2006). </a:t>
            </a:r>
          </a:p>
          <a:p>
            <a:endParaRPr lang="en-US" dirty="0"/>
          </a:p>
        </p:txBody>
      </p:sp>
      <p:pic>
        <p:nvPicPr>
          <p:cNvPr id="6146" name="Picture 2" descr="Image result for Community participation in Tourism in the UK"/>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4754870" y="1688436"/>
            <a:ext cx="7229475" cy="4352926"/>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74845156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Is there a local business Community?</a:t>
            </a:r>
            <a:r>
              <a:rPr lang="en-US" dirty="0"/>
              <a:t/>
            </a:r>
            <a:br>
              <a:rPr lang="en-US" dirty="0"/>
            </a:br>
            <a:endParaRPr lang="en-US" dirty="0"/>
          </a:p>
        </p:txBody>
      </p:sp>
      <p:sp>
        <p:nvSpPr>
          <p:cNvPr id="3" name="Content Placeholder 2"/>
          <p:cNvSpPr>
            <a:spLocks noGrp="1"/>
          </p:cNvSpPr>
          <p:nvPr>
            <p:ph idx="1"/>
          </p:nvPr>
        </p:nvSpPr>
        <p:spPr>
          <a:xfrm>
            <a:off x="677334" y="2160589"/>
            <a:ext cx="4890953" cy="3880773"/>
          </a:xfrm>
        </p:spPr>
        <p:txBody>
          <a:bodyPr/>
          <a:lstStyle/>
          <a:p>
            <a:r>
              <a:rPr lang="en-US" dirty="0"/>
              <a:t>Curran et al., (2000) found that local business owners are more likely to be detached from the local economic and social activities</a:t>
            </a:r>
            <a:r>
              <a:rPr lang="en-US" dirty="0" smtClean="0"/>
              <a:t>.</a:t>
            </a:r>
          </a:p>
          <a:p>
            <a:r>
              <a:rPr lang="en-US" dirty="0" smtClean="0"/>
              <a:t> </a:t>
            </a:r>
            <a:r>
              <a:rPr lang="en-US" dirty="0"/>
              <a:t>This reduces the role of small business owners in economic process and local politics.</a:t>
            </a:r>
          </a:p>
          <a:p>
            <a:endParaRPr lang="en-US" dirty="0"/>
          </a:p>
        </p:txBody>
      </p:sp>
      <p:pic>
        <p:nvPicPr>
          <p:cNvPr id="5" name="Picture 4"/>
          <p:cNvPicPr>
            <a:picLocks noChangeAspect="1"/>
          </p:cNvPicPr>
          <p:nvPr/>
        </p:nvPicPr>
        <p:blipFill>
          <a:blip r:embed="rId3"/>
          <a:stretch>
            <a:fillRect/>
          </a:stretch>
        </p:blipFill>
        <p:spPr>
          <a:xfrm>
            <a:off x="5568287" y="1930400"/>
            <a:ext cx="4381500" cy="3609975"/>
          </a:xfrm>
          <a:prstGeom prst="rect">
            <a:avLst/>
          </a:prstGeom>
        </p:spPr>
      </p:pic>
    </p:spTree>
    <p:extLst>
      <p:ext uri="{BB962C8B-B14F-4D97-AF65-F5344CB8AC3E}">
        <p14:creationId xmlns:p14="http://schemas.microsoft.com/office/powerpoint/2010/main" xmlns="" val="66780424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Community Development</a:t>
            </a:r>
            <a:endParaRPr lang="en-US" dirty="0"/>
          </a:p>
        </p:txBody>
      </p:sp>
      <p:sp>
        <p:nvSpPr>
          <p:cNvPr id="3" name="Content Placeholder 2"/>
          <p:cNvSpPr>
            <a:spLocks noGrp="1"/>
          </p:cNvSpPr>
          <p:nvPr>
            <p:ph idx="1"/>
          </p:nvPr>
        </p:nvSpPr>
        <p:spPr/>
        <p:txBody>
          <a:bodyPr/>
          <a:lstStyle/>
          <a:p>
            <a:r>
              <a:rPr lang="en-US" dirty="0"/>
              <a:t>Stern &amp; </a:t>
            </a:r>
            <a:r>
              <a:rPr lang="en-US" dirty="0" err="1"/>
              <a:t>Dilman</a:t>
            </a:r>
            <a:r>
              <a:rPr lang="en-US" dirty="0"/>
              <a:t> (2006) conducted a survey of 1315 households in western USA. </a:t>
            </a:r>
            <a:endParaRPr lang="en-US" dirty="0" smtClean="0"/>
          </a:p>
          <a:p>
            <a:r>
              <a:rPr lang="en-US" dirty="0" smtClean="0"/>
              <a:t>They </a:t>
            </a:r>
            <a:r>
              <a:rPr lang="en-US" dirty="0"/>
              <a:t>found that the use of internet facilitates the nominal and active level of community participation. </a:t>
            </a:r>
          </a:p>
          <a:p>
            <a:r>
              <a:rPr lang="en-US" dirty="0" smtClean="0"/>
              <a:t>Internet </a:t>
            </a:r>
            <a:r>
              <a:rPr lang="en-US" dirty="0"/>
              <a:t>usage increases the nominal and active level of community participation which leads to community development (Stern &amp; </a:t>
            </a:r>
            <a:r>
              <a:rPr lang="en-US" dirty="0" err="1"/>
              <a:t>Dilman</a:t>
            </a:r>
            <a:r>
              <a:rPr lang="en-US" dirty="0"/>
              <a:t>, 2006). </a:t>
            </a:r>
            <a:endParaRPr lang="en-US" dirty="0" smtClean="0"/>
          </a:p>
          <a:p>
            <a:r>
              <a:rPr lang="en-US" dirty="0" smtClean="0"/>
              <a:t>The </a:t>
            </a:r>
            <a:r>
              <a:rPr lang="en-US" dirty="0"/>
              <a:t>use of internet also strengthens local ties and help communities to address the local interests (Hampton &amp; Wellman, 2003).</a:t>
            </a:r>
          </a:p>
          <a:p>
            <a:endParaRPr lang="en-US" dirty="0"/>
          </a:p>
        </p:txBody>
      </p:sp>
    </p:spTree>
    <p:extLst>
      <p:ext uri="{BB962C8B-B14F-4D97-AF65-F5344CB8AC3E}">
        <p14:creationId xmlns:p14="http://schemas.microsoft.com/office/powerpoint/2010/main" xmlns="" val="309521269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Community Capacity building for Tourism Development</a:t>
            </a:r>
            <a:endParaRPr lang="en-US" dirty="0"/>
          </a:p>
        </p:txBody>
      </p:sp>
      <p:sp>
        <p:nvSpPr>
          <p:cNvPr id="3" name="Content Placeholder 2"/>
          <p:cNvSpPr>
            <a:spLocks noGrp="1"/>
          </p:cNvSpPr>
          <p:nvPr>
            <p:ph idx="1"/>
          </p:nvPr>
        </p:nvSpPr>
        <p:spPr>
          <a:xfrm>
            <a:off x="677334" y="2160589"/>
            <a:ext cx="4304099" cy="3880773"/>
          </a:xfrm>
        </p:spPr>
        <p:txBody>
          <a:bodyPr/>
          <a:lstStyle/>
          <a:p>
            <a:r>
              <a:rPr lang="en-US" dirty="0" err="1"/>
              <a:t>Moscardo</a:t>
            </a:r>
            <a:r>
              <a:rPr lang="en-US" dirty="0"/>
              <a:t> (2008) recommended to enhance community capacity for tourism development. </a:t>
            </a:r>
            <a:endParaRPr lang="en-US" dirty="0" smtClean="0"/>
          </a:p>
          <a:p>
            <a:r>
              <a:rPr lang="en-US" dirty="0" smtClean="0"/>
              <a:t>Community </a:t>
            </a:r>
            <a:r>
              <a:rPr lang="en-US" dirty="0"/>
              <a:t>capacity is the ability, skills, competencies and knowledge of individuals, organizations, and communities in order to achieve relevant goals (</a:t>
            </a:r>
            <a:r>
              <a:rPr lang="en-US" dirty="0" err="1"/>
              <a:t>Baliant</a:t>
            </a:r>
            <a:r>
              <a:rPr lang="en-US" dirty="0"/>
              <a:t>, 2006, p.140) and to foster and sustain positive changes (Hounslow, 2000, p.20)</a:t>
            </a:r>
          </a:p>
          <a:p>
            <a:endParaRPr lang="en-US" dirty="0"/>
          </a:p>
        </p:txBody>
      </p:sp>
      <p:pic>
        <p:nvPicPr>
          <p:cNvPr id="4" name="Picture 3"/>
          <p:cNvPicPr/>
          <p:nvPr/>
        </p:nvPicPr>
        <p:blipFill>
          <a:blip r:embed="rId3"/>
          <a:stretch>
            <a:fillRect/>
          </a:stretch>
        </p:blipFill>
        <p:spPr>
          <a:xfrm>
            <a:off x="5404513" y="1396691"/>
            <a:ext cx="5308980" cy="4785745"/>
          </a:xfrm>
          <a:prstGeom prst="rect">
            <a:avLst/>
          </a:prstGeom>
        </p:spPr>
      </p:pic>
      <p:sp>
        <p:nvSpPr>
          <p:cNvPr id="5" name="TextBox 4"/>
          <p:cNvSpPr txBox="1"/>
          <p:nvPr/>
        </p:nvSpPr>
        <p:spPr>
          <a:xfrm>
            <a:off x="5936776" y="6305266"/>
            <a:ext cx="5527343" cy="923330"/>
          </a:xfrm>
          <a:prstGeom prst="rect">
            <a:avLst/>
          </a:prstGeom>
          <a:noFill/>
        </p:spPr>
        <p:txBody>
          <a:bodyPr wrap="square" rtlCol="0">
            <a:spAutoFit/>
          </a:bodyPr>
          <a:lstStyle/>
          <a:p>
            <a:r>
              <a:rPr lang="en-US" b="1" dirty="0"/>
              <a:t>Model of community capacity building for tourism development</a:t>
            </a:r>
            <a:endParaRPr lang="en-US" dirty="0"/>
          </a:p>
          <a:p>
            <a:endParaRPr lang="en-US" dirty="0"/>
          </a:p>
        </p:txBody>
      </p:sp>
    </p:spTree>
    <p:extLst>
      <p:ext uri="{BB962C8B-B14F-4D97-AF65-F5344CB8AC3E}">
        <p14:creationId xmlns:p14="http://schemas.microsoft.com/office/powerpoint/2010/main" xmlns="" val="215672973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Conclusion</a:t>
            </a:r>
            <a:endParaRPr lang="en-US" dirty="0"/>
          </a:p>
        </p:txBody>
      </p:sp>
      <p:sp>
        <p:nvSpPr>
          <p:cNvPr id="3" name="Content Placeholder 2"/>
          <p:cNvSpPr>
            <a:spLocks noGrp="1"/>
          </p:cNvSpPr>
          <p:nvPr>
            <p:ph idx="1"/>
          </p:nvPr>
        </p:nvSpPr>
        <p:spPr/>
        <p:txBody>
          <a:bodyPr/>
          <a:lstStyle/>
          <a:p>
            <a:pPr marL="0" indent="0" algn="just">
              <a:buNone/>
            </a:pPr>
            <a:r>
              <a:rPr lang="en-US" dirty="0"/>
              <a:t>The presentation has made an attempt to analyze and assess different aspects of community participation. It has defined and categorized the community participation. Tourism planning, tourism development, co-production are some key benefits of tourism development. Furthermore, the current status of community participation in the UK has been presented here. Finally, it discusses about community capacity building for tourism development. </a:t>
            </a:r>
          </a:p>
        </p:txBody>
      </p:sp>
    </p:spTree>
    <p:extLst>
      <p:ext uri="{BB962C8B-B14F-4D97-AF65-F5344CB8AC3E}">
        <p14:creationId xmlns:p14="http://schemas.microsoft.com/office/powerpoint/2010/main" xmlns="" val="116686115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Learning log</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xmlns="" val="4226915682"/>
              </p:ext>
            </p:extLst>
          </p:nvPr>
        </p:nvGraphicFramePr>
        <p:xfrm>
          <a:off x="1105469" y="1534616"/>
          <a:ext cx="8447964" cy="4497695"/>
        </p:xfrm>
        <a:graphic>
          <a:graphicData uri="http://schemas.openxmlformats.org/drawingml/2006/table">
            <a:tbl>
              <a:tblPr firstRow="1" firstCol="1" bandRow="1">
                <a:tableStyleId>{0E3FDE45-AF77-4B5C-9715-49D594BDF05E}</a:tableStyleId>
              </a:tblPr>
              <a:tblGrid>
                <a:gridCol w="1540511"/>
                <a:gridCol w="6907453"/>
              </a:tblGrid>
              <a:tr h="338173">
                <a:tc>
                  <a:txBody>
                    <a:bodyPr/>
                    <a:lstStyle/>
                    <a:p>
                      <a:pPr marL="0" marR="0">
                        <a:lnSpc>
                          <a:spcPct val="107000"/>
                        </a:lnSpc>
                        <a:spcBef>
                          <a:spcPts val="0"/>
                        </a:spcBef>
                        <a:spcAft>
                          <a:spcPts val="0"/>
                        </a:spcAft>
                      </a:pPr>
                      <a:r>
                        <a:rPr lang="en-US" sz="1400">
                          <a:effectLst/>
                        </a:rPr>
                        <a:t>Date </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400">
                          <a:effectLst/>
                        </a:rPr>
                        <a:t>Activity </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636891">
                <a:tc>
                  <a:txBody>
                    <a:bodyPr/>
                    <a:lstStyle/>
                    <a:p>
                      <a:pPr marL="0" marR="0">
                        <a:lnSpc>
                          <a:spcPct val="107000"/>
                        </a:lnSpc>
                        <a:spcBef>
                          <a:spcPts val="0"/>
                        </a:spcBef>
                        <a:spcAft>
                          <a:spcPts val="0"/>
                        </a:spcAft>
                      </a:pPr>
                      <a:r>
                        <a:rPr lang="en-US" sz="1400">
                          <a:effectLst/>
                        </a:rPr>
                        <a:t>15/11/2017</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400">
                          <a:effectLst/>
                        </a:rPr>
                        <a:t>Form a group of three people including Irene Kauzerni (ledaer), Mwadia Mvita Kalonga, and Diasis Biembongo</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338173">
                <a:tc>
                  <a:txBody>
                    <a:bodyPr/>
                    <a:lstStyle/>
                    <a:p>
                      <a:pPr marL="0" marR="0">
                        <a:lnSpc>
                          <a:spcPct val="107000"/>
                        </a:lnSpc>
                        <a:spcBef>
                          <a:spcPts val="0"/>
                        </a:spcBef>
                        <a:spcAft>
                          <a:spcPts val="0"/>
                        </a:spcAft>
                      </a:pPr>
                      <a:r>
                        <a:rPr lang="en-US" sz="1400">
                          <a:effectLst/>
                        </a:rPr>
                        <a:t>17/11/2017</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400">
                          <a:effectLst/>
                        </a:rPr>
                        <a:t>Arrange meeting with group ledaer to discuss about the project</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3184458">
                <a:tc>
                  <a:txBody>
                    <a:bodyPr/>
                    <a:lstStyle/>
                    <a:p>
                      <a:pPr marL="0" marR="0">
                        <a:lnSpc>
                          <a:spcPct val="107000"/>
                        </a:lnSpc>
                        <a:spcBef>
                          <a:spcPts val="0"/>
                        </a:spcBef>
                        <a:spcAft>
                          <a:spcPts val="0"/>
                        </a:spcAft>
                      </a:pPr>
                      <a:r>
                        <a:rPr lang="en-US" sz="1400">
                          <a:effectLst/>
                        </a:rPr>
                        <a:t>22/11/2017</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400" dirty="0">
                          <a:effectLst/>
                        </a:rPr>
                        <a:t>Assign job roles </a:t>
                      </a:r>
                    </a:p>
                    <a:p>
                      <a:pPr marL="0" marR="0">
                        <a:lnSpc>
                          <a:spcPct val="107000"/>
                        </a:lnSpc>
                        <a:spcBef>
                          <a:spcPts val="0"/>
                        </a:spcBef>
                        <a:spcAft>
                          <a:spcPts val="0"/>
                        </a:spcAft>
                      </a:pPr>
                      <a:r>
                        <a:rPr lang="en-US" sz="1400" dirty="0">
                          <a:effectLst/>
                        </a:rPr>
                        <a:t>Irene </a:t>
                      </a:r>
                      <a:r>
                        <a:rPr lang="en-US" sz="1400" dirty="0" err="1">
                          <a:effectLst/>
                        </a:rPr>
                        <a:t>Kauzerni</a:t>
                      </a:r>
                      <a:r>
                        <a:rPr lang="en-US" sz="1400" dirty="0">
                          <a:effectLst/>
                        </a:rPr>
                        <a:t> (</a:t>
                      </a:r>
                      <a:r>
                        <a:rPr lang="en-US" sz="1400" dirty="0" err="1">
                          <a:effectLst/>
                        </a:rPr>
                        <a:t>ledaer</a:t>
                      </a:r>
                      <a:r>
                        <a:rPr lang="en-US" sz="1400" dirty="0">
                          <a:effectLst/>
                        </a:rPr>
                        <a:t>): What is Community Participation; Categories of community participation; Example of Community Participation; Community Capacity building for Tourism Development</a:t>
                      </a:r>
                    </a:p>
                    <a:p>
                      <a:pPr marL="0" marR="0">
                        <a:lnSpc>
                          <a:spcPct val="107000"/>
                        </a:lnSpc>
                        <a:spcBef>
                          <a:spcPts val="0"/>
                        </a:spcBef>
                        <a:spcAft>
                          <a:spcPts val="0"/>
                        </a:spcAft>
                      </a:pPr>
                      <a:r>
                        <a:rPr lang="en-US" sz="1400" dirty="0" err="1">
                          <a:effectLst/>
                        </a:rPr>
                        <a:t>Mwadia</a:t>
                      </a:r>
                      <a:r>
                        <a:rPr lang="en-US" sz="1400" dirty="0">
                          <a:effectLst/>
                        </a:rPr>
                        <a:t> </a:t>
                      </a:r>
                      <a:r>
                        <a:rPr lang="en-US" sz="1400" dirty="0" err="1">
                          <a:effectLst/>
                        </a:rPr>
                        <a:t>Mvita</a:t>
                      </a:r>
                      <a:r>
                        <a:rPr lang="en-US" sz="1400" dirty="0">
                          <a:effectLst/>
                        </a:rPr>
                        <a:t> </a:t>
                      </a:r>
                      <a:r>
                        <a:rPr lang="en-US" sz="1400" dirty="0" err="1">
                          <a:effectLst/>
                        </a:rPr>
                        <a:t>Kalonga</a:t>
                      </a:r>
                      <a:r>
                        <a:rPr lang="en-US" sz="1400" dirty="0">
                          <a:effectLst/>
                        </a:rPr>
                        <a:t>: The benefits of community participation; Community Participation- Service planning and Management in the tourism industry; Community participation in Tourism planning</a:t>
                      </a:r>
                    </a:p>
                    <a:p>
                      <a:pPr marL="0" marR="0">
                        <a:lnSpc>
                          <a:spcPct val="107000"/>
                        </a:lnSpc>
                        <a:spcBef>
                          <a:spcPts val="0"/>
                        </a:spcBef>
                        <a:spcAft>
                          <a:spcPts val="0"/>
                        </a:spcAft>
                      </a:pPr>
                      <a:r>
                        <a:rPr lang="en-US" sz="1400" dirty="0" err="1">
                          <a:effectLst/>
                        </a:rPr>
                        <a:t>Diasis</a:t>
                      </a:r>
                      <a:r>
                        <a:rPr lang="en-US" sz="1400" dirty="0">
                          <a:effectLst/>
                        </a:rPr>
                        <a:t> </a:t>
                      </a:r>
                      <a:r>
                        <a:rPr lang="en-US" sz="1400" dirty="0" err="1">
                          <a:effectLst/>
                        </a:rPr>
                        <a:t>Biembongo</a:t>
                      </a:r>
                      <a:r>
                        <a:rPr lang="en-US" sz="1400" dirty="0">
                          <a:effectLst/>
                        </a:rPr>
                        <a:t>: Community participation in Tourism Development; Difference in community participation in Tourism between local and national; Community participation in Tourism in the UK; Community Development</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bl>
          </a:graphicData>
        </a:graphic>
      </p:graphicFrame>
    </p:spTree>
    <p:extLst>
      <p:ext uri="{BB962C8B-B14F-4D97-AF65-F5344CB8AC3E}">
        <p14:creationId xmlns:p14="http://schemas.microsoft.com/office/powerpoint/2010/main" xmlns="" val="36201391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Cont’d.</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xmlns="" val="511465503"/>
              </p:ext>
            </p:extLst>
          </p:nvPr>
        </p:nvGraphicFramePr>
        <p:xfrm>
          <a:off x="1898212" y="1705968"/>
          <a:ext cx="5937250" cy="2715906"/>
        </p:xfrm>
        <a:graphic>
          <a:graphicData uri="http://schemas.openxmlformats.org/drawingml/2006/table">
            <a:tbl>
              <a:tblPr firstRow="1" firstCol="1" bandRow="1">
                <a:tableStyleId>{5C22544A-7EE6-4342-B048-85BDC9FD1C3A}</a:tableStyleId>
              </a:tblPr>
              <a:tblGrid>
                <a:gridCol w="1745740"/>
                <a:gridCol w="4191510"/>
              </a:tblGrid>
              <a:tr h="905302">
                <a:tc>
                  <a:txBody>
                    <a:bodyPr/>
                    <a:lstStyle/>
                    <a:p>
                      <a:pPr marL="0" marR="0">
                        <a:lnSpc>
                          <a:spcPct val="107000"/>
                        </a:lnSpc>
                        <a:spcBef>
                          <a:spcPts val="0"/>
                        </a:spcBef>
                        <a:spcAft>
                          <a:spcPts val="0"/>
                        </a:spcAft>
                      </a:pPr>
                      <a:r>
                        <a:rPr lang="en-US" sz="1600" dirty="0">
                          <a:solidFill>
                            <a:schemeClr val="tx1"/>
                          </a:solidFill>
                          <a:effectLst/>
                        </a:rPr>
                        <a:t>24/11/2017</a:t>
                      </a:r>
                      <a:endParaRPr lang="en-US"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600">
                          <a:solidFill>
                            <a:schemeClr val="tx1"/>
                          </a:solidFill>
                          <a:effectLst/>
                        </a:rPr>
                        <a:t>Select group leader and came up with same idea</a:t>
                      </a:r>
                      <a:endParaRPr lang="en-US" sz="16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905302">
                <a:tc>
                  <a:txBody>
                    <a:bodyPr/>
                    <a:lstStyle/>
                    <a:p>
                      <a:pPr marL="0" marR="0">
                        <a:lnSpc>
                          <a:spcPct val="107000"/>
                        </a:lnSpc>
                        <a:spcBef>
                          <a:spcPts val="0"/>
                        </a:spcBef>
                        <a:spcAft>
                          <a:spcPts val="0"/>
                        </a:spcAft>
                      </a:pPr>
                      <a:r>
                        <a:rPr lang="en-US" sz="1600" dirty="0">
                          <a:solidFill>
                            <a:schemeClr val="tx1"/>
                          </a:solidFill>
                          <a:effectLst/>
                        </a:rPr>
                        <a:t>27/11/2017</a:t>
                      </a:r>
                      <a:endParaRPr lang="en-US"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600">
                          <a:solidFill>
                            <a:schemeClr val="tx1"/>
                          </a:solidFill>
                          <a:effectLst/>
                        </a:rPr>
                        <a:t>Make slide and deliver to group ledaer</a:t>
                      </a:r>
                      <a:endParaRPr lang="en-US" sz="16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905302">
                <a:tc>
                  <a:txBody>
                    <a:bodyPr/>
                    <a:lstStyle/>
                    <a:p>
                      <a:pPr marL="0" marR="0">
                        <a:lnSpc>
                          <a:spcPct val="107000"/>
                        </a:lnSpc>
                        <a:spcBef>
                          <a:spcPts val="0"/>
                        </a:spcBef>
                        <a:spcAft>
                          <a:spcPts val="0"/>
                        </a:spcAft>
                      </a:pPr>
                      <a:r>
                        <a:rPr lang="en-US" sz="1600">
                          <a:solidFill>
                            <a:schemeClr val="tx1"/>
                          </a:solidFill>
                          <a:effectLst/>
                        </a:rPr>
                        <a:t>1/12/2017</a:t>
                      </a:r>
                      <a:endParaRPr lang="en-US" sz="16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600" dirty="0">
                          <a:solidFill>
                            <a:schemeClr val="tx1"/>
                          </a:solidFill>
                          <a:effectLst/>
                        </a:rPr>
                        <a:t>Merge slide and prepare complete presentation</a:t>
                      </a:r>
                      <a:endParaRPr lang="en-US"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bl>
          </a:graphicData>
        </a:graphic>
      </p:graphicFrame>
    </p:spTree>
    <p:extLst>
      <p:ext uri="{BB962C8B-B14F-4D97-AF65-F5344CB8AC3E}">
        <p14:creationId xmlns:p14="http://schemas.microsoft.com/office/powerpoint/2010/main" xmlns="" val="14110757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a:xfrm>
            <a:off x="677334" y="1446663"/>
            <a:ext cx="8596668" cy="4844955"/>
          </a:xfrm>
        </p:spPr>
        <p:txBody>
          <a:bodyPr>
            <a:normAutofit fontScale="70000" lnSpcReduction="20000"/>
          </a:bodyPr>
          <a:lstStyle/>
          <a:p>
            <a:r>
              <a:rPr lang="en-US" dirty="0" err="1"/>
              <a:t>Bovaird</a:t>
            </a:r>
            <a:r>
              <a:rPr lang="en-US" dirty="0"/>
              <a:t>, T. (2007). Beyond engagement and participation: User and community coproduction of public services. </a:t>
            </a:r>
            <a:r>
              <a:rPr lang="en-US" i="1" dirty="0"/>
              <a:t>Public administration review</a:t>
            </a:r>
            <a:r>
              <a:rPr lang="en-US" dirty="0"/>
              <a:t>, </a:t>
            </a:r>
            <a:r>
              <a:rPr lang="en-US" i="1" dirty="0"/>
              <a:t>67</a:t>
            </a:r>
            <a:r>
              <a:rPr lang="en-US" dirty="0"/>
              <a:t>(5), 846-860.</a:t>
            </a:r>
          </a:p>
          <a:p>
            <a:r>
              <a:rPr lang="en-US" dirty="0"/>
              <a:t>BAO, J., &amp; SUN, J. (2006). A Contrastive Study on the Difference in Community Participation in Tourism Between China and the West [J]. </a:t>
            </a:r>
            <a:r>
              <a:rPr lang="en-US" i="1" dirty="0" err="1"/>
              <a:t>Acta</a:t>
            </a:r>
            <a:r>
              <a:rPr lang="en-US" i="1" dirty="0"/>
              <a:t> </a:t>
            </a:r>
            <a:r>
              <a:rPr lang="en-US" i="1" dirty="0" err="1"/>
              <a:t>Geographica</a:t>
            </a:r>
            <a:r>
              <a:rPr lang="en-US" i="1" dirty="0"/>
              <a:t> </a:t>
            </a:r>
            <a:r>
              <a:rPr lang="en-US" i="1" dirty="0" err="1"/>
              <a:t>Sinica</a:t>
            </a:r>
            <a:r>
              <a:rPr lang="en-US" dirty="0"/>
              <a:t>, </a:t>
            </a:r>
            <a:r>
              <a:rPr lang="en-US" i="1" dirty="0"/>
              <a:t>4</a:t>
            </a:r>
            <a:r>
              <a:rPr lang="en-US" dirty="0"/>
              <a:t>, 401-413.</a:t>
            </a:r>
          </a:p>
          <a:p>
            <a:r>
              <a:rPr lang="en-US" dirty="0"/>
              <a:t>Curran, J., </a:t>
            </a:r>
            <a:r>
              <a:rPr lang="en-US" dirty="0" err="1"/>
              <a:t>Rutherfoord</a:t>
            </a:r>
            <a:r>
              <a:rPr lang="en-US" dirty="0"/>
              <a:t>, R., &amp; Smith, S. L. (2000). Is there a local business community? Explaining the non-participation of small business in local economic development. </a:t>
            </a:r>
            <a:r>
              <a:rPr lang="en-US" i="1" dirty="0"/>
              <a:t>Local Economy</a:t>
            </a:r>
            <a:r>
              <a:rPr lang="en-US" dirty="0"/>
              <a:t>, </a:t>
            </a:r>
            <a:r>
              <a:rPr lang="en-US" i="1" dirty="0"/>
              <a:t>15</a:t>
            </a:r>
            <a:r>
              <a:rPr lang="en-US" dirty="0"/>
              <a:t>(2), 128-143.</a:t>
            </a:r>
          </a:p>
          <a:p>
            <a:r>
              <a:rPr lang="en-US" dirty="0" err="1"/>
              <a:t>Feenstra</a:t>
            </a:r>
            <a:r>
              <a:rPr lang="en-US" dirty="0"/>
              <a:t>, G. W. (1997). Local food systems and sustainable communities. </a:t>
            </a:r>
            <a:r>
              <a:rPr lang="en-US" i="1" dirty="0"/>
              <a:t>American journal of alternative agriculture</a:t>
            </a:r>
            <a:r>
              <a:rPr lang="en-US" dirty="0"/>
              <a:t>, </a:t>
            </a:r>
            <a:r>
              <a:rPr lang="en-US" i="1" dirty="0"/>
              <a:t>12</a:t>
            </a:r>
            <a:r>
              <a:rPr lang="en-US" dirty="0"/>
              <a:t>(1), 28-36.</a:t>
            </a:r>
          </a:p>
          <a:p>
            <a:r>
              <a:rPr lang="en-US" dirty="0" err="1"/>
              <a:t>Milewa</a:t>
            </a:r>
            <a:r>
              <a:rPr lang="en-US" dirty="0"/>
              <a:t>, T., Valentine, J., &amp; </a:t>
            </a:r>
            <a:r>
              <a:rPr lang="en-US" dirty="0" err="1"/>
              <a:t>Calnan</a:t>
            </a:r>
            <a:r>
              <a:rPr lang="en-US" dirty="0"/>
              <a:t>, M. (1999). Community participation and citizenship in British health care planning: narratives of power and involvement in the changing welfare state. </a:t>
            </a:r>
            <a:r>
              <a:rPr lang="en-US" i="1" dirty="0"/>
              <a:t>Sociology of Health &amp; Illness</a:t>
            </a:r>
            <a:r>
              <a:rPr lang="en-US" dirty="0"/>
              <a:t>, </a:t>
            </a:r>
            <a:r>
              <a:rPr lang="en-US" i="1" dirty="0"/>
              <a:t>21</a:t>
            </a:r>
            <a:r>
              <a:rPr lang="en-US" dirty="0"/>
              <a:t>(4), 445-465.</a:t>
            </a:r>
          </a:p>
          <a:p>
            <a:r>
              <a:rPr lang="en-US" dirty="0" err="1"/>
              <a:t>Moscardo</a:t>
            </a:r>
            <a:r>
              <a:rPr lang="en-US" dirty="0"/>
              <a:t>, G. (Ed.). (2008). </a:t>
            </a:r>
            <a:r>
              <a:rPr lang="en-US" i="1" dirty="0"/>
              <a:t>Building community capacity for tourism development</a:t>
            </a:r>
            <a:r>
              <a:rPr lang="en-US" dirty="0"/>
              <a:t>. </a:t>
            </a:r>
            <a:r>
              <a:rPr lang="en-US" dirty="0" err="1"/>
              <a:t>Cabi</a:t>
            </a:r>
            <a:r>
              <a:rPr lang="en-US" dirty="0"/>
              <a:t>.</a:t>
            </a:r>
          </a:p>
          <a:p>
            <a:r>
              <a:rPr lang="en-US" dirty="0"/>
              <a:t>Stern, M. J., &amp; </a:t>
            </a:r>
            <a:r>
              <a:rPr lang="en-US" dirty="0" err="1"/>
              <a:t>Dillman</a:t>
            </a:r>
            <a:r>
              <a:rPr lang="en-US" dirty="0"/>
              <a:t>, D. A. (2006). Community participation, social ties, and use of the Internet. </a:t>
            </a:r>
            <a:r>
              <a:rPr lang="en-US" i="1" dirty="0"/>
              <a:t>City &amp; Community</a:t>
            </a:r>
            <a:r>
              <a:rPr lang="en-US" dirty="0"/>
              <a:t>, </a:t>
            </a:r>
            <a:r>
              <a:rPr lang="en-US" i="1" dirty="0"/>
              <a:t>5</a:t>
            </a:r>
            <a:r>
              <a:rPr lang="en-US" dirty="0"/>
              <a:t>(4), 409-424.</a:t>
            </a:r>
          </a:p>
          <a:p>
            <a:r>
              <a:rPr lang="en-US" dirty="0"/>
              <a:t>Simmons, D. G. (1994). Community participation in tourism planning. </a:t>
            </a:r>
            <a:r>
              <a:rPr lang="en-US" i="1" dirty="0"/>
              <a:t>Tourism Management</a:t>
            </a:r>
            <a:r>
              <a:rPr lang="en-US" dirty="0"/>
              <a:t>, </a:t>
            </a:r>
            <a:r>
              <a:rPr lang="en-US" i="1" dirty="0"/>
              <a:t>15</a:t>
            </a:r>
            <a:r>
              <a:rPr lang="en-US" dirty="0"/>
              <a:t>(2), 98-108.</a:t>
            </a:r>
          </a:p>
          <a:p>
            <a:r>
              <a:rPr lang="en-US" dirty="0" err="1"/>
              <a:t>Tosun</a:t>
            </a:r>
            <a:r>
              <a:rPr lang="en-US" dirty="0"/>
              <a:t>, C. (2006). Expected nature of community participation in tourism development. </a:t>
            </a:r>
            <a:r>
              <a:rPr lang="en-US" i="1" dirty="0"/>
              <a:t>Tourism management</a:t>
            </a:r>
            <a:r>
              <a:rPr lang="en-US" dirty="0"/>
              <a:t>, </a:t>
            </a:r>
            <a:r>
              <a:rPr lang="en-US" i="1" dirty="0"/>
              <a:t>27</a:t>
            </a:r>
            <a:r>
              <a:rPr lang="en-US" dirty="0"/>
              <a:t>(3), 493-504.</a:t>
            </a:r>
          </a:p>
          <a:p>
            <a:r>
              <a:rPr lang="en-US" dirty="0" err="1"/>
              <a:t>Tosun</a:t>
            </a:r>
            <a:r>
              <a:rPr lang="en-US" dirty="0"/>
              <a:t>, C. (2000). Limits to community participation in the tourism development process in developing countries. </a:t>
            </a:r>
            <a:r>
              <a:rPr lang="en-US" i="1" dirty="0"/>
              <a:t>Tourism management</a:t>
            </a:r>
            <a:r>
              <a:rPr lang="en-US" dirty="0"/>
              <a:t>, </a:t>
            </a:r>
            <a:r>
              <a:rPr lang="en-US" i="1" dirty="0"/>
              <a:t>21</a:t>
            </a:r>
            <a:r>
              <a:rPr lang="en-US" dirty="0"/>
              <a:t>(6), 613-633.</a:t>
            </a:r>
          </a:p>
          <a:p>
            <a:r>
              <a:rPr lang="en-US" dirty="0"/>
              <a:t>Wang, H., Yang, Z., Chen, L., Yang, J., &amp; Li, R. (2010). Minority community participation in tourism: A case of Kanas </a:t>
            </a:r>
            <a:r>
              <a:rPr lang="en-US" dirty="0" err="1"/>
              <a:t>Tuva</a:t>
            </a:r>
            <a:r>
              <a:rPr lang="en-US" dirty="0"/>
              <a:t> villages in Xinjiang, China. </a:t>
            </a:r>
            <a:r>
              <a:rPr lang="en-US" i="1" dirty="0"/>
              <a:t>Tourism Management</a:t>
            </a:r>
            <a:r>
              <a:rPr lang="en-US" dirty="0"/>
              <a:t>, </a:t>
            </a:r>
            <a:r>
              <a:rPr lang="en-US" i="1" dirty="0"/>
              <a:t>31</a:t>
            </a:r>
            <a:r>
              <a:rPr lang="en-US" dirty="0"/>
              <a:t>(6), 759-764.</a:t>
            </a:r>
          </a:p>
          <a:p>
            <a:endParaRPr lang="en-US" dirty="0"/>
          </a:p>
        </p:txBody>
      </p:sp>
    </p:spTree>
    <p:extLst>
      <p:ext uri="{BB962C8B-B14F-4D97-AF65-F5344CB8AC3E}">
        <p14:creationId xmlns:p14="http://schemas.microsoft.com/office/powerpoint/2010/main" xmlns="" val="3149630328"/>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xmlns=""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122</TotalTime>
  <Words>2115</Words>
  <Application>Microsoft Office PowerPoint</Application>
  <PresentationFormat>Custom</PresentationFormat>
  <Paragraphs>136</Paragraphs>
  <Slides>19</Slides>
  <Notes>11</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Facet</vt:lpstr>
      <vt:lpstr>Community Participation (Locally and Nationally</vt:lpstr>
      <vt:lpstr>Certificate of Higher Education in Skills for the Workplace EMPL4010 PATHWAY PROJECT 2  </vt:lpstr>
      <vt:lpstr>Introduction</vt:lpstr>
      <vt:lpstr>What is Community Participation</vt:lpstr>
      <vt:lpstr>Categories of community participation</vt:lpstr>
      <vt:lpstr>Example of Community Participation</vt:lpstr>
      <vt:lpstr>The benefits of community participation</vt:lpstr>
      <vt:lpstr>Community Participation- Service planning and Management in the tourism industry</vt:lpstr>
      <vt:lpstr>Community participation in Tourism planning</vt:lpstr>
      <vt:lpstr>Community participation in Tourism Development </vt:lpstr>
      <vt:lpstr>Difference in community participation in Tourism between local and national </vt:lpstr>
      <vt:lpstr>Community participation in Tourism in the UK </vt:lpstr>
      <vt:lpstr>Is there a local business Community? </vt:lpstr>
      <vt:lpstr>Community Development</vt:lpstr>
      <vt:lpstr>Community Capacity building for Tourism Development</vt:lpstr>
      <vt:lpstr>Conclusion</vt:lpstr>
      <vt:lpstr>Learning log</vt:lpstr>
      <vt:lpstr>Cont’d.</vt:lpstr>
      <vt:lpstr>References</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Group Projectttt; PathwayProject One</dc:creator>
  <cp:lastModifiedBy>User-3</cp:lastModifiedBy>
  <cp:revision>9</cp:revision>
  <dcterms:created xsi:type="dcterms:W3CDTF">2017-11-26T01:46:54Z</dcterms:created>
  <dcterms:modified xsi:type="dcterms:W3CDTF">2017-12-12T13:39:11Z</dcterms:modified>
</cp:coreProperties>
</file>