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014DC1-3B4D-E5C2-0FBA-B3CA933D12FF}" v="228" dt="2026-07-29T07:08:17.3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64" d="100"/>
          <a:sy n="64" d="100"/>
        </p:scale>
        <p:origin x="56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1B3FD-0437-445C-A743-982F17A5D4FD}" type="datetimeFigureOut">
              <a:t>8/7/2026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6FD978-74B2-4A85-8CDA-E7477E9C5AC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91571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highlight>
                  <a:srgbClr val="FFFFFF"/>
                </a:highlight>
              </a:rPr>
              <a:t>Speaker notes</a:t>
            </a:r>
            <a:endParaRPr lang="en-US">
              <a:highlight>
                <a:srgbClr val="C6C6C6"/>
              </a:highlight>
            </a:endParaRPr>
          </a:p>
          <a:p>
            <a:r>
              <a:rPr lang="en-US">
                <a:highlight>
                  <a:srgbClr val="FFFFFF"/>
                </a:highlight>
              </a:rPr>
              <a:t>In this presentation the company Loop2Base Technologies Ltd. will be presented. This company will introduce the ideas, innovations, marketing strategy, and financial aspects of its entrepreneurship (Altman, Nagle, and Tushman, 2022).</a:t>
            </a:r>
            <a:endParaRPr lang="en-US">
              <a:highlight>
                <a:srgbClr val="C6C6C6"/>
              </a:highlight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6FD978-74B2-4A85-8CDA-E7477E9C5ACE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4451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highlight>
                  <a:srgbClr val="FFFFFF"/>
                </a:highlight>
              </a:rPr>
              <a:t>Speaker notes</a:t>
            </a:r>
            <a:endParaRPr lang="en-US">
              <a:highlight>
                <a:srgbClr val="C6C6C6"/>
              </a:highlight>
            </a:endParaRPr>
          </a:p>
          <a:p>
            <a:r>
              <a:rPr lang="en-US" dirty="0">
                <a:highlight>
                  <a:srgbClr val="FFFFFF"/>
                </a:highlight>
              </a:rPr>
              <a:t>Loop2Base Technologies Ltd. is an AI-powered provider of Digital Product Passports helping SMEs to automate compliance, increase traceability and cope with sustainability challenges using an affordable cloud-based platform (</a:t>
            </a:r>
            <a:r>
              <a:rPr lang="en-US" dirty="0" err="1">
                <a:highlight>
                  <a:srgbClr val="FFFFFF"/>
                </a:highlight>
              </a:rPr>
              <a:t>Botsari</a:t>
            </a:r>
            <a:r>
              <a:rPr lang="en-US" dirty="0">
                <a:highlight>
                  <a:srgbClr val="FFFFFF"/>
                </a:highlight>
              </a:rPr>
              <a:t>, </a:t>
            </a:r>
            <a:r>
              <a:rPr lang="en-US" dirty="0" err="1">
                <a:highlight>
                  <a:srgbClr val="FFFFFF"/>
                </a:highlight>
              </a:rPr>
              <a:t>Gvetadze</a:t>
            </a:r>
            <a:r>
              <a:rPr lang="en-US" dirty="0">
                <a:highlight>
                  <a:srgbClr val="FFFFFF"/>
                </a:highlight>
              </a:rPr>
              <a:t> and Lang, 2024).</a:t>
            </a:r>
            <a:endParaRPr lang="en-US" dirty="0">
              <a:highlight>
                <a:srgbClr val="C6C6C6"/>
              </a:highlight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6FD978-74B2-4A85-8CDA-E7477E9C5ACE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8601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highlight>
                  <a:srgbClr val="FFFFFF"/>
                </a:highlight>
              </a:rPr>
              <a:t>Speaker notes</a:t>
            </a:r>
            <a:endParaRPr lang="en-US">
              <a:highlight>
                <a:srgbClr val="C6C6C6"/>
              </a:highlight>
            </a:endParaRPr>
          </a:p>
          <a:p>
            <a:r>
              <a:rPr lang="en-US">
                <a:highlight>
                  <a:srgbClr val="FFFFFF"/>
                </a:highlight>
              </a:rPr>
              <a:t>The company offers such products and services as Digital Product Passports, supplier traceability, ESG reporting, and compliance monitoring. The unique selling point is the provision of AI-powered solutions affordable for SMEs (Brueggemann and Matthews, 2024).</a:t>
            </a:r>
            <a:endParaRPr lang="en-US">
              <a:highlight>
                <a:srgbClr val="C6C6C6"/>
              </a:highlight>
            </a:endParaRPr>
          </a:p>
          <a:p>
            <a:r>
              <a:rPr lang="en-US" dirty="0">
                <a:ea typeface="Calibri"/>
                <a:cs typeface="Calibri"/>
              </a:rPr>
              <a:t>                                         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6FD978-74B2-4A85-8CDA-E7477E9C5ACE}" type="slidenum"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44043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highlight>
                  <a:srgbClr val="FFFFFF"/>
                </a:highlight>
              </a:rPr>
              <a:t>Speaker notes</a:t>
            </a:r>
            <a:endParaRPr lang="en-US">
              <a:highlight>
                <a:srgbClr val="C6C6C6"/>
              </a:highlight>
            </a:endParaRPr>
          </a:p>
          <a:p>
            <a:r>
              <a:rPr lang="en-US" dirty="0">
                <a:highlight>
                  <a:srgbClr val="FFFFFF"/>
                </a:highlight>
              </a:rPr>
              <a:t>According to SWOT analysis, the strengths include specialized SME position, AI technology, and, recurring revenues. The weaknesses include competitive pressure, technological changes, and regulatory requirements impacting market development (Becker, 2022).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6FD978-74B2-4A85-8CDA-E7477E9C5ACE}" type="slidenum"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11791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highlight>
                  <a:srgbClr val="FFFFFF"/>
                </a:highlight>
              </a:rPr>
              <a:t>Speaker notes</a:t>
            </a:r>
            <a:endParaRPr lang="en-US">
              <a:highlight>
                <a:srgbClr val="C6C6C6"/>
              </a:highlight>
            </a:endParaRPr>
          </a:p>
          <a:p>
            <a:r>
              <a:rPr lang="en-US">
                <a:highlight>
                  <a:srgbClr val="FFFFFF"/>
                </a:highlight>
              </a:rPr>
              <a:t>The target audience of the company consists of manufacturing SMEs in the UK (Deepak and Jeyakumar, 2020).</a:t>
            </a:r>
            <a:endParaRPr lang="en-US"/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6FD978-74B2-4A85-8CDA-E7477E9C5ACE}" type="slidenum"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8106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highlight>
                  <a:srgbClr val="FFFFFF"/>
                </a:highlight>
              </a:rPr>
              <a:t>Speaker Notes </a:t>
            </a:r>
            <a:endParaRPr lang="en-US">
              <a:highlight>
                <a:srgbClr val="C6C6C6"/>
              </a:highlight>
            </a:endParaRPr>
          </a:p>
          <a:p>
            <a:r>
              <a:rPr lang="en-US">
                <a:highlight>
                  <a:srgbClr val="FFFFFF"/>
                </a:highlight>
              </a:rPr>
              <a:t>According to the financial forecasts, there will be a need for investment for the start-up. Monthly income will come from the subscription payments and break-even will be achieved in four months (European Bank for Reconstruction, 2023).</a:t>
            </a:r>
            <a:endParaRPr lang="en-US">
              <a:highlight>
                <a:srgbClr val="C6C6C6"/>
              </a:highlight>
            </a:endParaRPr>
          </a:p>
          <a:p>
            <a:r>
              <a:rPr lang="en-US" dirty="0">
                <a:highlight>
                  <a:srgbClr val="FFFFFF"/>
                </a:highlight>
              </a:rPr>
              <a:t> </a:t>
            </a:r>
            <a:endParaRPr lang="en-US" dirty="0">
              <a:highlight>
                <a:srgbClr val="C6C6C6"/>
              </a:highlight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6FD978-74B2-4A85-8CDA-E7477E9C5ACE}" type="slidenum"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63075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highlight>
                  <a:srgbClr val="FFFFFF"/>
                </a:highlight>
              </a:rPr>
              <a:t>Speaker Notes </a:t>
            </a:r>
            <a:endParaRPr lang="en-US">
              <a:highlight>
                <a:srgbClr val="C6C6C6"/>
              </a:highlight>
            </a:endParaRPr>
          </a:p>
          <a:p>
            <a:r>
              <a:rPr lang="en-US">
                <a:highlight>
                  <a:srgbClr val="FFFFFF"/>
                </a:highlight>
              </a:rPr>
              <a:t>Financing will include investments from the founders, angel investors, and innovation grants from the government (Götz </a:t>
            </a:r>
            <a:r>
              <a:rPr lang="en-US" i="1">
                <a:highlight>
                  <a:srgbClr val="FFFFFF"/>
                </a:highlight>
              </a:rPr>
              <a:t>et al</a:t>
            </a:r>
            <a:r>
              <a:rPr lang="en-US">
                <a:highlight>
                  <a:srgbClr val="FFFFFF"/>
                </a:highlight>
              </a:rPr>
              <a:t>., 2022).</a:t>
            </a:r>
            <a:endParaRPr lang="en-US">
              <a:highlight>
                <a:srgbClr val="C6C6C6"/>
              </a:highlight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6FD978-74B2-4A85-8CDA-E7477E9C5ACE}" type="slidenum"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8395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highlight>
                  <a:srgbClr val="FFFFFF"/>
                </a:highlight>
              </a:rPr>
              <a:t>Speaker Notes </a:t>
            </a:r>
            <a:endParaRPr lang="en-US">
              <a:highlight>
                <a:srgbClr val="C6C6C6"/>
              </a:highlight>
            </a:endParaRPr>
          </a:p>
          <a:p>
            <a:r>
              <a:rPr lang="en-US">
                <a:highlight>
                  <a:srgbClr val="FFFFFF"/>
                </a:highlight>
              </a:rPr>
              <a:t>Loop2Base Technologies is an innovative company with prospects for sustainable growth.</a:t>
            </a:r>
            <a:endParaRPr lang="en-US"/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6FD978-74B2-4A85-8CDA-E7477E9C5ACE}" type="slidenum"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0330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epub.wupperinst.org/frontdoor/index/index/docId/8049" TargetMode="External"/><Relationship Id="rId3" Type="http://schemas.openxmlformats.org/officeDocument/2006/relationships/hyperlink" Target="https://www.econstor.eu/handle/10419/313620" TargetMode="External"/><Relationship Id="rId7" Type="http://schemas.openxmlformats.org/officeDocument/2006/relationships/hyperlink" Target="https://books.google.com/books?hl=en&amp;lr=&amp;id=EynpEAAAQBAJ&amp;oi=fnd&amp;pg=PA3&amp;dq=Financing+SMEs+and+Entrepreneurs+2023:+An+OECD+Scoreboard.+Paris:+OECD+Publishing.&amp;ots=nin3C-21FO&amp;sig=w9jhHT7GlBfAdqVsRnXBIH6GW7A" TargetMode="External"/><Relationship Id="rId2" Type="http://schemas.openxmlformats.org/officeDocument/2006/relationships/hyperlink" Target="https://journals.aom.org/doi/abs/10.5465/annals.2020.024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books.google.com/books?hl=en&amp;lr=&amp;id=_DmvDwAAQBAJ&amp;oi=fnd&amp;pg=PA1&amp;dq=Marketing+Management.&amp;ots=u58_hgas1h&amp;sig=Rnk6l1_leEtBONxMM5bvFqCAcl0" TargetMode="External"/><Relationship Id="rId5" Type="http://schemas.openxmlformats.org/officeDocument/2006/relationships/hyperlink" Target="https://www.reachlaw.fi/wp-content/uploads/2022/10/article_ecodesign_2022_timbecker.pdf" TargetMode="External"/><Relationship Id="rId4" Type="http://schemas.openxmlformats.org/officeDocument/2006/relationships/hyperlink" Target="https://api.taylorfrancis.com/content/books/mono/download?identifierName=doi&amp;identifierValue=10.4324/9781003034308&amp;type=google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7029" y="563563"/>
            <a:ext cx="10595428" cy="2300515"/>
          </a:xfrm>
        </p:spPr>
        <p:txBody>
          <a:bodyPr/>
          <a:lstStyle/>
          <a:p>
            <a:r>
              <a:rPr lang="en-US" b="1">
                <a:latin typeface="Times New Roman"/>
                <a:cs typeface="Times New Roman"/>
              </a:rPr>
              <a:t>Task 2 (</a:t>
            </a:r>
            <a:r>
              <a:rPr lang="en-US" b="1">
                <a:latin typeface="Times New Roman"/>
                <a:ea typeface="+mj-lt"/>
                <a:cs typeface="Times New Roman"/>
              </a:rPr>
              <a:t>Business Plan Presentation</a:t>
            </a:r>
            <a:r>
              <a:rPr lang="en-US" b="1">
                <a:latin typeface="Times New Roman"/>
                <a:cs typeface="Times New Roman"/>
              </a:rPr>
              <a:t>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23451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b="1" dirty="0">
                <a:latin typeface="Times New Roman"/>
                <a:cs typeface="Times New Roman"/>
              </a:rPr>
              <a:t>Loop2Base Technologies Ltd.</a:t>
            </a:r>
            <a:endParaRPr lang="en-US" sz="3200" dirty="0">
              <a:latin typeface="Times New Roman"/>
              <a:cs typeface="Times New Roman"/>
            </a:endParaRPr>
          </a:p>
          <a:p>
            <a:r>
              <a:rPr lang="en-US" dirty="0">
                <a:latin typeface="Times New Roman"/>
                <a:ea typeface="+mn-lt"/>
                <a:cs typeface="Times New Roman"/>
              </a:rPr>
              <a:t>AI-Powered Digital Product Passport Platform for SMEs</a:t>
            </a:r>
            <a:endParaRPr lang="en-US" dirty="0">
              <a:latin typeface="Times New Roman"/>
              <a:cs typeface="Times New Roman"/>
            </a:endParaRPr>
          </a:p>
          <a:p>
            <a:endParaRPr lang="en-US" dirty="0">
              <a:latin typeface="Times New Roman"/>
              <a:cs typeface="Times New Roman"/>
            </a:endParaRPr>
          </a:p>
          <a:p>
            <a:r>
              <a:rPr lang="en-US" sz="2000" b="1" i="1" dirty="0">
                <a:latin typeface="Times New Roman"/>
                <a:cs typeface="Times New Roman"/>
              </a:rPr>
              <a:t>Student ID:2430985	</a:t>
            </a:r>
          </a:p>
          <a:p>
            <a:r>
              <a:rPr lang="en-US" sz="2000" b="1" i="1" dirty="0">
                <a:latin typeface="Times New Roman"/>
                <a:cs typeface="Times New Roman"/>
              </a:rPr>
              <a:t>Student Name : Claudiu Octavian </a:t>
            </a:r>
            <a:r>
              <a:rPr lang="en-US" sz="2000" b="1" i="1" dirty="0" err="1">
                <a:latin typeface="Times New Roman"/>
                <a:cs typeface="Times New Roman"/>
              </a:rPr>
              <a:t>Cotet</a:t>
            </a:r>
            <a:endParaRPr lang="en-US" sz="2000" b="1" i="1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8C52E-29B9-2861-7DDF-EF60FF3C3F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7342" y="2268"/>
            <a:ext cx="10515600" cy="1325563"/>
          </a:xfrm>
        </p:spPr>
        <p:txBody>
          <a:bodyPr>
            <a:normAutofit/>
          </a:bodyPr>
          <a:lstStyle/>
          <a:p>
            <a:r>
              <a:rPr lang="en-US" sz="6600" b="1">
                <a:latin typeface="Times New Roman"/>
                <a:cs typeface="Times New Roman"/>
              </a:rPr>
              <a:t>Introduction</a:t>
            </a:r>
            <a:endParaRPr lang="en-US" sz="6600" b="1">
              <a:latin typeface="Aptos Display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9D4BF1-CBBA-6EF8-D0DC-F2E5888943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372" y="1332140"/>
            <a:ext cx="5588000" cy="5178652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algn="just">
              <a:lnSpc>
                <a:spcPct val="150000"/>
              </a:lnSpc>
            </a:pPr>
            <a:r>
              <a:rPr lang="en-US" sz="4000">
                <a:highlight>
                  <a:srgbClr val="FFFFFF"/>
                </a:highlight>
                <a:latin typeface="Times New Roman"/>
                <a:cs typeface="Times New Roman"/>
              </a:rPr>
              <a:t>AI-powered sustainable solution</a:t>
            </a:r>
            <a:endParaRPr lang="en-US" sz="40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algn="just">
              <a:lnSpc>
                <a:spcPct val="150000"/>
              </a:lnSpc>
            </a:pPr>
            <a:r>
              <a:rPr lang="en-US" sz="4000">
                <a:highlight>
                  <a:srgbClr val="FFFFFF"/>
                </a:highlight>
                <a:latin typeface="Times New Roman"/>
                <a:cs typeface="Times New Roman"/>
              </a:rPr>
              <a:t>UK SMEs business opportunities</a:t>
            </a:r>
            <a:endParaRPr lang="en-US" sz="40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algn="just">
              <a:lnSpc>
                <a:spcPct val="150000"/>
              </a:lnSpc>
            </a:pPr>
            <a:r>
              <a:rPr lang="en-US" sz="4000">
                <a:highlight>
                  <a:srgbClr val="FFFFFF"/>
                </a:highlight>
                <a:latin typeface="Times New Roman"/>
                <a:cs typeface="Times New Roman"/>
              </a:rPr>
              <a:t>Digital Product Passports (Altman, Nagle, and Tushman, 2022).    </a:t>
            </a:r>
            <a:endParaRPr lang="en-US" sz="4000" dirty="0"/>
          </a:p>
          <a:p>
            <a:pPr algn="just">
              <a:lnSpc>
                <a:spcPct val="150000"/>
              </a:lnSpc>
            </a:pPr>
            <a:endParaRPr lang="en-US" sz="4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D212DB-769F-0EB6-CDBA-AA3538702D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7286" y="1669144"/>
            <a:ext cx="4528457" cy="4506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98946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CF3CEE-1AE5-9789-D333-79B243D427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17685" y="2268"/>
            <a:ext cx="10515600" cy="1325563"/>
          </a:xfrm>
        </p:spPr>
        <p:txBody>
          <a:bodyPr>
            <a:normAutofit/>
          </a:bodyPr>
          <a:lstStyle/>
          <a:p>
            <a:r>
              <a:rPr lang="en-US" sz="6600" b="1">
                <a:latin typeface="Times New Roman"/>
                <a:cs typeface="Times New Roman"/>
              </a:rPr>
              <a:t>Business Idea</a:t>
            </a:r>
            <a:endParaRPr lang="en-US" sz="66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C46C8E-F8A3-FA82-EC62-09E5B2246F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4886" y="1172483"/>
            <a:ext cx="6705600" cy="5454423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algn="just">
              <a:lnSpc>
                <a:spcPct val="150000"/>
              </a:lnSpc>
            </a:pPr>
            <a:r>
              <a:rPr lang="en-US" sz="4000">
                <a:highlight>
                  <a:srgbClr val="FFFFFF"/>
                </a:highlight>
                <a:latin typeface="Times New Roman"/>
                <a:cs typeface="Times New Roman"/>
              </a:rPr>
              <a:t>AI-powered Digital Product Passports</a:t>
            </a:r>
            <a:endParaRPr lang="en-US" sz="40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algn="just">
              <a:lnSpc>
                <a:spcPct val="150000"/>
              </a:lnSpc>
            </a:pPr>
            <a:r>
              <a:rPr lang="en-US" sz="4000">
                <a:highlight>
                  <a:srgbClr val="FFFFFF"/>
                </a:highlight>
                <a:latin typeface="Times New Roman"/>
                <a:cs typeface="Times New Roman"/>
              </a:rPr>
              <a:t>Cloud-based SaaS platform</a:t>
            </a:r>
            <a:endParaRPr lang="en-US" sz="40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algn="just">
              <a:lnSpc>
                <a:spcPct val="150000"/>
              </a:lnSpc>
            </a:pPr>
            <a:r>
              <a:rPr lang="en-US" sz="4000" dirty="0">
                <a:highlight>
                  <a:srgbClr val="FFFFFF"/>
                </a:highlight>
                <a:latin typeface="Times New Roman"/>
                <a:cs typeface="Times New Roman"/>
              </a:rPr>
              <a:t>Compliance solution for SMEs (</a:t>
            </a:r>
            <a:r>
              <a:rPr lang="en-US" sz="4000" dirty="0" err="1">
                <a:highlight>
                  <a:srgbClr val="FFFFFF"/>
                </a:highlight>
                <a:latin typeface="Times New Roman"/>
                <a:cs typeface="Times New Roman"/>
              </a:rPr>
              <a:t>Botsari</a:t>
            </a:r>
            <a:r>
              <a:rPr lang="en-US" sz="4000" dirty="0">
                <a:highlight>
                  <a:srgbClr val="FFFFFF"/>
                </a:highlight>
                <a:latin typeface="Times New Roman"/>
                <a:cs typeface="Times New Roman"/>
              </a:rPr>
              <a:t>, </a:t>
            </a:r>
            <a:r>
              <a:rPr lang="en-US" sz="4000" dirty="0" err="1">
                <a:highlight>
                  <a:srgbClr val="FFFFFF"/>
                </a:highlight>
                <a:latin typeface="Times New Roman"/>
                <a:cs typeface="Times New Roman"/>
              </a:rPr>
              <a:t>Gvetadze</a:t>
            </a:r>
            <a:r>
              <a:rPr lang="en-US" sz="4000" dirty="0">
                <a:highlight>
                  <a:srgbClr val="FFFFFF"/>
                </a:highlight>
                <a:latin typeface="Times New Roman"/>
                <a:cs typeface="Times New Roman"/>
              </a:rPr>
              <a:t> and Lang, 2024)</a:t>
            </a:r>
            <a:endParaRPr lang="en-US" sz="4000" dirty="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algn="just">
              <a:lnSpc>
                <a:spcPct val="150000"/>
              </a:lnSpc>
            </a:pPr>
            <a:endParaRPr lang="en-US" sz="4000" dirty="0"/>
          </a:p>
        </p:txBody>
      </p:sp>
      <p:pic>
        <p:nvPicPr>
          <p:cNvPr id="4" name="Picture 3" descr="Creative Business Idea Logo Design Template Stock Vector - Illustration of template, sign: 138078642">
            <a:extLst>
              <a:ext uri="{FF2B5EF4-FFF2-40B4-BE49-F238E27FC236}">
                <a16:creationId xmlns:a16="http://schemas.microsoft.com/office/drawing/2014/main" id="{FCC9633E-F4C4-72B4-28FB-6A185630AA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1575" y="1712232"/>
            <a:ext cx="3818165" cy="3818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7390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DDC7B4-2CC4-D5C2-5CC9-45FF5E19D7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886" y="430439"/>
            <a:ext cx="11146971" cy="1093335"/>
          </a:xfrm>
        </p:spPr>
        <p:txBody>
          <a:bodyPr>
            <a:noAutofit/>
          </a:bodyPr>
          <a:lstStyle/>
          <a:p>
            <a:r>
              <a:rPr lang="en-US" sz="6600" b="1">
                <a:latin typeface="Times New Roman"/>
                <a:cs typeface="Times New Roman"/>
              </a:rPr>
              <a:t>Products, Services and Unique Selling Points</a:t>
            </a:r>
            <a:endParaRPr lang="en-US" sz="66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25CE50-894E-205C-3EA7-C7BC921BDE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2143" y="2079625"/>
            <a:ext cx="6640286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4000">
                <a:highlight>
                  <a:srgbClr val="FFFFFF"/>
                </a:highlight>
                <a:latin typeface="Times New Roman"/>
                <a:cs typeface="Times New Roman"/>
              </a:rPr>
              <a:t>AI automation</a:t>
            </a:r>
            <a:endParaRPr lang="en-US" sz="40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algn="just">
              <a:lnSpc>
                <a:spcPct val="150000"/>
              </a:lnSpc>
            </a:pPr>
            <a:r>
              <a:rPr lang="en-US" sz="4000">
                <a:highlight>
                  <a:srgbClr val="FFFFFF"/>
                </a:highlight>
                <a:latin typeface="Times New Roman"/>
                <a:cs typeface="Times New Roman"/>
              </a:rPr>
              <a:t>QR-code technology</a:t>
            </a:r>
            <a:endParaRPr lang="en-US" sz="40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algn="just">
              <a:lnSpc>
                <a:spcPct val="150000"/>
              </a:lnSpc>
            </a:pPr>
            <a:r>
              <a:rPr lang="en-US" sz="4000">
                <a:highlight>
                  <a:srgbClr val="FFFFFF"/>
                </a:highlight>
                <a:latin typeface="Times New Roman"/>
                <a:cs typeface="Times New Roman"/>
              </a:rPr>
              <a:t>ESG reporting (Brueggemann and Matthews, 2024).</a:t>
            </a:r>
            <a:endParaRPr lang="en-US" sz="40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algn="just">
              <a:lnSpc>
                <a:spcPct val="150000"/>
              </a:lnSpc>
            </a:pPr>
            <a:endParaRPr lang="en-US" sz="4000" dirty="0"/>
          </a:p>
        </p:txBody>
      </p:sp>
      <p:pic>
        <p:nvPicPr>
          <p:cNvPr id="4" name="Picture 3" descr="USP Unique Selling Point - Essence of What Makes Your Product or Service Better Than Competitors, Acronym Text Stamp Concept Stock Illustration - Illustration of business, feature: 293461720">
            <a:extLst>
              <a:ext uri="{FF2B5EF4-FFF2-40B4-BE49-F238E27FC236}">
                <a16:creationId xmlns:a16="http://schemas.microsoft.com/office/drawing/2014/main" id="{2B6FA905-3274-5DF7-FD75-7BF3A11198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5289" y="1857375"/>
            <a:ext cx="3803650" cy="3803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36151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FF5054-770A-CE1C-556B-8FDD8EAB97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0029" y="2268"/>
            <a:ext cx="10515600" cy="1325563"/>
          </a:xfrm>
        </p:spPr>
        <p:txBody>
          <a:bodyPr>
            <a:normAutofit/>
          </a:bodyPr>
          <a:lstStyle/>
          <a:p>
            <a:r>
              <a:rPr lang="en-US" sz="6600" b="1">
                <a:highlight>
                  <a:srgbClr val="FFFFFF"/>
                </a:highlight>
                <a:latin typeface="Times New Roman"/>
                <a:cs typeface="Times New Roman"/>
              </a:rPr>
              <a:t>Business Environment</a:t>
            </a:r>
            <a:endParaRPr lang="en-US" sz="6600" b="1">
              <a:highlight>
                <a:srgbClr val="C6C6C6"/>
              </a:highlight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EDA798-6559-0436-84CF-84ED91573A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72" y="1332139"/>
            <a:ext cx="5384801" cy="525122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algn="just">
              <a:lnSpc>
                <a:spcPct val="150000"/>
              </a:lnSpc>
            </a:pPr>
            <a:r>
              <a:rPr lang="en-US" sz="4000">
                <a:highlight>
                  <a:srgbClr val="FFFFFF"/>
                </a:highlight>
                <a:latin typeface="Times New Roman"/>
                <a:cs typeface="Times New Roman"/>
              </a:rPr>
              <a:t>SWOT analysis</a:t>
            </a:r>
            <a:endParaRPr lang="en-US" sz="40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algn="just">
              <a:lnSpc>
                <a:spcPct val="150000"/>
              </a:lnSpc>
            </a:pPr>
            <a:r>
              <a:rPr lang="en-US" sz="4000">
                <a:highlight>
                  <a:srgbClr val="FFFFFF"/>
                </a:highlight>
                <a:latin typeface="Times New Roman"/>
                <a:cs typeface="Times New Roman"/>
              </a:rPr>
              <a:t>Regulatory burden growing</a:t>
            </a:r>
            <a:endParaRPr lang="en-US" sz="40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algn="just">
              <a:lnSpc>
                <a:spcPct val="150000"/>
              </a:lnSpc>
            </a:pPr>
            <a:r>
              <a:rPr lang="en-US" sz="4000">
                <a:highlight>
                  <a:srgbClr val="FFFFFF"/>
                </a:highlight>
                <a:latin typeface="Times New Roman"/>
                <a:cs typeface="Times New Roman"/>
              </a:rPr>
              <a:t>Competitive environment (Becker, 2022)</a:t>
            </a:r>
            <a:endParaRPr lang="en-US" sz="40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algn="just">
              <a:lnSpc>
                <a:spcPct val="150000"/>
              </a:lnSpc>
            </a:pPr>
            <a:endParaRPr lang="en-US" sz="4000" dirty="0"/>
          </a:p>
        </p:txBody>
      </p:sp>
      <p:pic>
        <p:nvPicPr>
          <p:cNvPr id="4" name="Picture 3" descr="Business Environment Vector Art, Icons, and Graphics for Free Download">
            <a:extLst>
              <a:ext uri="{FF2B5EF4-FFF2-40B4-BE49-F238E27FC236}">
                <a16:creationId xmlns:a16="http://schemas.microsoft.com/office/drawing/2014/main" id="{521B8FDD-33B7-FB20-DD50-1D0ACA5FA3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9176" y="1712232"/>
            <a:ext cx="5313136" cy="3723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49965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41081-E863-9259-14B0-B34F8D8B6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6439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US" sz="6600" b="1">
                <a:highlight>
                  <a:srgbClr val="FFFFFF"/>
                </a:highlight>
                <a:latin typeface="Times New Roman"/>
                <a:cs typeface="Times New Roman"/>
              </a:rPr>
              <a:t>Market &amp; Marketing Strategy</a:t>
            </a:r>
            <a:endParaRPr lang="en-US" sz="6600" b="1">
              <a:highlight>
                <a:srgbClr val="C6C6C6"/>
              </a:highlight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F7006B-6F6A-4603-A6AC-FE24408471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8429" y="1484539"/>
            <a:ext cx="4971143" cy="469242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algn="just">
              <a:lnSpc>
                <a:spcPct val="150000"/>
              </a:lnSpc>
            </a:pPr>
            <a:r>
              <a:rPr lang="en-US" sz="4000">
                <a:highlight>
                  <a:srgbClr val="FFFFFF"/>
                </a:highlight>
                <a:latin typeface="Times New Roman"/>
                <a:cs typeface="Times New Roman"/>
              </a:rPr>
              <a:t>UK SMEs</a:t>
            </a:r>
            <a:endParaRPr lang="en-US" sz="40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algn="just">
              <a:lnSpc>
                <a:spcPct val="150000"/>
              </a:lnSpc>
            </a:pPr>
            <a:r>
              <a:rPr lang="en-US" sz="4000">
                <a:highlight>
                  <a:srgbClr val="FFFFFF"/>
                </a:highlight>
                <a:latin typeface="Times New Roman"/>
                <a:cs typeface="Times New Roman"/>
              </a:rPr>
              <a:t>Manufacturing sector</a:t>
            </a:r>
            <a:endParaRPr lang="en-US" sz="40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algn="just">
              <a:lnSpc>
                <a:spcPct val="150000"/>
              </a:lnSpc>
            </a:pPr>
            <a:r>
              <a:rPr lang="en-US" sz="4000">
                <a:highlight>
                  <a:srgbClr val="FFFFFF"/>
                </a:highlight>
                <a:latin typeface="Times New Roman"/>
                <a:cs typeface="Times New Roman"/>
              </a:rPr>
              <a:t>Value pricing (Deepak and Jeyakumar, 2020)   </a:t>
            </a:r>
            <a:endParaRPr lang="en-US" sz="4000" dirty="0"/>
          </a:p>
          <a:p>
            <a:pPr algn="just">
              <a:lnSpc>
                <a:spcPct val="150000"/>
              </a:lnSpc>
            </a:pPr>
            <a:endParaRPr lang="en-US" sz="4000" dirty="0"/>
          </a:p>
        </p:txBody>
      </p:sp>
      <p:pic>
        <p:nvPicPr>
          <p:cNvPr id="4" name="Picture 3" descr="Marketing strategy icon stock vector. Illustration of strategy - 78875238">
            <a:extLst>
              <a:ext uri="{FF2B5EF4-FFF2-40B4-BE49-F238E27FC236}">
                <a16:creationId xmlns:a16="http://schemas.microsoft.com/office/drawing/2014/main" id="{6878FD5C-1EB2-7A52-8D6E-62C930D1087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804" t="-1161" r="15057" b="8913"/>
          <a:stretch>
            <a:fillRect/>
          </a:stretch>
        </p:blipFill>
        <p:spPr>
          <a:xfrm>
            <a:off x="7052810" y="1229901"/>
            <a:ext cx="3436639" cy="4737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97163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DD4A9-4DA5-3520-D379-4EEBD419A9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1514" y="2268"/>
            <a:ext cx="10515600" cy="1325563"/>
          </a:xfrm>
        </p:spPr>
        <p:txBody>
          <a:bodyPr>
            <a:normAutofit/>
          </a:bodyPr>
          <a:lstStyle/>
          <a:p>
            <a:r>
              <a:rPr lang="en-US" sz="6600" b="1">
                <a:highlight>
                  <a:srgbClr val="FFFFFF"/>
                </a:highlight>
                <a:latin typeface="Times New Roman"/>
                <a:cs typeface="Times New Roman"/>
              </a:rPr>
              <a:t>Financial Planning</a:t>
            </a:r>
            <a:endParaRPr lang="en-US" sz="6600" b="1">
              <a:highlight>
                <a:srgbClr val="C6C6C6"/>
              </a:highlight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53E285-9A2A-D83E-E88A-DA2829FDBB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6772" y="1194255"/>
            <a:ext cx="5754915" cy="547619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algn="just">
              <a:lnSpc>
                <a:spcPct val="150000"/>
              </a:lnSpc>
            </a:pPr>
            <a:r>
              <a:rPr lang="en-US" sz="4000">
                <a:highlight>
                  <a:srgbClr val="FFFFFF"/>
                </a:highlight>
                <a:latin typeface="Times New Roman"/>
                <a:cs typeface="Times New Roman"/>
              </a:rPr>
              <a:t>Investment for Start-up</a:t>
            </a:r>
            <a:endParaRPr lang="en-US" sz="40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algn="just">
              <a:lnSpc>
                <a:spcPct val="150000"/>
              </a:lnSpc>
            </a:pPr>
            <a:r>
              <a:rPr lang="en-US" sz="4000">
                <a:highlight>
                  <a:srgbClr val="FFFFFF"/>
                </a:highlight>
                <a:latin typeface="Times New Roman"/>
                <a:cs typeface="Times New Roman"/>
              </a:rPr>
              <a:t>Monthly income through SaaS</a:t>
            </a:r>
            <a:endParaRPr lang="en-US" sz="40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algn="just">
              <a:lnSpc>
                <a:spcPct val="150000"/>
              </a:lnSpc>
            </a:pPr>
            <a:r>
              <a:rPr lang="en-US" sz="4000">
                <a:highlight>
                  <a:srgbClr val="FFFFFF"/>
                </a:highlight>
                <a:latin typeface="Times New Roman"/>
                <a:cs typeface="Times New Roman"/>
              </a:rPr>
              <a:t>Break-even after 4 months (European Bank for Reconstruction, 2023)</a:t>
            </a:r>
            <a:endParaRPr lang="en-US" sz="40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algn="just">
              <a:lnSpc>
                <a:spcPct val="150000"/>
              </a:lnSpc>
            </a:pPr>
            <a:endParaRPr lang="en-US" sz="4000" dirty="0"/>
          </a:p>
        </p:txBody>
      </p:sp>
      <p:pic>
        <p:nvPicPr>
          <p:cNvPr id="4" name="Picture 3" descr="Sleek Arrow Motif Financial Planning Logo Design, Incorporate a Simple Arrow Motif into a Sleek and Modern Logo for a Financial Stock Vector - Illustration of leadership, goal: 321644198">
            <a:extLst>
              <a:ext uri="{FF2B5EF4-FFF2-40B4-BE49-F238E27FC236}">
                <a16:creationId xmlns:a16="http://schemas.microsoft.com/office/drawing/2014/main" id="{CD1B43B3-00B7-70C9-E0BA-2EA2B3AAC3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9261" y="1851253"/>
            <a:ext cx="3397250" cy="3612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68780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636BAF-0713-1E31-0366-8CD801F27F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0315" y="140154"/>
            <a:ext cx="10515600" cy="1325563"/>
          </a:xfrm>
        </p:spPr>
        <p:txBody>
          <a:bodyPr>
            <a:normAutofit/>
          </a:bodyPr>
          <a:lstStyle/>
          <a:p>
            <a:r>
              <a:rPr lang="en-US" sz="6600" b="1">
                <a:latin typeface="Times New Roman"/>
                <a:cs typeface="Times New Roman"/>
              </a:rPr>
              <a:t>Strategy for Financing</a:t>
            </a:r>
            <a:endParaRPr lang="en-US" sz="66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AE4921-A0C9-7D8A-7315-8361A055E9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470025"/>
            <a:ext cx="5000172" cy="5396366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algn="just">
              <a:lnSpc>
                <a:spcPct val="150000"/>
              </a:lnSpc>
            </a:pPr>
            <a:r>
              <a:rPr lang="en-US" sz="4000">
                <a:highlight>
                  <a:srgbClr val="FFFFFF"/>
                </a:highlight>
                <a:latin typeface="Times New Roman"/>
                <a:cs typeface="Times New Roman"/>
              </a:rPr>
              <a:t>Angel investors </a:t>
            </a:r>
            <a:endParaRPr lang="en-US" sz="40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algn="just">
              <a:lnSpc>
                <a:spcPct val="150000"/>
              </a:lnSpc>
            </a:pPr>
            <a:r>
              <a:rPr lang="en-US" sz="4000">
                <a:highlight>
                  <a:srgbClr val="FFFFFF"/>
                </a:highlight>
                <a:latin typeface="Times New Roman"/>
                <a:cs typeface="Times New Roman"/>
              </a:rPr>
              <a:t>Grants from the government </a:t>
            </a:r>
            <a:endParaRPr lang="en-US" sz="40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algn="just">
              <a:lnSpc>
                <a:spcPct val="150000"/>
              </a:lnSpc>
            </a:pPr>
            <a:r>
              <a:rPr lang="en-US" sz="4000">
                <a:highlight>
                  <a:srgbClr val="FFFFFF"/>
                </a:highlight>
                <a:latin typeface="Times New Roman"/>
                <a:cs typeface="Times New Roman"/>
              </a:rPr>
              <a:t>Investments from founders (Götz </a:t>
            </a:r>
            <a:r>
              <a:rPr lang="en-US" sz="4000" i="1">
                <a:highlight>
                  <a:srgbClr val="FFFFFF"/>
                </a:highlight>
                <a:latin typeface="Times New Roman"/>
                <a:cs typeface="Times New Roman"/>
              </a:rPr>
              <a:t>et al</a:t>
            </a:r>
            <a:r>
              <a:rPr lang="en-US" sz="4000">
                <a:highlight>
                  <a:srgbClr val="FFFFFF"/>
                </a:highlight>
                <a:latin typeface="Times New Roman"/>
                <a:cs typeface="Times New Roman"/>
              </a:rPr>
              <a:t>., 2022)</a:t>
            </a:r>
            <a:endParaRPr lang="en-US" sz="40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algn="just">
              <a:lnSpc>
                <a:spcPct val="150000"/>
              </a:lnSpc>
            </a:pPr>
            <a:endParaRPr lang="en-US" sz="4000" dirty="0"/>
          </a:p>
        </p:txBody>
      </p:sp>
      <p:pic>
        <p:nvPicPr>
          <p:cNvPr id="4" name="Picture 3" descr="Business growth strategy finance infographic logo design vector illustration | Premium Vector">
            <a:extLst>
              <a:ext uri="{FF2B5EF4-FFF2-40B4-BE49-F238E27FC236}">
                <a16:creationId xmlns:a16="http://schemas.microsoft.com/office/drawing/2014/main" id="{8FE6564E-4640-1E7A-6351-AA12B88AF5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24889" y="1966232"/>
            <a:ext cx="3651250" cy="3643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91673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0103D-6C12-E524-C314-1367F605FA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1343" y="176439"/>
            <a:ext cx="10515600" cy="1325563"/>
          </a:xfrm>
        </p:spPr>
        <p:txBody>
          <a:bodyPr>
            <a:normAutofit/>
          </a:bodyPr>
          <a:lstStyle/>
          <a:p>
            <a:r>
              <a:rPr lang="en-US" sz="6600" b="1">
                <a:latin typeface="Times New Roman"/>
                <a:cs typeface="Times New Roman"/>
              </a:rPr>
              <a:t>Conclusion </a:t>
            </a:r>
            <a:endParaRPr lang="en-US" sz="66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56AB1E-4DA3-62AD-7CB4-EB80AF7B18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5114" y="1506312"/>
            <a:ext cx="4376058" cy="464888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algn="just">
              <a:lnSpc>
                <a:spcPct val="150000"/>
              </a:lnSpc>
            </a:pPr>
            <a:r>
              <a:rPr lang="en-US" sz="4000">
                <a:highlight>
                  <a:srgbClr val="FFFFFF"/>
                </a:highlight>
                <a:latin typeface="Times New Roman"/>
                <a:cs typeface="Times New Roman"/>
              </a:rPr>
              <a:t>Innovative company</a:t>
            </a:r>
            <a:endParaRPr lang="en-US" sz="40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algn="just">
              <a:lnSpc>
                <a:spcPct val="150000"/>
              </a:lnSpc>
            </a:pPr>
            <a:r>
              <a:rPr lang="en-US" sz="4000">
                <a:highlight>
                  <a:srgbClr val="FFFFFF"/>
                </a:highlight>
                <a:latin typeface="Times New Roman"/>
                <a:cs typeface="Times New Roman"/>
              </a:rPr>
              <a:t>Prospects for sustainable growth     </a:t>
            </a:r>
            <a:endParaRPr lang="en-US" sz="4000" dirty="0"/>
          </a:p>
          <a:p>
            <a:pPr algn="just">
              <a:lnSpc>
                <a:spcPct val="150000"/>
              </a:lnSpc>
            </a:pPr>
            <a:endParaRPr lang="en-US" sz="4000" dirty="0"/>
          </a:p>
        </p:txBody>
      </p:sp>
      <p:pic>
        <p:nvPicPr>
          <p:cNvPr id="4" name="Picture 3" descr="Conclusion PNG, Vector, PSD, and Clipart With Transparent Background for  Free Download | Pngtree">
            <a:extLst>
              <a:ext uri="{FF2B5EF4-FFF2-40B4-BE49-F238E27FC236}">
                <a16:creationId xmlns:a16="http://schemas.microsoft.com/office/drawing/2014/main" id="{ACF5DA2E-037C-0F95-09AC-09B6194BF5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9176" y="1472745"/>
            <a:ext cx="4935765" cy="3919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48231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D7267-829B-64EF-784C-3A662F3CC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9971" y="-164646"/>
            <a:ext cx="10515600" cy="1325563"/>
          </a:xfrm>
        </p:spPr>
        <p:txBody>
          <a:bodyPr/>
          <a:lstStyle/>
          <a:p>
            <a:r>
              <a:rPr lang="en-US" b="1">
                <a:latin typeface="Times New Roman"/>
                <a:cs typeface="Times New Roman"/>
              </a:rPr>
              <a:t>References                           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35CB94-A4A3-072C-254E-3846780FF4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0200" y="954768"/>
            <a:ext cx="11531600" cy="58753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Altman, E.J., Nagle, F., and Tushman, M.L. (2022). The translucent hand of managed ecosystems: Engaging communities for value creation and capture. </a:t>
            </a:r>
            <a:r>
              <a:rPr lang="en-US" sz="1200" i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Academy of Management Annals</a:t>
            </a:r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, </a:t>
            </a:r>
            <a:r>
              <a:rPr lang="en-US" sz="1200" i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16</a:t>
            </a:r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(1), pp.70-101. Available at: </a:t>
            </a:r>
            <a:r>
              <a:rPr lang="en-US" sz="1200" u="sng" dirty="0">
                <a:highlight>
                  <a:srgbClr val="FFFFFF"/>
                </a:highlight>
                <a:latin typeface="Times New Roman"/>
                <a:cs typeface="Times New Roman"/>
                <a:hlinkClick r:id="rId2"/>
              </a:rPr>
              <a:t>https://journals.aom.org/doi/abs/10.5465/annals.2020.0244</a:t>
            </a:r>
            <a:r>
              <a:rPr lang="en-US" sz="12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 </a:t>
            </a:r>
            <a:endParaRPr lang="en-US" sz="1200" dirty="0">
              <a:solidFill>
                <a:srgbClr val="222222"/>
              </a:solidFill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algn="just">
              <a:lnSpc>
                <a:spcPct val="150000"/>
              </a:lnSpc>
            </a:pPr>
            <a:r>
              <a:rPr lang="en-US" sz="1200" err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Botsari</a:t>
            </a:r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, A., </a:t>
            </a:r>
            <a:r>
              <a:rPr lang="en-US" sz="1200" err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Gvetadze</a:t>
            </a:r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, S. and Lang, F. (2024) </a:t>
            </a:r>
            <a:r>
              <a:rPr lang="en-US" sz="1200" i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The European small business finance outlook 2024</a:t>
            </a:r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 (No. 2024/101). EIF working paper. Available at: </a:t>
            </a:r>
            <a:r>
              <a:rPr lang="en-US" sz="1200" u="sng" dirty="0">
                <a:highlight>
                  <a:srgbClr val="FFFFFF"/>
                </a:highlight>
                <a:latin typeface="Times New Roman"/>
                <a:cs typeface="Times New Roman"/>
                <a:hlinkClick r:id="rId3"/>
              </a:rPr>
              <a:t>https://www.econstor.eu/handle/10419/313620</a:t>
            </a:r>
            <a:r>
              <a:rPr lang="en-US" sz="12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 </a:t>
            </a:r>
            <a:endParaRPr lang="en-US" sz="1200" dirty="0">
              <a:solidFill>
                <a:srgbClr val="222222"/>
              </a:solidFill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algn="just">
              <a:lnSpc>
                <a:spcPct val="150000"/>
              </a:lnSpc>
            </a:pPr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Brueggemann, R.F., and Matthews, C.H. (2024). Innovation</a:t>
            </a:r>
            <a:r>
              <a:rPr lang="en-US" sz="1200" i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 and entrepreneurship: A competency framework</a:t>
            </a:r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. Routledge. Available at: </a:t>
            </a:r>
            <a:r>
              <a:rPr lang="en-US" sz="1200" u="sng" dirty="0">
                <a:highlight>
                  <a:srgbClr val="FFFFFF"/>
                </a:highlight>
                <a:latin typeface="Times New Roman"/>
                <a:cs typeface="Times New Roman"/>
                <a:hlinkClick r:id="rId4"/>
              </a:rPr>
              <a:t>https://api.taylorfrancis.com/content/books/mono/download?identifierName=doi&amp;identifierValue=10.4324/9781003034308&amp;type=googlepdf</a:t>
            </a:r>
            <a:r>
              <a:rPr lang="en-US" sz="12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 </a:t>
            </a:r>
            <a:endParaRPr lang="en-US" sz="1200" dirty="0">
              <a:solidFill>
                <a:srgbClr val="222222"/>
              </a:solidFill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algn="just">
              <a:lnSpc>
                <a:spcPct val="150000"/>
              </a:lnSpc>
            </a:pPr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Becker, T. (2022) Ecodesign for sustainable products and the EU digital product passport. </a:t>
            </a:r>
            <a:r>
              <a:rPr lang="en-US" sz="1200" i="1" err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Zeitschrift</a:t>
            </a:r>
            <a:r>
              <a:rPr lang="en-US" sz="1200" i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 für </a:t>
            </a:r>
            <a:r>
              <a:rPr lang="en-US" sz="1200" i="1" err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Stoffrecht</a:t>
            </a:r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, </a:t>
            </a:r>
            <a:r>
              <a:rPr lang="en-US" sz="1200" i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19</a:t>
            </a:r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(3), pp.177-188. Available at: </a:t>
            </a:r>
            <a:r>
              <a:rPr lang="en-US" sz="1200" u="sng" dirty="0">
                <a:highlight>
                  <a:srgbClr val="FFFFFF"/>
                </a:highlight>
                <a:latin typeface="Times New Roman"/>
                <a:cs typeface="Times New Roman"/>
                <a:hlinkClick r:id="rId5"/>
              </a:rPr>
              <a:t>https://www.reachlaw.fi/wp-content/uploads/2022/10/article_ecodesign_2022_timbecker.pdf</a:t>
            </a:r>
            <a:r>
              <a:rPr lang="en-US" sz="12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 </a:t>
            </a:r>
            <a:endParaRPr lang="en-US" sz="1200" dirty="0">
              <a:solidFill>
                <a:srgbClr val="222222"/>
              </a:solidFill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algn="just">
              <a:lnSpc>
                <a:spcPct val="150000"/>
              </a:lnSpc>
            </a:pPr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Deepak, R.K.A. and Jeyakumar, S. (2020). Marketing</a:t>
            </a:r>
            <a:r>
              <a:rPr lang="en-US" sz="1200" i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 management</a:t>
            </a:r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. Edu creation Publishing. Available at: </a:t>
            </a:r>
            <a:r>
              <a:rPr lang="en-US" sz="1200" u="sng" dirty="0">
                <a:highlight>
                  <a:srgbClr val="FFFFFF"/>
                </a:highlight>
                <a:latin typeface="Times New Roman"/>
                <a:cs typeface="Times New Roman"/>
                <a:hlinkClick r:id="rId6"/>
              </a:rPr>
              <a:t>https://books.google.com/books?hl=en&amp;lr=&amp;id=_DmvDwAAQBAJ&amp;oi=fnd&amp;pg=PA1&amp;dq=Marketing+Management.&amp;ots=u58_hgas1h&amp;sig=Rnk6l1_leEtBONxMM5bvFqCAcl0</a:t>
            </a:r>
            <a:r>
              <a:rPr lang="en-US" sz="12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 </a:t>
            </a:r>
            <a:endParaRPr lang="en-US" sz="1200" dirty="0">
              <a:solidFill>
                <a:srgbClr val="222222"/>
              </a:solidFill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algn="just">
              <a:lnSpc>
                <a:spcPct val="150000"/>
              </a:lnSpc>
            </a:pPr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European Bank for Reconstruction (2023) </a:t>
            </a:r>
            <a:r>
              <a:rPr lang="en-US" sz="1200" i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SME Policy Index: Eastern Partner Countries 2024 Building Resilience in Challenging Times: Building Resilience in Challenging Times</a:t>
            </a:r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. OECD Publishing. Available at: </a:t>
            </a:r>
            <a:r>
              <a:rPr lang="en-US" sz="1200" u="sng" dirty="0">
                <a:highlight>
                  <a:srgbClr val="FFFFFF"/>
                </a:highlight>
                <a:latin typeface="Times New Roman"/>
                <a:cs typeface="Times New Roman"/>
                <a:hlinkClick r:id="rId7"/>
              </a:rPr>
              <a:t>https://books.google.com/books?hl=en&amp;lr=&amp;id=EynpEAAAQBAJ&amp;oi=fnd&amp;pg=PA3&amp;dq=Financing+SMEs+and+Entrepreneurs+2023:+An+OECD+Scoreboard.+Paris:+OECD+Publishing.&amp;ots=nin3C-21FO&amp;sig=w9jhHT7GlBfAdqVsRnXBIH6GW7A</a:t>
            </a:r>
            <a:r>
              <a:rPr lang="en-US" sz="12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 </a:t>
            </a:r>
            <a:endParaRPr lang="en-US" sz="1200" dirty="0">
              <a:solidFill>
                <a:srgbClr val="222222"/>
              </a:solidFill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algn="just">
              <a:lnSpc>
                <a:spcPct val="150000"/>
              </a:lnSpc>
            </a:pPr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Götz, T., Berg, H., Jansen, M., Adisorn, T., </a:t>
            </a:r>
            <a:r>
              <a:rPr lang="en-US" sz="1200" err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Cembrero</a:t>
            </a:r>
            <a:r>
              <a:rPr lang="en-US" sz="12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, D., Markkanen, S. and Chowdhury, T. (2022). Digital Product Passport: the ticket to a climate-neutral and circular European economy. Available at: </a:t>
            </a:r>
            <a:r>
              <a:rPr lang="en-US" sz="1200" u="sng" dirty="0">
                <a:highlight>
                  <a:srgbClr val="FFFFFF"/>
                </a:highlight>
                <a:latin typeface="Times New Roman"/>
                <a:cs typeface="Times New Roman"/>
                <a:hlinkClick r:id="rId8"/>
              </a:rPr>
              <a:t>https://epub.wupperinst.org/frontdoor/index/index/docId/8049</a:t>
            </a:r>
            <a:endParaRPr lang="en-US" sz="1200" dirty="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algn="just">
              <a:lnSpc>
                <a:spcPct val="150000"/>
              </a:lnSpc>
            </a:pPr>
            <a:endParaRPr lang="en-US" sz="1200" dirty="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algn="just">
              <a:lnSpc>
                <a:spcPct val="150000"/>
              </a:lnSpc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80835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</TotalTime>
  <Words>907</Words>
  <Application>Microsoft Office PowerPoint</Application>
  <PresentationFormat>Widescreen</PresentationFormat>
  <Paragraphs>71</Paragraphs>
  <Slides>10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Times New Roman</vt:lpstr>
      <vt:lpstr>office theme</vt:lpstr>
      <vt:lpstr>Task 2 (Business Plan Presentation)</vt:lpstr>
      <vt:lpstr>Introduction</vt:lpstr>
      <vt:lpstr>Business Idea</vt:lpstr>
      <vt:lpstr>Products, Services and Unique Selling Points</vt:lpstr>
      <vt:lpstr>Business Environment</vt:lpstr>
      <vt:lpstr>Market &amp; Marketing Strategy</vt:lpstr>
      <vt:lpstr>Financial Planning</vt:lpstr>
      <vt:lpstr>Strategy for Financing</vt:lpstr>
      <vt:lpstr>Conclusion </vt:lpstr>
      <vt:lpstr>References                                      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Vasile Claudiu Neacsu</cp:lastModifiedBy>
  <cp:revision>147</cp:revision>
  <dcterms:created xsi:type="dcterms:W3CDTF">2026-07-29T06:41:44Z</dcterms:created>
  <dcterms:modified xsi:type="dcterms:W3CDTF">2026-08-07T21:28:19Z</dcterms:modified>
</cp:coreProperties>
</file>