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58"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4" d="100"/>
          <a:sy n="74" d="100"/>
        </p:scale>
        <p:origin x="5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2217376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53806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2927594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8D24-1077-4C3C-9BB1-892E10379CDE}"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146771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9AB8D24-1077-4C3C-9BB1-892E10379CDE}" type="datetimeFigureOut">
              <a:rPr lang="en-GB" smtClean="0"/>
              <a:t>23/05/2018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2441354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668655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21107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91258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AB8D24-1077-4C3C-9BB1-892E10379CDE}"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2514016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AB8D24-1077-4C3C-9BB1-892E10379CDE}"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445686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805156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29830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351720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369975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423654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33972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AB8D24-1077-4C3C-9BB1-892E10379CDE}"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19FBA-A041-4411-8213-B1AAB242EF2D}" type="slidenum">
              <a:rPr lang="en-GB" smtClean="0"/>
              <a:t>‹#›</a:t>
            </a:fld>
            <a:endParaRPr lang="en-GB"/>
          </a:p>
        </p:txBody>
      </p:sp>
    </p:spTree>
    <p:extLst>
      <p:ext uri="{BB962C8B-B14F-4D97-AF65-F5344CB8AC3E}">
        <p14:creationId xmlns:p14="http://schemas.microsoft.com/office/powerpoint/2010/main" val="1593548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9AB8D24-1077-4C3C-9BB1-892E10379CDE}" type="datetimeFigureOut">
              <a:rPr lang="en-GB" smtClean="0"/>
              <a:t>23/05/2018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C419FBA-A041-4411-8213-B1AAB242EF2D}" type="slidenum">
              <a:rPr lang="en-GB" smtClean="0"/>
              <a:t>‹#›</a:t>
            </a:fld>
            <a:endParaRPr lang="en-GB"/>
          </a:p>
        </p:txBody>
      </p:sp>
    </p:spTree>
    <p:extLst>
      <p:ext uri="{BB962C8B-B14F-4D97-AF65-F5344CB8AC3E}">
        <p14:creationId xmlns:p14="http://schemas.microsoft.com/office/powerpoint/2010/main" val="9676263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education101web.wordpress.com/2016/08/17/embedded-counselling/#content-wrapp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smtClean="0"/>
              <a:t>Embedded counselling practises- Component 3.</a:t>
            </a:r>
            <a:endParaRPr lang="en-GB" sz="5400" dirty="0"/>
          </a:p>
        </p:txBody>
      </p:sp>
      <p:sp>
        <p:nvSpPr>
          <p:cNvPr id="3" name="Subtitle 2"/>
          <p:cNvSpPr>
            <a:spLocks noGrp="1"/>
          </p:cNvSpPr>
          <p:nvPr>
            <p:ph type="subTitle" idx="1"/>
          </p:nvPr>
        </p:nvSpPr>
        <p:spPr/>
        <p:txBody>
          <a:bodyPr/>
          <a:lstStyle/>
          <a:p>
            <a:r>
              <a:rPr lang="en-GB" dirty="0" smtClean="0"/>
              <a:t>Module- m5x00962</a:t>
            </a:r>
          </a:p>
          <a:p>
            <a:r>
              <a:rPr lang="en-GB" dirty="0" smtClean="0"/>
              <a:t>Presenter- Zachary Morgan</a:t>
            </a:r>
            <a:endParaRPr lang="en-GB" dirty="0"/>
          </a:p>
        </p:txBody>
      </p:sp>
    </p:spTree>
    <p:extLst>
      <p:ext uri="{BB962C8B-B14F-4D97-AF65-F5344CB8AC3E}">
        <p14:creationId xmlns:p14="http://schemas.microsoft.com/office/powerpoint/2010/main" val="2657981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 am going to reflect on my own use of key embedded counselling skills, looking at implications and recommendations for the use of embedded counselling practises in the health care sector and in coaching and mentoring more generally . </a:t>
            </a:r>
          </a:p>
          <a:p>
            <a:r>
              <a:rPr lang="en-GB" dirty="0" smtClean="0"/>
              <a:t>This has involved reflecting on a recording that was made involving motivational interviewing (MI)with a client in ambivalence.</a:t>
            </a:r>
          </a:p>
          <a:p>
            <a:r>
              <a:rPr lang="en-GB" dirty="0" smtClean="0"/>
              <a:t>Motivational interviewing will be the chosen counselling technique within the embedded practise. </a:t>
            </a:r>
          </a:p>
          <a:p>
            <a:r>
              <a:rPr lang="en-GB" dirty="0" smtClean="0"/>
              <a:t>Motivational interviewing will be explored and explained and how it can help anxiety and depression. Further recommendations will be made in the conclusion and how it might tie in with the idea of embedded counselling.</a:t>
            </a:r>
            <a:endParaRPr lang="en-GB" dirty="0"/>
          </a:p>
        </p:txBody>
      </p:sp>
    </p:spTree>
    <p:extLst>
      <p:ext uri="{BB962C8B-B14F-4D97-AF65-F5344CB8AC3E}">
        <p14:creationId xmlns:p14="http://schemas.microsoft.com/office/powerpoint/2010/main" val="883062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is embedded counselling and how does it differ from counselling?</a:t>
            </a:r>
            <a:endParaRPr lang="en-GB" sz="4000" dirty="0"/>
          </a:p>
        </p:txBody>
      </p:sp>
      <p:sp>
        <p:nvSpPr>
          <p:cNvPr id="3" name="Content Placeholder 2"/>
          <p:cNvSpPr>
            <a:spLocks noGrp="1"/>
          </p:cNvSpPr>
          <p:nvPr>
            <p:ph idx="1"/>
          </p:nvPr>
        </p:nvSpPr>
        <p:spPr/>
        <p:txBody>
          <a:bodyPr/>
          <a:lstStyle/>
          <a:p>
            <a:r>
              <a:rPr lang="en-GB" dirty="0" smtClean="0"/>
              <a:t>‘The </a:t>
            </a:r>
            <a:r>
              <a:rPr lang="en-GB" dirty="0"/>
              <a:t>difference is that part of the supportive work takes place while the advisor at the same time has the task of actively helping the client with a long list of practical matters. It cannot therefore be categorized purely as counselling, but is a form of embedded counselling with cognitive elements where the advisor sometimes, when the opportunity arises, offers an active dialogue in a way that goes beyond what it takes to resolve a debt </a:t>
            </a:r>
            <a:r>
              <a:rPr lang="en-GB" dirty="0" smtClean="0"/>
              <a:t>issue’ Sven </a:t>
            </a:r>
            <a:r>
              <a:rPr lang="en-GB" dirty="0" err="1" smtClean="0"/>
              <a:t>Trygged</a:t>
            </a:r>
            <a:r>
              <a:rPr lang="en-GB" dirty="0" smtClean="0"/>
              <a:t>. p248. </a:t>
            </a:r>
            <a:endParaRPr lang="en-GB" dirty="0"/>
          </a:p>
        </p:txBody>
      </p:sp>
    </p:spTree>
    <p:extLst>
      <p:ext uri="{BB962C8B-B14F-4D97-AF65-F5344CB8AC3E}">
        <p14:creationId xmlns:p14="http://schemas.microsoft.com/office/powerpoint/2010/main" val="833783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embedded counselling mean to me?</a:t>
            </a:r>
            <a:endParaRPr lang="en-GB" dirty="0"/>
          </a:p>
        </p:txBody>
      </p:sp>
      <p:sp>
        <p:nvSpPr>
          <p:cNvPr id="3" name="Content Placeholder 2"/>
          <p:cNvSpPr>
            <a:spLocks noGrp="1"/>
          </p:cNvSpPr>
          <p:nvPr>
            <p:ph idx="1"/>
          </p:nvPr>
        </p:nvSpPr>
        <p:spPr/>
        <p:txBody>
          <a:bodyPr>
            <a:normAutofit/>
          </a:bodyPr>
          <a:lstStyle/>
          <a:p>
            <a:r>
              <a:rPr lang="en-GB" dirty="0" smtClean="0"/>
              <a:t>I have demonstrated embedded </a:t>
            </a:r>
            <a:r>
              <a:rPr lang="en-GB" dirty="0"/>
              <a:t>counselling skills working alongside juniors </a:t>
            </a:r>
            <a:r>
              <a:rPr lang="en-GB" dirty="0" smtClean="0"/>
              <a:t>in my football team, and helping friends who have come to me. </a:t>
            </a:r>
          </a:p>
          <a:p>
            <a:r>
              <a:rPr lang="en-GB" dirty="0" smtClean="0"/>
              <a:t>Embedded counselling has helped me develop as a person as it provides support when needed.</a:t>
            </a:r>
          </a:p>
          <a:p>
            <a:r>
              <a:rPr lang="en-GB" dirty="0" smtClean="0"/>
              <a:t>Embedded counselling also helps me focus on improving as a trainee counsellor/coach.</a:t>
            </a:r>
          </a:p>
          <a:p>
            <a:r>
              <a:rPr lang="en-GB" dirty="0" smtClean="0"/>
              <a:t>‘Embedded </a:t>
            </a:r>
            <a:r>
              <a:rPr lang="en-GB" dirty="0"/>
              <a:t>Counselling is the use of counselling skills and counselling approach embedded within a </a:t>
            </a:r>
            <a:r>
              <a:rPr lang="en-GB" dirty="0" err="1"/>
              <a:t>primaryREC</a:t>
            </a:r>
            <a:r>
              <a:rPr lang="en-GB" dirty="0"/>
              <a:t>-sectors role, a teacher, youth worker, social worker etc. They are not counsellors but their primary role is enhanced’ </a:t>
            </a:r>
            <a:r>
              <a:rPr lang="en-GB" sz="1200" dirty="0"/>
              <a:t>https://education101web.wordpress.com/2016/08/17/embedded-counselling/#content-wrapper</a:t>
            </a:r>
          </a:p>
        </p:txBody>
      </p:sp>
    </p:spTree>
    <p:extLst>
      <p:ext uri="{BB962C8B-B14F-4D97-AF65-F5344CB8AC3E}">
        <p14:creationId xmlns:p14="http://schemas.microsoft.com/office/powerpoint/2010/main" val="1409707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Embedded counselling implications and recommendations.</a:t>
            </a:r>
            <a:endParaRPr lang="en-GB" dirty="0"/>
          </a:p>
        </p:txBody>
      </p:sp>
      <p:sp>
        <p:nvSpPr>
          <p:cNvPr id="3" name="Content Placeholder 2"/>
          <p:cNvSpPr>
            <a:spLocks noGrp="1"/>
          </p:cNvSpPr>
          <p:nvPr>
            <p:ph idx="1"/>
          </p:nvPr>
        </p:nvSpPr>
        <p:spPr/>
        <p:txBody>
          <a:bodyPr/>
          <a:lstStyle/>
          <a:p>
            <a:r>
              <a:rPr lang="en-GB" dirty="0" smtClean="0"/>
              <a:t>Embedded counsellors may feel the need to portray their roles as practising counsellors.</a:t>
            </a:r>
          </a:p>
          <a:p>
            <a:r>
              <a:rPr lang="en-GB" dirty="0" smtClean="0"/>
              <a:t>Dual roles- crossing over from being professional to personal.</a:t>
            </a:r>
          </a:p>
          <a:p>
            <a:r>
              <a:rPr lang="en-GB" dirty="0" smtClean="0"/>
              <a:t>An individual may seek counselling in differing contexts. </a:t>
            </a:r>
            <a:r>
              <a:rPr lang="en-GB" dirty="0" err="1" smtClean="0"/>
              <a:t>E.g</a:t>
            </a:r>
            <a:r>
              <a:rPr lang="en-GB" dirty="0" smtClean="0"/>
              <a:t>, coaching, teaching, doctors, nurses.</a:t>
            </a:r>
            <a:endParaRPr lang="en-GB" dirty="0"/>
          </a:p>
        </p:txBody>
      </p:sp>
    </p:spTree>
    <p:extLst>
      <p:ext uri="{BB962C8B-B14F-4D97-AF65-F5344CB8AC3E}">
        <p14:creationId xmlns:p14="http://schemas.microsoft.com/office/powerpoint/2010/main" val="1537609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on the recording.</a:t>
            </a:r>
            <a:endParaRPr lang="en-GB" dirty="0"/>
          </a:p>
        </p:txBody>
      </p:sp>
      <p:sp>
        <p:nvSpPr>
          <p:cNvPr id="3" name="Content Placeholder 2"/>
          <p:cNvSpPr>
            <a:spLocks noGrp="1"/>
          </p:cNvSpPr>
          <p:nvPr>
            <p:ph idx="1"/>
          </p:nvPr>
        </p:nvSpPr>
        <p:spPr/>
        <p:txBody>
          <a:bodyPr/>
          <a:lstStyle/>
          <a:p>
            <a:r>
              <a:rPr lang="en-GB" dirty="0" smtClean="0"/>
              <a:t>I had the choice of two possible counselling techniques</a:t>
            </a:r>
            <a:r>
              <a:rPr lang="en-GB" dirty="0" smtClean="0"/>
              <a:t>.</a:t>
            </a:r>
          </a:p>
          <a:p>
            <a:endParaRPr lang="en-GB" dirty="0"/>
          </a:p>
          <a:p>
            <a:r>
              <a:rPr lang="en-GB" dirty="0" smtClean="0"/>
              <a:t>Solution focus therapy.</a:t>
            </a:r>
          </a:p>
          <a:p>
            <a:endParaRPr lang="en-GB" dirty="0"/>
          </a:p>
          <a:p>
            <a:r>
              <a:rPr lang="en-GB" dirty="0" smtClean="0"/>
              <a:t>Motivational interviewing. </a:t>
            </a:r>
            <a:endParaRPr lang="en-GB" dirty="0" smtClean="0"/>
          </a:p>
          <a:p>
            <a:endParaRPr lang="en-GB" dirty="0"/>
          </a:p>
        </p:txBody>
      </p:sp>
    </p:spTree>
    <p:extLst>
      <p:ext uri="{BB962C8B-B14F-4D97-AF65-F5344CB8AC3E}">
        <p14:creationId xmlns:p14="http://schemas.microsoft.com/office/powerpoint/2010/main" val="426083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r>
              <a:rPr lang="en-GB" dirty="0" err="1">
                <a:latin typeface="Calibri" panose="020F0502020204030204" pitchFamily="34" charset="0"/>
                <a:cs typeface="Calibri" panose="020F0502020204030204" pitchFamily="34" charset="0"/>
              </a:rPr>
              <a:t>Arkowitz</a:t>
            </a:r>
            <a:r>
              <a:rPr lang="en-GB" dirty="0">
                <a:latin typeface="Calibri" panose="020F0502020204030204" pitchFamily="34" charset="0"/>
                <a:cs typeface="Calibri" panose="020F0502020204030204" pitchFamily="34" charset="0"/>
              </a:rPr>
              <a:t>, H. et al (2008) ‘Motivational Interviewing in the Treatment of Psychological Problems: Conclusions and Future Directions’, in </a:t>
            </a:r>
            <a:r>
              <a:rPr lang="en-GB" dirty="0" err="1">
                <a:latin typeface="Calibri" panose="020F0502020204030204" pitchFamily="34" charset="0"/>
                <a:cs typeface="Calibri" panose="020F0502020204030204" pitchFamily="34" charset="0"/>
              </a:rPr>
              <a:t>Arkowitz</a:t>
            </a:r>
            <a:r>
              <a:rPr lang="en-GB" dirty="0">
                <a:latin typeface="Calibri" panose="020F0502020204030204" pitchFamily="34" charset="0"/>
                <a:cs typeface="Calibri" panose="020F0502020204030204" pitchFamily="34" charset="0"/>
              </a:rPr>
              <a:t>, H. et al (</a:t>
            </a:r>
            <a:r>
              <a:rPr lang="en-GB" dirty="0" err="1">
                <a:latin typeface="Calibri" panose="020F0502020204030204" pitchFamily="34" charset="0"/>
                <a:cs typeface="Calibri" panose="020F0502020204030204" pitchFamily="34" charset="0"/>
              </a:rPr>
              <a:t>eds</a:t>
            </a: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Motivational Interviewing in the Treatment of Psychological Problems. </a:t>
            </a:r>
            <a:r>
              <a:rPr lang="en-GB" dirty="0">
                <a:latin typeface="Calibri" panose="020F0502020204030204" pitchFamily="34" charset="0"/>
                <a:cs typeface="Calibri" panose="020F0502020204030204" pitchFamily="34" charset="0"/>
              </a:rPr>
              <a:t>New York/London: The Guilford </a:t>
            </a:r>
            <a:r>
              <a:rPr lang="en-GB" dirty="0" smtClean="0">
                <a:latin typeface="Calibri" panose="020F0502020204030204" pitchFamily="34" charset="0"/>
                <a:cs typeface="Calibri" panose="020F0502020204030204" pitchFamily="34" charset="0"/>
              </a:rPr>
              <a:t>Press.</a:t>
            </a:r>
          </a:p>
          <a:p>
            <a:pPr fontAlgn="base"/>
            <a:r>
              <a:rPr lang="en-GB" dirty="0" smtClean="0">
                <a:latin typeface="Calibri" panose="020F0502020204030204" pitchFamily="34" charset="0"/>
                <a:cs typeface="Calibri" panose="020F0502020204030204" pitchFamily="34" charset="0"/>
              </a:rPr>
              <a:t>Bond</a:t>
            </a:r>
            <a:r>
              <a:rPr lang="en-GB" dirty="0">
                <a:latin typeface="Calibri" panose="020F0502020204030204" pitchFamily="34" charset="0"/>
                <a:cs typeface="Calibri" panose="020F0502020204030204" pitchFamily="34" charset="0"/>
              </a:rPr>
              <a:t>, T. (2010) </a:t>
            </a:r>
            <a:r>
              <a:rPr lang="en-GB" i="1" dirty="0">
                <a:latin typeface="Calibri" panose="020F0502020204030204" pitchFamily="34" charset="0"/>
                <a:cs typeface="Calibri" panose="020F0502020204030204" pitchFamily="34" charset="0"/>
              </a:rPr>
              <a:t>Standards and ethics for counselling in action. </a:t>
            </a:r>
            <a:r>
              <a:rPr lang="en-GB" dirty="0">
                <a:latin typeface="Calibri" panose="020F0502020204030204" pitchFamily="34" charset="0"/>
                <a:cs typeface="Calibri" panose="020F0502020204030204" pitchFamily="34" charset="0"/>
              </a:rPr>
              <a:t>3</a:t>
            </a:r>
            <a:r>
              <a:rPr lang="en-GB" baseline="30000" dirty="0">
                <a:latin typeface="Calibri" panose="020F0502020204030204" pitchFamily="34" charset="0"/>
                <a:cs typeface="Calibri" panose="020F0502020204030204" pitchFamily="34" charset="0"/>
              </a:rPr>
              <a:t>rd</a:t>
            </a:r>
            <a:r>
              <a:rPr lang="en-GB" dirty="0">
                <a:latin typeface="Calibri" panose="020F0502020204030204" pitchFamily="34" charset="0"/>
                <a:cs typeface="Calibri" panose="020F0502020204030204" pitchFamily="34" charset="0"/>
              </a:rPr>
              <a:t> edition. London: SAGE Publications Ltd.</a:t>
            </a:r>
          </a:p>
          <a:p>
            <a:pPr fontAlgn="base"/>
            <a:r>
              <a:rPr lang="en-GB" dirty="0">
                <a:latin typeface="Calibri" panose="020F0502020204030204" pitchFamily="34" charset="0"/>
                <a:cs typeface="Calibri" panose="020F0502020204030204" pitchFamily="34" charset="0"/>
              </a:rPr>
              <a:t>McLeod J. and McLeod, J. (2007) </a:t>
            </a:r>
            <a:r>
              <a:rPr lang="en-GB" i="1" dirty="0">
                <a:latin typeface="Calibri" panose="020F0502020204030204" pitchFamily="34" charset="0"/>
                <a:cs typeface="Calibri" panose="020F0502020204030204" pitchFamily="34" charset="0"/>
              </a:rPr>
              <a:t>Counselling skills. </a:t>
            </a:r>
            <a:r>
              <a:rPr lang="en-GB" dirty="0">
                <a:latin typeface="Calibri" panose="020F0502020204030204" pitchFamily="34" charset="0"/>
                <a:cs typeface="Calibri" panose="020F0502020204030204" pitchFamily="34" charset="0"/>
              </a:rPr>
              <a:t>2</a:t>
            </a:r>
            <a:r>
              <a:rPr lang="en-GB" baseline="30000" dirty="0">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edition. Maidenhead: Open University </a:t>
            </a:r>
            <a:r>
              <a:rPr lang="en-GB" dirty="0" smtClean="0">
                <a:latin typeface="Calibri" panose="020F0502020204030204" pitchFamily="34" charset="0"/>
                <a:cs typeface="Calibri" panose="020F0502020204030204" pitchFamily="34" charset="0"/>
              </a:rPr>
              <a:t>Press.</a:t>
            </a:r>
            <a:endParaRPr lang="en-GB" dirty="0">
              <a:latin typeface="Calibri" panose="020F0502020204030204" pitchFamily="34" charset="0"/>
              <a:cs typeface="Calibri" panose="020F0502020204030204" pitchFamily="34" charset="0"/>
            </a:endParaRPr>
          </a:p>
          <a:p>
            <a:r>
              <a:rPr lang="en-GB" i="1" dirty="0">
                <a:latin typeface="Calibri" panose="020F0502020204030204" pitchFamily="34" charset="0"/>
                <a:cs typeface="Calibri" panose="020F0502020204030204" pitchFamily="34" charset="0"/>
              </a:rPr>
              <a:t>With links to relevant literature, examine the role of embedded counselling skills in the </a:t>
            </a:r>
            <a:r>
              <a:rPr lang="en-GB" i="1" dirty="0" smtClean="0">
                <a:latin typeface="Calibri" panose="020F0502020204030204" pitchFamily="34" charset="0"/>
                <a:cs typeface="Calibri" panose="020F0502020204030204" pitchFamily="34" charset="0"/>
              </a:rPr>
              <a:t>workplace</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Available at: </a:t>
            </a:r>
            <a:r>
              <a:rPr lang="en-GB" dirty="0" smtClean="0">
                <a:hlinkClick r:id="rId2"/>
              </a:rPr>
              <a:t>https</a:t>
            </a:r>
            <a:r>
              <a:rPr lang="en-GB" dirty="0">
                <a:hlinkClick r:id="rId2"/>
              </a:rPr>
              <a:t>://education101web.wordpress.com/2016/08/17/embedded-counselling/#</a:t>
            </a:r>
            <a:r>
              <a:rPr lang="en-GB" dirty="0" smtClean="0">
                <a:hlinkClick r:id="rId2"/>
              </a:rPr>
              <a:t>content-wrapper</a:t>
            </a:r>
            <a:r>
              <a:rPr lang="en-GB" dirty="0" smtClean="0"/>
              <a:t> Accessed (22.5.2018)</a:t>
            </a:r>
            <a:endParaRPr lang="en-GB" dirty="0"/>
          </a:p>
          <a:p>
            <a:endParaRPr lang="en-GB" dirty="0"/>
          </a:p>
        </p:txBody>
      </p:sp>
    </p:spTree>
    <p:extLst>
      <p:ext uri="{BB962C8B-B14F-4D97-AF65-F5344CB8AC3E}">
        <p14:creationId xmlns:p14="http://schemas.microsoft.com/office/powerpoint/2010/main" val="20215422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383</TotalTime>
  <Words>457</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vt:lpstr>
      <vt:lpstr>Embedded counselling practises- Component 3.</vt:lpstr>
      <vt:lpstr>Introduction.</vt:lpstr>
      <vt:lpstr>What is embedded counselling and how does it differ from counselling?</vt:lpstr>
      <vt:lpstr>What does embedded counselling mean to me?</vt:lpstr>
      <vt:lpstr>Embedded counselling implications and recommendations.</vt:lpstr>
      <vt:lpstr>Reflection on the recording.</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Embedded counselling practises- Component 3.</dc:title>
  <dc:creator>Zachary Morgan (P150282)</dc:creator>
  <cp:lastModifiedBy>Zachary Morgan</cp:lastModifiedBy>
  <cp:revision>6</cp:revision>
  <dcterms:created xsi:type="dcterms:W3CDTF">2018-05-22T14:50:56Z</dcterms:created>
  <dcterms:modified xsi:type="dcterms:W3CDTF">2018-05-23T21:21:31Z</dcterms:modified>
</cp:coreProperties>
</file>