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7"/>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p:scale>
          <a:sx n="47" d="100"/>
          <a:sy n="47" d="100"/>
        </p:scale>
        <p:origin x="2482" y="734"/>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1CC098E7-D1BB-4C22-AAA0-39A239EA7F2D}" type="datetimeFigureOut">
              <a:rPr lang="en-US" smtClean="0"/>
              <a:t>11/16/2025</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16E0437F-BF62-479E-849C-AAE4A30135E7}" type="slidenum">
              <a:rPr lang="en-US" smtClean="0"/>
              <a:t>‹#›</a:t>
            </a:fld>
            <a:endParaRPr 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b="0" i="0" u="none" strike="noStrike" kern="1200" dirty="0">
                <a:solidFill>
                  <a:schemeClr val="tx1"/>
                </a:solidFill>
                <a:latin typeface="+mn-lt"/>
                <a:ea typeface="+mn-ea"/>
                <a:cs typeface="+mn-cs"/>
              </a:rPr>
              <a:t>A high level of Diabetes is perceived as a major threat that can lead to CVD in an adverse manner. Hereby, effective measures like adopting healthy lifestyles and following healthy food habits are crucial for individuals in relevance to preventing CVD in a significant manner.</a:t>
            </a:r>
            <a:endParaRPr lang="en-US" dirty="0"/>
          </a:p>
        </p:txBody>
      </p:sp>
      <p:sp>
        <p:nvSpPr>
          <p:cNvPr id="4" name="Slide Number Placeholder 3"/>
          <p:cNvSpPr>
            <a:spLocks noGrp="1"/>
          </p:cNvSpPr>
          <p:nvPr>
            <p:ph type="sldNum" sz="quarter" idx="10"/>
          </p:nvPr>
        </p:nvSpPr>
        <p:spPr/>
        <p:txBody>
          <a:bodyPr/>
          <a:lstStyle/>
          <a:p>
            <a:fld id="{16E0437F-BF62-479E-849C-AAE4A30135E7}" type="slidenum">
              <a:rPr lang="en-US" smtClean="0"/>
              <a:t>2</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b="0" i="0" u="none" strike="noStrike" kern="1200" dirty="0">
                <a:solidFill>
                  <a:schemeClr val="tx1"/>
                </a:solidFill>
                <a:latin typeface="+mn-lt"/>
                <a:ea typeface="+mn-ea"/>
                <a:cs typeface="+mn-cs"/>
              </a:rPr>
              <a:t>In this regard, individuals might need to adopt and implement effective precautionary measures in the context of avoiding the occurrence of CVD and further escape death threats in a successful way.</a:t>
            </a:r>
            <a:endParaRPr lang="en-US" dirty="0"/>
          </a:p>
        </p:txBody>
      </p:sp>
      <p:sp>
        <p:nvSpPr>
          <p:cNvPr id="4" name="Slide Number Placeholder 3"/>
          <p:cNvSpPr>
            <a:spLocks noGrp="1"/>
          </p:cNvSpPr>
          <p:nvPr>
            <p:ph type="sldNum" sz="quarter" idx="10"/>
          </p:nvPr>
        </p:nvSpPr>
        <p:spPr/>
        <p:txBody>
          <a:bodyPr/>
          <a:lstStyle/>
          <a:p>
            <a:fld id="{16E0437F-BF62-479E-849C-AAE4A30135E7}" type="slidenum">
              <a:rPr lang="en-US" smtClean="0"/>
              <a:t>3</a:t>
            </a:fld>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b="0" i="0" u="none" strike="noStrike" kern="1200" dirty="0">
                <a:solidFill>
                  <a:schemeClr val="tx1"/>
                </a:solidFill>
                <a:latin typeface="+mn-lt"/>
                <a:ea typeface="+mn-ea"/>
                <a:cs typeface="+mn-cs"/>
              </a:rPr>
              <a:t>The above-stated statistical data are core sources that reveal the high prevalence of CVD in the UK in 2025. Hereby, the UK Government and authorities are likely to </a:t>
            </a:r>
            <a:r>
              <a:rPr lang="en-US" sz="1200" b="0" i="0" u="none" strike="noStrike" kern="1200" dirty="0" err="1">
                <a:solidFill>
                  <a:schemeClr val="tx1"/>
                </a:solidFill>
                <a:latin typeface="+mn-lt"/>
                <a:ea typeface="+mn-ea"/>
                <a:cs typeface="+mn-cs"/>
              </a:rPr>
              <a:t>emphasise</a:t>
            </a:r>
            <a:r>
              <a:rPr lang="en-US" sz="1200" b="0" i="0" u="none" strike="noStrike" kern="1200" dirty="0">
                <a:solidFill>
                  <a:schemeClr val="tx1"/>
                </a:solidFill>
                <a:latin typeface="+mn-lt"/>
                <a:ea typeface="+mn-ea"/>
                <a:cs typeface="+mn-cs"/>
              </a:rPr>
              <a:t> the introduction and implementation of effective tactics to safeguard people against CVD impacts.</a:t>
            </a:r>
            <a:endParaRPr lang="en-US" dirty="0"/>
          </a:p>
        </p:txBody>
      </p:sp>
      <p:sp>
        <p:nvSpPr>
          <p:cNvPr id="4" name="Slide Number Placeholder 3"/>
          <p:cNvSpPr>
            <a:spLocks noGrp="1"/>
          </p:cNvSpPr>
          <p:nvPr>
            <p:ph type="sldNum" sz="quarter" idx="10"/>
          </p:nvPr>
        </p:nvSpPr>
        <p:spPr/>
        <p:txBody>
          <a:bodyPr/>
          <a:lstStyle/>
          <a:p>
            <a:fld id="{16E0437F-BF62-479E-849C-AAE4A30135E7}" type="slidenum">
              <a:rPr lang="en-US" smtClean="0"/>
              <a:t>4</a:t>
            </a:fld>
            <a:endParaRPr 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b="0" i="0" u="none" strike="noStrike" kern="1200" dirty="0">
                <a:solidFill>
                  <a:schemeClr val="tx1"/>
                </a:solidFill>
                <a:latin typeface="+mn-lt"/>
                <a:ea typeface="+mn-ea"/>
                <a:cs typeface="+mn-cs"/>
              </a:rPr>
              <a:t>Individuals suffering CVDs are likely to face blockages in blood flow throughout the body due to the narrowing of the “blood vessels” present in the heart and its arteries. As a consequence, improper blood flow during CVD ultimately leads to death due to heart failure or “cardiac arrest”.</a:t>
            </a:r>
            <a:endParaRPr lang="en-US" dirty="0"/>
          </a:p>
        </p:txBody>
      </p:sp>
      <p:sp>
        <p:nvSpPr>
          <p:cNvPr id="4" name="Slide Number Placeholder 3"/>
          <p:cNvSpPr>
            <a:spLocks noGrp="1"/>
          </p:cNvSpPr>
          <p:nvPr>
            <p:ph type="sldNum" sz="quarter" idx="10"/>
          </p:nvPr>
        </p:nvSpPr>
        <p:spPr/>
        <p:txBody>
          <a:bodyPr/>
          <a:lstStyle/>
          <a:p>
            <a:fld id="{16E0437F-BF62-479E-849C-AAE4A30135E7}" type="slidenum">
              <a:rPr lang="en-US" smtClean="0"/>
              <a:t>5</a:t>
            </a:fld>
            <a:endParaRPr 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b="0" i="0" u="none" strike="noStrike" kern="1200" dirty="0">
                <a:solidFill>
                  <a:schemeClr val="tx1"/>
                </a:solidFill>
                <a:latin typeface="+mn-lt"/>
                <a:ea typeface="+mn-ea"/>
                <a:cs typeface="+mn-cs"/>
              </a:rPr>
              <a:t>As a result, individuals are likely to face higher threats of “heart attacks” and failure due to disruptions in the flow of blood across the body from the heart caused by CVD impacts. In addition to this, CVD also leads to the creation of blockages in the heart, which are the main causes of heart attacks among individuals. Furthermore, the “physiology” of the “circulatory system” is disrupted due to CVD by the building of plaque in the “blood vessels” present in the heart. As a result, the functioning of the “circulatory system” is damaged and individuals suffer less oxygen supply during CVD, which ultimately causes death. Thereafter, the “circulatory system” is the main system that encounters the greatest threat during CVD.</a:t>
            </a:r>
            <a:endParaRPr lang="en-US" dirty="0"/>
          </a:p>
        </p:txBody>
      </p:sp>
      <p:sp>
        <p:nvSpPr>
          <p:cNvPr id="4" name="Slide Number Placeholder 3"/>
          <p:cNvSpPr>
            <a:spLocks noGrp="1"/>
          </p:cNvSpPr>
          <p:nvPr>
            <p:ph type="sldNum" sz="quarter" idx="10"/>
          </p:nvPr>
        </p:nvSpPr>
        <p:spPr/>
        <p:txBody>
          <a:bodyPr/>
          <a:lstStyle/>
          <a:p>
            <a:fld id="{16E0437F-BF62-479E-849C-AAE4A30135E7}" type="slidenum">
              <a:rPr lang="en-US" smtClean="0"/>
              <a:t>6</a:t>
            </a:fld>
            <a:endParaRPr 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b="0" i="0" u="none" strike="noStrike" kern="1200" dirty="0">
                <a:solidFill>
                  <a:schemeClr val="tx1"/>
                </a:solidFill>
                <a:latin typeface="+mn-lt"/>
                <a:ea typeface="+mn-ea"/>
                <a:cs typeface="+mn-cs"/>
              </a:rPr>
              <a:t>The deposition of unwanted particles like plaque and fats in arteries is a significant effect that CVD has on the “circulatory system” in an adverse way. In this regard, the heart encounters blockages in obtaining “oxygen-rich blood” that eventually results in “heart failure” among humans. Furthermore, the “circulatory system” is also disrupted by CVD through the malfunctioning of the heart’s “pumping actions”. As a result, individuals are likely to face issues in breathing and suffer “heart attacks” due to the interruptions caused by CVD in the “circulatory system”.</a:t>
            </a:r>
            <a:endParaRPr lang="en-US" dirty="0"/>
          </a:p>
        </p:txBody>
      </p:sp>
      <p:sp>
        <p:nvSpPr>
          <p:cNvPr id="4" name="Slide Number Placeholder 3"/>
          <p:cNvSpPr>
            <a:spLocks noGrp="1"/>
          </p:cNvSpPr>
          <p:nvPr>
            <p:ph type="sldNum" sz="quarter" idx="10"/>
          </p:nvPr>
        </p:nvSpPr>
        <p:spPr/>
        <p:txBody>
          <a:bodyPr/>
          <a:lstStyle/>
          <a:p>
            <a:fld id="{16E0437F-BF62-479E-849C-AAE4A30135E7}" type="slidenum">
              <a:rPr lang="en-US" smtClean="0"/>
              <a:t>7</a:t>
            </a:fld>
            <a:endParaRPr 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b="0" i="0" u="none" strike="noStrike" kern="1200" dirty="0">
                <a:solidFill>
                  <a:schemeClr val="tx1"/>
                </a:solidFill>
                <a:latin typeface="+mn-lt"/>
                <a:ea typeface="+mn-ea"/>
                <a:cs typeface="+mn-cs"/>
              </a:rPr>
              <a:t>Accordingly, the heart is restricted from pumping “oxygenated blood” throughout the human body, which ultimately results in the risk of “stroke” and “heart attacks” among individuals. Thereafter, the “circulatory system” and the heart are the core systems and organs that are affected by CVD in a negative way.</a:t>
            </a:r>
            <a:endParaRPr lang="en-US" dirty="0"/>
          </a:p>
        </p:txBody>
      </p:sp>
      <p:sp>
        <p:nvSpPr>
          <p:cNvPr id="4" name="Slide Number Placeholder 3"/>
          <p:cNvSpPr>
            <a:spLocks noGrp="1"/>
          </p:cNvSpPr>
          <p:nvPr>
            <p:ph type="sldNum" sz="quarter" idx="10"/>
          </p:nvPr>
        </p:nvSpPr>
        <p:spPr/>
        <p:txBody>
          <a:bodyPr/>
          <a:lstStyle/>
          <a:p>
            <a:fld id="{16E0437F-BF62-479E-849C-AAE4A30135E7}" type="slidenum">
              <a:rPr lang="en-US" smtClean="0"/>
              <a:t>8</a:t>
            </a:fld>
            <a:endParaRPr 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b="0" i="0" u="none" strike="noStrike" kern="1200" dirty="0">
                <a:solidFill>
                  <a:schemeClr val="tx1"/>
                </a:solidFill>
                <a:latin typeface="+mn-lt"/>
                <a:ea typeface="+mn-ea"/>
                <a:cs typeface="+mn-cs"/>
              </a:rPr>
              <a:t>Mr. Carlson needs to be under strict supervision to avoid a stroke or heart attack in an effective manner.</a:t>
            </a:r>
            <a:endParaRPr lang="en-US" dirty="0"/>
          </a:p>
        </p:txBody>
      </p:sp>
      <p:sp>
        <p:nvSpPr>
          <p:cNvPr id="4" name="Slide Number Placeholder 3"/>
          <p:cNvSpPr>
            <a:spLocks noGrp="1"/>
          </p:cNvSpPr>
          <p:nvPr>
            <p:ph type="sldNum" sz="quarter" idx="10"/>
          </p:nvPr>
        </p:nvSpPr>
        <p:spPr/>
        <p:txBody>
          <a:bodyPr/>
          <a:lstStyle/>
          <a:p>
            <a:fld id="{16E0437F-BF62-479E-849C-AAE4A30135E7}" type="slidenum">
              <a:rPr lang="en-US" smtClean="0"/>
              <a:t>9</a:t>
            </a:fld>
            <a:endParaRPr 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b="0" i="0" u="none" strike="noStrike" kern="1200" dirty="0">
                <a:solidFill>
                  <a:schemeClr val="tx1"/>
                </a:solidFill>
                <a:latin typeface="+mn-lt"/>
                <a:ea typeface="+mn-ea"/>
                <a:cs typeface="+mn-cs"/>
              </a:rPr>
              <a:t>Henceforth, the above-stated risks are the major effects that can cause physical disability in Mr. Carlson’s case. </a:t>
            </a:r>
            <a:endParaRPr lang="en-US" dirty="0"/>
          </a:p>
        </p:txBody>
      </p:sp>
      <p:sp>
        <p:nvSpPr>
          <p:cNvPr id="4" name="Slide Number Placeholder 3"/>
          <p:cNvSpPr>
            <a:spLocks noGrp="1"/>
          </p:cNvSpPr>
          <p:nvPr>
            <p:ph type="sldNum" sz="quarter" idx="10"/>
          </p:nvPr>
        </p:nvSpPr>
        <p:spPr/>
        <p:txBody>
          <a:bodyPr/>
          <a:lstStyle/>
          <a:p>
            <a:fld id="{16E0437F-BF62-479E-849C-AAE4A30135E7}" type="slidenum">
              <a:rPr lang="en-US" smtClean="0"/>
              <a:t>10</a:t>
            </a:fld>
            <a:endParaRPr 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b="0" i="0" u="none" strike="noStrike" kern="1200" dirty="0">
                <a:solidFill>
                  <a:schemeClr val="tx1"/>
                </a:solidFill>
                <a:latin typeface="+mn-lt"/>
                <a:ea typeface="+mn-ea"/>
                <a:cs typeface="+mn-cs"/>
              </a:rPr>
              <a:t>In this context, MR. Carlson might need to be kept under consistent medical observation to prevent the above-identified threats in an effective way. </a:t>
            </a:r>
            <a:endParaRPr lang="en-US" dirty="0"/>
          </a:p>
        </p:txBody>
      </p:sp>
      <p:sp>
        <p:nvSpPr>
          <p:cNvPr id="4" name="Slide Number Placeholder 3"/>
          <p:cNvSpPr>
            <a:spLocks noGrp="1"/>
          </p:cNvSpPr>
          <p:nvPr>
            <p:ph type="sldNum" sz="quarter" idx="10"/>
          </p:nvPr>
        </p:nvSpPr>
        <p:spPr/>
        <p:txBody>
          <a:bodyPr/>
          <a:lstStyle/>
          <a:p>
            <a:fld id="{16E0437F-BF62-479E-849C-AAE4A30135E7}" type="slidenum">
              <a:rPr lang="en-US" smtClean="0"/>
              <a:t>11</a:t>
            </a:fld>
            <a:endParaRPr 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b="0" i="0" u="none" strike="noStrike" kern="1200" dirty="0">
                <a:solidFill>
                  <a:schemeClr val="tx1"/>
                </a:solidFill>
                <a:latin typeface="+mn-lt"/>
                <a:ea typeface="+mn-ea"/>
                <a:cs typeface="+mn-cs"/>
              </a:rPr>
              <a:t>The implementation of the above-framed care plan is likely to play a key role in the context of enhancing the health condition of Mr. Carlson in a significant way.</a:t>
            </a:r>
            <a:endParaRPr lang="en-US" dirty="0"/>
          </a:p>
        </p:txBody>
      </p:sp>
      <p:sp>
        <p:nvSpPr>
          <p:cNvPr id="4" name="Slide Number Placeholder 3"/>
          <p:cNvSpPr>
            <a:spLocks noGrp="1"/>
          </p:cNvSpPr>
          <p:nvPr>
            <p:ph type="sldNum" sz="quarter" idx="10"/>
          </p:nvPr>
        </p:nvSpPr>
        <p:spPr/>
        <p:txBody>
          <a:bodyPr/>
          <a:lstStyle/>
          <a:p>
            <a:fld id="{16E0437F-BF62-479E-849C-AAE4A30135E7}" type="slidenum">
              <a:rPr lang="en-US" smtClean="0"/>
              <a:t>12</a:t>
            </a:fld>
            <a:endParaRPr 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b="0" i="0" u="none" strike="noStrike" kern="1200" dirty="0">
                <a:solidFill>
                  <a:schemeClr val="tx1"/>
                </a:solidFill>
                <a:latin typeface="+mn-lt"/>
                <a:ea typeface="+mn-ea"/>
                <a:cs typeface="+mn-cs"/>
              </a:rPr>
              <a:t>In this regard, adopting the aforementioned recommended tactics is expected to be valuable in preventing CVD risks and threats in the case of Mr. Carlson. </a:t>
            </a:r>
            <a:endParaRPr lang="en-US" dirty="0"/>
          </a:p>
        </p:txBody>
      </p:sp>
      <p:sp>
        <p:nvSpPr>
          <p:cNvPr id="4" name="Slide Number Placeholder 3"/>
          <p:cNvSpPr>
            <a:spLocks noGrp="1"/>
          </p:cNvSpPr>
          <p:nvPr>
            <p:ph type="sldNum" sz="quarter" idx="10"/>
          </p:nvPr>
        </p:nvSpPr>
        <p:spPr/>
        <p:txBody>
          <a:bodyPr/>
          <a:lstStyle/>
          <a:p>
            <a:fld id="{16E0437F-BF62-479E-849C-AAE4A30135E7}" type="slidenum">
              <a:rPr lang="en-US" smtClean="0"/>
              <a:t>13</a:t>
            </a:fld>
            <a:endParaRPr 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b="0" i="0" u="none" strike="noStrike" kern="1200" dirty="0">
                <a:solidFill>
                  <a:schemeClr val="tx1"/>
                </a:solidFill>
                <a:latin typeface="+mn-lt"/>
                <a:ea typeface="+mn-ea"/>
                <a:cs typeface="+mn-cs"/>
              </a:rPr>
              <a:t>Healthcare professionals might need to put stress on adhering and implementing the above-discussed ethical measures in order to lower CVD threats in Mr. Carlson’s case by following NHS’ and NICE’s guidelines. Therefore, ethical measures provided by the NHS and NICE are likely to prove valuable in the context of improving the health situation of Mr. Carlson in a convenient manner. </a:t>
            </a:r>
            <a:endParaRPr lang="en-US" dirty="0"/>
          </a:p>
        </p:txBody>
      </p:sp>
      <p:sp>
        <p:nvSpPr>
          <p:cNvPr id="4" name="Slide Number Placeholder 3"/>
          <p:cNvSpPr>
            <a:spLocks noGrp="1"/>
          </p:cNvSpPr>
          <p:nvPr>
            <p:ph type="sldNum" sz="quarter" idx="10"/>
          </p:nvPr>
        </p:nvSpPr>
        <p:spPr/>
        <p:txBody>
          <a:bodyPr/>
          <a:lstStyle/>
          <a:p>
            <a:fld id="{16E0437F-BF62-479E-849C-AAE4A30135E7}" type="slidenum">
              <a:rPr lang="en-US" smtClean="0"/>
              <a:t>14</a:t>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AC082E21-72F0-494F-8D2A-73087B77930D}" type="datetimeFigureOut">
              <a:rPr lang="en-US" smtClean="0"/>
              <a:t>11/16/2025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CE62947-FF4F-4330-A687-6EE7A1D301DD}" type="slidenum">
              <a:rPr lang="en-US" smtClean="0"/>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AC082E21-72F0-494F-8D2A-73087B77930D}" type="datetimeFigureOut">
              <a:rPr lang="en-US" smtClean="0"/>
              <a:t>11/16/2025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CE62947-FF4F-4330-A687-6EE7A1D301DD}"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C082E21-72F0-494F-8D2A-73087B77930D}" type="datetimeFigureOut">
              <a:rPr lang="en-US" smtClean="0"/>
              <a:t>11/16/2025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CE62947-FF4F-4330-A687-6EE7A1D301DD}" type="slidenum">
              <a:rPr lang="en-US" smtClean="0"/>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AC082E21-72F0-494F-8D2A-73087B77930D}" type="datetimeFigureOut">
              <a:rPr lang="en-US" smtClean="0"/>
              <a:t>11/16/2025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CE62947-FF4F-4330-A687-6EE7A1D301DD}"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AC082E21-72F0-494F-8D2A-73087B77930D}" type="datetimeFigureOut">
              <a:rPr lang="en-US" smtClean="0"/>
              <a:t>11/16/2025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0CE62947-FF4F-4330-A687-6EE7A1D301DD}" type="slidenum">
              <a:rPr lang="en-US" smtClean="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AC082E21-72F0-494F-8D2A-73087B77930D}" type="datetimeFigureOut">
              <a:rPr lang="en-US" smtClean="0"/>
              <a:t>11/16/2025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0CE62947-FF4F-4330-A687-6EE7A1D301DD}"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C082E21-72F0-494F-8D2A-73087B77930D}" type="datetimeFigureOut">
              <a:rPr lang="en-US" smtClean="0"/>
              <a:t>11/16/2025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0CE62947-FF4F-4330-A687-6EE7A1D301DD}"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AC082E21-72F0-494F-8D2A-73087B77930D}" type="datetimeFigureOut">
              <a:rPr lang="en-US" smtClean="0"/>
              <a:t>11/16/2025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CE62947-FF4F-4330-A687-6EE7A1D301DD}" type="slidenum">
              <a:rPr lang="en-US" smtClean="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AC082E21-72F0-494F-8D2A-73087B77930D}" type="datetimeFigureOut">
              <a:rPr lang="en-US" smtClean="0"/>
              <a:t>11/16/2025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CE62947-FF4F-4330-A687-6EE7A1D301DD}" type="slidenum">
              <a:rPr lang="en-US" smtClean="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AC082E21-72F0-494F-8D2A-73087B77930D}" type="datetimeFigureOut">
              <a:rPr lang="en-US" smtClean="0"/>
              <a:t>11/16/2025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CE62947-FF4F-4330-A687-6EE7A1D301DD}"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AC082E21-72F0-494F-8D2A-73087B77930D}" type="datetimeFigureOut">
              <a:rPr lang="en-US" smtClean="0"/>
              <a:t>11/16/2025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CE62947-FF4F-4330-A687-6EE7A1D301DD}" type="slidenum">
              <a:rPr lang="en-US" smtClean="0"/>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alphaModFix amt="30000"/>
            <a:lum/>
          </a:blip>
          <a:srcRect/>
          <a:stretch>
            <a:fillRect l="-25000" r="-25000"/>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C082E21-72F0-494F-8D2A-73087B77930D}" type="datetimeFigureOut">
              <a:rPr lang="en-US" smtClean="0"/>
              <a:t>11/16/2025</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CE62947-FF4F-4330-A687-6EE7A1D301DD}"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2.png"/><Relationship Id="rId5" Type="http://schemas.openxmlformats.org/officeDocument/2006/relationships/image" Target="../media/image4.jpeg"/><Relationship Id="rId4" Type="http://schemas.openxmlformats.org/officeDocument/2006/relationships/notesSlide" Target="../notesSlides/notesSlide2.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8" Type="http://schemas.openxmlformats.org/officeDocument/2006/relationships/hyperlink" Target="https://doi.org/10.1186/s12933-022-01516-6" TargetMode="External"/><Relationship Id="rId13" Type="http://schemas.openxmlformats.org/officeDocument/2006/relationships/hyperlink" Target="https://doi.org/10.3390/life12020190" TargetMode="External"/><Relationship Id="rId3" Type="http://schemas.openxmlformats.org/officeDocument/2006/relationships/hyperlink" Target="https://my.clevelandclinic.org/health/diseases/21493-cardiovascular-disease" TargetMode="External"/><Relationship Id="rId7" Type="http://schemas.openxmlformats.org/officeDocument/2006/relationships/hyperlink" Target="https://doi.org/10.1186/s12912-021-00684-2" TargetMode="External"/><Relationship Id="rId12" Type="http://schemas.openxmlformats.org/officeDocument/2006/relationships/hyperlink" Target="https://doi.org/10.30574/gscbps.2022.20.3.0346" TargetMode="External"/><Relationship Id="rId2" Type="http://schemas.openxmlformats.org/officeDocument/2006/relationships/hyperlink" Target="https://www.bhf.org.uk/-/media/files/for-professionals/research/heart-statistics/bhf-cvd-statistics-uk-factsheet.pdf" TargetMode="External"/><Relationship Id="rId1" Type="http://schemas.openxmlformats.org/officeDocument/2006/relationships/slideLayout" Target="../slideLayouts/slideLayout2.xml"/><Relationship Id="rId6" Type="http://schemas.openxmlformats.org/officeDocument/2006/relationships/hyperlink" Target="https://doi.org/10.7759/cureus.43882" TargetMode="External"/><Relationship Id="rId11" Type="http://schemas.openxmlformats.org/officeDocument/2006/relationships/hyperlink" Target="https://www.nice.org.uk/guidance/ng238" TargetMode="External"/><Relationship Id="rId5" Type="http://schemas.openxmlformats.org/officeDocument/2006/relationships/hyperlink" Target="https://doi.org/10.54393/pbmj.v7i02.1034" TargetMode="External"/><Relationship Id="rId15" Type="http://schemas.openxmlformats.org/officeDocument/2006/relationships/hyperlink" Target="https://doi.org/10.1038/s41569-023-00877-z" TargetMode="External"/><Relationship Id="rId10" Type="http://schemas.openxmlformats.org/officeDocument/2006/relationships/hyperlink" Target="https://www.nhs.uk/conditions/coronary-heart-disease/prevention/" TargetMode="External"/><Relationship Id="rId4" Type="http://schemas.openxmlformats.org/officeDocument/2006/relationships/hyperlink" Target="https://doi.org/10.3390/biomedicines10081938" TargetMode="External"/><Relationship Id="rId9" Type="http://schemas.openxmlformats.org/officeDocument/2006/relationships/hyperlink" Target="https://www.nhs.uk/conditions/cardiovascular-disease/" TargetMode="External"/><Relationship Id="rId14" Type="http://schemas.openxmlformats.org/officeDocument/2006/relationships/hyperlink" Target="https://doi.org/10.3390/ijms222111644"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5800" y="3276600"/>
            <a:ext cx="7772400" cy="2667000"/>
          </a:xfrm>
        </p:spPr>
        <p:txBody>
          <a:bodyPr>
            <a:normAutofit fontScale="90000"/>
          </a:bodyPr>
          <a:lstStyle/>
          <a:p>
            <a:pPr algn="ctr">
              <a:lnSpc>
                <a:spcPct val="150000"/>
              </a:lnSpc>
            </a:pPr>
            <a:r>
              <a:rPr lang="en-US" b="1" dirty="0">
                <a:latin typeface="Times New Roman" pitchFamily="18" charset="0"/>
                <a:cs typeface="Times New Roman" pitchFamily="18" charset="0"/>
              </a:rPr>
              <a:t>BMHP5023 INTRODUCTION TO PHYSIOLOGY</a:t>
            </a:r>
            <a:br>
              <a:rPr lang="en-US" b="1" dirty="0">
                <a:latin typeface="Times New Roman" pitchFamily="18" charset="0"/>
                <a:cs typeface="Times New Roman" pitchFamily="18" charset="0"/>
              </a:rPr>
            </a:br>
            <a:r>
              <a:rPr lang="en-GB" sz="1800" b="1" dirty="0">
                <a:effectLst/>
                <a:latin typeface="Times New Roman" panose="02020603050405020304" pitchFamily="18" charset="0"/>
                <a:ea typeface="Times New Roman" panose="02020603050405020304" pitchFamily="18" charset="0"/>
              </a:rPr>
              <a:t>PROGRAMME: BSC HEALTH AND SOCIAL CARE</a:t>
            </a:r>
            <a:br>
              <a:rPr lang="en-GB" sz="1800" dirty="0">
                <a:effectLst/>
                <a:latin typeface="Times New Roman" panose="02020603050405020304" pitchFamily="18" charset="0"/>
                <a:ea typeface="Times New Roman" panose="02020603050405020304" pitchFamily="18" charset="0"/>
              </a:rPr>
            </a:br>
            <a:r>
              <a:rPr lang="en-GB" sz="1800" b="1" dirty="0">
                <a:effectLst/>
                <a:latin typeface="Times New Roman" panose="02020603050405020304" pitchFamily="18" charset="0"/>
                <a:ea typeface="Times New Roman" panose="02020603050405020304" pitchFamily="18" charset="0"/>
              </a:rPr>
              <a:t>MODULE: INTRODUCTION TO PHYSIOLOGY</a:t>
            </a:r>
            <a:br>
              <a:rPr lang="en-GB" sz="1800" dirty="0">
                <a:effectLst/>
                <a:latin typeface="Times New Roman" panose="02020603050405020304" pitchFamily="18" charset="0"/>
                <a:ea typeface="Times New Roman" panose="02020603050405020304" pitchFamily="18" charset="0"/>
              </a:rPr>
            </a:br>
            <a:r>
              <a:rPr lang="en-GB" sz="1800" b="1" dirty="0">
                <a:effectLst/>
                <a:latin typeface="Times New Roman" panose="02020603050405020304" pitchFamily="18" charset="0"/>
                <a:ea typeface="Times New Roman" panose="02020603050405020304" pitchFamily="18" charset="0"/>
              </a:rPr>
              <a:t>ASSIGNMENT TITLE: COMPONENT 2: PRESENTATION</a:t>
            </a:r>
            <a:br>
              <a:rPr lang="en-GB" sz="1800" b="1" dirty="0">
                <a:effectLst/>
                <a:latin typeface="Times New Roman" panose="02020603050405020304" pitchFamily="18" charset="0"/>
                <a:ea typeface="Times New Roman" panose="02020603050405020304" pitchFamily="18" charset="0"/>
              </a:rPr>
            </a:br>
            <a:r>
              <a:rPr lang="en-GB" sz="1800" b="1" dirty="0">
                <a:effectLst/>
                <a:latin typeface="Times New Roman" panose="02020603050405020304" pitchFamily="18" charset="0"/>
                <a:ea typeface="Times New Roman" panose="02020603050405020304" pitchFamily="18" charset="0"/>
              </a:rPr>
              <a:t>Lilieana Lavinia Victoria</a:t>
            </a:r>
            <a:br>
              <a:rPr lang="en-GB" sz="1800" b="1" dirty="0">
                <a:effectLst/>
                <a:latin typeface="Times New Roman" panose="02020603050405020304" pitchFamily="18" charset="0"/>
                <a:ea typeface="Times New Roman" panose="02020603050405020304" pitchFamily="18" charset="0"/>
              </a:rPr>
            </a:br>
            <a:r>
              <a:rPr lang="en-GB" sz="1800" b="1" dirty="0">
                <a:effectLst/>
                <a:latin typeface="Times New Roman" panose="02020603050405020304" pitchFamily="18" charset="0"/>
                <a:ea typeface="Times New Roman" panose="02020603050405020304" pitchFamily="18" charset="0"/>
              </a:rPr>
              <a:t>2412370</a:t>
            </a:r>
            <a:br>
              <a:rPr lang="en-GB" sz="1800" b="1" dirty="0">
                <a:effectLst/>
                <a:latin typeface="Times New Roman" panose="02020603050405020304" pitchFamily="18" charset="0"/>
                <a:ea typeface="Times New Roman" panose="02020603050405020304" pitchFamily="18" charset="0"/>
              </a:rPr>
            </a:br>
            <a:r>
              <a:rPr lang="en-GB" sz="1800" b="1" dirty="0">
                <a:effectLst/>
                <a:latin typeface="Times New Roman" panose="02020603050405020304" pitchFamily="18" charset="0"/>
                <a:ea typeface="Times New Roman" panose="02020603050405020304" pitchFamily="18" charset="0"/>
              </a:rPr>
              <a:t>Lecturer: Robert </a:t>
            </a:r>
            <a:r>
              <a:rPr lang="en-GB" sz="1800" b="1" dirty="0" err="1">
                <a:effectLst/>
                <a:latin typeface="Times New Roman" panose="02020603050405020304" pitchFamily="18" charset="0"/>
                <a:ea typeface="Times New Roman" panose="02020603050405020304" pitchFamily="18" charset="0"/>
              </a:rPr>
              <a:t>Nartowski</a:t>
            </a:r>
            <a:br>
              <a:rPr lang="en-GB" sz="1800" dirty="0">
                <a:effectLst/>
                <a:latin typeface="Times New Roman" panose="02020603050405020304" pitchFamily="18" charset="0"/>
                <a:ea typeface="Times New Roman" panose="02020603050405020304" pitchFamily="18" charset="0"/>
              </a:rPr>
            </a:br>
            <a:br>
              <a:rPr lang="en-GB" sz="1800" b="1" dirty="0">
                <a:effectLst/>
                <a:latin typeface="Times New Roman" panose="02020603050405020304" pitchFamily="18" charset="0"/>
                <a:ea typeface="Times New Roman" panose="02020603050405020304" pitchFamily="18" charset="0"/>
              </a:rPr>
            </a:br>
            <a:r>
              <a:rPr lang="en-GB" sz="1800" b="1" dirty="0">
                <a:effectLst/>
                <a:latin typeface="Times New Roman" panose="02020603050405020304" pitchFamily="18" charset="0"/>
                <a:ea typeface="Times New Roman" panose="02020603050405020304" pitchFamily="18" charset="0"/>
              </a:rPr>
              <a:t> </a:t>
            </a:r>
            <a:br>
              <a:rPr lang="en-GB" sz="1800" dirty="0">
                <a:effectLst/>
                <a:latin typeface="Times New Roman" panose="02020603050405020304" pitchFamily="18" charset="0"/>
                <a:ea typeface="Times New Roman" panose="02020603050405020304" pitchFamily="18" charset="0"/>
              </a:rPr>
            </a:br>
            <a:endParaRPr lang="en-US" dirty="0">
              <a:latin typeface="Times New Roman" pitchFamily="18" charset="0"/>
              <a:cs typeface="Times New Roman" pitchFamily="18" charset="0"/>
            </a:endParaRPr>
          </a:p>
        </p:txBody>
      </p:sp>
      <p:pic>
        <p:nvPicPr>
          <p:cNvPr id="5" name="Recorded Sound">
            <a:hlinkClick r:id="" action="ppaction://media"/>
            <a:extLst>
              <a:ext uri="{FF2B5EF4-FFF2-40B4-BE49-F238E27FC236}">
                <a16:creationId xmlns:a16="http://schemas.microsoft.com/office/drawing/2014/main" id="{7F3E72C8-2DAF-0AA8-E934-DFF43C4480AF}"/>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4084637" y="1295400"/>
            <a:ext cx="487363" cy="487363"/>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11803"/>
    </mc:Choice>
    <mc:Fallback>
      <p:transition spd="slow" advTm="1180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702130"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92162"/>
          </a:xfrm>
        </p:spPr>
        <p:txBody>
          <a:bodyPr>
            <a:normAutofit/>
          </a:bodyPr>
          <a:lstStyle/>
          <a:p>
            <a:r>
              <a:rPr lang="en-US" sz="2400" b="1" dirty="0"/>
              <a:t>INTRODUCTION</a:t>
            </a:r>
            <a:endParaRPr lang="en-US" sz="2400" dirty="0"/>
          </a:p>
        </p:txBody>
      </p:sp>
      <p:sp>
        <p:nvSpPr>
          <p:cNvPr id="3" name="Content Placeholder 2"/>
          <p:cNvSpPr>
            <a:spLocks noGrp="1"/>
          </p:cNvSpPr>
          <p:nvPr>
            <p:ph idx="1"/>
          </p:nvPr>
        </p:nvSpPr>
        <p:spPr>
          <a:xfrm>
            <a:off x="304800" y="1600200"/>
            <a:ext cx="4419600" cy="4525963"/>
          </a:xfrm>
        </p:spPr>
        <p:txBody>
          <a:bodyPr>
            <a:normAutofit/>
          </a:bodyPr>
          <a:lstStyle/>
          <a:p>
            <a:pPr algn="just" fontAlgn="base">
              <a:lnSpc>
                <a:spcPct val="150000"/>
              </a:lnSpc>
            </a:pPr>
            <a:r>
              <a:rPr lang="en-US" sz="1500" dirty="0"/>
              <a:t>Cardiovascular disease (CVD) is the critical condition of the heart that causes malfunctioning and disruptions in blood flow throughout the human body.</a:t>
            </a:r>
          </a:p>
          <a:p>
            <a:pPr algn="just" fontAlgn="base">
              <a:lnSpc>
                <a:spcPct val="150000"/>
              </a:lnSpc>
            </a:pPr>
            <a:r>
              <a:rPr lang="en-US" sz="1500" dirty="0"/>
              <a:t>This disease leads to a severe condition in which the blood vessels present in the heart stop functioning appropriately. </a:t>
            </a:r>
          </a:p>
          <a:p>
            <a:pPr algn="just" fontAlgn="base">
              <a:lnSpc>
                <a:spcPct val="150000"/>
              </a:lnSpc>
            </a:pPr>
            <a:r>
              <a:rPr lang="en-US" sz="1500" dirty="0"/>
              <a:t>Symptoms can incorporate signs like stroke, chest pain, dizziness, fatigue and shortness of breathing.</a:t>
            </a:r>
          </a:p>
        </p:txBody>
      </p:sp>
      <p:pic>
        <p:nvPicPr>
          <p:cNvPr id="1026" name="Picture 2"/>
          <p:cNvPicPr>
            <a:picLocks noChangeAspect="1" noChangeArrowheads="1"/>
          </p:cNvPicPr>
          <p:nvPr/>
        </p:nvPicPr>
        <p:blipFill>
          <a:blip r:embed="rId3"/>
          <a:srcRect/>
          <a:stretch>
            <a:fillRect/>
          </a:stretch>
        </p:blipFill>
        <p:spPr bwMode="auto">
          <a:xfrm>
            <a:off x="5559848" y="2819400"/>
            <a:ext cx="3584152" cy="1839774"/>
          </a:xfrm>
          <a:prstGeom prst="rect">
            <a:avLst/>
          </a:prstGeom>
          <a:noFill/>
          <a:ln w="9525">
            <a:noFill/>
            <a:miter lim="800000"/>
            <a:headEnd/>
            <a:tailEnd/>
          </a:ln>
          <a:effectLst/>
        </p:spPr>
      </p:pic>
    </p:spTree>
  </p:cSld>
  <p:clrMapOvr>
    <a:masterClrMapping/>
  </p:clrMapOvr>
  <mc:AlternateContent xmlns:mc="http://schemas.openxmlformats.org/markup-compatibility/2006">
    <mc:Choice xmlns:p14="http://schemas.microsoft.com/office/powerpoint/2010/main" Requires="p14">
      <p:transition spd="slow" p14:dur="2000" advTm="1493"/>
    </mc:Choice>
    <mc:Fallback>
      <p:transition spd="slow" advTm="1493"/>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92162"/>
          </a:xfrm>
        </p:spPr>
        <p:txBody>
          <a:bodyPr>
            <a:normAutofit/>
          </a:bodyPr>
          <a:lstStyle/>
          <a:p>
            <a:r>
              <a:rPr lang="en-US" sz="2400" b="1" dirty="0"/>
              <a:t>OVERVIEW OF THE DISEASE</a:t>
            </a:r>
            <a:endParaRPr lang="en-US" sz="2400" dirty="0"/>
          </a:p>
        </p:txBody>
      </p:sp>
      <p:sp>
        <p:nvSpPr>
          <p:cNvPr id="3" name="Content Placeholder 2"/>
          <p:cNvSpPr>
            <a:spLocks noGrp="1"/>
          </p:cNvSpPr>
          <p:nvPr>
            <p:ph idx="1"/>
          </p:nvPr>
        </p:nvSpPr>
        <p:spPr>
          <a:xfrm>
            <a:off x="4267200" y="1600200"/>
            <a:ext cx="4648200" cy="4525963"/>
          </a:xfrm>
        </p:spPr>
        <p:txBody>
          <a:bodyPr>
            <a:normAutofit/>
          </a:bodyPr>
          <a:lstStyle/>
          <a:p>
            <a:pPr algn="just" fontAlgn="base">
              <a:lnSpc>
                <a:spcPct val="150000"/>
              </a:lnSpc>
            </a:pPr>
            <a:r>
              <a:rPr lang="en-GB" sz="1500" dirty="0"/>
              <a:t>CVD is the disorder that causes major effects to the heart and its blood vessels and eventually increases death risks among individuals (Orji </a:t>
            </a:r>
            <a:r>
              <a:rPr lang="en-GB" sz="1500" i="1" dirty="0"/>
              <a:t>et al. </a:t>
            </a:r>
            <a:r>
              <a:rPr lang="en-GB" sz="1500" dirty="0"/>
              <a:t>2022). </a:t>
            </a:r>
          </a:p>
          <a:p>
            <a:pPr algn="just" fontAlgn="base">
              <a:lnSpc>
                <a:spcPct val="150000"/>
              </a:lnSpc>
            </a:pPr>
            <a:r>
              <a:rPr lang="en-GB" sz="1500" dirty="0"/>
              <a:t>The occurrence of “ischemic stroke” is one of the critical disorders that is associated with CVD (</a:t>
            </a:r>
            <a:r>
              <a:rPr lang="en-GB" sz="1500" dirty="0" err="1"/>
              <a:t>Szczuko</a:t>
            </a:r>
            <a:r>
              <a:rPr lang="en-GB" sz="1500" dirty="0"/>
              <a:t> </a:t>
            </a:r>
            <a:r>
              <a:rPr lang="en-GB" sz="1500" i="1" dirty="0"/>
              <a:t>et al. </a:t>
            </a:r>
            <a:r>
              <a:rPr lang="en-GB" sz="1500" dirty="0"/>
              <a:t>2021). </a:t>
            </a:r>
          </a:p>
          <a:p>
            <a:pPr algn="just">
              <a:lnSpc>
                <a:spcPct val="150000"/>
              </a:lnSpc>
            </a:pPr>
            <a:r>
              <a:rPr lang="en-GB" sz="1500" dirty="0"/>
              <a:t>CVD is recognised to be the major cause that leads to death among care seekers suffering from Type 2 Diabetes (Ma </a:t>
            </a:r>
            <a:r>
              <a:rPr lang="en-GB" sz="1500" i="1" dirty="0"/>
              <a:t>et al. </a:t>
            </a:r>
            <a:r>
              <a:rPr lang="en-GB" sz="1500" dirty="0"/>
              <a:t>2022).</a:t>
            </a:r>
          </a:p>
        </p:txBody>
      </p:sp>
      <p:pic>
        <p:nvPicPr>
          <p:cNvPr id="2050" name="Picture 2"/>
          <p:cNvPicPr>
            <a:picLocks noChangeAspect="1" noChangeArrowheads="1"/>
          </p:cNvPicPr>
          <p:nvPr/>
        </p:nvPicPr>
        <p:blipFill>
          <a:blip r:embed="rId5"/>
          <a:srcRect/>
          <a:stretch>
            <a:fillRect/>
          </a:stretch>
        </p:blipFill>
        <p:spPr bwMode="auto">
          <a:xfrm>
            <a:off x="0" y="1997594"/>
            <a:ext cx="3581400" cy="2907782"/>
          </a:xfrm>
          <a:prstGeom prst="rect">
            <a:avLst/>
          </a:prstGeom>
          <a:noFill/>
          <a:ln w="9525">
            <a:noFill/>
            <a:miter lim="800000"/>
            <a:headEnd/>
            <a:tailEnd/>
          </a:ln>
          <a:effectLst/>
        </p:spPr>
      </p:pic>
      <p:sp>
        <p:nvSpPr>
          <p:cNvPr id="5" name="Rectangle 4"/>
          <p:cNvSpPr/>
          <p:nvPr/>
        </p:nvSpPr>
        <p:spPr>
          <a:xfrm>
            <a:off x="0" y="4953000"/>
            <a:ext cx="3581400" cy="507831"/>
          </a:xfrm>
          <a:prstGeom prst="rect">
            <a:avLst/>
          </a:prstGeom>
        </p:spPr>
        <p:txBody>
          <a:bodyPr wrap="square">
            <a:spAutoFit/>
          </a:bodyPr>
          <a:lstStyle/>
          <a:p>
            <a:r>
              <a:rPr lang="en-US" sz="900" dirty="0"/>
              <a:t>Source: https://images.ctfassets.net/eexbcii1ci83/3AGUUtHuXuzHKu1O5PFKhh/b76f6b4e18105209f858886462de28f0/Cardiovascular_disease_3.png</a:t>
            </a:r>
          </a:p>
        </p:txBody>
      </p:sp>
      <p:pic>
        <p:nvPicPr>
          <p:cNvPr id="4" name="Recorded Sound">
            <a:hlinkClick r:id="" action="ppaction://media"/>
            <a:extLst>
              <a:ext uri="{FF2B5EF4-FFF2-40B4-BE49-F238E27FC236}">
                <a16:creationId xmlns:a16="http://schemas.microsoft.com/office/drawing/2014/main" id="{4E322A8E-166E-2AE3-5332-E4BAA16B6E2B}"/>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4327525" y="3184525"/>
            <a:ext cx="487363" cy="487363"/>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702130"/>
    </mc:Choice>
    <mc:Fallback>
      <p:transition spd="slow" advTm="70213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70213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15962"/>
          </a:xfrm>
        </p:spPr>
        <p:txBody>
          <a:bodyPr>
            <a:normAutofit/>
          </a:bodyPr>
          <a:lstStyle/>
          <a:p>
            <a:r>
              <a:rPr lang="en-US" sz="2400" b="1" dirty="0"/>
              <a:t>PREVALENCE OF THE DISEASE</a:t>
            </a:r>
            <a:endParaRPr lang="en-US" sz="2400" dirty="0"/>
          </a:p>
        </p:txBody>
      </p:sp>
      <p:sp>
        <p:nvSpPr>
          <p:cNvPr id="3" name="Content Placeholder 2"/>
          <p:cNvSpPr>
            <a:spLocks noGrp="1"/>
          </p:cNvSpPr>
          <p:nvPr>
            <p:ph idx="1"/>
          </p:nvPr>
        </p:nvSpPr>
        <p:spPr>
          <a:xfrm>
            <a:off x="4724400" y="1600200"/>
            <a:ext cx="4191000" cy="4953000"/>
          </a:xfrm>
        </p:spPr>
        <p:txBody>
          <a:bodyPr>
            <a:normAutofit/>
          </a:bodyPr>
          <a:lstStyle/>
          <a:p>
            <a:pPr algn="just" fontAlgn="base">
              <a:lnSpc>
                <a:spcPct val="150000"/>
              </a:lnSpc>
            </a:pPr>
            <a:r>
              <a:rPr lang="en-US" sz="1500" dirty="0"/>
              <a:t>The UK is experiencing an excessive prevalence of Cardiovascular Disease in the period of 2025 with an estimation of 480 people to encounter death across the nation (</a:t>
            </a:r>
            <a:r>
              <a:rPr lang="en-US" sz="1500" dirty="0" err="1"/>
              <a:t>Bhf</a:t>
            </a:r>
            <a:r>
              <a:rPr lang="en-US" sz="1500" dirty="0"/>
              <a:t>, 2025).</a:t>
            </a:r>
          </a:p>
          <a:p>
            <a:pPr algn="just" fontAlgn="base">
              <a:lnSpc>
                <a:spcPct val="150000"/>
              </a:lnSpc>
            </a:pPr>
            <a:r>
              <a:rPr lang="en-US" sz="1500" dirty="0"/>
              <a:t>Apart from this, over 7.6 million individuals are currently surviving after being diagnosed with CVD in 2025 across the UK (</a:t>
            </a:r>
            <a:r>
              <a:rPr lang="en-US" sz="1500" dirty="0" err="1"/>
              <a:t>Bhf</a:t>
            </a:r>
            <a:r>
              <a:rPr lang="en-US" sz="1500" dirty="0"/>
              <a:t>, 2025). </a:t>
            </a:r>
          </a:p>
          <a:p>
            <a:pPr algn="just" fontAlgn="base">
              <a:lnSpc>
                <a:spcPct val="150000"/>
              </a:lnSpc>
            </a:pPr>
            <a:r>
              <a:rPr lang="en-US" sz="1500" dirty="0"/>
              <a:t>Records act as evidence that reflect that 270 admissions in hospitals are observed among individuals caused by heart attacks throughout the UK (</a:t>
            </a:r>
            <a:r>
              <a:rPr lang="en-US" sz="1500" dirty="0" err="1"/>
              <a:t>Bhf</a:t>
            </a:r>
            <a:r>
              <a:rPr lang="en-US" sz="1500" dirty="0"/>
              <a:t>, 2025).</a:t>
            </a:r>
          </a:p>
        </p:txBody>
      </p:sp>
      <p:pic>
        <p:nvPicPr>
          <p:cNvPr id="3074" name="Picture 2"/>
          <p:cNvPicPr>
            <a:picLocks noChangeAspect="1" noChangeArrowheads="1"/>
          </p:cNvPicPr>
          <p:nvPr/>
        </p:nvPicPr>
        <p:blipFill>
          <a:blip r:embed="rId3"/>
          <a:srcRect/>
          <a:stretch>
            <a:fillRect/>
          </a:stretch>
        </p:blipFill>
        <p:spPr bwMode="auto">
          <a:xfrm>
            <a:off x="0" y="1816442"/>
            <a:ext cx="4267200" cy="2984157"/>
          </a:xfrm>
          <a:prstGeom prst="rect">
            <a:avLst/>
          </a:prstGeom>
          <a:noFill/>
          <a:ln w="9525">
            <a:noFill/>
            <a:miter lim="800000"/>
            <a:headEnd/>
            <a:tailEnd/>
          </a:ln>
          <a:effectLst/>
        </p:spPr>
      </p:pic>
      <p:sp>
        <p:nvSpPr>
          <p:cNvPr id="5" name="Rectangle 4"/>
          <p:cNvSpPr/>
          <p:nvPr/>
        </p:nvSpPr>
        <p:spPr>
          <a:xfrm>
            <a:off x="0" y="4953000"/>
            <a:ext cx="4267200" cy="369332"/>
          </a:xfrm>
          <a:prstGeom prst="rect">
            <a:avLst/>
          </a:prstGeom>
        </p:spPr>
        <p:txBody>
          <a:bodyPr wrap="square">
            <a:spAutoFit/>
          </a:bodyPr>
          <a:lstStyle/>
          <a:p>
            <a:r>
              <a:rPr lang="en-US" sz="900" dirty="0"/>
              <a:t>Source: https://www.bhf.org.uk/-/media/files/for-professionals/research/heart-statistics/bhf-cvd-statistics-uk-factsheet.pdf</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639762"/>
          </a:xfrm>
        </p:spPr>
        <p:txBody>
          <a:bodyPr>
            <a:normAutofit/>
          </a:bodyPr>
          <a:lstStyle/>
          <a:p>
            <a:r>
              <a:rPr lang="en-US" sz="2400" b="1" dirty="0"/>
              <a:t>BODY FUNCTIONING</a:t>
            </a:r>
            <a:endParaRPr lang="en-US" sz="2400" dirty="0"/>
          </a:p>
        </p:txBody>
      </p:sp>
      <p:sp>
        <p:nvSpPr>
          <p:cNvPr id="3" name="Content Placeholder 2"/>
          <p:cNvSpPr>
            <a:spLocks noGrp="1"/>
          </p:cNvSpPr>
          <p:nvPr>
            <p:ph idx="1"/>
          </p:nvPr>
        </p:nvSpPr>
        <p:spPr>
          <a:xfrm>
            <a:off x="228600" y="1600200"/>
            <a:ext cx="4267200" cy="4800600"/>
          </a:xfrm>
        </p:spPr>
        <p:txBody>
          <a:bodyPr>
            <a:normAutofit/>
          </a:bodyPr>
          <a:lstStyle/>
          <a:p>
            <a:pPr algn="just" fontAlgn="base">
              <a:lnSpc>
                <a:spcPct val="150000"/>
              </a:lnSpc>
            </a:pPr>
            <a:r>
              <a:rPr lang="en-US" sz="1500" dirty="0"/>
              <a:t>The heart is the main body part, which is adversely affected during CVD in human bodies. </a:t>
            </a:r>
          </a:p>
          <a:p>
            <a:pPr algn="just" fontAlgn="base">
              <a:lnSpc>
                <a:spcPct val="150000"/>
              </a:lnSpc>
            </a:pPr>
            <a:r>
              <a:rPr lang="en-US" sz="1500" dirty="0"/>
              <a:t>In accordance with the observation of </a:t>
            </a:r>
            <a:r>
              <a:rPr lang="en-US" sz="1500" dirty="0" err="1"/>
              <a:t>Frąk</a:t>
            </a:r>
            <a:r>
              <a:rPr lang="en-US" sz="1500" dirty="0"/>
              <a:t> </a:t>
            </a:r>
            <a:r>
              <a:rPr lang="en-US" sz="1500" i="1" dirty="0"/>
              <a:t>et al. </a:t>
            </a:r>
            <a:r>
              <a:rPr lang="en-US" sz="1500" dirty="0"/>
              <a:t>(2022), CVDs are disruptions in human health conditions that are associated with the “circulatory system”. </a:t>
            </a:r>
          </a:p>
          <a:p>
            <a:pPr algn="just" fontAlgn="base">
              <a:lnSpc>
                <a:spcPct val="150000"/>
              </a:lnSpc>
            </a:pPr>
            <a:r>
              <a:rPr lang="en-US" sz="1500" dirty="0"/>
              <a:t>In essence, the “circulatory system” is the main system in the body, which is disrupted during CVD occurrences.</a:t>
            </a:r>
          </a:p>
        </p:txBody>
      </p:sp>
      <p:pic>
        <p:nvPicPr>
          <p:cNvPr id="4098" name="Picture 2"/>
          <p:cNvPicPr>
            <a:picLocks noChangeAspect="1" noChangeArrowheads="1"/>
          </p:cNvPicPr>
          <p:nvPr/>
        </p:nvPicPr>
        <p:blipFill>
          <a:blip r:embed="rId3"/>
          <a:srcRect/>
          <a:stretch>
            <a:fillRect/>
          </a:stretch>
        </p:blipFill>
        <p:spPr bwMode="auto">
          <a:xfrm>
            <a:off x="4928954" y="2133600"/>
            <a:ext cx="4215047" cy="2514600"/>
          </a:xfrm>
          <a:prstGeom prst="rect">
            <a:avLst/>
          </a:prstGeom>
          <a:noFill/>
          <a:ln w="9525">
            <a:noFill/>
            <a:miter lim="800000"/>
            <a:headEnd/>
            <a:tailEnd/>
          </a:ln>
          <a:effectLst/>
        </p:spPr>
      </p:pic>
      <p:sp>
        <p:nvSpPr>
          <p:cNvPr id="5" name="Rectangle 4"/>
          <p:cNvSpPr/>
          <p:nvPr/>
        </p:nvSpPr>
        <p:spPr>
          <a:xfrm>
            <a:off x="5029200" y="4800600"/>
            <a:ext cx="4114800" cy="646331"/>
          </a:xfrm>
          <a:prstGeom prst="rect">
            <a:avLst/>
          </a:prstGeom>
        </p:spPr>
        <p:txBody>
          <a:bodyPr wrap="square">
            <a:spAutoFit/>
          </a:bodyPr>
          <a:lstStyle/>
          <a:p>
            <a:r>
              <a:rPr lang="en-US" sz="900" dirty="0"/>
              <a:t>Source: https://www.thoughtco.com/thmb/OEO7Xy_TJ1_E5z1ZJp926gYMdFI=/1500x0/filters:no_upscale():max_bytes(150000):strip_icc()/GettyImages-97537745-59efa47d6f53ba0011c0070b.jpg</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020762"/>
          </a:xfrm>
        </p:spPr>
        <p:txBody>
          <a:bodyPr>
            <a:normAutofit/>
          </a:bodyPr>
          <a:lstStyle/>
          <a:p>
            <a:r>
              <a:rPr lang="en-US" sz="2400" b="1" dirty="0"/>
              <a:t>ANATOMY AND PHYSIOLOGY OF THE BODY SYSTEM DURING THIS DISEASE</a:t>
            </a:r>
            <a:endParaRPr lang="en-US" sz="2400" dirty="0"/>
          </a:p>
        </p:txBody>
      </p:sp>
      <p:sp>
        <p:nvSpPr>
          <p:cNvPr id="3" name="Content Placeholder 2"/>
          <p:cNvSpPr>
            <a:spLocks noGrp="1"/>
          </p:cNvSpPr>
          <p:nvPr>
            <p:ph idx="1"/>
          </p:nvPr>
        </p:nvSpPr>
        <p:spPr>
          <a:xfrm>
            <a:off x="4038600" y="1600200"/>
            <a:ext cx="4876800" cy="5029200"/>
          </a:xfrm>
        </p:spPr>
        <p:txBody>
          <a:bodyPr>
            <a:normAutofit/>
          </a:bodyPr>
          <a:lstStyle/>
          <a:p>
            <a:pPr algn="just" fontAlgn="base">
              <a:lnSpc>
                <a:spcPct val="200000"/>
              </a:lnSpc>
            </a:pPr>
            <a:r>
              <a:rPr lang="en-US" sz="1500" dirty="0"/>
              <a:t>The entire “circulatory system” is severely affected during and after the occurrence of CVD as the disease directly affects the heart and its internal blood vessels. </a:t>
            </a:r>
          </a:p>
          <a:p>
            <a:pPr algn="just" fontAlgn="base">
              <a:lnSpc>
                <a:spcPct val="200000"/>
              </a:lnSpc>
            </a:pPr>
            <a:r>
              <a:rPr lang="en-US" sz="1500" dirty="0"/>
              <a:t>CVD adversely disrupts the anatomy of the “circulatory system” by building up the development of “fatty deposits” inside the walls of the arteries in the heart (</a:t>
            </a:r>
            <a:r>
              <a:rPr lang="en-US" sz="1500" dirty="0" err="1"/>
              <a:t>Nhs</a:t>
            </a:r>
            <a:r>
              <a:rPr lang="en-US" sz="1500" dirty="0"/>
              <a:t>, 2025). </a:t>
            </a:r>
          </a:p>
          <a:p>
            <a:pPr algn="just" fontAlgn="base">
              <a:lnSpc>
                <a:spcPct val="200000"/>
              </a:lnSpc>
            </a:pPr>
            <a:r>
              <a:rPr lang="en-US" sz="1500" dirty="0"/>
              <a:t>Additionally, the functioning of the “circulatory system” is also affected by CVD due to the increased risk of “blood clots” inside “atherosclerosis” (</a:t>
            </a:r>
            <a:r>
              <a:rPr lang="en-US" sz="1500" dirty="0" err="1"/>
              <a:t>Nhs</a:t>
            </a:r>
            <a:r>
              <a:rPr lang="en-US" sz="1500" dirty="0"/>
              <a:t>, 2025).</a:t>
            </a:r>
          </a:p>
        </p:txBody>
      </p:sp>
      <p:pic>
        <p:nvPicPr>
          <p:cNvPr id="5122" name="Picture 2"/>
          <p:cNvPicPr>
            <a:picLocks noChangeAspect="1" noChangeArrowheads="1"/>
          </p:cNvPicPr>
          <p:nvPr/>
        </p:nvPicPr>
        <p:blipFill>
          <a:blip r:embed="rId3"/>
          <a:srcRect/>
          <a:stretch>
            <a:fillRect/>
          </a:stretch>
        </p:blipFill>
        <p:spPr bwMode="auto">
          <a:xfrm>
            <a:off x="0" y="1838606"/>
            <a:ext cx="3200400" cy="2961994"/>
          </a:xfrm>
          <a:prstGeom prst="rect">
            <a:avLst/>
          </a:prstGeom>
          <a:noFill/>
          <a:ln w="9525">
            <a:noFill/>
            <a:miter lim="800000"/>
            <a:headEnd/>
            <a:tailEnd/>
          </a:ln>
          <a:effectLst/>
        </p:spPr>
      </p:pic>
      <p:sp>
        <p:nvSpPr>
          <p:cNvPr id="5" name="Rectangle 4"/>
          <p:cNvSpPr/>
          <p:nvPr/>
        </p:nvSpPr>
        <p:spPr>
          <a:xfrm>
            <a:off x="0" y="4800600"/>
            <a:ext cx="3048000" cy="507831"/>
          </a:xfrm>
          <a:prstGeom prst="rect">
            <a:avLst/>
          </a:prstGeom>
        </p:spPr>
        <p:txBody>
          <a:bodyPr wrap="square">
            <a:spAutoFit/>
          </a:bodyPr>
          <a:lstStyle/>
          <a:p>
            <a:r>
              <a:rPr lang="en-US" sz="900" dirty="0"/>
              <a:t>Source: https://www.optimumep.com.au/uploads/8/7/4/9/87495000/dietary-management-of-dyslipidemia_orig.jpg</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92162"/>
          </a:xfrm>
        </p:spPr>
        <p:txBody>
          <a:bodyPr>
            <a:normAutofit/>
          </a:bodyPr>
          <a:lstStyle/>
          <a:p>
            <a:r>
              <a:rPr lang="en-US" sz="2400" b="1" dirty="0"/>
              <a:t>EFFECT OF THE DISEASE ON THE BODY SYSTEM</a:t>
            </a:r>
            <a:endParaRPr lang="en-US" sz="2400" dirty="0"/>
          </a:p>
        </p:txBody>
      </p:sp>
      <p:sp>
        <p:nvSpPr>
          <p:cNvPr id="3" name="Content Placeholder 2"/>
          <p:cNvSpPr>
            <a:spLocks noGrp="1"/>
          </p:cNvSpPr>
          <p:nvPr>
            <p:ph idx="1"/>
          </p:nvPr>
        </p:nvSpPr>
        <p:spPr>
          <a:xfrm>
            <a:off x="228600" y="1600200"/>
            <a:ext cx="4724400" cy="4953000"/>
          </a:xfrm>
        </p:spPr>
        <p:txBody>
          <a:bodyPr>
            <a:normAutofit/>
          </a:bodyPr>
          <a:lstStyle/>
          <a:p>
            <a:pPr algn="just" fontAlgn="base">
              <a:lnSpc>
                <a:spcPct val="150000"/>
              </a:lnSpc>
            </a:pPr>
            <a:r>
              <a:rPr lang="en-US" sz="1500" dirty="0"/>
              <a:t>The “circulatory system” is adversely affected by the development of CVD due to the stiffening of the “blood vessels” present in the “heart arteries”. </a:t>
            </a:r>
          </a:p>
          <a:p>
            <a:pPr algn="just" fontAlgn="base">
              <a:lnSpc>
                <a:spcPct val="150000"/>
              </a:lnSpc>
            </a:pPr>
            <a:r>
              <a:rPr lang="en-US" sz="1500" dirty="0"/>
              <a:t>As per the observation of </a:t>
            </a:r>
            <a:r>
              <a:rPr lang="en-US" sz="1500" dirty="0" err="1"/>
              <a:t>Puteri</a:t>
            </a:r>
            <a:r>
              <a:rPr lang="en-US" sz="1500" dirty="0"/>
              <a:t> </a:t>
            </a:r>
            <a:r>
              <a:rPr lang="en-US" sz="1500" i="1" dirty="0"/>
              <a:t>et al. </a:t>
            </a:r>
            <a:r>
              <a:rPr lang="en-US" sz="1500" dirty="0"/>
              <a:t>(2022), “coronary artery disease” is a major disorder that leads to “cardiovascular incidents” due to the reduction in the fluent supply of “oxygen-rich blood” throughout the muscles in the heart. </a:t>
            </a:r>
          </a:p>
          <a:p>
            <a:pPr algn="just" fontAlgn="base">
              <a:lnSpc>
                <a:spcPct val="150000"/>
              </a:lnSpc>
            </a:pPr>
            <a:r>
              <a:rPr lang="en-US" sz="1500" dirty="0"/>
              <a:t>Consequently, the “circulatory system” fails to operate smoothly and supply “oxygen-rich blood” across the heart, which further causes heart failure and death among individuals. </a:t>
            </a:r>
          </a:p>
        </p:txBody>
      </p:sp>
      <p:pic>
        <p:nvPicPr>
          <p:cNvPr id="6146" name="Picture 2"/>
          <p:cNvPicPr>
            <a:picLocks noChangeAspect="1" noChangeArrowheads="1"/>
          </p:cNvPicPr>
          <p:nvPr/>
        </p:nvPicPr>
        <p:blipFill>
          <a:blip r:embed="rId3"/>
          <a:srcRect/>
          <a:stretch>
            <a:fillRect/>
          </a:stretch>
        </p:blipFill>
        <p:spPr bwMode="auto">
          <a:xfrm>
            <a:off x="5715000" y="1752600"/>
            <a:ext cx="3429000" cy="3154156"/>
          </a:xfrm>
          <a:prstGeom prst="rect">
            <a:avLst/>
          </a:prstGeom>
          <a:noFill/>
          <a:ln w="9525">
            <a:noFill/>
            <a:miter lim="800000"/>
            <a:headEnd/>
            <a:tailEnd/>
          </a:ln>
          <a:effectLst/>
        </p:spPr>
      </p:pic>
      <p:sp>
        <p:nvSpPr>
          <p:cNvPr id="5" name="Rectangle 4"/>
          <p:cNvSpPr/>
          <p:nvPr/>
        </p:nvSpPr>
        <p:spPr>
          <a:xfrm>
            <a:off x="5715000" y="4953000"/>
            <a:ext cx="3429000" cy="507831"/>
          </a:xfrm>
          <a:prstGeom prst="rect">
            <a:avLst/>
          </a:prstGeom>
        </p:spPr>
        <p:txBody>
          <a:bodyPr wrap="square">
            <a:spAutoFit/>
          </a:bodyPr>
          <a:lstStyle/>
          <a:p>
            <a:r>
              <a:rPr lang="en-US" sz="900" dirty="0"/>
              <a:t>Source: https://ourworldindata.org/cdn-cgi/imagedelivery/qLq-8BTgXU8yG0N6HnOy8g/2d19f6a3-2934-48d9-5606-8401ca35e900/w=4601</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020762"/>
          </a:xfrm>
        </p:spPr>
        <p:txBody>
          <a:bodyPr>
            <a:normAutofit/>
          </a:bodyPr>
          <a:lstStyle/>
          <a:p>
            <a:r>
              <a:rPr lang="en-US" sz="2400" b="1" dirty="0"/>
              <a:t>EFFECT OF THE DISEASE ON THE BODY SYSTEM (CONT.)</a:t>
            </a:r>
            <a:endParaRPr lang="en-US" sz="2400" dirty="0"/>
          </a:p>
        </p:txBody>
      </p:sp>
      <p:sp>
        <p:nvSpPr>
          <p:cNvPr id="3" name="Content Placeholder 2"/>
          <p:cNvSpPr>
            <a:spLocks noGrp="1"/>
          </p:cNvSpPr>
          <p:nvPr>
            <p:ph idx="1"/>
          </p:nvPr>
        </p:nvSpPr>
        <p:spPr>
          <a:xfrm>
            <a:off x="4038600" y="1600200"/>
            <a:ext cx="4876800" cy="4953000"/>
          </a:xfrm>
        </p:spPr>
        <p:txBody>
          <a:bodyPr>
            <a:normAutofit/>
          </a:bodyPr>
          <a:lstStyle/>
          <a:p>
            <a:pPr algn="just" fontAlgn="base">
              <a:lnSpc>
                <a:spcPct val="150000"/>
              </a:lnSpc>
            </a:pPr>
            <a:r>
              <a:rPr lang="en-US" sz="1500" dirty="0"/>
              <a:t>CVD also impacts the heart severely apart from the “circulatory system” and elevates the risk of mortality in an adverse manner.</a:t>
            </a:r>
          </a:p>
          <a:p>
            <a:pPr algn="just" fontAlgn="base">
              <a:lnSpc>
                <a:spcPct val="150000"/>
              </a:lnSpc>
            </a:pPr>
            <a:r>
              <a:rPr lang="en-US" sz="1500" dirty="0"/>
              <a:t>Reports show that CVDs cause ill effects of the heart, which include the narrowing of “blood vessels” and disruptions in the functioning process of “heart valves” (</a:t>
            </a:r>
            <a:r>
              <a:rPr lang="en-US" sz="1500" dirty="0" err="1"/>
              <a:t>Clevelandclinic</a:t>
            </a:r>
            <a:r>
              <a:rPr lang="en-US" sz="1500" dirty="0"/>
              <a:t>, 2025). </a:t>
            </a:r>
          </a:p>
          <a:p>
            <a:pPr algn="just" fontAlgn="base">
              <a:lnSpc>
                <a:spcPct val="150000"/>
              </a:lnSpc>
            </a:pPr>
            <a:r>
              <a:rPr lang="en-US" sz="1500" dirty="0"/>
              <a:t>In addition, “irregular heart rhythms” are another identical impact that CVD has on the heart.</a:t>
            </a:r>
          </a:p>
        </p:txBody>
      </p:sp>
      <p:pic>
        <p:nvPicPr>
          <p:cNvPr id="7170" name="Picture 2"/>
          <p:cNvPicPr>
            <a:picLocks noChangeAspect="1" noChangeArrowheads="1"/>
          </p:cNvPicPr>
          <p:nvPr/>
        </p:nvPicPr>
        <p:blipFill>
          <a:blip r:embed="rId3"/>
          <a:srcRect/>
          <a:stretch>
            <a:fillRect/>
          </a:stretch>
        </p:blipFill>
        <p:spPr bwMode="auto">
          <a:xfrm>
            <a:off x="1" y="2335508"/>
            <a:ext cx="3733800" cy="2398417"/>
          </a:xfrm>
          <a:prstGeom prst="rect">
            <a:avLst/>
          </a:prstGeom>
          <a:noFill/>
          <a:ln w="9525">
            <a:noFill/>
            <a:miter lim="800000"/>
            <a:headEnd/>
            <a:tailEnd/>
          </a:ln>
          <a:effectLst/>
        </p:spPr>
      </p:pic>
      <p:sp>
        <p:nvSpPr>
          <p:cNvPr id="5" name="Rectangle 4"/>
          <p:cNvSpPr/>
          <p:nvPr/>
        </p:nvSpPr>
        <p:spPr>
          <a:xfrm>
            <a:off x="0" y="4800600"/>
            <a:ext cx="3733800" cy="507831"/>
          </a:xfrm>
          <a:prstGeom prst="rect">
            <a:avLst/>
          </a:prstGeom>
        </p:spPr>
        <p:txBody>
          <a:bodyPr wrap="square">
            <a:spAutoFit/>
          </a:bodyPr>
          <a:lstStyle/>
          <a:p>
            <a:r>
              <a:rPr lang="en-US" sz="900" dirty="0"/>
              <a:t>Source:</a:t>
            </a:r>
          </a:p>
          <a:p>
            <a:r>
              <a:rPr lang="en-US" sz="900" dirty="0"/>
              <a:t>https://hri-public-assets.s3.amazonaws.com/general-images/Health/atherosclerosis.jpg</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92162"/>
          </a:xfrm>
        </p:spPr>
        <p:txBody>
          <a:bodyPr>
            <a:normAutofit/>
          </a:bodyPr>
          <a:lstStyle/>
          <a:p>
            <a:r>
              <a:rPr lang="en-US" sz="2400" b="1" dirty="0"/>
              <a:t>INFORMATION ABOUT THE FICTIONAL PATIENT</a:t>
            </a:r>
            <a:endParaRPr lang="en-US" sz="2400" dirty="0"/>
          </a:p>
        </p:txBody>
      </p:sp>
      <p:sp>
        <p:nvSpPr>
          <p:cNvPr id="3" name="Content Placeholder 2"/>
          <p:cNvSpPr>
            <a:spLocks noGrp="1"/>
          </p:cNvSpPr>
          <p:nvPr>
            <p:ph idx="1"/>
          </p:nvPr>
        </p:nvSpPr>
        <p:spPr>
          <a:xfrm>
            <a:off x="457200" y="1600200"/>
            <a:ext cx="4648200" cy="4525963"/>
          </a:xfrm>
        </p:spPr>
        <p:txBody>
          <a:bodyPr>
            <a:normAutofit/>
          </a:bodyPr>
          <a:lstStyle/>
          <a:p>
            <a:pPr algn="just" fontAlgn="base">
              <a:lnSpc>
                <a:spcPct val="150000"/>
              </a:lnSpc>
            </a:pPr>
            <a:r>
              <a:rPr lang="en-US" sz="1500" dirty="0"/>
              <a:t>Mr. Carlson is a 73-year-old patient with high Diabetes living in London, the UK, who has been diagnosed with CVD. </a:t>
            </a:r>
          </a:p>
          <a:p>
            <a:pPr algn="just" fontAlgn="base">
              <a:lnSpc>
                <a:spcPct val="150000"/>
              </a:lnSpc>
            </a:pPr>
            <a:r>
              <a:rPr lang="en-US" sz="1500" dirty="0"/>
              <a:t>This patient has risks of suffering a stroke and heart attacks due to the deposition of plaque in arteries caused by CVD. </a:t>
            </a:r>
          </a:p>
          <a:p>
            <a:pPr algn="just" fontAlgn="base">
              <a:lnSpc>
                <a:spcPct val="150000"/>
              </a:lnSpc>
            </a:pPr>
            <a:r>
              <a:rPr lang="en-US" sz="1500" dirty="0"/>
              <a:t>Hereby, Mr. Carlson is likely to be provided with effective care and treatment procedures to overcome the aforementioned risks.</a:t>
            </a:r>
          </a:p>
        </p:txBody>
      </p:sp>
      <p:pic>
        <p:nvPicPr>
          <p:cNvPr id="8194" name="Picture 2"/>
          <p:cNvPicPr>
            <a:picLocks noChangeAspect="1" noChangeArrowheads="1"/>
          </p:cNvPicPr>
          <p:nvPr/>
        </p:nvPicPr>
        <p:blipFill>
          <a:blip r:embed="rId3"/>
          <a:srcRect/>
          <a:stretch>
            <a:fillRect/>
          </a:stretch>
        </p:blipFill>
        <p:spPr bwMode="auto">
          <a:xfrm>
            <a:off x="6477000" y="1905000"/>
            <a:ext cx="2667000" cy="2524125"/>
          </a:xfrm>
          <a:prstGeom prst="rect">
            <a:avLst/>
          </a:prstGeom>
          <a:noFill/>
          <a:ln w="9525">
            <a:noFill/>
            <a:miter lim="800000"/>
            <a:headEnd/>
            <a:tailEnd/>
          </a:ln>
          <a:effectLst/>
        </p:spPr>
      </p:pic>
      <p:sp>
        <p:nvSpPr>
          <p:cNvPr id="5" name="Rectangle 4"/>
          <p:cNvSpPr/>
          <p:nvPr/>
        </p:nvSpPr>
        <p:spPr>
          <a:xfrm>
            <a:off x="6400800" y="4419600"/>
            <a:ext cx="2743200" cy="784830"/>
          </a:xfrm>
          <a:prstGeom prst="rect">
            <a:avLst/>
          </a:prstGeom>
        </p:spPr>
        <p:txBody>
          <a:bodyPr wrap="square">
            <a:spAutoFit/>
          </a:bodyPr>
          <a:lstStyle/>
          <a:p>
            <a:r>
              <a:rPr lang="en-US" sz="900" dirty="0"/>
              <a:t>Source: https://media.istockphoto.com/id/521813082/photo/portrait-of-95-years-old-english-man-in-his-garden.jpg?s=612x612&amp;w=0&amp;k=20&amp;c=KPnVztjoVLUobFkGB3mDcf8s0LKGRb7thlNsly9y-xs=</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92162"/>
          </a:xfrm>
        </p:spPr>
        <p:txBody>
          <a:bodyPr>
            <a:normAutofit/>
          </a:bodyPr>
          <a:lstStyle/>
          <a:p>
            <a:r>
              <a:rPr lang="en-US" sz="2400" b="1" dirty="0"/>
              <a:t>RISK FACTORS ASSOCIATED WITH THE DISEASE</a:t>
            </a:r>
            <a:endParaRPr lang="en-US" sz="2400" dirty="0"/>
          </a:p>
        </p:txBody>
      </p:sp>
      <p:sp>
        <p:nvSpPr>
          <p:cNvPr id="3" name="Content Placeholder 2"/>
          <p:cNvSpPr>
            <a:spLocks noGrp="1"/>
          </p:cNvSpPr>
          <p:nvPr>
            <p:ph idx="1"/>
          </p:nvPr>
        </p:nvSpPr>
        <p:spPr>
          <a:xfrm>
            <a:off x="4114800" y="1600200"/>
            <a:ext cx="4572000" cy="4800600"/>
          </a:xfrm>
        </p:spPr>
        <p:txBody>
          <a:bodyPr>
            <a:noAutofit/>
          </a:bodyPr>
          <a:lstStyle/>
          <a:p>
            <a:pPr algn="just" fontAlgn="base">
              <a:lnSpc>
                <a:spcPct val="150000"/>
              </a:lnSpc>
            </a:pPr>
            <a:r>
              <a:rPr lang="en-US" sz="1500" dirty="0"/>
              <a:t>Critical risks such as “heart attacks”, kidney disorders and stroke are significantly associated with CVD among individuals (</a:t>
            </a:r>
            <a:r>
              <a:rPr lang="en-US" sz="1500" dirty="0" err="1"/>
              <a:t>Hussain</a:t>
            </a:r>
            <a:r>
              <a:rPr lang="en-US" sz="1500" dirty="0"/>
              <a:t> </a:t>
            </a:r>
            <a:r>
              <a:rPr lang="en-US" sz="1500" i="1" dirty="0"/>
              <a:t>et al. </a:t>
            </a:r>
            <a:r>
              <a:rPr lang="en-US" sz="1500" dirty="0"/>
              <a:t>2024). </a:t>
            </a:r>
          </a:p>
          <a:p>
            <a:pPr algn="just" fontAlgn="base">
              <a:lnSpc>
                <a:spcPct val="150000"/>
              </a:lnSpc>
            </a:pPr>
            <a:r>
              <a:rPr lang="en-US" sz="1500" dirty="0"/>
              <a:t>Based on the depiction of Wong and </a:t>
            </a:r>
            <a:r>
              <a:rPr lang="en-US" sz="1500" dirty="0" err="1"/>
              <a:t>Sattar</a:t>
            </a:r>
            <a:r>
              <a:rPr lang="en-US" sz="1500" dirty="0"/>
              <a:t> (2023), people having “Type-2 Diabetes” encounter higher risks of developing CVD. </a:t>
            </a:r>
          </a:p>
          <a:p>
            <a:pPr algn="just">
              <a:lnSpc>
                <a:spcPct val="150000"/>
              </a:lnSpc>
            </a:pPr>
            <a:r>
              <a:rPr lang="en-US" sz="1500" dirty="0"/>
              <a:t>In accordance with the comment of </a:t>
            </a:r>
            <a:r>
              <a:rPr lang="en-US" sz="1500" dirty="0" err="1"/>
              <a:t>Jyotsna</a:t>
            </a:r>
            <a:r>
              <a:rPr lang="en-US" sz="1500" dirty="0"/>
              <a:t> </a:t>
            </a:r>
            <a:r>
              <a:rPr lang="en-US" sz="1500" i="1" dirty="0"/>
              <a:t>et al. </a:t>
            </a:r>
            <a:r>
              <a:rPr lang="en-US" sz="1500" dirty="0"/>
              <a:t>(2023), CVD can cause disability among people with Diabetes due to the occurrence of heart failure and stroke.</a:t>
            </a:r>
          </a:p>
        </p:txBody>
      </p:sp>
      <p:pic>
        <p:nvPicPr>
          <p:cNvPr id="9218" name="Picture 2"/>
          <p:cNvPicPr>
            <a:picLocks noChangeAspect="1" noChangeArrowheads="1"/>
          </p:cNvPicPr>
          <p:nvPr/>
        </p:nvPicPr>
        <p:blipFill>
          <a:blip r:embed="rId3"/>
          <a:srcRect/>
          <a:stretch>
            <a:fillRect/>
          </a:stretch>
        </p:blipFill>
        <p:spPr bwMode="auto">
          <a:xfrm>
            <a:off x="0" y="2286000"/>
            <a:ext cx="3381375" cy="2457450"/>
          </a:xfrm>
          <a:prstGeom prst="rect">
            <a:avLst/>
          </a:prstGeom>
          <a:noFill/>
          <a:ln w="9525">
            <a:noFill/>
            <a:miter lim="800000"/>
            <a:headEnd/>
            <a:tailEnd/>
          </a:ln>
          <a:effectLst/>
        </p:spPr>
      </p:pic>
      <p:sp>
        <p:nvSpPr>
          <p:cNvPr id="5" name="Rectangle 4"/>
          <p:cNvSpPr/>
          <p:nvPr/>
        </p:nvSpPr>
        <p:spPr>
          <a:xfrm>
            <a:off x="0" y="4724400"/>
            <a:ext cx="3352800" cy="369332"/>
          </a:xfrm>
          <a:prstGeom prst="rect">
            <a:avLst/>
          </a:prstGeom>
        </p:spPr>
        <p:txBody>
          <a:bodyPr wrap="square">
            <a:spAutoFit/>
          </a:bodyPr>
          <a:lstStyle/>
          <a:p>
            <a:r>
              <a:rPr lang="en-US" sz="900" dirty="0"/>
              <a:t>Source: https://www.handicapmd.com/uploads/news-pictures/1--blog-post-image-20230924161231.png</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944562"/>
          </a:xfrm>
        </p:spPr>
        <p:txBody>
          <a:bodyPr>
            <a:normAutofit/>
          </a:bodyPr>
          <a:lstStyle/>
          <a:p>
            <a:r>
              <a:rPr lang="en-US" sz="2400" b="1" dirty="0"/>
              <a:t>RISK FACTORS ASSOCIATED WITH THE DISEASE(CONT.)</a:t>
            </a:r>
            <a:endParaRPr lang="en-US" sz="2400" dirty="0"/>
          </a:p>
        </p:txBody>
      </p:sp>
      <p:sp>
        <p:nvSpPr>
          <p:cNvPr id="3" name="Content Placeholder 2"/>
          <p:cNvSpPr>
            <a:spLocks noGrp="1"/>
          </p:cNvSpPr>
          <p:nvPr>
            <p:ph idx="1"/>
          </p:nvPr>
        </p:nvSpPr>
        <p:spPr>
          <a:xfrm>
            <a:off x="304800" y="1524000"/>
            <a:ext cx="4572000" cy="4525963"/>
          </a:xfrm>
        </p:spPr>
        <p:txBody>
          <a:bodyPr>
            <a:normAutofit/>
          </a:bodyPr>
          <a:lstStyle/>
          <a:p>
            <a:pPr algn="just" fontAlgn="base">
              <a:lnSpc>
                <a:spcPct val="150000"/>
              </a:lnSpc>
            </a:pPr>
            <a:r>
              <a:rPr lang="en-US" sz="1500" dirty="0"/>
              <a:t>Mr. Carlson might face health disorders like fatigue as an immediate impact of CVD. </a:t>
            </a:r>
          </a:p>
          <a:p>
            <a:pPr algn="just" fontAlgn="base">
              <a:lnSpc>
                <a:spcPct val="150000"/>
              </a:lnSpc>
            </a:pPr>
            <a:r>
              <a:rPr lang="en-US" sz="1500" dirty="0"/>
              <a:t>The patient also has the risk of encountering nerve damage due to the prevalence of CVD. </a:t>
            </a:r>
          </a:p>
          <a:p>
            <a:pPr algn="just" fontAlgn="base">
              <a:lnSpc>
                <a:spcPct val="150000"/>
              </a:lnSpc>
            </a:pPr>
            <a:r>
              <a:rPr lang="en-US" sz="1500" dirty="0"/>
              <a:t>Mr. Carlson can also suffer an inflammation and an abnormal rise in Cholesterol caused by CVD. </a:t>
            </a:r>
          </a:p>
        </p:txBody>
      </p:sp>
      <p:pic>
        <p:nvPicPr>
          <p:cNvPr id="10242" name="Picture 2"/>
          <p:cNvPicPr>
            <a:picLocks noChangeAspect="1" noChangeArrowheads="1"/>
          </p:cNvPicPr>
          <p:nvPr/>
        </p:nvPicPr>
        <p:blipFill>
          <a:blip r:embed="rId3"/>
          <a:srcRect/>
          <a:stretch>
            <a:fillRect/>
          </a:stretch>
        </p:blipFill>
        <p:spPr bwMode="auto">
          <a:xfrm>
            <a:off x="6019800" y="1740993"/>
            <a:ext cx="3124201" cy="3376073"/>
          </a:xfrm>
          <a:prstGeom prst="rect">
            <a:avLst/>
          </a:prstGeom>
          <a:noFill/>
          <a:ln w="9525">
            <a:noFill/>
            <a:miter lim="800000"/>
            <a:headEnd/>
            <a:tailEnd/>
          </a:ln>
          <a:effectLst/>
        </p:spPr>
      </p:pic>
      <p:sp>
        <p:nvSpPr>
          <p:cNvPr id="5" name="Rectangle 4"/>
          <p:cNvSpPr/>
          <p:nvPr/>
        </p:nvSpPr>
        <p:spPr>
          <a:xfrm>
            <a:off x="6096000" y="5105400"/>
            <a:ext cx="3048000" cy="784830"/>
          </a:xfrm>
          <a:prstGeom prst="rect">
            <a:avLst/>
          </a:prstGeom>
        </p:spPr>
        <p:txBody>
          <a:bodyPr wrap="square">
            <a:spAutoFit/>
          </a:bodyPr>
          <a:lstStyle/>
          <a:p>
            <a:r>
              <a:rPr lang="en-US" sz="900" dirty="0"/>
              <a:t>Source: https://www.bhf.org.uk/-/media/images/information-support/heart-matters/2024/may-2024/medical/signs-of-heart-disease-update/fatigue-signs-of-heart-disease-ssnoexp-620x400.jpg?rev=7800d42488d94ed0a2f7268962c73e59&amp;hash=B784BEA3B26614A0C455094F07873919</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15962"/>
          </a:xfrm>
        </p:spPr>
        <p:txBody>
          <a:bodyPr>
            <a:normAutofit/>
          </a:bodyPr>
          <a:lstStyle/>
          <a:p>
            <a:r>
              <a:rPr lang="en-US" sz="2400" b="1" dirty="0"/>
              <a:t>CARE PLAN</a:t>
            </a:r>
            <a:endParaRPr lang="en-US" sz="2400" dirty="0"/>
          </a:p>
        </p:txBody>
      </p:sp>
      <p:graphicFrame>
        <p:nvGraphicFramePr>
          <p:cNvPr id="4" name="Table 3"/>
          <p:cNvGraphicFramePr>
            <a:graphicFrameLocks noGrp="1"/>
          </p:cNvGraphicFramePr>
          <p:nvPr/>
        </p:nvGraphicFramePr>
        <p:xfrm>
          <a:off x="533400" y="2169160"/>
          <a:ext cx="8153400" cy="3774440"/>
        </p:xfrm>
        <a:graphic>
          <a:graphicData uri="http://schemas.openxmlformats.org/drawingml/2006/table">
            <a:tbl>
              <a:tblPr/>
              <a:tblGrid>
                <a:gridCol w="2717800">
                  <a:extLst>
                    <a:ext uri="{9D8B030D-6E8A-4147-A177-3AD203B41FA5}">
                      <a16:colId xmlns:a16="http://schemas.microsoft.com/office/drawing/2014/main" val="20000"/>
                    </a:ext>
                  </a:extLst>
                </a:gridCol>
                <a:gridCol w="2717800">
                  <a:extLst>
                    <a:ext uri="{9D8B030D-6E8A-4147-A177-3AD203B41FA5}">
                      <a16:colId xmlns:a16="http://schemas.microsoft.com/office/drawing/2014/main" val="20001"/>
                    </a:ext>
                  </a:extLst>
                </a:gridCol>
                <a:gridCol w="2717800">
                  <a:extLst>
                    <a:ext uri="{9D8B030D-6E8A-4147-A177-3AD203B41FA5}">
                      <a16:colId xmlns:a16="http://schemas.microsoft.com/office/drawing/2014/main" val="20002"/>
                    </a:ext>
                  </a:extLst>
                </a:gridCol>
              </a:tblGrid>
              <a:tr h="593404">
                <a:tc>
                  <a:txBody>
                    <a:bodyPr/>
                    <a:lstStyle/>
                    <a:p>
                      <a:pPr algn="just" rtl="0" fontAlgn="t">
                        <a:lnSpc>
                          <a:spcPct val="150000"/>
                        </a:lnSpc>
                        <a:spcBef>
                          <a:spcPts val="0"/>
                        </a:spcBef>
                        <a:spcAft>
                          <a:spcPts val="0"/>
                        </a:spcAft>
                      </a:pPr>
                      <a:r>
                        <a:rPr lang="en-US" sz="1500" b="1" i="0" u="none" strike="noStrike">
                          <a:solidFill>
                            <a:srgbClr val="000000"/>
                          </a:solidFill>
                          <a:latin typeface="Times New Roman"/>
                        </a:rPr>
                        <a:t>Goals</a:t>
                      </a:r>
                      <a:endParaRPr lang="en-US" sz="1500"/>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rtl="0" fontAlgn="t">
                        <a:lnSpc>
                          <a:spcPct val="150000"/>
                        </a:lnSpc>
                        <a:spcBef>
                          <a:spcPts val="0"/>
                        </a:spcBef>
                        <a:spcAft>
                          <a:spcPts val="0"/>
                        </a:spcAft>
                      </a:pPr>
                      <a:r>
                        <a:rPr lang="en-US" sz="1500" b="1" i="0" u="none" strike="noStrike">
                          <a:solidFill>
                            <a:srgbClr val="000000"/>
                          </a:solidFill>
                          <a:latin typeface="Times New Roman"/>
                        </a:rPr>
                        <a:t>Strategies</a:t>
                      </a:r>
                      <a:endParaRPr lang="en-US" sz="1500"/>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rtl="0" fontAlgn="t">
                        <a:lnSpc>
                          <a:spcPct val="150000"/>
                        </a:lnSpc>
                        <a:spcBef>
                          <a:spcPts val="0"/>
                        </a:spcBef>
                        <a:spcAft>
                          <a:spcPts val="0"/>
                        </a:spcAft>
                      </a:pPr>
                      <a:r>
                        <a:rPr lang="en-US" sz="1500" b="1" i="0" u="none" strike="noStrike">
                          <a:solidFill>
                            <a:srgbClr val="000000"/>
                          </a:solidFill>
                          <a:latin typeface="Times New Roman"/>
                        </a:rPr>
                        <a:t>Time</a:t>
                      </a:r>
                      <a:endParaRPr lang="en-US" sz="1500"/>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0"/>
                  </a:ext>
                </a:extLst>
              </a:tr>
              <a:tr h="943610">
                <a:tc>
                  <a:txBody>
                    <a:bodyPr/>
                    <a:lstStyle/>
                    <a:p>
                      <a:pPr algn="just" rtl="0" fontAlgn="t">
                        <a:lnSpc>
                          <a:spcPct val="150000"/>
                        </a:lnSpc>
                        <a:spcBef>
                          <a:spcPts val="0"/>
                        </a:spcBef>
                        <a:spcAft>
                          <a:spcPts val="0"/>
                        </a:spcAft>
                      </a:pPr>
                      <a:r>
                        <a:rPr lang="en-US" sz="1500" b="1" i="0" u="none" strike="noStrike">
                          <a:solidFill>
                            <a:srgbClr val="000000"/>
                          </a:solidFill>
                          <a:latin typeface="Times New Roman"/>
                        </a:rPr>
                        <a:t>To assist Mr. Carlson in reducing the risk of a stroke </a:t>
                      </a:r>
                      <a:endParaRPr lang="en-US" sz="1500"/>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rtl="0" fontAlgn="t">
                        <a:lnSpc>
                          <a:spcPct val="150000"/>
                        </a:lnSpc>
                        <a:spcBef>
                          <a:spcPts val="0"/>
                        </a:spcBef>
                        <a:spcAft>
                          <a:spcPts val="0"/>
                        </a:spcAft>
                      </a:pPr>
                      <a:r>
                        <a:rPr lang="en-US" sz="1500" b="0" i="0" u="none" strike="noStrike">
                          <a:solidFill>
                            <a:srgbClr val="000000"/>
                          </a:solidFill>
                          <a:latin typeface="Times New Roman"/>
                        </a:rPr>
                        <a:t>Providing the patient with a healthy diet with low-fat foods</a:t>
                      </a:r>
                      <a:endParaRPr lang="en-US" sz="1500"/>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rtl="0" fontAlgn="t">
                        <a:lnSpc>
                          <a:spcPct val="150000"/>
                        </a:lnSpc>
                        <a:spcBef>
                          <a:spcPts val="0"/>
                        </a:spcBef>
                        <a:spcAft>
                          <a:spcPts val="0"/>
                        </a:spcAft>
                      </a:pPr>
                      <a:r>
                        <a:rPr lang="en-US" sz="1500" b="0" i="0" u="none" strike="noStrike">
                          <a:solidFill>
                            <a:srgbClr val="000000"/>
                          </a:solidFill>
                          <a:latin typeface="Times New Roman"/>
                        </a:rPr>
                        <a:t>Within 1 week</a:t>
                      </a:r>
                      <a:endParaRPr lang="en-US" sz="1500"/>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1"/>
                  </a:ext>
                </a:extLst>
              </a:tr>
              <a:tr h="943610">
                <a:tc>
                  <a:txBody>
                    <a:bodyPr/>
                    <a:lstStyle/>
                    <a:p>
                      <a:pPr algn="just" rtl="0" fontAlgn="t">
                        <a:lnSpc>
                          <a:spcPct val="150000"/>
                        </a:lnSpc>
                        <a:spcBef>
                          <a:spcPts val="0"/>
                        </a:spcBef>
                        <a:spcAft>
                          <a:spcPts val="0"/>
                        </a:spcAft>
                      </a:pPr>
                      <a:r>
                        <a:rPr lang="en-US" sz="1500" b="1" i="0" u="none" strike="noStrike">
                          <a:solidFill>
                            <a:srgbClr val="000000"/>
                          </a:solidFill>
                          <a:latin typeface="Times New Roman"/>
                        </a:rPr>
                        <a:t>To help Mr. Carlson avoid the threat of a heart attack  </a:t>
                      </a:r>
                      <a:endParaRPr lang="en-US" sz="1500"/>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rtl="0" fontAlgn="t">
                        <a:lnSpc>
                          <a:spcPct val="150000"/>
                        </a:lnSpc>
                        <a:spcBef>
                          <a:spcPts val="0"/>
                        </a:spcBef>
                        <a:spcAft>
                          <a:spcPts val="0"/>
                        </a:spcAft>
                      </a:pPr>
                      <a:r>
                        <a:rPr lang="en-US" sz="1500" b="0" i="0" u="none" strike="noStrike" dirty="0">
                          <a:solidFill>
                            <a:srgbClr val="000000"/>
                          </a:solidFill>
                          <a:latin typeface="Times New Roman"/>
                        </a:rPr>
                        <a:t>Controlling the level of blood pressure and cholesterol </a:t>
                      </a:r>
                      <a:endParaRPr lang="en-US" sz="1500" dirty="0"/>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rtl="0" fontAlgn="t">
                        <a:lnSpc>
                          <a:spcPct val="150000"/>
                        </a:lnSpc>
                        <a:spcBef>
                          <a:spcPts val="0"/>
                        </a:spcBef>
                        <a:spcAft>
                          <a:spcPts val="0"/>
                        </a:spcAft>
                      </a:pPr>
                      <a:r>
                        <a:rPr lang="en-US" sz="1500" b="0" i="0" u="none" strike="noStrike">
                          <a:solidFill>
                            <a:srgbClr val="000000"/>
                          </a:solidFill>
                          <a:latin typeface="Times New Roman"/>
                        </a:rPr>
                        <a:t>Within 2 weeks</a:t>
                      </a:r>
                      <a:endParaRPr lang="en-US" sz="1500"/>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2"/>
                  </a:ext>
                </a:extLst>
              </a:tr>
              <a:tr h="1293816">
                <a:tc>
                  <a:txBody>
                    <a:bodyPr/>
                    <a:lstStyle/>
                    <a:p>
                      <a:pPr algn="just" rtl="0" fontAlgn="t">
                        <a:lnSpc>
                          <a:spcPct val="150000"/>
                        </a:lnSpc>
                        <a:spcBef>
                          <a:spcPts val="0"/>
                        </a:spcBef>
                        <a:spcAft>
                          <a:spcPts val="0"/>
                        </a:spcAft>
                      </a:pPr>
                      <a:r>
                        <a:rPr lang="en-US" sz="1500" b="1" i="0" u="none" strike="noStrike">
                          <a:solidFill>
                            <a:srgbClr val="000000"/>
                          </a:solidFill>
                          <a:latin typeface="Times New Roman"/>
                        </a:rPr>
                        <a:t>To lower the margin of Diabetes and enable Mr. Carlson to escape CVD risks</a:t>
                      </a:r>
                      <a:endParaRPr lang="en-US" sz="1500"/>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rtl="0" fontAlgn="t">
                        <a:lnSpc>
                          <a:spcPct val="150000"/>
                        </a:lnSpc>
                        <a:spcBef>
                          <a:spcPts val="0"/>
                        </a:spcBef>
                        <a:spcAft>
                          <a:spcPts val="0"/>
                        </a:spcAft>
                      </a:pPr>
                      <a:r>
                        <a:rPr lang="en-US" sz="1500" b="0" i="0" u="none" strike="noStrike">
                          <a:solidFill>
                            <a:srgbClr val="000000"/>
                          </a:solidFill>
                          <a:latin typeface="Times New Roman"/>
                        </a:rPr>
                        <a:t>Following healthy diets and providing regular medicinal doses</a:t>
                      </a:r>
                      <a:endParaRPr lang="en-US" sz="1500"/>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rtl="0" fontAlgn="t">
                        <a:lnSpc>
                          <a:spcPct val="150000"/>
                        </a:lnSpc>
                        <a:spcBef>
                          <a:spcPts val="0"/>
                        </a:spcBef>
                        <a:spcAft>
                          <a:spcPts val="0"/>
                        </a:spcAft>
                      </a:pPr>
                      <a:r>
                        <a:rPr lang="en-US" sz="1500" b="0" i="0" u="none" strike="noStrike" dirty="0">
                          <a:solidFill>
                            <a:srgbClr val="000000"/>
                          </a:solidFill>
                          <a:latin typeface="Times New Roman"/>
                        </a:rPr>
                        <a:t>Within 3 weeks </a:t>
                      </a:r>
                      <a:endParaRPr lang="en-US" sz="1500" dirty="0"/>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3"/>
                  </a:ext>
                </a:extLst>
              </a:tr>
            </a:tbl>
          </a:graphicData>
        </a:graphic>
      </p:graphicFrame>
      <p:sp>
        <p:nvSpPr>
          <p:cNvPr id="11265" name="Rectangle 1"/>
          <p:cNvSpPr>
            <a:spLocks noChangeArrowheads="1"/>
          </p:cNvSpPr>
          <p:nvPr/>
        </p:nvSpPr>
        <p:spPr bwMode="auto">
          <a:xfrm>
            <a:off x="0" y="0"/>
            <a:ext cx="9144000" cy="457200"/>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a:ln>
                <a:noFill/>
              </a:ln>
              <a:solidFill>
                <a:schemeClr val="tx1"/>
              </a:solidFill>
              <a:effectLst/>
              <a:latin typeface="Arial" pitchFamily="34" charset="0"/>
              <a:cs typeface="Arial" pitchFamily="34" charset="0"/>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92162"/>
          </a:xfrm>
        </p:spPr>
        <p:txBody>
          <a:bodyPr>
            <a:normAutofit/>
          </a:bodyPr>
          <a:lstStyle/>
          <a:p>
            <a:r>
              <a:rPr lang="en-US" sz="2400" b="1" dirty="0"/>
              <a:t>EVIDENCE-BASED RECOMMENDATIONS</a:t>
            </a:r>
            <a:endParaRPr lang="en-US" sz="2400" dirty="0"/>
          </a:p>
        </p:txBody>
      </p:sp>
      <p:sp>
        <p:nvSpPr>
          <p:cNvPr id="3" name="Content Placeholder 2"/>
          <p:cNvSpPr>
            <a:spLocks noGrp="1"/>
          </p:cNvSpPr>
          <p:nvPr>
            <p:ph idx="1"/>
          </p:nvPr>
        </p:nvSpPr>
        <p:spPr>
          <a:xfrm>
            <a:off x="4267200" y="1600200"/>
            <a:ext cx="4724400" cy="4953000"/>
          </a:xfrm>
        </p:spPr>
        <p:txBody>
          <a:bodyPr>
            <a:normAutofit/>
          </a:bodyPr>
          <a:lstStyle/>
          <a:p>
            <a:pPr algn="just" fontAlgn="base">
              <a:lnSpc>
                <a:spcPct val="150000"/>
              </a:lnSpc>
            </a:pPr>
            <a:r>
              <a:rPr lang="en-US" sz="1500" dirty="0"/>
              <a:t>Daily monitoring of Mr. Carlson’s health condition is crucial to assess the patient’s improvement in lowering Diabetes. </a:t>
            </a:r>
          </a:p>
          <a:p>
            <a:pPr algn="just" fontAlgn="base">
              <a:lnSpc>
                <a:spcPct val="150000"/>
              </a:lnSpc>
            </a:pPr>
            <a:r>
              <a:rPr lang="en-US" sz="1500" dirty="0"/>
              <a:t>As outlined by </a:t>
            </a:r>
            <a:r>
              <a:rPr lang="en-US" sz="1500" dirty="0" err="1"/>
              <a:t>Kwame</a:t>
            </a:r>
            <a:r>
              <a:rPr lang="en-US" sz="1500" dirty="0"/>
              <a:t> and </a:t>
            </a:r>
            <a:r>
              <a:rPr lang="en-US" sz="1500" dirty="0" err="1"/>
              <a:t>Petrucka</a:t>
            </a:r>
            <a:r>
              <a:rPr lang="en-US" sz="1500" dirty="0"/>
              <a:t> (2021), implementing “patient-centered communication” is remarkable in terms of ensuring “optimal health outcomes” in a significant way. </a:t>
            </a:r>
          </a:p>
          <a:p>
            <a:pPr algn="just" fontAlgn="base">
              <a:lnSpc>
                <a:spcPct val="150000"/>
              </a:lnSpc>
            </a:pPr>
            <a:r>
              <a:rPr lang="en-US" sz="1500" dirty="0"/>
              <a:t>Additionally, core planning and the implementation of medical guidelines can also be beneficial in order to improve Mr. Carlson’s current health condition in an effective manner.</a:t>
            </a:r>
          </a:p>
        </p:txBody>
      </p:sp>
      <p:pic>
        <p:nvPicPr>
          <p:cNvPr id="36866" name="Picture 2"/>
          <p:cNvPicPr>
            <a:picLocks noChangeAspect="1" noChangeArrowheads="1"/>
          </p:cNvPicPr>
          <p:nvPr/>
        </p:nvPicPr>
        <p:blipFill>
          <a:blip r:embed="rId3"/>
          <a:srcRect/>
          <a:stretch>
            <a:fillRect/>
          </a:stretch>
        </p:blipFill>
        <p:spPr bwMode="auto">
          <a:xfrm>
            <a:off x="0" y="2514600"/>
            <a:ext cx="4038600" cy="2019300"/>
          </a:xfrm>
          <a:prstGeom prst="rect">
            <a:avLst/>
          </a:prstGeom>
          <a:noFill/>
          <a:ln w="9525">
            <a:noFill/>
            <a:miter lim="800000"/>
            <a:headEnd/>
            <a:tailEnd/>
          </a:ln>
          <a:effectLst/>
        </p:spPr>
      </p:pic>
      <p:sp>
        <p:nvSpPr>
          <p:cNvPr id="5" name="Rectangle 4"/>
          <p:cNvSpPr/>
          <p:nvPr/>
        </p:nvSpPr>
        <p:spPr>
          <a:xfrm>
            <a:off x="0" y="4572000"/>
            <a:ext cx="4038600" cy="507831"/>
          </a:xfrm>
          <a:prstGeom prst="rect">
            <a:avLst/>
          </a:prstGeom>
        </p:spPr>
        <p:txBody>
          <a:bodyPr wrap="square">
            <a:spAutoFit/>
          </a:bodyPr>
          <a:lstStyle/>
          <a:p>
            <a:r>
              <a:rPr lang="en-US" sz="900" dirty="0"/>
              <a:t>https://patientsync.com/cdn.prod.website-files.com/6418f7c3988035904eb38035/642b770db7698101c2e30cf5_client-centered-communication.jpg</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2400" b="1" dirty="0"/>
              <a:t>ETHICAL GUIDELINES BASED ON NHS AND NICE GUIDELINES</a:t>
            </a:r>
            <a:endParaRPr lang="en-US" sz="2400" dirty="0"/>
          </a:p>
        </p:txBody>
      </p:sp>
      <p:sp>
        <p:nvSpPr>
          <p:cNvPr id="3" name="Content Placeholder 2"/>
          <p:cNvSpPr>
            <a:spLocks noGrp="1"/>
          </p:cNvSpPr>
          <p:nvPr>
            <p:ph idx="1"/>
          </p:nvPr>
        </p:nvSpPr>
        <p:spPr>
          <a:xfrm>
            <a:off x="228600" y="1676400"/>
            <a:ext cx="4800600" cy="4525963"/>
          </a:xfrm>
        </p:spPr>
        <p:txBody>
          <a:bodyPr>
            <a:normAutofit/>
          </a:bodyPr>
          <a:lstStyle/>
          <a:p>
            <a:pPr algn="just" fontAlgn="base">
              <a:lnSpc>
                <a:spcPct val="150000"/>
              </a:lnSpc>
            </a:pPr>
            <a:r>
              <a:rPr lang="en-US" sz="1500" dirty="0"/>
              <a:t>Consuming a healthy and balanced diet is highly vital in the context of lowering the threat of CVD among individuals (</a:t>
            </a:r>
            <a:r>
              <a:rPr lang="en-US" sz="1500" dirty="0" err="1"/>
              <a:t>Nhs</a:t>
            </a:r>
            <a:r>
              <a:rPr lang="en-US" sz="1500" dirty="0"/>
              <a:t>, 2025). </a:t>
            </a:r>
          </a:p>
          <a:p>
            <a:pPr algn="just" fontAlgn="base">
              <a:lnSpc>
                <a:spcPct val="150000"/>
              </a:lnSpc>
            </a:pPr>
            <a:r>
              <a:rPr lang="en-US" sz="1500" dirty="0"/>
              <a:t>Changes in lifestyles are required to control and lower the threat of CVD risks in an effective way (Nice, 2023). </a:t>
            </a:r>
          </a:p>
          <a:p>
            <a:pPr algn="just" fontAlgn="base">
              <a:lnSpc>
                <a:spcPct val="150000"/>
              </a:lnSpc>
            </a:pPr>
            <a:r>
              <a:rPr lang="en-US" sz="1500" dirty="0"/>
              <a:t>Implementing the aforementioned guidelines can help Mr. Carlson to overcome and escape death risks due to a stroke or disability caused by CVD.</a:t>
            </a:r>
          </a:p>
        </p:txBody>
      </p:sp>
      <p:pic>
        <p:nvPicPr>
          <p:cNvPr id="37890" name="Picture 2"/>
          <p:cNvPicPr>
            <a:picLocks noChangeAspect="1" noChangeArrowheads="1"/>
          </p:cNvPicPr>
          <p:nvPr/>
        </p:nvPicPr>
        <p:blipFill>
          <a:blip r:embed="rId3"/>
          <a:srcRect/>
          <a:stretch>
            <a:fillRect/>
          </a:stretch>
        </p:blipFill>
        <p:spPr bwMode="auto">
          <a:xfrm>
            <a:off x="5410534" y="2082852"/>
            <a:ext cx="3733467" cy="2412948"/>
          </a:xfrm>
          <a:prstGeom prst="rect">
            <a:avLst/>
          </a:prstGeom>
          <a:noFill/>
          <a:ln w="9525">
            <a:noFill/>
            <a:miter lim="800000"/>
            <a:headEnd/>
            <a:tailEnd/>
          </a:ln>
          <a:effectLst/>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639762"/>
          </a:xfrm>
        </p:spPr>
        <p:txBody>
          <a:bodyPr>
            <a:normAutofit/>
          </a:bodyPr>
          <a:lstStyle/>
          <a:p>
            <a:r>
              <a:rPr lang="en-US" sz="2400" b="1" dirty="0"/>
              <a:t>REFERENCES</a:t>
            </a:r>
          </a:p>
        </p:txBody>
      </p:sp>
      <p:sp>
        <p:nvSpPr>
          <p:cNvPr id="3" name="Content Placeholder 2"/>
          <p:cNvSpPr>
            <a:spLocks noGrp="1"/>
          </p:cNvSpPr>
          <p:nvPr>
            <p:ph idx="1"/>
          </p:nvPr>
        </p:nvSpPr>
        <p:spPr>
          <a:xfrm>
            <a:off x="457200" y="1219200"/>
            <a:ext cx="8229600" cy="5486400"/>
          </a:xfrm>
        </p:spPr>
        <p:txBody>
          <a:bodyPr>
            <a:normAutofit fontScale="25000" lnSpcReduction="20000"/>
          </a:bodyPr>
          <a:lstStyle/>
          <a:p>
            <a:pPr algn="just">
              <a:lnSpc>
                <a:spcPct val="170000"/>
              </a:lnSpc>
            </a:pPr>
            <a:r>
              <a:rPr lang="en-US" dirty="0" err="1"/>
              <a:t>Bhf</a:t>
            </a:r>
            <a:r>
              <a:rPr lang="en-US" dirty="0"/>
              <a:t>, (2025). </a:t>
            </a:r>
            <a:r>
              <a:rPr lang="en-US" i="1" dirty="0"/>
              <a:t>UK cardiovascular disease factsheet. </a:t>
            </a:r>
            <a:r>
              <a:rPr lang="en-US" dirty="0"/>
              <a:t>Available at: </a:t>
            </a:r>
            <a:r>
              <a:rPr lang="en-US" dirty="0">
                <a:hlinkClick r:id="rId2"/>
              </a:rPr>
              <a:t>https://www.bhf.org.uk/-/media/files/for-professionals/research/heart-statistics/bhf-cvd-statistics-uk-factsheet.pdf</a:t>
            </a:r>
            <a:r>
              <a:rPr lang="en-US" dirty="0"/>
              <a:t> (Accessed: 3 November 2025)</a:t>
            </a:r>
          </a:p>
          <a:p>
            <a:pPr algn="just">
              <a:lnSpc>
                <a:spcPct val="170000"/>
              </a:lnSpc>
            </a:pPr>
            <a:r>
              <a:rPr lang="en-US" dirty="0" err="1"/>
              <a:t>Clevelandclinic</a:t>
            </a:r>
            <a:r>
              <a:rPr lang="en-US" dirty="0"/>
              <a:t>, (2025). </a:t>
            </a:r>
            <a:r>
              <a:rPr lang="en-US" i="1" dirty="0"/>
              <a:t>Cardiovascular Disease. </a:t>
            </a:r>
            <a:r>
              <a:rPr lang="en-US" dirty="0"/>
              <a:t>Available at: </a:t>
            </a:r>
            <a:r>
              <a:rPr lang="en-US" dirty="0">
                <a:hlinkClick r:id="rId3"/>
              </a:rPr>
              <a:t>https://my.clevelandclinic.org/health/diseases/21493-cardiovascular-disease</a:t>
            </a:r>
            <a:r>
              <a:rPr lang="en-US" dirty="0"/>
              <a:t> (Accessed: 3 November 2025)</a:t>
            </a:r>
          </a:p>
          <a:p>
            <a:pPr algn="just">
              <a:lnSpc>
                <a:spcPct val="170000"/>
              </a:lnSpc>
            </a:pPr>
            <a:r>
              <a:rPr lang="en-US" dirty="0" err="1"/>
              <a:t>Frąk</a:t>
            </a:r>
            <a:r>
              <a:rPr lang="en-US" dirty="0"/>
              <a:t>, W., </a:t>
            </a:r>
            <a:r>
              <a:rPr lang="en-US" dirty="0" err="1"/>
              <a:t>Wojtasińska</a:t>
            </a:r>
            <a:r>
              <a:rPr lang="en-US" dirty="0"/>
              <a:t>, A., </a:t>
            </a:r>
            <a:r>
              <a:rPr lang="en-US" dirty="0" err="1"/>
              <a:t>Lisińska</a:t>
            </a:r>
            <a:r>
              <a:rPr lang="en-US" dirty="0"/>
              <a:t>, W., </a:t>
            </a:r>
            <a:r>
              <a:rPr lang="en-US" dirty="0" err="1"/>
              <a:t>Młynarska</a:t>
            </a:r>
            <a:r>
              <a:rPr lang="en-US" dirty="0"/>
              <a:t>, E., </a:t>
            </a:r>
            <a:r>
              <a:rPr lang="en-US" dirty="0" err="1"/>
              <a:t>Franczyk</a:t>
            </a:r>
            <a:r>
              <a:rPr lang="en-US" dirty="0"/>
              <a:t>, B. and </a:t>
            </a:r>
            <a:r>
              <a:rPr lang="en-US" dirty="0" err="1"/>
              <a:t>Rysz</a:t>
            </a:r>
            <a:r>
              <a:rPr lang="en-US" dirty="0"/>
              <a:t>, J., (2022). </a:t>
            </a:r>
            <a:r>
              <a:rPr lang="en-US" dirty="0" err="1"/>
              <a:t>Pathophysiology</a:t>
            </a:r>
            <a:r>
              <a:rPr lang="en-US" dirty="0"/>
              <a:t> of cardiovascular diseases: new insights into molecular mechanisms of atherosclerosis, arterial hypertension, and coronary artery disease. </a:t>
            </a:r>
            <a:r>
              <a:rPr lang="en-US" i="1" dirty="0"/>
              <a:t>Biomedicines, 10</a:t>
            </a:r>
            <a:r>
              <a:rPr lang="en-US" dirty="0"/>
              <a:t>(8), p.1938. Available at: </a:t>
            </a:r>
            <a:r>
              <a:rPr lang="en-US" dirty="0">
                <a:hlinkClick r:id="rId4"/>
              </a:rPr>
              <a:t>https://doi.org/10.3390/biomedicines10081938</a:t>
            </a:r>
            <a:r>
              <a:rPr lang="en-US" dirty="0"/>
              <a:t> </a:t>
            </a:r>
          </a:p>
          <a:p>
            <a:pPr algn="just">
              <a:lnSpc>
                <a:spcPct val="170000"/>
              </a:lnSpc>
            </a:pPr>
            <a:r>
              <a:rPr lang="en-US" dirty="0" err="1"/>
              <a:t>Hussain</a:t>
            </a:r>
            <a:r>
              <a:rPr lang="en-US" dirty="0"/>
              <a:t>, M.M., </a:t>
            </a:r>
            <a:r>
              <a:rPr lang="en-US" dirty="0" err="1"/>
              <a:t>Rafi</a:t>
            </a:r>
            <a:r>
              <a:rPr lang="en-US" dirty="0"/>
              <a:t>, U., </a:t>
            </a:r>
            <a:r>
              <a:rPr lang="en-US" dirty="0" err="1"/>
              <a:t>Imran</a:t>
            </a:r>
            <a:r>
              <a:rPr lang="en-US" dirty="0"/>
              <a:t>, A., </a:t>
            </a:r>
            <a:r>
              <a:rPr lang="en-US" dirty="0" err="1"/>
              <a:t>Rehman</a:t>
            </a:r>
            <a:r>
              <a:rPr lang="en-US" dirty="0"/>
              <a:t>, M.U. and </a:t>
            </a:r>
            <a:r>
              <a:rPr lang="en-US" dirty="0" err="1"/>
              <a:t>Abbas</a:t>
            </a:r>
            <a:r>
              <a:rPr lang="en-US" dirty="0"/>
              <a:t>, S.K., (2024). Risk factors associated with cardiovascular disorders: Risk factors associated with cardiovascular disorders.</a:t>
            </a:r>
            <a:r>
              <a:rPr lang="en-US" i="1" dirty="0"/>
              <a:t> Pakistan </a:t>
            </a:r>
            <a:r>
              <a:rPr lang="en-US" i="1" dirty="0" err="1"/>
              <a:t>BioMedical</a:t>
            </a:r>
            <a:r>
              <a:rPr lang="en-US" i="1" dirty="0"/>
              <a:t> Journal</a:t>
            </a:r>
            <a:r>
              <a:rPr lang="en-US" dirty="0"/>
              <a:t>, pp.03-10. Available at: </a:t>
            </a:r>
            <a:r>
              <a:rPr lang="en-US" dirty="0">
                <a:hlinkClick r:id="rId5"/>
              </a:rPr>
              <a:t>https://doi.org/10.54393/pbmj.v7i02.1034</a:t>
            </a:r>
            <a:r>
              <a:rPr lang="en-US" dirty="0"/>
              <a:t> </a:t>
            </a:r>
          </a:p>
          <a:p>
            <a:pPr algn="just">
              <a:lnSpc>
                <a:spcPct val="170000"/>
              </a:lnSpc>
            </a:pPr>
            <a:r>
              <a:rPr lang="en-US" dirty="0" err="1"/>
              <a:t>Jyotsna</a:t>
            </a:r>
            <a:r>
              <a:rPr lang="en-US" dirty="0"/>
              <a:t>, F.N.U., Ahmed, A., Kumar, K., </a:t>
            </a:r>
            <a:r>
              <a:rPr lang="en-US" dirty="0" err="1"/>
              <a:t>Kaur</a:t>
            </a:r>
            <a:r>
              <a:rPr lang="en-US" dirty="0"/>
              <a:t>, P., </a:t>
            </a:r>
            <a:r>
              <a:rPr lang="en-US" dirty="0" err="1"/>
              <a:t>Chaudhary</a:t>
            </a:r>
            <a:r>
              <a:rPr lang="en-US" dirty="0"/>
              <a:t>, M.H., Kumar, S., Khan, E., </a:t>
            </a:r>
            <a:r>
              <a:rPr lang="en-US" dirty="0" err="1"/>
              <a:t>Khanam</a:t>
            </a:r>
            <a:r>
              <a:rPr lang="en-US" dirty="0"/>
              <a:t>, B., Shah, S.U., </a:t>
            </a:r>
            <a:r>
              <a:rPr lang="en-US" dirty="0" err="1"/>
              <a:t>Varrassi</a:t>
            </a:r>
            <a:r>
              <a:rPr lang="en-US" dirty="0"/>
              <a:t>, G. and </a:t>
            </a:r>
            <a:r>
              <a:rPr lang="en-US" dirty="0" err="1"/>
              <a:t>Khatri</a:t>
            </a:r>
            <a:r>
              <a:rPr lang="en-US" dirty="0"/>
              <a:t>, M., (2023). Exploring the complex connection between diabetes and cardiovascular disease: analyzing approaches to mitigate cardiovascular risk in patients with diabetes.</a:t>
            </a:r>
            <a:r>
              <a:rPr lang="en-US" i="1" dirty="0"/>
              <a:t> </a:t>
            </a:r>
            <a:r>
              <a:rPr lang="en-US" i="1" dirty="0" err="1"/>
              <a:t>Cureus</a:t>
            </a:r>
            <a:r>
              <a:rPr lang="en-US" i="1" dirty="0"/>
              <a:t>, 15</a:t>
            </a:r>
            <a:r>
              <a:rPr lang="en-US" dirty="0"/>
              <a:t>(8). Available at: </a:t>
            </a:r>
            <a:r>
              <a:rPr lang="en-US" dirty="0">
                <a:hlinkClick r:id="rId6"/>
              </a:rPr>
              <a:t>https://doi.org/10.7759/cureus.43882</a:t>
            </a:r>
            <a:r>
              <a:rPr lang="en-US" dirty="0"/>
              <a:t> </a:t>
            </a:r>
          </a:p>
          <a:p>
            <a:pPr algn="just">
              <a:lnSpc>
                <a:spcPct val="170000"/>
              </a:lnSpc>
            </a:pPr>
            <a:r>
              <a:rPr lang="en-US" dirty="0" err="1"/>
              <a:t>Kwame</a:t>
            </a:r>
            <a:r>
              <a:rPr lang="en-US" dirty="0"/>
              <a:t>, A. and </a:t>
            </a:r>
            <a:r>
              <a:rPr lang="en-US" dirty="0" err="1"/>
              <a:t>Petrucka</a:t>
            </a:r>
            <a:r>
              <a:rPr lang="en-US" dirty="0"/>
              <a:t>, P.M., (2021). A literature-based study of patient-centered care and communication in nurse-patient interactions: barriers, facilitators, and the way forward. </a:t>
            </a:r>
            <a:r>
              <a:rPr lang="en-US" i="1" dirty="0"/>
              <a:t>BMC nursing, 20</a:t>
            </a:r>
            <a:r>
              <a:rPr lang="en-US" dirty="0"/>
              <a:t>(1), p.158. Available at: </a:t>
            </a:r>
            <a:r>
              <a:rPr lang="en-US" dirty="0">
                <a:hlinkClick r:id="rId7"/>
              </a:rPr>
              <a:t>https://doi.org/10.1186/s12912-021-00684-2</a:t>
            </a:r>
            <a:r>
              <a:rPr lang="en-US" dirty="0"/>
              <a:t> </a:t>
            </a:r>
          </a:p>
          <a:p>
            <a:pPr algn="just">
              <a:lnSpc>
                <a:spcPct val="170000"/>
              </a:lnSpc>
            </a:pPr>
            <a:r>
              <a:rPr lang="en-US" dirty="0"/>
              <a:t>Ma, C.X., Ma, X.N., Guan, C.H., Li, Y.D., Mauricio, D. and Fu, S.B., (2022). Cardiovascular disease in type 2 diabetes mellitus: progress toward personalized management. </a:t>
            </a:r>
            <a:r>
              <a:rPr lang="en-US" i="1" dirty="0"/>
              <a:t>Cardiovascular </a:t>
            </a:r>
            <a:r>
              <a:rPr lang="en-US" i="1" dirty="0" err="1"/>
              <a:t>diabetology</a:t>
            </a:r>
            <a:r>
              <a:rPr lang="en-US" i="1" dirty="0"/>
              <a:t>, 21</a:t>
            </a:r>
            <a:r>
              <a:rPr lang="en-US" dirty="0"/>
              <a:t>(1), p.74. Available at: </a:t>
            </a:r>
            <a:r>
              <a:rPr lang="en-US" dirty="0">
                <a:hlinkClick r:id="rId8"/>
              </a:rPr>
              <a:t>https://doi.org/10.1186/s12933-022-01516-6</a:t>
            </a:r>
            <a:r>
              <a:rPr lang="en-US" dirty="0"/>
              <a:t> </a:t>
            </a:r>
          </a:p>
          <a:p>
            <a:pPr algn="just">
              <a:lnSpc>
                <a:spcPct val="170000"/>
              </a:lnSpc>
            </a:pPr>
            <a:r>
              <a:rPr lang="en-US" dirty="0" err="1"/>
              <a:t>Nhs</a:t>
            </a:r>
            <a:r>
              <a:rPr lang="en-US" dirty="0"/>
              <a:t>, (2025). </a:t>
            </a:r>
            <a:r>
              <a:rPr lang="en-US" i="1" dirty="0"/>
              <a:t>Cardiovascular disease. </a:t>
            </a:r>
            <a:r>
              <a:rPr lang="en-US" dirty="0"/>
              <a:t>Available at: </a:t>
            </a:r>
            <a:r>
              <a:rPr lang="en-US" dirty="0">
                <a:hlinkClick r:id="rId9"/>
              </a:rPr>
              <a:t>https://www.nhs.uk/conditions/cardiovascular-disease/</a:t>
            </a:r>
            <a:r>
              <a:rPr lang="en-US" dirty="0"/>
              <a:t> (Accessed: 3 November 2025)</a:t>
            </a:r>
          </a:p>
          <a:p>
            <a:pPr algn="just">
              <a:lnSpc>
                <a:spcPct val="170000"/>
              </a:lnSpc>
            </a:pPr>
            <a:r>
              <a:rPr lang="en-US" dirty="0" err="1"/>
              <a:t>Nhs</a:t>
            </a:r>
            <a:r>
              <a:rPr lang="en-US" dirty="0"/>
              <a:t>, (2025). </a:t>
            </a:r>
            <a:r>
              <a:rPr lang="en-US" i="1" dirty="0"/>
              <a:t>Prevention: coronary heart disease. </a:t>
            </a:r>
            <a:r>
              <a:rPr lang="en-US" dirty="0"/>
              <a:t>Available at: </a:t>
            </a:r>
            <a:r>
              <a:rPr lang="en-US" dirty="0">
                <a:hlinkClick r:id="rId10"/>
              </a:rPr>
              <a:t>https://www.nhs.uk/conditions/coronary-heart-disease/prevention/</a:t>
            </a:r>
            <a:r>
              <a:rPr lang="en-US" dirty="0"/>
              <a:t> (Accessed: 3 November 2025)</a:t>
            </a:r>
          </a:p>
          <a:p>
            <a:pPr algn="just">
              <a:lnSpc>
                <a:spcPct val="170000"/>
              </a:lnSpc>
            </a:pPr>
            <a:r>
              <a:rPr lang="en-US" dirty="0"/>
              <a:t>Nice, (2023). </a:t>
            </a:r>
            <a:r>
              <a:rPr lang="en-US" i="1" dirty="0"/>
              <a:t>Cardiovascular disease: risk assessment and reduction, including lipid modification. </a:t>
            </a:r>
            <a:r>
              <a:rPr lang="en-US" dirty="0"/>
              <a:t>Available at: </a:t>
            </a:r>
            <a:r>
              <a:rPr lang="en-US" dirty="0">
                <a:hlinkClick r:id="rId11"/>
              </a:rPr>
              <a:t>https://www.nice.org.uk/guidance/ng238</a:t>
            </a:r>
            <a:r>
              <a:rPr lang="en-US" dirty="0"/>
              <a:t> (Accessed: 3 November 2025)  </a:t>
            </a:r>
          </a:p>
          <a:p>
            <a:pPr algn="just">
              <a:lnSpc>
                <a:spcPct val="170000"/>
              </a:lnSpc>
            </a:pPr>
            <a:r>
              <a:rPr lang="en-US" dirty="0"/>
              <a:t>Orji, K.N., Ike, O.H., </a:t>
            </a:r>
            <a:r>
              <a:rPr lang="en-US" dirty="0" err="1"/>
              <a:t>Wariso</a:t>
            </a:r>
            <a:r>
              <a:rPr lang="en-US" dirty="0"/>
              <a:t>, M., </a:t>
            </a:r>
            <a:r>
              <a:rPr lang="en-US" dirty="0" err="1"/>
              <a:t>Oguji</a:t>
            </a:r>
            <a:r>
              <a:rPr lang="en-US" dirty="0"/>
              <a:t>, C.E., </a:t>
            </a:r>
            <a:r>
              <a:rPr lang="en-US" dirty="0" err="1"/>
              <a:t>Omejua</a:t>
            </a:r>
            <a:r>
              <a:rPr lang="en-US" dirty="0"/>
              <a:t>, C.G., </a:t>
            </a:r>
            <a:r>
              <a:rPr lang="en-US" dirty="0" err="1"/>
              <a:t>Uchendu</a:t>
            </a:r>
            <a:r>
              <a:rPr lang="en-US" dirty="0"/>
              <a:t>, I.K., </a:t>
            </a:r>
            <a:r>
              <a:rPr lang="en-US" dirty="0" err="1"/>
              <a:t>Makata</a:t>
            </a:r>
            <a:r>
              <a:rPr lang="en-US" dirty="0"/>
              <a:t>, V.C., </a:t>
            </a:r>
            <a:r>
              <a:rPr lang="en-US" dirty="0" err="1"/>
              <a:t>Emuebie</a:t>
            </a:r>
            <a:r>
              <a:rPr lang="en-US" dirty="0"/>
              <a:t>, H. and Edwin, S., (2022). Review on cardiovascular disease and antihypertensive drugs effect on the circulating biomarkers of heart disease. </a:t>
            </a:r>
            <a:r>
              <a:rPr lang="en-US" i="1" dirty="0"/>
              <a:t>GSC </a:t>
            </a:r>
            <a:r>
              <a:rPr lang="en-US" i="1" dirty="0" err="1"/>
              <a:t>Biol</a:t>
            </a:r>
            <a:r>
              <a:rPr lang="en-US" i="1" dirty="0"/>
              <a:t> </a:t>
            </a:r>
            <a:r>
              <a:rPr lang="en-US" i="1" dirty="0" err="1"/>
              <a:t>Pharm</a:t>
            </a:r>
            <a:r>
              <a:rPr lang="en-US" i="1" dirty="0"/>
              <a:t> </a:t>
            </a:r>
            <a:r>
              <a:rPr lang="en-US" i="1" dirty="0" err="1"/>
              <a:t>Sci</a:t>
            </a:r>
            <a:r>
              <a:rPr lang="en-US" i="1" dirty="0"/>
              <a:t>, 20</a:t>
            </a:r>
            <a:r>
              <a:rPr lang="en-US" dirty="0"/>
              <a:t>, pp.120-129. Available at: </a:t>
            </a:r>
            <a:r>
              <a:rPr lang="en-US" dirty="0">
                <a:hlinkClick r:id="rId12"/>
              </a:rPr>
              <a:t>https://doi.org/10.30574/gscbps.2022.20.3.0346</a:t>
            </a:r>
            <a:r>
              <a:rPr lang="en-US" dirty="0"/>
              <a:t> </a:t>
            </a:r>
          </a:p>
          <a:p>
            <a:pPr algn="just">
              <a:lnSpc>
                <a:spcPct val="170000"/>
              </a:lnSpc>
            </a:pPr>
            <a:r>
              <a:rPr lang="en-US" dirty="0" err="1"/>
              <a:t>Puteri</a:t>
            </a:r>
            <a:r>
              <a:rPr lang="en-US" dirty="0"/>
              <a:t>, M.U., </a:t>
            </a:r>
            <a:r>
              <a:rPr lang="en-US" dirty="0" err="1"/>
              <a:t>Azmi</a:t>
            </a:r>
            <a:r>
              <a:rPr lang="en-US" dirty="0"/>
              <a:t>, N.U., Kato, M. and </a:t>
            </a:r>
            <a:r>
              <a:rPr lang="en-US" dirty="0" err="1"/>
              <a:t>Saputri</a:t>
            </a:r>
            <a:r>
              <a:rPr lang="en-US" dirty="0"/>
              <a:t>, F.C., (2022). PCSK9 promotes cardiovascular diseases: recent evidence about its association with platelet activation-induced myocardial infarction. </a:t>
            </a:r>
            <a:r>
              <a:rPr lang="en-US" i="1" dirty="0"/>
              <a:t>Life, 12</a:t>
            </a:r>
            <a:r>
              <a:rPr lang="en-US" dirty="0"/>
              <a:t>(2), p.190. Available at: </a:t>
            </a:r>
            <a:r>
              <a:rPr lang="en-US" dirty="0">
                <a:hlinkClick r:id="rId13"/>
              </a:rPr>
              <a:t>https://doi.org/10.3390/life12020190</a:t>
            </a:r>
            <a:r>
              <a:rPr lang="en-US" dirty="0"/>
              <a:t> </a:t>
            </a:r>
          </a:p>
          <a:p>
            <a:pPr algn="just">
              <a:lnSpc>
                <a:spcPct val="170000"/>
              </a:lnSpc>
            </a:pPr>
            <a:r>
              <a:rPr lang="en-US" dirty="0" err="1"/>
              <a:t>Szczuko</a:t>
            </a:r>
            <a:r>
              <a:rPr lang="en-US" dirty="0"/>
              <a:t>, M., </a:t>
            </a:r>
            <a:r>
              <a:rPr lang="en-US" dirty="0" err="1"/>
              <a:t>Kozioł</a:t>
            </a:r>
            <a:r>
              <a:rPr lang="en-US" dirty="0"/>
              <a:t>, I., </a:t>
            </a:r>
            <a:r>
              <a:rPr lang="en-US" dirty="0" err="1"/>
              <a:t>Kotlęga</a:t>
            </a:r>
            <a:r>
              <a:rPr lang="en-US" dirty="0"/>
              <a:t>, D., </a:t>
            </a:r>
            <a:r>
              <a:rPr lang="en-US" dirty="0" err="1"/>
              <a:t>Brodowski</a:t>
            </a:r>
            <a:r>
              <a:rPr lang="en-US" dirty="0"/>
              <a:t>, J. and </a:t>
            </a:r>
            <a:r>
              <a:rPr lang="en-US" dirty="0" err="1"/>
              <a:t>Drozd</a:t>
            </a:r>
            <a:r>
              <a:rPr lang="en-US" dirty="0"/>
              <a:t>, A., (2021). The role of </a:t>
            </a:r>
            <a:r>
              <a:rPr lang="en-US" dirty="0" err="1"/>
              <a:t>thromboxane</a:t>
            </a:r>
            <a:r>
              <a:rPr lang="en-US" dirty="0"/>
              <a:t> in the course and treatment of ischemic stroke. </a:t>
            </a:r>
            <a:r>
              <a:rPr lang="en-US" i="1" dirty="0"/>
              <a:t>International Journal of Molecular Sciences, 22</a:t>
            </a:r>
            <a:r>
              <a:rPr lang="en-US" dirty="0"/>
              <a:t>(21), p.11644. Available at: </a:t>
            </a:r>
            <a:r>
              <a:rPr lang="en-US" dirty="0">
                <a:hlinkClick r:id="rId14"/>
              </a:rPr>
              <a:t>https://doi.org/10.3390/ijms222111644</a:t>
            </a:r>
            <a:r>
              <a:rPr lang="en-US" dirty="0"/>
              <a:t> </a:t>
            </a:r>
          </a:p>
          <a:p>
            <a:pPr algn="just">
              <a:lnSpc>
                <a:spcPct val="170000"/>
              </a:lnSpc>
            </a:pPr>
            <a:r>
              <a:rPr lang="en-US" dirty="0"/>
              <a:t>Wong, N.D. and </a:t>
            </a:r>
            <a:r>
              <a:rPr lang="en-US" dirty="0" err="1"/>
              <a:t>Sattar</a:t>
            </a:r>
            <a:r>
              <a:rPr lang="en-US" dirty="0"/>
              <a:t>, N., (2023). Cardiovascular risk in diabetes mellitus: epidemiology, assessment and prevention. </a:t>
            </a:r>
            <a:r>
              <a:rPr lang="en-US" i="1" dirty="0"/>
              <a:t>Nature Reviews Cardiology, 20</a:t>
            </a:r>
            <a:r>
              <a:rPr lang="en-US" dirty="0"/>
              <a:t>(10), pp.685-695. Available at: </a:t>
            </a:r>
            <a:r>
              <a:rPr lang="en-US" dirty="0">
                <a:hlinkClick r:id="rId15"/>
              </a:rPr>
              <a:t>https://doi.org/10.1038/s41569-023-00877-z</a:t>
            </a:r>
            <a:endParaRPr lang="en-US"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Custom 2">
      <a:majorFont>
        <a:latin typeface="Times New Roman"/>
        <a:ea typeface=""/>
        <a:cs typeface=""/>
      </a:majorFont>
      <a:minorFont>
        <a:latin typeface="Times New Roman"/>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260</TotalTime>
  <Words>2884</Words>
  <Application>Microsoft Office PowerPoint</Application>
  <PresentationFormat>On-screen Show (4:3)</PresentationFormat>
  <Paragraphs>114</Paragraphs>
  <Slides>15</Slides>
  <Notes>13</Notes>
  <HiddenSlides>0</HiddenSlides>
  <MMClips>2</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15</vt:i4>
      </vt:variant>
    </vt:vector>
  </HeadingPairs>
  <TitlesOfParts>
    <vt:vector size="19" baseType="lpstr">
      <vt:lpstr>Arial</vt:lpstr>
      <vt:lpstr>Calibri</vt:lpstr>
      <vt:lpstr>Times New Roman</vt:lpstr>
      <vt:lpstr>Office Theme</vt:lpstr>
      <vt:lpstr>BMHP5023 INTRODUCTION TO PHYSIOLOGY PROGRAMME: BSC HEALTH AND SOCIAL CARE MODULE: INTRODUCTION TO PHYSIOLOGY ASSIGNMENT TITLE: COMPONENT 2: PRESENTATION Lilieana Lavinia Victoria 2412370 Lecturer: Robert Nartowski    </vt:lpstr>
      <vt:lpstr>INTRODUCTION</vt:lpstr>
      <vt:lpstr>OVERVIEW OF THE DISEASE</vt:lpstr>
      <vt:lpstr>PREVALENCE OF THE DISEASE</vt:lpstr>
      <vt:lpstr>BODY FUNCTIONING</vt:lpstr>
      <vt:lpstr>ANATOMY AND PHYSIOLOGY OF THE BODY SYSTEM DURING THIS DISEASE</vt:lpstr>
      <vt:lpstr>EFFECT OF THE DISEASE ON THE BODY SYSTEM</vt:lpstr>
      <vt:lpstr>EFFECT OF THE DISEASE ON THE BODY SYSTEM (CONT.)</vt:lpstr>
      <vt:lpstr>INFORMATION ABOUT THE FICTIONAL PATIENT</vt:lpstr>
      <vt:lpstr>RISK FACTORS ASSOCIATED WITH THE DISEASE</vt:lpstr>
      <vt:lpstr>RISK FACTORS ASSOCIATED WITH THE DISEASE(CONT.)</vt:lpstr>
      <vt:lpstr>CARE PLAN</vt:lpstr>
      <vt:lpstr>EVIDENCE-BASED RECOMMENDATIONS</vt:lpstr>
      <vt:lpstr>ETHICAL GUIDELINES BASED ON NHS AND NICE GUIDELINES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pc</dc:creator>
  <cp:lastModifiedBy>Lilieana Lavinia Victoria (2412370)</cp:lastModifiedBy>
  <cp:revision>87</cp:revision>
  <dcterms:created xsi:type="dcterms:W3CDTF">2025-11-03T07:02:17Z</dcterms:created>
  <dcterms:modified xsi:type="dcterms:W3CDTF">2025-11-16T14:40:46Z</dcterms:modified>
</cp:coreProperties>
</file>