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5" autoAdjust="0"/>
    <p:restoredTop sz="94660"/>
  </p:normalViewPr>
  <p:slideViewPr>
    <p:cSldViewPr snapToGrid="0">
      <p:cViewPr varScale="1">
        <p:scale>
          <a:sx n="87" d="100"/>
          <a:sy n="87" d="100"/>
        </p:scale>
        <p:origin x="90" y="4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F696C-B9AA-2445-370B-664101BD5D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8E9C3-0503-ABD9-548C-A3AFB4F40C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ED1EA-810C-06F5-FB03-DF9B913FC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C0726A-E173-4D5E-1CA3-359A61CE3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B09ED7-5666-0FCA-0207-A17F20510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293625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A751D-9205-28DC-91DE-09674F9DC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FDF25-3DE5-405F-595F-BF2A5CA94D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4E888-4934-8E09-FBA7-443D4B015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69F580-222B-2180-42CE-3F3357301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5C12-FB97-DEC8-B5E1-A45E90D8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32065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370D5-7562-4B4C-3248-AEEB94C42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545454-E5A3-5467-DDD3-35B626DA0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16451F-A8CA-79EA-C232-08F348D22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D46D66-7759-F16F-00B9-BC06ECCB6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CDE9E-1DA0-ED65-4A3D-FEB5EC844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767196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47B99-581C-5132-71DE-1D83EF4657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97A74-BD72-1AFA-2D27-9DB4BB84F9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C1F639-9D1E-0590-F1E9-2ED60844CC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DEB26-622B-7195-BB6A-0C3C2B5B6E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4AC7F8-E505-6CBD-C10E-A428C68746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7A6F74-6284-E546-767C-B4300DD41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907089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98E32-1CBD-D99F-9A9B-AF3284252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6BD99F-B033-0480-7060-6FBCF7E916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68043-F8CF-FEE1-E248-AEBE910630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2DCB7B-AD56-0748-CE72-5773238CC6E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3DB32E-0763-6318-BE97-4243D6E7A9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E4AB2E-1E31-F65D-85EC-A32394576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66969C5-9947-D414-E01A-64F7E71E3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C80D62-EE1E-6630-8721-135F5E985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39870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5CEC1-4F56-DF39-BFA5-FF85C59BC9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B26B00-2E05-896E-646E-9E1DE92D25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E73B68-642D-CC61-A593-1776E0EB5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9D874-35C7-F73E-3F1A-6AC1D8F99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638916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419C9C-C07D-38EA-4CCD-358C49B3D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3AEECE-0B8D-8F31-CDD6-1C2367E9A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B56AFF-BE4A-0B5D-0CF7-95A3AE710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37641023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68EDE-4249-7F00-F0EF-F854939934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A2F52-E1B2-18B7-BEFA-E62880088A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687AAA-E8A0-F76B-3473-01086F5D3A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EB556-1453-FD0B-3649-E0DA1F0D0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ECBE29-BCF9-FE59-6D1E-55F635640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1CD36E-EBEA-E952-A41A-F51287752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673347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256F-9233-8946-8DCA-D6211E4333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7C7A2DB-7B94-5E74-B50B-95E20F516CF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PK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5793F-CD11-0304-2521-E8A5FD4BD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2DCD23-7B96-7BBA-68D6-C179ABFBF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9C66AB-D454-9F25-EE7A-FB8365E79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B6856F-4071-D9D3-F206-3745CD939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42099420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FD73D-2240-437F-C1A8-702138ED1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4586A4B-9405-AAC1-438C-BAA9F087D2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49B7AD-FA72-4EE1-F2B2-DD6F7A7A0D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A657BC-9A21-DD05-D474-375C1DB45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3C3FF-EC21-52CD-D698-6C1A2BBB74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256275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455256-912C-CA78-11CC-E35F6BA50F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B966D2-212E-0606-A7F5-E89AF415DE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8DDA19-64EC-B21B-91B0-53868D581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C9513B-209B-7511-8CE7-16131F20F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F3788-A776-80AB-11C6-4BB0A2D7AA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1823971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FFCFD6-B011-E147-28C1-D6897EEA9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PK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49F671-C3A1-4307-AD66-1DF8E97E05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PK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508EF-F64F-45DA-9481-BE4BA9EE20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1304B5-1821-405F-9DEF-8843FF9F1682}" type="datetimeFigureOut">
              <a:rPr lang="en-PK" smtClean="0"/>
              <a:t>24/11/2025</a:t>
            </a:fld>
            <a:endParaRPr lang="en-PK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EE9141-28DF-03DA-E7AF-34E341017D2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PK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5F141-4F13-03C1-F195-1B0AC4E206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6231F2-66BD-4E51-8A64-847C3D849833}" type="slidenum">
              <a:rPr lang="en-PK" smtClean="0"/>
              <a:t>‹#›</a:t>
            </a:fld>
            <a:endParaRPr lang="en-PK"/>
          </a:p>
        </p:txBody>
      </p:sp>
    </p:spTree>
    <p:extLst>
      <p:ext uri="{BB962C8B-B14F-4D97-AF65-F5344CB8AC3E}">
        <p14:creationId xmlns:p14="http://schemas.microsoft.com/office/powerpoint/2010/main" val="23955905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PK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edintegrity.biomedcentral.com/articles/10.1007/s40979-023-00142-3" TargetMode="External"/><Relationship Id="rId2" Type="http://schemas.openxmlformats.org/officeDocument/2006/relationships/hyperlink" Target="https://educationaltechnologyjournal.springeropen.com/articles/10.1186/s41239-024-00453-6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ocialspacejournal.eu/menu-script/index.php/ssj/article/view/128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4C5CF19-617C-F5C3-4FF3-2AD6CE71ED9D}"/>
              </a:ext>
            </a:extLst>
          </p:cNvPr>
          <p:cNvSpPr/>
          <p:nvPr/>
        </p:nvSpPr>
        <p:spPr>
          <a:xfrm>
            <a:off x="1894901" y="1597444"/>
            <a:ext cx="7326217" cy="2489813"/>
          </a:xfrm>
          <a:prstGeom prst="rect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F0BB8E-34DE-97B7-21DF-86C00C70FD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0544" y="1825625"/>
            <a:ext cx="9183255" cy="4351338"/>
          </a:xfrm>
        </p:spPr>
        <p:txBody>
          <a:bodyPr/>
          <a:lstStyle/>
          <a:p>
            <a:r>
              <a:rPr lang="en-PK" sz="2000" i="1" dirty="0"/>
              <a:t>Name: Eman Ali</a:t>
            </a:r>
            <a:endParaRPr lang="en-PK" sz="2000" dirty="0"/>
          </a:p>
          <a:p>
            <a:r>
              <a:rPr lang="en-PK" sz="2000" i="1" dirty="0"/>
              <a:t>Student Number: 2507026</a:t>
            </a:r>
            <a:endParaRPr lang="en-PK" sz="2000" dirty="0"/>
          </a:p>
          <a:p>
            <a:r>
              <a:rPr lang="en-PK" sz="2000" i="1" dirty="0"/>
              <a:t>Course: Certificate of Higher Education in Employability Skills</a:t>
            </a:r>
            <a:endParaRPr lang="en-PK" sz="2000" dirty="0"/>
          </a:p>
          <a:p>
            <a:r>
              <a:rPr lang="en-PK" sz="2000" i="1" dirty="0"/>
              <a:t>Module: Academic Skills for the Digital Era</a:t>
            </a:r>
            <a:endParaRPr lang="en-PK" sz="2000" dirty="0"/>
          </a:p>
          <a:p>
            <a:r>
              <a:rPr lang="en-PK" sz="2000" i="1" dirty="0"/>
              <a:t>Module lead: Scott James</a:t>
            </a:r>
            <a:endParaRPr lang="en-PK" sz="2000" dirty="0"/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109346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Wave 6">
            <a:extLst>
              <a:ext uri="{FF2B5EF4-FFF2-40B4-BE49-F238E27FC236}">
                <a16:creationId xmlns:a16="http://schemas.microsoft.com/office/drawing/2014/main" id="{83936C22-09B2-4C68-57C7-9F50B4CD5871}"/>
              </a:ext>
            </a:extLst>
          </p:cNvPr>
          <p:cNvSpPr/>
          <p:nvPr/>
        </p:nvSpPr>
        <p:spPr>
          <a:xfrm>
            <a:off x="220335" y="889237"/>
            <a:ext cx="8009266" cy="914400"/>
          </a:xfrm>
          <a:prstGeom prst="wave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603345-C2A9-225A-E0F0-2AFEC28C8F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520" y="683656"/>
            <a:ext cx="9260595" cy="1325563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Britannic Bold" panose="020B0903060703020204" pitchFamily="34" charset="0"/>
              </a:rPr>
              <a:t>Reflecting on My Research and Report</a:t>
            </a:r>
            <a:endParaRPr lang="en-PK" sz="3600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EA39-66EC-8958-0B75-B23F2B450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0335" y="2276700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My topic focused on the challenges and opportunities students face in the digital era, especially with digital tools and AI.</a:t>
            </a:r>
          </a:p>
          <a:p>
            <a:r>
              <a:rPr lang="en-US" dirty="0"/>
              <a:t>My main conclusion was that AI misuse and digital inequality are major challenges, while flexible access to online learning and ethical use of AI are key opportunities.</a:t>
            </a:r>
          </a:p>
          <a:p>
            <a:r>
              <a:rPr lang="en-US" dirty="0"/>
              <a:t>Overall, I learned that technology can support students a lot, but only when used responsibly and when access is fair.</a:t>
            </a:r>
            <a:endParaRPr lang="en-PK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1639-C75A-E2B1-1672-2D060DC89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28562" y="554906"/>
            <a:ext cx="3049318" cy="1511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00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0"/>
                <a:lumOff val="100000"/>
              </a:schemeClr>
            </a:gs>
            <a:gs pos="35000">
              <a:schemeClr val="accent1">
                <a:lumMod val="0"/>
                <a:lumOff val="100000"/>
              </a:schemeClr>
            </a:gs>
            <a:gs pos="100000">
              <a:schemeClr val="accent1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que 4">
            <a:extLst>
              <a:ext uri="{FF2B5EF4-FFF2-40B4-BE49-F238E27FC236}">
                <a16:creationId xmlns:a16="http://schemas.microsoft.com/office/drawing/2014/main" id="{8B0C7B40-3BDF-A869-813B-45B672840410}"/>
              </a:ext>
            </a:extLst>
          </p:cNvPr>
          <p:cNvSpPr/>
          <p:nvPr/>
        </p:nvSpPr>
        <p:spPr>
          <a:xfrm>
            <a:off x="4924538" y="1690687"/>
            <a:ext cx="1762701" cy="622855"/>
          </a:xfrm>
          <a:prstGeom prst="plaqu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4" name="Rectangle: Top Corners Rounded 3">
            <a:extLst>
              <a:ext uri="{FF2B5EF4-FFF2-40B4-BE49-F238E27FC236}">
                <a16:creationId xmlns:a16="http://schemas.microsoft.com/office/drawing/2014/main" id="{9AE03346-42B3-5EBA-7BD2-58BE3E764B80}"/>
              </a:ext>
            </a:extLst>
          </p:cNvPr>
          <p:cNvSpPr/>
          <p:nvPr/>
        </p:nvSpPr>
        <p:spPr>
          <a:xfrm>
            <a:off x="2445743" y="570706"/>
            <a:ext cx="6973679" cy="914400"/>
          </a:xfrm>
          <a:prstGeom prst="round2Same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F7E75D-F9B5-0BFD-A89C-34BD1B120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3030" y="365125"/>
            <a:ext cx="8720769" cy="1325563"/>
          </a:xfrm>
        </p:spPr>
        <p:txBody>
          <a:bodyPr/>
          <a:lstStyle/>
          <a:p>
            <a:r>
              <a:rPr lang="en-US" dirty="0">
                <a:solidFill>
                  <a:schemeClr val="bg2"/>
                </a:solidFill>
                <a:latin typeface="Britannic Bold" panose="020B0903060703020204" pitchFamily="34" charset="0"/>
              </a:rPr>
              <a:t>Reflecting on the Process</a:t>
            </a:r>
            <a:endParaRPr lang="en-PK" dirty="0">
              <a:solidFill>
                <a:schemeClr val="bg2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2A4426-38B8-E7B1-7A0C-5EF76AD1A6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2773" y="1808134"/>
            <a:ext cx="9958331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                                                  </a:t>
            </a:r>
            <a:r>
              <a:rPr lang="en-US" sz="3200" b="1" dirty="0">
                <a:solidFill>
                  <a:schemeClr val="bg2"/>
                </a:solidFill>
                <a:latin typeface="Britannic Bold" panose="020B0903060703020204" pitchFamily="34" charset="0"/>
              </a:rPr>
              <a:t>Research</a:t>
            </a:r>
            <a:endParaRPr lang="en-US" b="1" dirty="0">
              <a:solidFill>
                <a:schemeClr val="bg2"/>
              </a:solidFill>
              <a:latin typeface="Britannic Bold" panose="020B0903060703020204" pitchFamily="34" charset="0"/>
            </a:endParaRPr>
          </a:p>
          <a:p>
            <a:r>
              <a:rPr lang="en-US" dirty="0"/>
              <a:t>I found my sources by searching for credible academic journals, including the Social Space Journal and </a:t>
            </a:r>
            <a:r>
              <a:rPr lang="en-US" dirty="0" err="1"/>
              <a:t>SpringerOpen</a:t>
            </a:r>
            <a:r>
              <a:rPr lang="en-US" dirty="0"/>
              <a:t>.</a:t>
            </a:r>
          </a:p>
          <a:p>
            <a:r>
              <a:rPr lang="en-US" dirty="0"/>
              <a:t>The easy part was identifying the general themes because the articles clearly discussed pros and cons of digital tools.</a:t>
            </a:r>
          </a:p>
          <a:p>
            <a:r>
              <a:rPr lang="en-US" dirty="0"/>
              <a:t>The harder part was finding a recent source about AI misuse, because many articles were too technical or not directly related to students.</a:t>
            </a:r>
          </a:p>
          <a:p>
            <a:r>
              <a:rPr lang="en-US" dirty="0"/>
              <a:t>The research changed my perspective: I realized that AI is not just a “tool” but something that can both support and damage learning depending on how it is used.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5597690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ouble Wave 4">
            <a:extLst>
              <a:ext uri="{FF2B5EF4-FFF2-40B4-BE49-F238E27FC236}">
                <a16:creationId xmlns:a16="http://schemas.microsoft.com/office/drawing/2014/main" id="{9E36DD53-0304-E189-05F6-7C08504738FC}"/>
              </a:ext>
            </a:extLst>
          </p:cNvPr>
          <p:cNvSpPr/>
          <p:nvPr/>
        </p:nvSpPr>
        <p:spPr>
          <a:xfrm>
            <a:off x="1662993" y="1166544"/>
            <a:ext cx="5123398" cy="914400"/>
          </a:xfrm>
          <a:prstGeom prst="doubleWav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C8058-53F4-9190-5989-3216025BDA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4178" y="960963"/>
            <a:ext cx="8225010" cy="1325563"/>
          </a:xfrm>
        </p:spPr>
        <p:txBody>
          <a:bodyPr/>
          <a:lstStyle/>
          <a:p>
            <a:r>
              <a:rPr lang="en-US" dirty="0">
                <a:solidFill>
                  <a:schemeClr val="bg2"/>
                </a:solidFill>
                <a:latin typeface="Britannic Bold" panose="020B0903060703020204" pitchFamily="34" charset="0"/>
              </a:rPr>
              <a:t>Planning &amp; Writing</a:t>
            </a:r>
            <a:endParaRPr lang="en-PK" dirty="0">
              <a:solidFill>
                <a:schemeClr val="bg2"/>
              </a:solidFill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0517D2-2F79-433C-00D2-C0C84C248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2289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                                                      </a:t>
            </a:r>
          </a:p>
          <a:p>
            <a:r>
              <a:rPr lang="en-US" dirty="0"/>
              <a:t>I planned my report by following the structure in the assignment: introduction → challenges → opportunities → adaptations → conclusion.</a:t>
            </a:r>
          </a:p>
          <a:p>
            <a:r>
              <a:rPr lang="en-US" dirty="0"/>
              <a:t>What helped me most was breaking the task into smaller steps and writing short notes before writing full paragraphs.</a:t>
            </a:r>
          </a:p>
          <a:p>
            <a:r>
              <a:rPr lang="en-US" dirty="0"/>
              <a:t>The most difficult part was keeping the language simple but still academic. Sometimes I felt tempted to write too formally, so I revised my tone to be more natural.</a:t>
            </a:r>
            <a:endParaRPr lang="en-PK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7EE1FD-8128-F511-F37F-3631EC88AD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7110" y="375856"/>
            <a:ext cx="3520729" cy="1684299"/>
          </a:xfrm>
          <a:prstGeom prst="rect">
            <a:avLst/>
          </a:prstGeom>
          <a:effectLst>
            <a:softEdge rad="12700"/>
          </a:effectLst>
        </p:spPr>
      </p:pic>
    </p:spTree>
    <p:extLst>
      <p:ext uri="{BB962C8B-B14F-4D97-AF65-F5344CB8AC3E}">
        <p14:creationId xmlns:p14="http://schemas.microsoft.com/office/powerpoint/2010/main" val="42256870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0"/>
                <a:lumOff val="100000"/>
              </a:schemeClr>
            </a:gs>
            <a:gs pos="35000">
              <a:schemeClr val="accent2">
                <a:lumMod val="0"/>
                <a:lumOff val="100000"/>
              </a:schemeClr>
            </a:gs>
            <a:gs pos="100000">
              <a:schemeClr val="accent2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>
            <a:extLst>
              <a:ext uri="{FF2B5EF4-FFF2-40B4-BE49-F238E27FC236}">
                <a16:creationId xmlns:a16="http://schemas.microsoft.com/office/drawing/2014/main" id="{E3E316FE-FEFD-8EA2-273D-8ABAD00B55EC}"/>
              </a:ext>
            </a:extLst>
          </p:cNvPr>
          <p:cNvSpPr/>
          <p:nvPr/>
        </p:nvSpPr>
        <p:spPr>
          <a:xfrm>
            <a:off x="3988107" y="871901"/>
            <a:ext cx="3525397" cy="1578587"/>
          </a:xfrm>
          <a:prstGeom prst="cloud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E3142-68D5-6A9C-C1E4-8162687B4E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5562" y="871901"/>
            <a:ext cx="6914002" cy="1325563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0"/>
              </a:rPr>
              <a:t>Challenges </a:t>
            </a:r>
            <a:r>
              <a:rPr lang="en-US" sz="8800" b="1" i="1" dirty="0">
                <a:latin typeface="Arial Rounded MT Bold" panose="020F0704030504030204" pitchFamily="34" charset="0"/>
              </a:rPr>
              <a:t>?</a:t>
            </a:r>
            <a:endParaRPr lang="en-PK" b="1" i="1" dirty="0">
              <a:latin typeface="Arial Rounded MT Bold" panose="020F07040305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984C7-167C-D3DE-D259-661CCFAF2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9386" y="2684940"/>
            <a:ext cx="10515600" cy="4351338"/>
          </a:xfrm>
        </p:spPr>
        <p:txBody>
          <a:bodyPr/>
          <a:lstStyle/>
          <a:p>
            <a:r>
              <a:rPr lang="en-US" dirty="0"/>
              <a:t>My biggest challenge was understanding how to talk about AI misuse without sounding too technical.</a:t>
            </a:r>
          </a:p>
          <a:p>
            <a:r>
              <a:rPr lang="en-US" dirty="0"/>
              <a:t>I also struggled with connecting both sources smoothly because they focused on different aspects of digital learning.</a:t>
            </a:r>
          </a:p>
          <a:p>
            <a:r>
              <a:rPr lang="en-US" dirty="0"/>
              <a:t>I overcame this by comparing the ideas directly and choosing examples that matched my own experience.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1981889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0"/>
                <a:lumOff val="100000"/>
              </a:schemeClr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miley Face 4">
            <a:extLst>
              <a:ext uri="{FF2B5EF4-FFF2-40B4-BE49-F238E27FC236}">
                <a16:creationId xmlns:a16="http://schemas.microsoft.com/office/drawing/2014/main" id="{F27E75BB-6577-DA6A-BE0B-24C370F3B078}"/>
              </a:ext>
            </a:extLst>
          </p:cNvPr>
          <p:cNvSpPr/>
          <p:nvPr/>
        </p:nvSpPr>
        <p:spPr>
          <a:xfrm>
            <a:off x="4146015" y="252253"/>
            <a:ext cx="2816646" cy="2002156"/>
          </a:xfrm>
          <a:prstGeom prst="smileyFace">
            <a:avLst/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D154A8-0145-BC0E-A0DC-637B357D7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6015" y="608554"/>
            <a:ext cx="6869935" cy="1325563"/>
          </a:xfrm>
        </p:spPr>
        <p:txBody>
          <a:bodyPr/>
          <a:lstStyle/>
          <a:p>
            <a:r>
              <a:rPr lang="en-US" dirty="0">
                <a:latin typeface="Britannic Bold" panose="020B0903060703020204" pitchFamily="34" charset="0"/>
              </a:rPr>
              <a:t>Successes</a:t>
            </a:r>
            <a:endParaRPr lang="en-PK" dirty="0">
              <a:latin typeface="Britannic Bold" panose="020B0903060703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38DF0-B832-8CBD-D7AE-1710D22F0E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404" y="2579731"/>
            <a:ext cx="6124460" cy="4351338"/>
          </a:xfrm>
        </p:spPr>
        <p:txBody>
          <a:bodyPr/>
          <a:lstStyle/>
          <a:p>
            <a:r>
              <a:rPr lang="en-US" dirty="0"/>
              <a:t>I am most proud of how clearly I explained the opportunities, especially flexible online learning.</a:t>
            </a:r>
          </a:p>
          <a:p>
            <a:r>
              <a:rPr lang="en-US" dirty="0"/>
              <a:t>I also think I did well at linking research with personal experience in a simple and realistic way.</a:t>
            </a:r>
            <a:endParaRPr lang="en-PK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0842E4-8406-93A1-57BB-CD55AE8CBE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8597" y="2254409"/>
            <a:ext cx="3595202" cy="276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299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/>
            </a:gs>
            <a:gs pos="35000">
              <a:schemeClr val="accent5">
                <a:lumMod val="0"/>
                <a:lumOff val="100000"/>
              </a:schemeClr>
            </a:gs>
            <a:gs pos="100000">
              <a:schemeClr val="accent5">
                <a:lumMod val="100000"/>
              </a:schemeClr>
            </a:gs>
          </a:gsLst>
          <a:path path="circle">
            <a:fillToRect l="50000" t="-80000" r="50000" b="18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>
            <a:extLst>
              <a:ext uri="{FF2B5EF4-FFF2-40B4-BE49-F238E27FC236}">
                <a16:creationId xmlns:a16="http://schemas.microsoft.com/office/drawing/2014/main" id="{26BF89E9-7B03-949F-5380-D6795F0D1FE3}"/>
              </a:ext>
            </a:extLst>
          </p:cNvPr>
          <p:cNvSpPr/>
          <p:nvPr/>
        </p:nvSpPr>
        <p:spPr>
          <a:xfrm>
            <a:off x="3765474" y="565961"/>
            <a:ext cx="3833870" cy="1549037"/>
          </a:xfrm>
          <a:prstGeom prst="cloud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952CE-C0D1-9F68-C037-5D30D749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6073" y="597644"/>
            <a:ext cx="7266542" cy="1325563"/>
          </a:xfrm>
        </p:spPr>
        <p:txBody>
          <a:bodyPr/>
          <a:lstStyle/>
          <a:p>
            <a:r>
              <a:rPr lang="en-US" b="1" i="1" dirty="0">
                <a:latin typeface="Brush Script MT" panose="03060802040406070304" pitchFamily="66" charset="0"/>
              </a:rPr>
              <a:t>Looking Forward</a:t>
            </a:r>
            <a:endParaRPr lang="en-PK" b="1" i="1" dirty="0">
              <a:latin typeface="Brush Script MT" panose="03060802040406070304" pitchFamily="66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45861-21CC-3F96-D35A-1DF6D5921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7258" y="2306790"/>
            <a:ext cx="9771043" cy="4351338"/>
          </a:xfrm>
        </p:spPr>
        <p:txBody>
          <a:bodyPr/>
          <a:lstStyle/>
          <a:p>
            <a:r>
              <a:rPr lang="en-US" dirty="0"/>
              <a:t>Next time, I will start the research earlier to give myself more time to read different sources.</a:t>
            </a:r>
          </a:p>
          <a:p>
            <a:r>
              <a:rPr lang="en-US" dirty="0"/>
              <a:t>One thing I will keep doing is using a clear structure before I begin writing. It helped a lot.</a:t>
            </a:r>
          </a:p>
          <a:p>
            <a:r>
              <a:rPr lang="en-US" dirty="0"/>
              <a:t>One actionable goal for my next assignment is to improve my paraphrasing so that I rely less on repeating sentences from sources and express ideas in my own words.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156090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CC1E16-1F4C-F88A-3A5C-28758982C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00" y="1253331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PK" dirty="0"/>
              <a:t>References:</a:t>
            </a:r>
          </a:p>
          <a:p>
            <a:r>
              <a:rPr lang="en-PK" u="sng" dirty="0">
                <a:hlinkClick r:id="rId2"/>
              </a:rPr>
              <a:t>Yusuf, A., Pervin, N., &amp; Román-González, M. (2024). </a:t>
            </a:r>
            <a:r>
              <a:rPr lang="en-PK" i="1" u="sng" dirty="0">
                <a:hlinkClick r:id="rId2"/>
              </a:rPr>
              <a:t>Generative AI and the future of higher education: a threat to academic integrity or reformation? Evidence from multicultural perspectives.</a:t>
            </a:r>
            <a:r>
              <a:rPr lang="en-PK" u="sng" dirty="0">
                <a:hlinkClick r:id="rId2"/>
              </a:rPr>
              <a:t> </a:t>
            </a:r>
            <a:r>
              <a:rPr lang="en-PK" i="1" u="sng" dirty="0">
                <a:hlinkClick r:id="rId2"/>
              </a:rPr>
              <a:t>International Journal of Educational Technology in Higher Education</a:t>
            </a:r>
            <a:r>
              <a:rPr lang="en-PK" u="sng" dirty="0">
                <a:hlinkClick r:id="rId2"/>
              </a:rPr>
              <a:t>.</a:t>
            </a:r>
            <a:endParaRPr lang="en-PK" dirty="0"/>
          </a:p>
          <a:p>
            <a:r>
              <a:rPr lang="en-PK" u="sng" dirty="0">
                <a:hlinkClick r:id="rId3"/>
              </a:rPr>
              <a:t>Birks, D., &amp; Clare, J. (2023). </a:t>
            </a:r>
            <a:r>
              <a:rPr lang="en-PK" i="1" u="sng" dirty="0">
                <a:hlinkClick r:id="rId3"/>
              </a:rPr>
              <a:t>Linking artificial intelligence facilitated academic misconduct to existing prevention frameworks.</a:t>
            </a:r>
            <a:r>
              <a:rPr lang="en-PK" u="sng" dirty="0">
                <a:hlinkClick r:id="rId3"/>
              </a:rPr>
              <a:t> </a:t>
            </a:r>
            <a:r>
              <a:rPr lang="en-PK" i="1" u="sng" dirty="0">
                <a:hlinkClick r:id="rId3"/>
              </a:rPr>
              <a:t>International Journal for Educational Integrity</a:t>
            </a:r>
            <a:r>
              <a:rPr lang="en-PK" u="sng" dirty="0">
                <a:hlinkClick r:id="rId3"/>
              </a:rPr>
              <a:t>.</a:t>
            </a:r>
            <a:endParaRPr lang="en-PK" dirty="0"/>
          </a:p>
          <a:p>
            <a:r>
              <a:rPr lang="en-PK" u="sng" dirty="0" err="1">
                <a:hlinkClick r:id="rId4"/>
              </a:rPr>
              <a:t>Zdonek</a:t>
            </a:r>
            <a:r>
              <a:rPr lang="en-PK" u="sng" dirty="0">
                <a:hlinkClick r:id="rId4"/>
              </a:rPr>
              <a:t>, I., &amp; </a:t>
            </a:r>
            <a:r>
              <a:rPr lang="en-PK" u="sng" dirty="0" err="1">
                <a:hlinkClick r:id="rId4"/>
              </a:rPr>
              <a:t>Halkiewicz</a:t>
            </a:r>
            <a:r>
              <a:rPr lang="en-PK" u="sng" dirty="0">
                <a:hlinkClick r:id="rId4"/>
              </a:rPr>
              <a:t>, K. (2016). </a:t>
            </a:r>
            <a:r>
              <a:rPr lang="en-PK" i="1" u="sng" dirty="0">
                <a:hlinkClick r:id="rId4"/>
              </a:rPr>
              <a:t>[Title of their article]</a:t>
            </a:r>
            <a:r>
              <a:rPr lang="en-PK" u="sng" dirty="0">
                <a:hlinkClick r:id="rId4"/>
              </a:rPr>
              <a:t>, </a:t>
            </a:r>
            <a:r>
              <a:rPr lang="en-PK" i="1" u="sng" dirty="0">
                <a:hlinkClick r:id="rId4"/>
              </a:rPr>
              <a:t>Social Space Journal</a:t>
            </a:r>
            <a:r>
              <a:rPr lang="en-PK" u="sng" dirty="0">
                <a:hlinkClick r:id="rId4"/>
              </a:rPr>
              <a:t>.</a:t>
            </a:r>
            <a:endParaRPr lang="en-PK" dirty="0"/>
          </a:p>
          <a:p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22924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tar: 6 Points 3">
            <a:extLst>
              <a:ext uri="{FF2B5EF4-FFF2-40B4-BE49-F238E27FC236}">
                <a16:creationId xmlns:a16="http://schemas.microsoft.com/office/drawing/2014/main" id="{AAE6BC53-31D7-9D9C-A629-E5BF99BE9781}"/>
              </a:ext>
            </a:extLst>
          </p:cNvPr>
          <p:cNvSpPr/>
          <p:nvPr/>
        </p:nvSpPr>
        <p:spPr>
          <a:xfrm>
            <a:off x="2820318" y="2060155"/>
            <a:ext cx="5497417" cy="2401676"/>
          </a:xfrm>
          <a:prstGeom prst="star6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PK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16DC5-AB46-8900-4483-2CADFB626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5636" y="2634599"/>
            <a:ext cx="10515600" cy="1325563"/>
          </a:xfrm>
        </p:spPr>
        <p:txBody>
          <a:bodyPr/>
          <a:lstStyle/>
          <a:p>
            <a:r>
              <a:rPr lang="en-US" dirty="0"/>
              <a:t>Any Questions?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354674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556</Words>
  <Application>Microsoft Office PowerPoint</Application>
  <PresentationFormat>Widescreen</PresentationFormat>
  <Paragraphs>36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 Rounded MT Bold</vt:lpstr>
      <vt:lpstr>Britannic Bold</vt:lpstr>
      <vt:lpstr>Brush Script MT</vt:lpstr>
      <vt:lpstr>Calibri</vt:lpstr>
      <vt:lpstr>Calibri Light</vt:lpstr>
      <vt:lpstr>Office Theme</vt:lpstr>
      <vt:lpstr>PowerPoint Presentation</vt:lpstr>
      <vt:lpstr>Reflecting on My Research and Report</vt:lpstr>
      <vt:lpstr>Reflecting on the Process</vt:lpstr>
      <vt:lpstr>Planning &amp; Writing</vt:lpstr>
      <vt:lpstr>Challenges ?</vt:lpstr>
      <vt:lpstr>Successes</vt:lpstr>
      <vt:lpstr>Looking Forward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ammar yasir</dc:creator>
  <cp:lastModifiedBy>ammar yasir</cp:lastModifiedBy>
  <cp:revision>5</cp:revision>
  <dcterms:created xsi:type="dcterms:W3CDTF">2025-11-20T23:45:57Z</dcterms:created>
  <dcterms:modified xsi:type="dcterms:W3CDTF">2025-11-23T23:22:44Z</dcterms:modified>
</cp:coreProperties>
</file>