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59" r:id="rId19"/>
    <p:sldId id="260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86" r:id="rId30"/>
    <p:sldId id="287" r:id="rId31"/>
    <p:sldId id="289" r:id="rId32"/>
    <p:sldId id="290" r:id="rId33"/>
    <p:sldId id="291" r:id="rId34"/>
    <p:sldId id="292" r:id="rId35"/>
    <p:sldId id="288" r:id="rId36"/>
    <p:sldId id="295" r:id="rId37"/>
    <p:sldId id="296" r:id="rId38"/>
    <p:sldId id="297" r:id="rId39"/>
    <p:sldId id="298" r:id="rId40"/>
    <p:sldId id="299" r:id="rId41"/>
    <p:sldId id="300" r:id="rId42"/>
    <p:sldId id="301" r:id="rId43"/>
    <p:sldId id="302" r:id="rId44"/>
    <p:sldId id="303" r:id="rId45"/>
    <p:sldId id="304" r:id="rId46"/>
    <p:sldId id="307" r:id="rId47"/>
    <p:sldId id="308" r:id="rId48"/>
    <p:sldId id="309" r:id="rId49"/>
    <p:sldId id="310" r:id="rId50"/>
    <p:sldId id="311" r:id="rId51"/>
    <p:sldId id="312" r:id="rId52"/>
    <p:sldId id="313" r:id="rId53"/>
    <p:sldId id="314" r:id="rId54"/>
    <p:sldId id="315" r:id="rId55"/>
    <p:sldId id="316" r:id="rId56"/>
    <p:sldId id="317" r:id="rId57"/>
    <p:sldId id="318" r:id="rId58"/>
    <p:sldId id="319" r:id="rId59"/>
    <p:sldId id="320" r:id="rId60"/>
    <p:sldId id="321" r:id="rId61"/>
    <p:sldId id="322" r:id="rId62"/>
    <p:sldId id="257" r:id="rId63"/>
    <p:sldId id="258" r:id="rId64"/>
    <p:sldId id="323" r:id="rId6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0E0F7-7F9C-4DD1-AABA-B42A002F36EA}" type="datetimeFigureOut">
              <a:rPr lang="en-GB" smtClean="0"/>
              <a:t>25/10/2016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00E2C-B549-46F9-8BF2-4230F404C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7748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0E0F7-7F9C-4DD1-AABA-B42A002F36EA}" type="datetimeFigureOut">
              <a:rPr lang="en-GB" smtClean="0"/>
              <a:t>25/10/2016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00E2C-B549-46F9-8BF2-4230F404C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9255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0E0F7-7F9C-4DD1-AABA-B42A002F36EA}" type="datetimeFigureOut">
              <a:rPr lang="en-GB" smtClean="0"/>
              <a:t>25/10/2016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00E2C-B549-46F9-8BF2-4230F404C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39350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0E0F7-7F9C-4DD1-AABA-B42A002F36EA}" type="datetimeFigureOut">
              <a:rPr lang="en-GB" smtClean="0"/>
              <a:t>25/10/2016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00E2C-B549-46F9-8BF2-4230F404C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01489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0E0F7-7F9C-4DD1-AABA-B42A002F36EA}" type="datetimeFigureOut">
              <a:rPr lang="en-GB" smtClean="0"/>
              <a:t>25/10/2016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00E2C-B549-46F9-8BF2-4230F404C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12787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0E0F7-7F9C-4DD1-AABA-B42A002F36EA}" type="datetimeFigureOut">
              <a:rPr lang="en-GB" smtClean="0"/>
              <a:t>25/10/2016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00E2C-B549-46F9-8BF2-4230F404C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58748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0E0F7-7F9C-4DD1-AABA-B42A002F36EA}" type="datetimeFigureOut">
              <a:rPr lang="en-GB" smtClean="0"/>
              <a:t>25/10/2016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00E2C-B549-46F9-8BF2-4230F404C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62170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0E0F7-7F9C-4DD1-AABA-B42A002F36EA}" type="datetimeFigureOut">
              <a:rPr lang="en-GB" smtClean="0"/>
              <a:t>25/10/2016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00E2C-B549-46F9-8BF2-4230F404C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54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0E0F7-7F9C-4DD1-AABA-B42A002F36EA}" type="datetimeFigureOut">
              <a:rPr lang="en-GB" smtClean="0"/>
              <a:t>25/10/2016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00E2C-B549-46F9-8BF2-4230F404C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04033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0E0F7-7F9C-4DD1-AABA-B42A002F36EA}" type="datetimeFigureOut">
              <a:rPr lang="en-GB" smtClean="0"/>
              <a:t>25/10/2016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00E2C-B549-46F9-8BF2-4230F404C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2502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0E0F7-7F9C-4DD1-AABA-B42A002F36EA}" type="datetimeFigureOut">
              <a:rPr lang="en-GB" smtClean="0"/>
              <a:t>25/10/2016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00E2C-B549-46F9-8BF2-4230F404C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4543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20E0F7-7F9C-4DD1-AABA-B42A002F36EA}" type="datetimeFigureOut">
              <a:rPr lang="en-GB" smtClean="0"/>
              <a:t>25/10/2016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800E2C-B549-46F9-8BF2-4230F404C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6688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?gfe_rd=cr&amp;ei=rmUPWPKYOI7Z8AeDhK_QDA&amp;gws_rd=ssl#q=freight+transport+definition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?gfe_rd=cr&amp;ei=rmUPWPKYOI7Z8AeDhK_QDA&amp;gws_rd=ssl#q=freight+vehicles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loydsloadinglist.com/freight-directory/news/China-building-high-speed-freight-trains/65289.htm#.WA9m0OZSNMs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ailwaygazette.com/news/freight/single-view/view/demonstration-high-speed-freight-train-links-lyon-and-london.html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ailwaygazette.com/news/freight/single-view/view/colas-rail-and-tnt-tests-express-rail-logistics.html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?gfe_rd=cr&amp;ei=vmkPWKm-I-al8wfohoegAQ&amp;gws_rd=ssl#q=eddie+stobart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eddiestobart.com/our-operations/rail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eddiestobart.com/our-operations/port-operations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outhendairport.com/about/stobart-group/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20161025_freight_c2_GDP.pdf" TargetMode="External"/><Relationship Id="rId2" Type="http://schemas.openxmlformats.org/officeDocument/2006/relationships/hyperlink" Target="20161025_AJD-41-Fang-Han-4-December-2000_Freight%20Tpt%20&amp;%20GDP.pdf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google.co.uk/?gfe_rd=cr&amp;ei=im0PWK2UHvKA8Qekm5D4DA&amp;gws_rd=ssl#q=freight+transport+and+gdp" TargetMode="External"/><Relationship Id="rId4" Type="http://schemas.openxmlformats.org/officeDocument/2006/relationships/image" Target="../media/image1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ec.europa.eu/eurostat/tgm/web/table/description.jsp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ec.europa.eu/eurostat/web/products-datasets/-/tsdtr230" TargetMode="Externa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Packaging_and_labeling" TargetMode="External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://garbiker.bizkaia.eus/Ing/in_Pag_124.htm" TargetMode="External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?gfe_rd=cr&amp;ei=pnkPWM-DBYHZ8Af2xaK4BQ&amp;gws_rd=ssl#q=Pallets" TargetMode="External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epsandstillages.co.uk/products/post-pallets?gclid=CL27qrii9s8CFQaVGwod1IwCRg" TargetMode="External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pslt.co.uk/defence-containers" TargetMode="External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Level 4 – Introduction to Logistics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Freight Transport &amp; Packaging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6785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450" y="260649"/>
            <a:ext cx="5753100" cy="56886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11560" y="6309320"/>
            <a:ext cx="8064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Which Magazine November 2016 - Issue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0112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844824"/>
            <a:ext cx="7992888" cy="20032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539552" y="4869160"/>
            <a:ext cx="80648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https://www.google.co.uk/?</a:t>
            </a:r>
            <a:r>
              <a:rPr lang="en-GB" dirty="0" smtClean="0">
                <a:hlinkClick r:id="rId3"/>
              </a:rPr>
              <a:t>gfe_rd=cr&amp;ei=rmUPWPKYOI7Z8AeDhK_QDA&amp;gws_rd=ssl#q=freight+transport+definition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8367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24745"/>
            <a:ext cx="8856984" cy="28900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539552" y="5301208"/>
            <a:ext cx="842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https://www.google.co.uk/?</a:t>
            </a:r>
            <a:r>
              <a:rPr lang="en-GB" dirty="0" smtClean="0">
                <a:hlinkClick r:id="rId3"/>
              </a:rPr>
              <a:t>gfe_rd=cr&amp;ei=rmUPWPKYOI7Z8AeDhK_QDA&amp;gws_rd=ssl#q=freight+vehicles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7332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0649"/>
            <a:ext cx="7848872" cy="58305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539552" y="609124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http://www.lloydsloadinglist.com/freight-directory/news/China-building-high-speed-freight-trains/65289.htm#.</a:t>
            </a:r>
            <a:r>
              <a:rPr lang="en-GB" dirty="0" smtClean="0">
                <a:hlinkClick r:id="rId3"/>
              </a:rPr>
              <a:t>WA9m0OZSNMs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5041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4664"/>
            <a:ext cx="8064896" cy="55770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79512" y="6093296"/>
            <a:ext cx="87849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www.railwaygazette.com/news/freight/single-view/view/demonstration-high-speed-freight-train-links-lyon-and-london.html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3937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48680"/>
            <a:ext cx="8208911" cy="5544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12169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980728"/>
            <a:ext cx="8280920" cy="4824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30280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8496943" cy="58326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79512" y="6165304"/>
            <a:ext cx="87129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www.railwaygazette.com/news/freight/single-view/view/colas-rail-and-tnt-tests-express-rail-logistics.html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1970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76672"/>
            <a:ext cx="8496944" cy="56886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87769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68760"/>
            <a:ext cx="8208912" cy="28174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755576" y="5157192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https://www.google.co.uk/?</a:t>
            </a:r>
            <a:r>
              <a:rPr lang="en-GB" dirty="0" smtClean="0">
                <a:hlinkClick r:id="rId3"/>
              </a:rPr>
              <a:t>gfe_rd=cr&amp;ei=vmkPWKm-I-al8wfohoegAQ&amp;gws_rd=ssl#q=eddie+stobart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5178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12776"/>
            <a:ext cx="7848871" cy="2973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251520" y="5013176"/>
            <a:ext cx="8568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eddiestobart.com/our-operations/rail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7124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00809"/>
            <a:ext cx="8352928" cy="25235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24467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332656"/>
            <a:ext cx="8784977" cy="49632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79511" y="5805264"/>
            <a:ext cx="87849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eddiestobart.com/our-operations/port-operations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7183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20688"/>
            <a:ext cx="8640960" cy="50405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27095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48680"/>
            <a:ext cx="8856984" cy="4747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23528" y="5295900"/>
            <a:ext cx="8568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http://www.southendairport.com/about/stobart-group</a:t>
            </a:r>
            <a:r>
              <a:rPr lang="en-GB" dirty="0" smtClean="0">
                <a:hlinkClick r:id="rId3"/>
              </a:rPr>
              <a:t>/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2492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692696"/>
            <a:ext cx="7488832" cy="53285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31913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836713"/>
            <a:ext cx="7924800" cy="50405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71441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980728"/>
            <a:ext cx="6552728" cy="38055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971600" y="5589240"/>
            <a:ext cx="6912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Daily Express 25 Oct 16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1225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27584" y="980728"/>
            <a:ext cx="741682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Freight Transport and Gross Domestic Product [GDP]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>
                <a:hlinkClick r:id="rId2" action="ppaction://hlinkfile"/>
              </a:rPr>
              <a:t>20161025_AJD-41-Fang-Han-4-December-2000_Freight </a:t>
            </a:r>
            <a:r>
              <a:rPr lang="en-GB" dirty="0" err="1" smtClean="0">
                <a:hlinkClick r:id="rId2" action="ppaction://hlinkfile"/>
              </a:rPr>
              <a:t>Tpt</a:t>
            </a:r>
            <a:r>
              <a:rPr lang="en-GB" dirty="0" smtClean="0">
                <a:hlinkClick r:id="rId2" action="ppaction://hlinkfile"/>
              </a:rPr>
              <a:t> &amp; GDP.pdf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>
                <a:hlinkClick r:id="rId3" action="ppaction://hlinkfile"/>
              </a:rPr>
              <a:t>20161025_freight_c2_GDP.pdf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843213"/>
            <a:ext cx="7416824" cy="18099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971600" y="4797152"/>
            <a:ext cx="6912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5"/>
              </a:rPr>
              <a:t>https://www.google.co.uk/?</a:t>
            </a:r>
            <a:r>
              <a:rPr lang="en-GB" dirty="0" smtClean="0">
                <a:hlinkClick r:id="rId5"/>
              </a:rPr>
              <a:t>gfe_rd=cr&amp;ei=im0PWK2UHvKA8Qekm5D4DA&amp;gws_rd=ssl#q=freight+transport+and+gdp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1655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268761"/>
            <a:ext cx="8208911" cy="26698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755576" y="4365104"/>
            <a:ext cx="7632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ec.europa.eu/eurostat/tgm/web/table/description.jsp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1240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548680"/>
            <a:ext cx="8640961" cy="53285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251519" y="6237312"/>
            <a:ext cx="86409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http://ec.europa.eu/eurostat/web/products-datasets/-/</a:t>
            </a:r>
            <a:r>
              <a:rPr lang="en-GB" dirty="0" smtClean="0">
                <a:hlinkClick r:id="rId3"/>
              </a:rPr>
              <a:t>tsdtr230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1267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32656"/>
            <a:ext cx="8640960" cy="54726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73012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620688"/>
            <a:ext cx="8640961" cy="48245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33883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48680"/>
            <a:ext cx="8856984" cy="52565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70329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48680"/>
            <a:ext cx="8784976" cy="52565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11118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46648"/>
            <a:ext cx="5112567" cy="5082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6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760938"/>
            <a:ext cx="3096344" cy="23323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4715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00" y="1052737"/>
            <a:ext cx="8305800" cy="24482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11560" y="4221088"/>
            <a:ext cx="8113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en.wikipedia.org/wiki/Packaging_and_labeling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3658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213" y="1412777"/>
            <a:ext cx="8029575" cy="12961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60672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332656"/>
            <a:ext cx="8496945" cy="5904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62028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92696"/>
            <a:ext cx="8784976" cy="48965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78183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620688"/>
            <a:ext cx="8496945" cy="54726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43678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260648"/>
            <a:ext cx="8352929" cy="40324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48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6800" y="3854786"/>
            <a:ext cx="1849576" cy="28145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50587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280992"/>
            <a:ext cx="2699792" cy="30278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4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308852"/>
            <a:ext cx="8964488" cy="328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34765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48680"/>
            <a:ext cx="8496944" cy="45662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37408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188640"/>
            <a:ext cx="8712969" cy="64807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16773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28800"/>
            <a:ext cx="8640960" cy="2736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82629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5" y="116632"/>
            <a:ext cx="8496945" cy="63367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48023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188640"/>
            <a:ext cx="8640961" cy="66693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91780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5" y="332656"/>
            <a:ext cx="8424937" cy="60486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98661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32656"/>
            <a:ext cx="7848872" cy="5477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03484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76672"/>
            <a:ext cx="8280920" cy="51845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77021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0648"/>
            <a:ext cx="7776864" cy="60486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39443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48680"/>
            <a:ext cx="7704855" cy="51845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8166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10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404664"/>
            <a:ext cx="8640961" cy="56886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84859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980728"/>
            <a:ext cx="2668885" cy="44675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899592" y="260648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Packaging Material &amp; Types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4729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332656"/>
            <a:ext cx="8568953" cy="49680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467544" y="5445224"/>
            <a:ext cx="813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garbiker.bizkaia.eus/Ing/in_Pag_124.htm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5469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548680"/>
            <a:ext cx="8496944" cy="53285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37673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6672"/>
            <a:ext cx="8640960" cy="52565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32228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48680"/>
            <a:ext cx="8496944" cy="4752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43836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2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620688"/>
            <a:ext cx="8784976" cy="52565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85145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2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92696"/>
            <a:ext cx="8784975" cy="460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41137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2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980728"/>
            <a:ext cx="8640960" cy="3888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65214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3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8568952" cy="6408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10924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3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980728"/>
            <a:ext cx="7776864" cy="35055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83568" y="5085184"/>
            <a:ext cx="7776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https://www.google.co.uk/?</a:t>
            </a:r>
            <a:r>
              <a:rPr lang="en-GB" dirty="0" smtClean="0">
                <a:hlinkClick r:id="rId3"/>
              </a:rPr>
              <a:t>gfe_rd=cr&amp;ei=pnkPWM-DBYHZ8Af2xaK4BQ&amp;gws_rd=ssl#q=Pallets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5118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3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64704"/>
            <a:ext cx="9036495" cy="44644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23528" y="5517232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www.stepsandstillages.co.uk/products/post-pallets?gclid=CL27qrii9s8CFQaVGwod1IwCRg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4883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3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846641"/>
            <a:ext cx="6264696" cy="40225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62167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4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04664"/>
            <a:ext cx="7704856" cy="58326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95536" y="6237311"/>
            <a:ext cx="83529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www.epslt.co.uk/defence-containers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5752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96752"/>
            <a:ext cx="7920880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27991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4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908720"/>
            <a:ext cx="8496943" cy="4968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2541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4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790574"/>
            <a:ext cx="8136903" cy="55907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85251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0"/>
            <a:ext cx="468052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23030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9713" y="628650"/>
            <a:ext cx="6124575" cy="5600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96276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340768"/>
            <a:ext cx="8424936" cy="5112568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23528" y="260648"/>
            <a:ext cx="8424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QUESTIONS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0455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197</TotalTime>
  <Words>106</Words>
  <Application>Microsoft Office PowerPoint</Application>
  <PresentationFormat>On-screen Show (4:3)</PresentationFormat>
  <Paragraphs>29</Paragraphs>
  <Slides>64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64</vt:i4>
      </vt:variant>
    </vt:vector>
  </HeadingPairs>
  <TitlesOfParts>
    <vt:vector size="65" baseType="lpstr">
      <vt:lpstr>Office Theme</vt:lpstr>
      <vt:lpstr>Level 4 – Introduction to Logistics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Level 4 – Introduction to Logistics</dc:title>
  <dc:creator>Windows</dc:creator>
  <cp:lastModifiedBy>Windows</cp:lastModifiedBy>
  <cp:revision>42</cp:revision>
  <dcterms:created xsi:type="dcterms:W3CDTF">2016-10-17T13:39:49Z</dcterms:created>
  <dcterms:modified xsi:type="dcterms:W3CDTF">2016-10-25T15:43:13Z</dcterms:modified>
</cp:coreProperties>
</file>