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7" r:id="rId2"/>
    <p:sldId id="277" r:id="rId3"/>
    <p:sldId id="269" r:id="rId4"/>
    <p:sldId id="258" r:id="rId5"/>
    <p:sldId id="270" r:id="rId6"/>
    <p:sldId id="271" r:id="rId7"/>
    <p:sldId id="261" r:id="rId8"/>
    <p:sldId id="262" r:id="rId9"/>
    <p:sldId id="263" r:id="rId10"/>
    <p:sldId id="274" r:id="rId11"/>
    <p:sldId id="279" r:id="rId12"/>
    <p:sldId id="275" r:id="rId13"/>
    <p:sldId id="280" r:id="rId14"/>
    <p:sldId id="281" r:id="rId15"/>
    <p:sldId id="265" r:id="rId16"/>
    <p:sldId id="266" r:id="rId17"/>
    <p:sldId id="283" r:id="rId18"/>
    <p:sldId id="267" r:id="rId19"/>
    <p:sldId id="284" r:id="rId20"/>
    <p:sldId id="285" r:id="rId21"/>
    <p:sldId id="268" r:id="rId22"/>
    <p:sldId id="278" r:id="rId23"/>
    <p:sldId id="282" r:id="rId24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555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8" y="1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D93A1D-F43C-4E23-96DC-99D1A49CC60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50322A-08FE-4C20-8FD8-16726AEC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974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2125" cy="3413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925" y="0"/>
            <a:ext cx="4302125" cy="3413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D793AE-D219-4BAB-A40E-A4183A4F6B5F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433763" y="849313"/>
            <a:ext cx="3059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188" y="3271838"/>
            <a:ext cx="7942262" cy="26765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456363"/>
            <a:ext cx="4302125" cy="3413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925" y="6456363"/>
            <a:ext cx="4302125" cy="3413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D63F70-E5E9-41E9-AD28-36C703FE32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884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D63F70-E5E9-41E9-AD28-36C703FE32D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3793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D63F70-E5E9-41E9-AD28-36C703FE32D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021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D63F70-E5E9-41E9-AD28-36C703FE32D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8160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D63F70-E5E9-41E9-AD28-36C703FE32D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5162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mailto:ken.dicks@uwtsd.ac.uk" TargetMode="External"/><Relationship Id="rId7" Type="http://schemas.openxmlformats.org/officeDocument/2006/relationships/image" Target="../media/image5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Learning%20Review%2026-02-2018.docx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Group%20Feedback%20-%20What%20is%20person%20centred%20planning.docx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ebarchive.nationalarchives.gov.uk/20130123201648/http:/www.dh.gov.uk/en/Publicationsandstatistics/Publications/PublicationsPolicyAndGuidance/DH_115175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Group%20Feedback%20-%20Key%20features%20of%20PCP.docx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helensandersonassociates.co.uk/person-centred-practice/path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Group%20Feedback%20-%20Evaluating%20the%20PATH%20process.docx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hyperlink" Target="https://www.youtube.com/watch?v=OnE7-Esv-po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helensandersonassociates.co.uk/person-centred-practice/map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hyperlink" Target="https://www.youtube.com/watch?v=uGc4kmoDrRg" TargetMode="External"/><Relationship Id="rId2" Type="http://schemas.openxmlformats.org/officeDocument/2006/relationships/hyperlink" Target="Group%20Feedback%20-%20Evaluating%20the%20MAP%20process.docx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hyperlink" Target="https://www.youtube.com/watch?v=M7FdQ-fG3D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beta.gov.wales/sites/default/files/publications/2018-06/additional-learning-needs-and-education-tribunal-wales-act-2018-implementation-guide-for-individual-development-plans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ov.wales/statistics-and-research/programme-action-research-additional-learning-needs-pilot/?lang=en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Group%20Feedback%20-%20Evaluating%20One%20Page%20Profiles.docx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hyperlink" Target="http://www.cwp.nhs.uk/about-us/our-campaigns/person-centred-framework/recovery-toolbox/one-page-profiles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callscotland.org.uk/professional-learning/our-courses/CALL13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Group%20Feedback%20-%20Communication%20Passports.docx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hyperlink" Target="Communication%20Passports%20-%20CALL%20Scotland.ppt" TargetMode="Externa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beta.gov.wales/sites/default/files/publications/2019-01/person-centred-practice-in-education-a-guide-for-early-years-schools-and-colleges-in-wales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beta.gov.wales/sites/default/files/publications/2019-01/developing-as-a-person-centred-organisation.pdf" TargetMode="External"/><Relationship Id="rId4" Type="http://schemas.openxmlformats.org/officeDocument/2006/relationships/hyperlink" Target="https://learning.gov.wales/docs/learningwales/publications/150909-reviews-toolkit-en.pdf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rf.org.uk/sites/default/files/jrf/migrated/files/9781859354803.pdf" TargetMode="External"/><Relationship Id="rId3" Type="http://schemas.openxmlformats.org/officeDocument/2006/relationships/hyperlink" Target="http://www.callscotland.org.uk/professional-learning/our-courses/CALL13/" TargetMode="External"/><Relationship Id="rId7" Type="http://schemas.openxmlformats.org/officeDocument/2006/relationships/hyperlink" Target="http://webarchive.nationalarchives.gov.uk/20130123201648/http:/www.dh.gov.uk/en/Publicationsandstatistics/Publications/PublicationsPolicyAndGuidance/DH_11517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valuing-people-a-new-strategy-for-learning-disability-for-the-21st-century" TargetMode="External"/><Relationship Id="rId5" Type="http://schemas.openxmlformats.org/officeDocument/2006/relationships/hyperlink" Target="http://www.cwp.nhs.uk/about-us/our-campaigns/person-centred-framework/recovery-toolbox/one-page-profiles/" TargetMode="External"/><Relationship Id="rId4" Type="http://schemas.openxmlformats.org/officeDocument/2006/relationships/hyperlink" Target="http://www.communicationpassports.org.uk/creating-passports/templates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helensandersonassociates.co.uk/person-centred-practice/paths/" TargetMode="External"/><Relationship Id="rId7" Type="http://schemas.openxmlformats.org/officeDocument/2006/relationships/hyperlink" Target="http://www.learningcommunity.us/onepageprofiles.htm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OnE7-Esv-po" TargetMode="External"/><Relationship Id="rId5" Type="http://schemas.openxmlformats.org/officeDocument/2006/relationships/hyperlink" Target="https://www.youtube.com/watch?v=M7FdQ-fG3Dg" TargetMode="External"/><Relationship Id="rId4" Type="http://schemas.openxmlformats.org/officeDocument/2006/relationships/hyperlink" Target="http://helensandersonassociates.co.uk/person-centred-practice/maps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pathwaysassociates.co.uk/Archive/pdfs/pcp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earning.gov.wales/docs/learningwales/publications/150907-developing-pc-en.pdf" TargetMode="External"/><Relationship Id="rId4" Type="http://schemas.openxmlformats.org/officeDocument/2006/relationships/hyperlink" Target="http://learning.gov.wales/docs/learningwales/publications/150909-reviews-toolkit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4"/>
            <a:ext cx="2448272" cy="33120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3861048"/>
            <a:ext cx="244827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766" y="4737104"/>
            <a:ext cx="6633889" cy="891530"/>
          </a:xfrm>
        </p:spPr>
        <p:txBody>
          <a:bodyPr>
            <a:normAutofit/>
          </a:bodyPr>
          <a:lstStyle/>
          <a:p>
            <a:r>
              <a:rPr lang="en-GB" sz="2800" b="1"/>
              <a:t>SJSI4020: Understanding Additional Needs</a:t>
            </a:r>
            <a:endParaRPr lang="en-US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55776" y="616530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Ken Dicks </a:t>
            </a:r>
            <a:r>
              <a:rPr lang="en-GB" sz="2800" b="1" dirty="0">
                <a:hlinkClick r:id="rId3"/>
              </a:rPr>
              <a:t>ken.dicks@uwtsd.ac.uk</a:t>
            </a:r>
            <a:r>
              <a:rPr lang="en-GB" sz="2800" b="1" dirty="0"/>
              <a:t>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4845" y="536520"/>
            <a:ext cx="2161702" cy="29615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8499" y="548679"/>
            <a:ext cx="2141933" cy="16064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08213" y="548679"/>
            <a:ext cx="1871589" cy="12477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4711" y="2637170"/>
            <a:ext cx="3166665" cy="18715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2255" y="2484715"/>
            <a:ext cx="1412776" cy="141277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20174" y="5517232"/>
            <a:ext cx="59192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Person Centred Planning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/>
              <a:t>Recap of last session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47664" y="2060848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did we cover in the last session?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3219" y="3322773"/>
            <a:ext cx="566793" cy="566793"/>
          </a:xfrm>
          <a:prstGeom prst="rect">
            <a:avLst/>
          </a:prstGeom>
        </p:spPr>
      </p:pic>
      <p:pic>
        <p:nvPicPr>
          <p:cNvPr id="6" name="Picture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8883" y="4437112"/>
            <a:ext cx="579811" cy="57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596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412777"/>
            <a:ext cx="8229600" cy="26642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2800" i="1" dirty="0"/>
              <a:t>In your groups, discuss the phrase Person Centred Planning.</a:t>
            </a:r>
          </a:p>
          <a:p>
            <a:pPr algn="ctr">
              <a:buNone/>
            </a:pPr>
            <a:r>
              <a:rPr lang="en-US" sz="2800" i="1" dirty="0"/>
              <a:t>Is it a phrase you are familiar with?</a:t>
            </a:r>
          </a:p>
          <a:p>
            <a:pPr algn="ctr">
              <a:buNone/>
            </a:pPr>
            <a:r>
              <a:rPr lang="en-US" sz="2800" i="1" dirty="0"/>
              <a:t>Have you come across it in your work?</a:t>
            </a:r>
          </a:p>
          <a:p>
            <a:pPr algn="ctr">
              <a:buNone/>
            </a:pPr>
            <a:r>
              <a:rPr lang="en-US" sz="2800" i="1" dirty="0"/>
              <a:t>What do you think it means?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    What is Person Centred Planning?</a:t>
            </a:r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437112"/>
            <a:ext cx="1142857" cy="1142857"/>
          </a:xfrm>
          <a:prstGeom prst="rect">
            <a:avLst/>
          </a:prstGeom>
        </p:spPr>
      </p:pic>
      <p:pic>
        <p:nvPicPr>
          <p:cNvPr id="5" name="Picture 4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4830" y="4365104"/>
            <a:ext cx="1108491" cy="110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21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31640"/>
            <a:ext cx="8229600" cy="45259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en-US" sz="2800" dirty="0"/>
              <a:t>Developed in services for adults with learning disabilities </a:t>
            </a:r>
          </a:p>
          <a:p>
            <a:pPr>
              <a:buFont typeface="Wingdings" pitchFamily="2" charset="2"/>
              <a:buChar char="Ø"/>
            </a:pPr>
            <a:r>
              <a:rPr lang="en-US" sz="2800" dirty="0"/>
              <a:t> Supported by guidance such as </a:t>
            </a:r>
            <a:r>
              <a:rPr lang="en-US" sz="2800" i="1" dirty="0"/>
              <a:t>Valuing People (</a:t>
            </a:r>
            <a:r>
              <a:rPr lang="en-US" sz="2800" i="1" dirty="0" err="1"/>
              <a:t>DoH</a:t>
            </a:r>
            <a:r>
              <a:rPr lang="en-US" sz="2800" i="1" dirty="0"/>
              <a:t>, 2001): England and Wales </a:t>
            </a:r>
            <a:endParaRPr lang="en-GB" sz="2800" i="1" dirty="0"/>
          </a:p>
          <a:p>
            <a:pPr>
              <a:buFont typeface="Wingdings" pitchFamily="2" charset="2"/>
              <a:buChar char="Ø"/>
            </a:pPr>
            <a:r>
              <a:rPr lang="en-US" sz="2800" dirty="0"/>
              <a:t> Increasingly used in schools within reviews and transition planning</a:t>
            </a:r>
          </a:p>
          <a:p>
            <a:pPr>
              <a:buFont typeface="Wingdings" pitchFamily="2" charset="2"/>
              <a:buChar char="Ø"/>
            </a:pPr>
            <a:r>
              <a:rPr lang="en-US" sz="2800" dirty="0"/>
              <a:t> Strategy used by the third sector</a:t>
            </a:r>
          </a:p>
          <a:p>
            <a:pPr>
              <a:buFont typeface="Wingdings" pitchFamily="2" charset="2"/>
              <a:buChar char="Ø"/>
            </a:pPr>
            <a:r>
              <a:rPr lang="en-US" sz="2800" dirty="0"/>
              <a:t>Heavily influenced by the social model of disability</a:t>
            </a:r>
          </a:p>
          <a:p>
            <a:pPr>
              <a:buNone/>
            </a:pPr>
            <a:endParaRPr lang="en-US" sz="2800" dirty="0"/>
          </a:p>
          <a:p>
            <a:endParaRPr lang="en-US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en-GB" b="1" dirty="0"/>
              <a:t>     Person Centred Planning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331236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800" b="1" dirty="0"/>
              <a:t>A process of </a:t>
            </a:r>
          </a:p>
          <a:p>
            <a:r>
              <a:rPr lang="en-GB" sz="2800" dirty="0"/>
              <a:t>continual listening, and learning; </a:t>
            </a:r>
          </a:p>
          <a:p>
            <a:r>
              <a:rPr lang="en-GB" sz="2800" dirty="0"/>
              <a:t>focussed on what is important to someone</a:t>
            </a:r>
          </a:p>
          <a:p>
            <a:r>
              <a:rPr lang="en-GB" sz="2800" dirty="0"/>
              <a:t>Now and for the future;</a:t>
            </a:r>
          </a:p>
          <a:p>
            <a:r>
              <a:rPr lang="en-GB" sz="2800" dirty="0"/>
              <a:t>Acting upon this in alliance with their family and friends</a:t>
            </a:r>
            <a:r>
              <a:rPr lang="en-GB" sz="2400" dirty="0"/>
              <a:t>.</a:t>
            </a:r>
          </a:p>
          <a:p>
            <a:pPr>
              <a:buNone/>
            </a:pPr>
            <a:endParaRPr lang="en-US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b="1" dirty="0">
                <a:effectLst/>
              </a:rPr>
              <a:t>Person Centred Planning - Adults</a:t>
            </a:r>
            <a:endParaRPr lang="en-US" b="1" dirty="0">
              <a:effectLst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572000" y="421179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(Department of Health, 2010)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B3C34112-97F9-4541-9D64-525DAFF7D8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6108" y="4005053"/>
            <a:ext cx="782817" cy="78281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EE7DA7-B909-4079-BDEC-25F2907678C5}"/>
              </a:ext>
            </a:extLst>
          </p:cNvPr>
          <p:cNvSpPr txBox="1"/>
          <p:nvPr/>
        </p:nvSpPr>
        <p:spPr>
          <a:xfrm>
            <a:off x="2051720" y="5157192"/>
            <a:ext cx="6635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Study Skills: What can we surmise from the fact that this document in now archived?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D2712C9-D0DE-4BED-B8D1-E875D68B96C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5230382"/>
            <a:ext cx="717715" cy="717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13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/>
              <a:t>Key Features of Person Centred Planning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59" y="2924944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Read through the excerpt from the </a:t>
            </a:r>
            <a:r>
              <a:rPr lang="en-GB" sz="2800" i="1" dirty="0" err="1"/>
              <a:t>JRF</a:t>
            </a:r>
            <a:r>
              <a:rPr lang="en-GB" sz="2800" i="1" dirty="0"/>
              <a:t> report ‘Person Centred Planning in Social Care’ and identify the important features of this approach.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Feedback to your tutor.</a:t>
            </a:r>
          </a:p>
        </p:txBody>
      </p:sp>
      <p:pic>
        <p:nvPicPr>
          <p:cNvPr id="7" name="Picture 6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5766" y="5690895"/>
            <a:ext cx="892467" cy="8924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73C7915-7B7E-4476-9531-BF61E1613A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100198"/>
            <a:ext cx="611127" cy="6111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D00FD43-6CF3-443D-A745-AD0513711E8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79" y="1382436"/>
            <a:ext cx="611128" cy="6111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A7676B-8580-4584-9353-653C9DA129D9}"/>
              </a:ext>
            </a:extLst>
          </p:cNvPr>
          <p:cNvSpPr txBox="1"/>
          <p:nvPr/>
        </p:nvSpPr>
        <p:spPr>
          <a:xfrm>
            <a:off x="2302807" y="1196752"/>
            <a:ext cx="6229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Handout 1: Excerpt from ‘Person Centred Planning in Social Care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FD5F450-8377-410A-877A-488FEE16744B}"/>
              </a:ext>
            </a:extLst>
          </p:cNvPr>
          <p:cNvSpPr txBox="1"/>
          <p:nvPr/>
        </p:nvSpPr>
        <p:spPr>
          <a:xfrm>
            <a:off x="2302808" y="2165955"/>
            <a:ext cx="6229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Guided Study Activity: Key features of PCP</a:t>
            </a:r>
          </a:p>
        </p:txBody>
      </p:sp>
    </p:spTree>
    <p:extLst>
      <p:ext uri="{BB962C8B-B14F-4D97-AF65-F5344CB8AC3E}">
        <p14:creationId xmlns:p14="http://schemas.microsoft.com/office/powerpoint/2010/main" val="3470116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Focus should be on achieving real change </a:t>
            </a:r>
          </a:p>
          <a:p>
            <a:r>
              <a:rPr lang="en-US" dirty="0"/>
              <a:t> Plans need to be working documents </a:t>
            </a:r>
          </a:p>
          <a:p>
            <a:r>
              <a:rPr lang="en-US" dirty="0"/>
              <a:t> Guiding practice </a:t>
            </a:r>
          </a:p>
          <a:p>
            <a:r>
              <a:rPr lang="en-US" dirty="0"/>
              <a:t> Regularly reviewed </a:t>
            </a:r>
          </a:p>
          <a:p>
            <a:r>
              <a:rPr lang="en-US" dirty="0"/>
              <a:t> Making a difference </a:t>
            </a:r>
          </a:p>
          <a:p>
            <a:endParaRPr lang="en-US" dirty="0"/>
          </a:p>
          <a:p>
            <a:pPr marL="0" indent="0" algn="r">
              <a:buNone/>
            </a:pPr>
            <a:r>
              <a:rPr lang="en-US" dirty="0"/>
              <a:t>(Mansell &amp; Beadle- Brown, 2004)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>
                <a:effectLst/>
              </a:rPr>
              <a:t>Person Centred Action</a:t>
            </a:r>
            <a:endParaRPr lang="en-US" sz="4400" b="1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major service development requiring the investment of substantial resources </a:t>
            </a:r>
          </a:p>
          <a:p>
            <a:r>
              <a:rPr lang="en-US" dirty="0"/>
              <a:t>Critique that person-</a:t>
            </a:r>
            <a:r>
              <a:rPr lang="en-US" dirty="0" err="1"/>
              <a:t>centred</a:t>
            </a:r>
            <a:r>
              <a:rPr lang="en-US" dirty="0"/>
              <a:t> planning might shift responsibility to individuals, families and friends </a:t>
            </a:r>
          </a:p>
          <a:p>
            <a:r>
              <a:rPr lang="en-US" dirty="0"/>
              <a:t>Concerns that plans may remain notional or </a:t>
            </a:r>
            <a:r>
              <a:rPr lang="en-US" dirty="0" err="1"/>
              <a:t>aspirational</a:t>
            </a:r>
            <a:r>
              <a:rPr lang="en-US" dirty="0"/>
              <a:t>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400" b="1" dirty="0">
                <a:effectLst/>
              </a:rPr>
              <a:t>Person-Centre Planning or Person-Centred Action?</a:t>
            </a:r>
            <a:endParaRPr lang="en-US" sz="4400" b="1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2044824"/>
          </a:xfrm>
        </p:spPr>
        <p:txBody>
          <a:bodyPr/>
          <a:lstStyle/>
          <a:p>
            <a:r>
              <a:rPr lang="en-US" sz="3600" dirty="0"/>
              <a:t>Should focus on achieving real change rather than on plans and planning (Mansell &amp; Beadle-Brown, 2004)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400" b="1" dirty="0">
                <a:effectLst/>
              </a:rPr>
              <a:t>Person-Centre Planning or Person-Centred Action?</a:t>
            </a:r>
            <a:endParaRPr lang="en-US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845024"/>
          </a:xfrm>
        </p:spPr>
        <p:txBody>
          <a:bodyPr>
            <a:noAutofit/>
          </a:bodyPr>
          <a:lstStyle/>
          <a:p>
            <a:r>
              <a:rPr lang="en-US" sz="2400" dirty="0"/>
              <a:t>Planning Alternative Tomorrows with Hope (PATH) </a:t>
            </a:r>
          </a:p>
          <a:p>
            <a:r>
              <a:rPr lang="en-US" sz="2400" dirty="0"/>
              <a:t> </a:t>
            </a:r>
            <a:r>
              <a:rPr lang="en-GB" sz="2400" dirty="0"/>
              <a:t>PATH was developed by Jack </a:t>
            </a:r>
            <a:r>
              <a:rPr lang="en-GB" sz="2400" dirty="0" err="1"/>
              <a:t>Pearpoint</a:t>
            </a:r>
            <a:r>
              <a:rPr lang="en-GB" sz="2400" dirty="0"/>
              <a:t>, Marsha Forest and John O‘Brien from 1991 onwards. </a:t>
            </a:r>
          </a:p>
          <a:p>
            <a:r>
              <a:rPr lang="en-GB" sz="2400" dirty="0"/>
              <a:t>It can be used as a planning style with individuals and with organisations. When used in person-centred planning, the focus person and the people she wants to invite meet together with two facilitators to work through the process.</a:t>
            </a:r>
          </a:p>
          <a:p>
            <a:r>
              <a:rPr lang="en-GB" sz="2400" dirty="0"/>
              <a:t>PATH works well when an individual has a group of people around her who are committed to making things happen. Using the PATH process enables people to understand and take control of the situation.</a:t>
            </a:r>
            <a:endParaRPr lang="en-US" sz="2400" dirty="0"/>
          </a:p>
          <a:p>
            <a:pPr marL="0" indent="0" algn="r">
              <a:buNone/>
            </a:pPr>
            <a:r>
              <a:rPr lang="en-US" sz="2400" dirty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Person Centred </a:t>
            </a:r>
            <a:r>
              <a:rPr lang="en-GB" b="1" dirty="0"/>
              <a:t>Planning: Examples of practice</a:t>
            </a:r>
            <a:endParaRPr lang="en-US" sz="4400" b="1" dirty="0">
              <a:effectLst/>
            </a:endParaRP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B3943AE1-AE48-4F0C-B66F-09DE222765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0607" y="5809028"/>
            <a:ext cx="926833" cy="9268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3B8AC8-78DB-4238-8F51-518782C560F7}"/>
              </a:ext>
            </a:extLst>
          </p:cNvPr>
          <p:cNvSpPr txBox="1"/>
          <p:nvPr/>
        </p:nvSpPr>
        <p:spPr>
          <a:xfrm>
            <a:off x="4903441" y="6087778"/>
            <a:ext cx="4159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(Helen Sanderson Associates, No Date b)</a:t>
            </a:r>
          </a:p>
        </p:txBody>
      </p:sp>
    </p:spTree>
    <p:extLst>
      <p:ext uri="{BB962C8B-B14F-4D97-AF65-F5344CB8AC3E}">
        <p14:creationId xmlns:p14="http://schemas.microsoft.com/office/powerpoint/2010/main" val="179715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845024"/>
          </a:xfrm>
        </p:spPr>
        <p:txBody>
          <a:bodyPr>
            <a:noAutofit/>
          </a:bodyPr>
          <a:lstStyle/>
          <a:p>
            <a:r>
              <a:rPr lang="en-GB" sz="2800" dirty="0"/>
              <a:t>One facilitator ‘runs’ the planning session whilst the other records the PATH graphically on a poster</a:t>
            </a:r>
          </a:p>
          <a:p>
            <a:r>
              <a:rPr lang="en-GB" sz="2800" u="sng" dirty="0"/>
              <a:t>All</a:t>
            </a:r>
            <a:r>
              <a:rPr lang="en-GB" sz="2800" dirty="0"/>
              <a:t> of the relevant people should attend the PATH planning meeting</a:t>
            </a:r>
            <a:endParaRPr lang="en-US" sz="2800" u="sng" dirty="0"/>
          </a:p>
          <a:p>
            <a:pPr marL="0" indent="0" algn="r">
              <a:buNone/>
            </a:pPr>
            <a:r>
              <a:rPr lang="en-US" sz="2800" dirty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Person Centred </a:t>
            </a:r>
            <a:r>
              <a:rPr lang="en-GB" b="1" dirty="0"/>
              <a:t>Planning: Examples of practice</a:t>
            </a:r>
            <a:endParaRPr lang="en-US" sz="44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01554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4509120"/>
            <a:ext cx="9001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are the key features of the PATH method of person centred planning? What are the positive and negative aspects of this approach</a:t>
            </a:r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067" y="5995574"/>
            <a:ext cx="748451" cy="748451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207A3759-8422-4479-860F-32E7D09DC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Person Centred </a:t>
            </a:r>
            <a:r>
              <a:rPr lang="en-GB" b="1" dirty="0"/>
              <a:t>Planning: Examples of practice</a:t>
            </a:r>
            <a:endParaRPr lang="en-US" sz="4400" b="1" dirty="0">
              <a:effectLst/>
            </a:endParaRPr>
          </a:p>
        </p:txBody>
      </p:sp>
      <p:pic>
        <p:nvPicPr>
          <p:cNvPr id="10" name="Picture 9">
            <a:hlinkClick r:id="rId4"/>
            <a:extLst>
              <a:ext uri="{FF2B5EF4-FFF2-40B4-BE49-F238E27FC236}">
                <a16:creationId xmlns:a16="http://schemas.microsoft.com/office/drawing/2014/main" id="{E490DFBF-FA5C-46FE-8C8D-320A7F11DD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651" y="1506428"/>
            <a:ext cx="1822698" cy="19225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0BFA75-8002-4ECA-A5D9-55B8FB05A9A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356992"/>
            <a:ext cx="676443" cy="6764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F58EC1-A1B0-4907-AF71-E4A677871ECB}"/>
              </a:ext>
            </a:extLst>
          </p:cNvPr>
          <p:cNvSpPr txBox="1"/>
          <p:nvPr/>
        </p:nvSpPr>
        <p:spPr>
          <a:xfrm>
            <a:off x="2267744" y="3448358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Guided Study Activity: The PATH process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71D2D1-BC2E-4AB9-8352-7BCBB84067DE}"/>
              </a:ext>
            </a:extLst>
          </p:cNvPr>
          <p:cNvSpPr txBox="1"/>
          <p:nvPr/>
        </p:nvSpPr>
        <p:spPr>
          <a:xfrm>
            <a:off x="6012160" y="6165304"/>
            <a:ext cx="2674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(Kane, 2014)</a:t>
            </a:r>
          </a:p>
        </p:txBody>
      </p:sp>
    </p:spTree>
    <p:extLst>
      <p:ext uri="{BB962C8B-B14F-4D97-AF65-F5344CB8AC3E}">
        <p14:creationId xmlns:p14="http://schemas.microsoft.com/office/powerpoint/2010/main" val="356714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845024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/>
              <a:t>MAPs</a:t>
            </a:r>
            <a:r>
              <a:rPr lang="en-GB" sz="2400" dirty="0"/>
              <a:t> are a planning style developed by Judith Snow, Jack </a:t>
            </a:r>
            <a:r>
              <a:rPr lang="en-GB" sz="2400" dirty="0" err="1"/>
              <a:t>Pearpoint</a:t>
            </a:r>
            <a:r>
              <a:rPr lang="en-GB" sz="2400" dirty="0"/>
              <a:t> and Marsha Forest with support from John O‘Brien and others.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They were first used as a tool for helping disabled children to integrate into mainstream schools, but they are now used more widely in person-centred planning with children and adults.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A MAP is typically used in a meeting lasting 2-3 hours with the person and those close to her. It can also be used one-to-one. If used in a meeting, it is essential that there are two facilitators – one to guide the process and the second to record it graphically. The MAP process has eight steps.</a:t>
            </a:r>
            <a:r>
              <a:rPr lang="en-US" sz="2400" dirty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Person Centred </a:t>
            </a:r>
            <a:r>
              <a:rPr lang="en-GB" b="1" dirty="0"/>
              <a:t>Planning: Examples of practice</a:t>
            </a:r>
            <a:endParaRPr lang="en-US" sz="4400" b="1" dirty="0">
              <a:effectLst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B3943AE1-AE48-4F0C-B66F-09DE222765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0607" y="5809028"/>
            <a:ext cx="926833" cy="9268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3B8AC8-78DB-4238-8F51-518782C560F7}"/>
              </a:ext>
            </a:extLst>
          </p:cNvPr>
          <p:cNvSpPr txBox="1"/>
          <p:nvPr/>
        </p:nvSpPr>
        <p:spPr>
          <a:xfrm>
            <a:off x="4903441" y="6087778"/>
            <a:ext cx="4159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(Helen Sanderson Associates, No Date a)</a:t>
            </a:r>
          </a:p>
        </p:txBody>
      </p:sp>
    </p:spTree>
    <p:extLst>
      <p:ext uri="{BB962C8B-B14F-4D97-AF65-F5344CB8AC3E}">
        <p14:creationId xmlns:p14="http://schemas.microsoft.com/office/powerpoint/2010/main" val="2568280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4509120"/>
            <a:ext cx="9001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are the key features of the MAP method of person centred planning? What are the positive and negative aspects of this approach</a:t>
            </a:r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067" y="5995574"/>
            <a:ext cx="748451" cy="748451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207A3759-8422-4479-860F-32E7D09DC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Person Centred </a:t>
            </a:r>
            <a:r>
              <a:rPr lang="en-GB" b="1" dirty="0"/>
              <a:t>Planning: Examples of practice</a:t>
            </a:r>
            <a:endParaRPr lang="en-US" sz="4400" b="1" dirty="0">
              <a:effectLst/>
            </a:endParaRPr>
          </a:p>
        </p:txBody>
      </p:sp>
      <p:pic>
        <p:nvPicPr>
          <p:cNvPr id="10" name="Picture 9">
            <a:hlinkClick r:id="rId4"/>
            <a:extLst>
              <a:ext uri="{FF2B5EF4-FFF2-40B4-BE49-F238E27FC236}">
                <a16:creationId xmlns:a16="http://schemas.microsoft.com/office/drawing/2014/main" id="{E490DFBF-FA5C-46FE-8C8D-320A7F11DD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3378" y="1549312"/>
            <a:ext cx="1822698" cy="19225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0BFA75-8002-4ECA-A5D9-55B8FB05A9A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356992"/>
            <a:ext cx="676443" cy="6764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F58EC1-A1B0-4907-AF71-E4A677871ECB}"/>
              </a:ext>
            </a:extLst>
          </p:cNvPr>
          <p:cNvSpPr txBox="1"/>
          <p:nvPr/>
        </p:nvSpPr>
        <p:spPr>
          <a:xfrm>
            <a:off x="2267744" y="3448358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Guided Study Activity: The MAP process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71D2D1-BC2E-4AB9-8352-7BCBB84067DE}"/>
              </a:ext>
            </a:extLst>
          </p:cNvPr>
          <p:cNvSpPr txBox="1"/>
          <p:nvPr/>
        </p:nvSpPr>
        <p:spPr>
          <a:xfrm>
            <a:off x="5436096" y="6165304"/>
            <a:ext cx="3250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(Inclusive Solutions, 2011 </a:t>
            </a:r>
            <a:r>
              <a:rPr lang="en-GB" b="1" dirty="0" err="1"/>
              <a:t>a&amp;b</a:t>
            </a:r>
            <a:r>
              <a:rPr lang="en-GB" b="1" dirty="0"/>
              <a:t>)</a:t>
            </a:r>
          </a:p>
        </p:txBody>
      </p:sp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AD96A580-C90C-44DB-9A24-52BCC4486D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5292" y="1535780"/>
            <a:ext cx="1822698" cy="1922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70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123728"/>
            <a:ext cx="8229600" cy="2160240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800" dirty="0"/>
              <a:t>Will replace statements of SEN, school action and school action plus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800" dirty="0"/>
              <a:t>The plan is to roll out Individual Development Plan as a web-based planning tool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800" dirty="0"/>
              <a:t>Where are we in the process?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/>
            </a:r>
            <a:br>
              <a:rPr lang="en-US" b="1" dirty="0"/>
            </a:br>
            <a:r>
              <a:rPr lang="en-US" sz="4400" b="1" dirty="0">
                <a:effectLst/>
              </a:rPr>
              <a:t>Individual Development Plans </a:t>
            </a:r>
            <a:br>
              <a:rPr lang="en-US" sz="4400" b="1" dirty="0">
                <a:effectLst/>
              </a:rPr>
            </a:br>
            <a:endParaRPr lang="en-US" sz="4400" b="1" dirty="0">
              <a:effectLst/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244ADD7C-C4E6-4E91-943A-A402CB7FB016}"/>
              </a:ext>
            </a:extLst>
          </p:cNvPr>
          <p:cNvSpPr txBox="1">
            <a:spLocks/>
          </p:cNvSpPr>
          <p:nvPr/>
        </p:nvSpPr>
        <p:spPr>
          <a:xfrm>
            <a:off x="457200" y="19776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Person Centred Planning: Examples of practice</a:t>
            </a:r>
            <a:endParaRPr lang="en-US" b="1" dirty="0"/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5E9FE67C-83EC-46C3-B4BA-BC08F37404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016425"/>
            <a:ext cx="749638" cy="7496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DEFB39-983B-494E-BEE4-29415A0E8C08}"/>
              </a:ext>
            </a:extLst>
          </p:cNvPr>
          <p:cNvSpPr txBox="1"/>
          <p:nvPr/>
        </p:nvSpPr>
        <p:spPr>
          <a:xfrm>
            <a:off x="457200" y="5085184"/>
            <a:ext cx="71391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Some local authorities have been involved in piloting the </a:t>
            </a:r>
            <a:r>
              <a:rPr lang="en-GB" sz="2800" dirty="0" err="1"/>
              <a:t>IDP</a:t>
            </a:r>
            <a:r>
              <a:rPr lang="en-GB" sz="2800" dirty="0"/>
              <a:t>.</a:t>
            </a:r>
          </a:p>
        </p:txBody>
      </p:sp>
      <p:pic>
        <p:nvPicPr>
          <p:cNvPr id="8" name="Picture 7">
            <a:hlinkClick r:id="rId4"/>
            <a:extLst>
              <a:ext uri="{FF2B5EF4-FFF2-40B4-BE49-F238E27FC236}">
                <a16:creationId xmlns:a16="http://schemas.microsoft.com/office/drawing/2014/main" id="{3C47F938-3B25-4773-9B92-843A7CACB0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7162" y="5127634"/>
            <a:ext cx="749638" cy="7496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dirty="0"/>
          </a:p>
          <a:p>
            <a:pPr>
              <a:buNone/>
            </a:pPr>
            <a:r>
              <a:rPr lang="en-US" dirty="0"/>
              <a:t>Illustrates ... </a:t>
            </a:r>
          </a:p>
          <a:p>
            <a:r>
              <a:rPr lang="en-US" dirty="0"/>
              <a:t>What other people like and admire about the person </a:t>
            </a:r>
          </a:p>
          <a:p>
            <a:endParaRPr lang="en-US" dirty="0"/>
          </a:p>
          <a:p>
            <a:r>
              <a:rPr lang="en-US" dirty="0"/>
              <a:t>What makes the person happy and is most important to them </a:t>
            </a:r>
          </a:p>
          <a:p>
            <a:endParaRPr lang="en-US" dirty="0"/>
          </a:p>
          <a:p>
            <a:r>
              <a:rPr lang="en-US" dirty="0"/>
              <a:t>How the person likes to be supported 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0618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/>
            </a:r>
            <a:br>
              <a:rPr lang="en-US" b="1" dirty="0"/>
            </a:br>
            <a:r>
              <a:rPr lang="en-US" sz="4900" b="1" dirty="0">
                <a:effectLst/>
              </a:rPr>
              <a:t>One Page Profiles </a:t>
            </a:r>
            <a:r>
              <a:rPr lang="en-US" b="1" dirty="0"/>
              <a:t/>
            </a:r>
            <a:br>
              <a:rPr lang="en-US" b="1" dirty="0"/>
            </a:br>
            <a:endParaRPr lang="en-US" b="1" dirty="0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DE5FB07C-D0D5-4EFC-8519-1572F5EE1782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Person Centred Planning: Examples of practice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4509120"/>
            <a:ext cx="9001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are the key features of the One Page Profile method of person centred planning? What are the positive and negative aspects of this approach</a:t>
            </a:r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5995574"/>
            <a:ext cx="748451" cy="748451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207A3759-8422-4479-860F-32E7D09DC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Person Centred </a:t>
            </a:r>
            <a:r>
              <a:rPr lang="en-GB" b="1" dirty="0"/>
              <a:t>Planning: Examples of practice</a:t>
            </a:r>
            <a:endParaRPr lang="en-US" sz="4400" b="1" dirty="0">
              <a:effectLst/>
            </a:endParaRPr>
          </a:p>
        </p:txBody>
      </p:sp>
      <p:pic>
        <p:nvPicPr>
          <p:cNvPr id="10" name="Picture 9">
            <a:hlinkClick r:id="rId4"/>
            <a:extLst>
              <a:ext uri="{FF2B5EF4-FFF2-40B4-BE49-F238E27FC236}">
                <a16:creationId xmlns:a16="http://schemas.microsoft.com/office/drawing/2014/main" id="{E490DFBF-FA5C-46FE-8C8D-320A7F11DD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651" y="1506428"/>
            <a:ext cx="1822698" cy="19225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0BFA75-8002-4ECA-A5D9-55B8FB05A9A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356992"/>
            <a:ext cx="676443" cy="6764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F58EC1-A1B0-4907-AF71-E4A677871ECB}"/>
              </a:ext>
            </a:extLst>
          </p:cNvPr>
          <p:cNvSpPr txBox="1"/>
          <p:nvPr/>
        </p:nvSpPr>
        <p:spPr>
          <a:xfrm>
            <a:off x="2267744" y="3448358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Guided Study Activity: The One Page Profile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71D2D1-BC2E-4AB9-8352-7BCBB84067DE}"/>
              </a:ext>
            </a:extLst>
          </p:cNvPr>
          <p:cNvSpPr txBox="1"/>
          <p:nvPr/>
        </p:nvSpPr>
        <p:spPr>
          <a:xfrm>
            <a:off x="3088203" y="6165304"/>
            <a:ext cx="5598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 smtClean="0"/>
              <a:t>(</a:t>
            </a:r>
            <a:r>
              <a:rPr lang="en-GB" b="1" dirty="0" smtClean="0"/>
              <a:t>Cheshire and Wirral NHS </a:t>
            </a:r>
            <a:r>
              <a:rPr lang="en-GB" b="1" dirty="0"/>
              <a:t>P</a:t>
            </a:r>
            <a:r>
              <a:rPr lang="en-GB" b="1" dirty="0" smtClean="0"/>
              <a:t>artnership Trust</a:t>
            </a:r>
            <a:r>
              <a:rPr lang="en-GB" b="1" dirty="0" smtClean="0"/>
              <a:t>, </a:t>
            </a:r>
            <a:r>
              <a:rPr lang="en-GB" b="1" dirty="0" smtClean="0"/>
              <a:t>No Date</a:t>
            </a:r>
            <a:r>
              <a:rPr lang="en-GB" b="1" dirty="0" smtClean="0"/>
              <a:t>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91471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3568" y="1196752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Communication Passports</a:t>
            </a:r>
            <a:endParaRPr lang="en-US" sz="4400" b="1" dirty="0">
              <a:effectLst/>
            </a:endParaRPr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EEDB210A-3FB2-4F1D-86B4-93B5433FC5E9}"/>
              </a:ext>
            </a:extLst>
          </p:cNvPr>
          <p:cNvSpPr txBox="1">
            <a:spLocks/>
          </p:cNvSpPr>
          <p:nvPr/>
        </p:nvSpPr>
        <p:spPr>
          <a:xfrm>
            <a:off x="431446" y="5375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Person Centred Planning: Examples of practice</a:t>
            </a:r>
            <a:endParaRPr lang="en-US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D6B392-187F-4BA8-84E8-5DA040F2B0EC}"/>
              </a:ext>
            </a:extLst>
          </p:cNvPr>
          <p:cNvSpPr txBox="1"/>
          <p:nvPr/>
        </p:nvSpPr>
        <p:spPr>
          <a:xfrm>
            <a:off x="107504" y="1916832"/>
            <a:ext cx="89289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Personal Communication Passports provide a practical, person-centred way to share key information for children and adults with communication support needs, who cannot effectively speak for themselves.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Passports are a way of making sense of assessment information, pulling complex information together, and recording the important things about a person in an attractive and accessible format.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They are easy to read, informative, useful and fun, and have become widely used in home, care, social work, health and education settings. They have a particularly important role to play in supporting transitions between services.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E71D71-8769-43D3-9D14-86115270568D}"/>
              </a:ext>
            </a:extLst>
          </p:cNvPr>
          <p:cNvSpPr txBox="1"/>
          <p:nvPr/>
        </p:nvSpPr>
        <p:spPr>
          <a:xfrm>
            <a:off x="5508104" y="623731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(CALL Scotland, 2018)</a:t>
            </a:r>
          </a:p>
        </p:txBody>
      </p:sp>
      <p:pic>
        <p:nvPicPr>
          <p:cNvPr id="10" name="Picture 9">
            <a:hlinkClick r:id="rId2"/>
            <a:extLst>
              <a:ext uri="{FF2B5EF4-FFF2-40B4-BE49-F238E27FC236}">
                <a16:creationId xmlns:a16="http://schemas.microsoft.com/office/drawing/2014/main" id="{C81E1005-BF6E-497A-8023-053E4E204D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955" y="6071816"/>
            <a:ext cx="854825" cy="8548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4509120"/>
            <a:ext cx="9001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are the key features of the Communication Passport method of person centred planning? What are the positive and negative aspects of this approach</a:t>
            </a:r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067" y="5995574"/>
            <a:ext cx="748451" cy="748451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207A3759-8422-4479-860F-32E7D09DC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Person Centred </a:t>
            </a:r>
            <a:r>
              <a:rPr lang="en-GB" b="1" dirty="0"/>
              <a:t>Planning: Examples of practice</a:t>
            </a:r>
            <a:endParaRPr lang="en-US" sz="4400" b="1" dirty="0"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0BFA75-8002-4ECA-A5D9-55B8FB05A9A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356992"/>
            <a:ext cx="676443" cy="6764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F58EC1-A1B0-4907-AF71-E4A677871ECB}"/>
              </a:ext>
            </a:extLst>
          </p:cNvPr>
          <p:cNvSpPr txBox="1"/>
          <p:nvPr/>
        </p:nvSpPr>
        <p:spPr>
          <a:xfrm>
            <a:off x="2267744" y="3448358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Guided Study Activity: Communication Passport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71D2D1-BC2E-4AB9-8352-7BCBB84067DE}"/>
              </a:ext>
            </a:extLst>
          </p:cNvPr>
          <p:cNvSpPr txBox="1"/>
          <p:nvPr/>
        </p:nvSpPr>
        <p:spPr>
          <a:xfrm>
            <a:off x="4999518" y="6165304"/>
            <a:ext cx="3687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(CALL Scotland, 2015)</a:t>
            </a:r>
          </a:p>
        </p:txBody>
      </p:sp>
      <p:pic>
        <p:nvPicPr>
          <p:cNvPr id="9" name="Picture 8">
            <a:hlinkClick r:id="rId5" action="ppaction://hlinkpres?slideindex=1&amp;slidetitle="/>
            <a:extLst>
              <a:ext uri="{FF2B5EF4-FFF2-40B4-BE49-F238E27FC236}">
                <a16:creationId xmlns:a16="http://schemas.microsoft.com/office/drawing/2014/main" id="{DB8653A2-FE15-43D0-9B7E-47479491930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9526" y="1777121"/>
            <a:ext cx="1238558" cy="1238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570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207A3759-8422-4479-860F-32E7D09DC721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Person Centred Planning: Welsh Government Guidance</a:t>
            </a:r>
            <a:endParaRPr lang="en-US" b="1" dirty="0"/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676718"/>
            <a:ext cx="782817" cy="78281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67544" y="1676718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Person-centred practice </a:t>
            </a:r>
            <a:r>
              <a:rPr lang="en-GB" sz="2400" dirty="0" smtClean="0"/>
              <a:t>in education</a:t>
            </a:r>
            <a:r>
              <a:rPr lang="en-GB" sz="2400" dirty="0"/>
              <a:t>: a guide </a:t>
            </a:r>
            <a:r>
              <a:rPr lang="en-GB" sz="2400" dirty="0" smtClean="0"/>
              <a:t>for early years</a:t>
            </a:r>
            <a:r>
              <a:rPr lang="en-GB" sz="2400" dirty="0"/>
              <a:t>, schools and </a:t>
            </a:r>
            <a:r>
              <a:rPr lang="en-GB" sz="2400" dirty="0" smtClean="0"/>
              <a:t>colleges in </a:t>
            </a:r>
            <a:r>
              <a:rPr lang="en-GB" sz="2400" dirty="0"/>
              <a:t>Wales</a:t>
            </a:r>
          </a:p>
        </p:txBody>
      </p:sp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1976" y="2766795"/>
            <a:ext cx="782817" cy="78281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7200" y="2766795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Person-centred </a:t>
            </a:r>
            <a:r>
              <a:rPr lang="en-GB" sz="2400" dirty="0" smtClean="0"/>
              <a:t>reviews toolkit </a:t>
            </a:r>
            <a:endParaRPr lang="en-GB" sz="2400" dirty="0"/>
          </a:p>
        </p:txBody>
      </p:sp>
      <p:pic>
        <p:nvPicPr>
          <p:cNvPr id="7" name="Picture 6">
            <a:hlinkClick r:id="rId5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1976" y="3933056"/>
            <a:ext cx="782817" cy="78281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57200" y="3933056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Developing as </a:t>
            </a:r>
            <a:r>
              <a:rPr lang="en-GB" sz="2400" dirty="0" smtClean="0"/>
              <a:t>a person-centred organisation: A </a:t>
            </a:r>
            <a:r>
              <a:rPr lang="en-GB" sz="2400" dirty="0"/>
              <a:t>self-assessment tool and practical steps for progress</a:t>
            </a:r>
          </a:p>
        </p:txBody>
      </p:sp>
    </p:spTree>
    <p:extLst>
      <p:ext uri="{BB962C8B-B14F-4D97-AF65-F5344CB8AC3E}">
        <p14:creationId xmlns:p14="http://schemas.microsoft.com/office/powerpoint/2010/main" val="17211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24744"/>
            <a:ext cx="8964488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CALL Scotland (2018) </a:t>
            </a:r>
            <a:r>
              <a:rPr lang="en-US" sz="1400" i="1" dirty="0"/>
              <a:t>Communication Passports</a:t>
            </a:r>
            <a:r>
              <a:rPr lang="en-US" sz="1400" dirty="0"/>
              <a:t> Available at: </a:t>
            </a:r>
            <a:r>
              <a:rPr lang="en-US" sz="1400" dirty="0">
                <a:hlinkClick r:id="rId3"/>
              </a:rPr>
              <a:t>http://www.callscotland.org.uk/professional-learning/our-courses/CALL13/</a:t>
            </a:r>
            <a:r>
              <a:rPr lang="en-US" sz="1400" dirty="0"/>
              <a:t>  (Accessed </a:t>
            </a:r>
            <a:r>
              <a:rPr lang="en-US" sz="1400" dirty="0" smtClean="0"/>
              <a:t>29/02/2019)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CALL Scotland (2015) </a:t>
            </a:r>
            <a:r>
              <a:rPr lang="en-US" sz="1400" i="1" dirty="0"/>
              <a:t>Communication Passport Template </a:t>
            </a:r>
            <a:r>
              <a:rPr lang="en-US" sz="1400" dirty="0"/>
              <a:t>Available at: </a:t>
            </a:r>
            <a:r>
              <a:rPr lang="en-US" sz="1400" dirty="0">
                <a:hlinkClick r:id="rId4"/>
              </a:rPr>
              <a:t>http://www.communicationpassports.org.uk/creating-passports/templates/</a:t>
            </a:r>
            <a:r>
              <a:rPr lang="en-US" sz="1400" dirty="0"/>
              <a:t> (Accessed </a:t>
            </a:r>
            <a:r>
              <a:rPr lang="en-US" sz="1400" dirty="0" smtClean="0"/>
              <a:t>04/03/2019)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 err="1" smtClean="0"/>
              <a:t>Chesire</a:t>
            </a:r>
            <a:r>
              <a:rPr lang="en-US" sz="1400" dirty="0" smtClean="0"/>
              <a:t> &amp; </a:t>
            </a:r>
            <a:r>
              <a:rPr lang="en-US" sz="1400" dirty="0" err="1" smtClean="0"/>
              <a:t>Wirrall</a:t>
            </a:r>
            <a:r>
              <a:rPr lang="en-US" sz="1400" dirty="0" smtClean="0"/>
              <a:t> NHS Partnership Trust (</a:t>
            </a:r>
            <a:r>
              <a:rPr lang="en-US" sz="1400" dirty="0"/>
              <a:t>N</a:t>
            </a:r>
            <a:r>
              <a:rPr lang="en-US" sz="1400" dirty="0" smtClean="0"/>
              <a:t>o Date) </a:t>
            </a:r>
            <a:r>
              <a:rPr lang="en-US" sz="1400" i="1" dirty="0" smtClean="0"/>
              <a:t>What is a One Page Profile? </a:t>
            </a:r>
            <a:r>
              <a:rPr lang="en-US" sz="1400" dirty="0" err="1" smtClean="0"/>
              <a:t>Avaiable</a:t>
            </a:r>
            <a:r>
              <a:rPr lang="en-US" sz="1400" dirty="0"/>
              <a:t> at </a:t>
            </a:r>
            <a:r>
              <a:rPr lang="en-US" sz="1400" dirty="0">
                <a:hlinkClick r:id="rId5"/>
              </a:rPr>
              <a:t>http://www.cwp.nhs.uk/about-us/our-campaigns/person-centred-framework/recovery-toolbox/one-page-profiles</a:t>
            </a:r>
            <a:r>
              <a:rPr lang="en-US" sz="1400" dirty="0" smtClean="0">
                <a:hlinkClick r:id="rId5"/>
              </a:rPr>
              <a:t>/</a:t>
            </a:r>
            <a:r>
              <a:rPr lang="en-US" sz="1400" dirty="0" smtClean="0"/>
              <a:t> (Accessed 18/03/2019)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Dalrymple, J. &amp; Burke, B. (2003) </a:t>
            </a:r>
            <a:r>
              <a:rPr lang="en-US" sz="1400" i="1" dirty="0"/>
              <a:t>Anti-Oppressive Practice: Social Care and the Law, </a:t>
            </a:r>
            <a:r>
              <a:rPr lang="en-US" sz="1400" dirty="0"/>
              <a:t>Maidenhead: Open University Press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Department of Health (2001) </a:t>
            </a:r>
            <a:r>
              <a:rPr lang="en-GB" sz="1400" i="1" dirty="0"/>
              <a:t>Valuing People - A New Strategy for Learning Disability for the 21st Century </a:t>
            </a:r>
            <a:r>
              <a:rPr lang="en-US" sz="1400" i="1" dirty="0"/>
              <a:t>Cm 5086</a:t>
            </a:r>
            <a:r>
              <a:rPr lang="en-US" sz="1400" dirty="0"/>
              <a:t> Available at: </a:t>
            </a:r>
            <a:r>
              <a:rPr lang="en-US" sz="1400" dirty="0">
                <a:hlinkClick r:id="rId6"/>
              </a:rPr>
              <a:t>https://www.gov.uk/government/publications/valuing-people-a-new-strategy-for-learning-disability-for-the-21st-century</a:t>
            </a:r>
            <a:r>
              <a:rPr lang="en-US" sz="1400" dirty="0"/>
              <a:t> (Accessed </a:t>
            </a:r>
            <a:r>
              <a:rPr lang="en-US" sz="1400" dirty="0" smtClean="0"/>
              <a:t>22/02/2019)</a:t>
            </a:r>
            <a:endParaRPr lang="en-US" sz="1400" i="1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Department of Health (2010) </a:t>
            </a:r>
            <a:r>
              <a:rPr lang="en-US" sz="1400" i="1" dirty="0" err="1"/>
              <a:t>Personalisation</a:t>
            </a:r>
            <a:r>
              <a:rPr lang="en-US" sz="1400" i="1" dirty="0"/>
              <a:t> through Person Centred Planning</a:t>
            </a:r>
            <a:r>
              <a:rPr lang="en-US" sz="1400" dirty="0"/>
              <a:t>, London: Department of Health Available at: </a:t>
            </a:r>
            <a:r>
              <a:rPr lang="en-US" sz="1400" dirty="0">
                <a:hlinkClick r:id="rId7"/>
              </a:rPr>
              <a:t>http://webarchive.nationalarchives.gov.uk/20130123201648/http://www.dh.gov.uk/en/Publicationsandstatistics/Publications/PublicationsPolicyAndGuidance/DH_115175</a:t>
            </a:r>
            <a:r>
              <a:rPr lang="en-US" sz="1400" dirty="0"/>
              <a:t> (Accessed </a:t>
            </a:r>
            <a:r>
              <a:rPr lang="en-US" sz="1400" dirty="0" smtClean="0"/>
              <a:t>26/02/2019)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Dowling, S. </a:t>
            </a:r>
            <a:r>
              <a:rPr lang="en-US" sz="1400" i="1" dirty="0"/>
              <a:t>et al </a:t>
            </a:r>
            <a:r>
              <a:rPr lang="en-US" sz="1400" dirty="0"/>
              <a:t>(2006) </a:t>
            </a:r>
            <a:r>
              <a:rPr lang="en-US" sz="1400" i="1" dirty="0"/>
              <a:t>Person-centred planning in Social Care: A scoping review </a:t>
            </a:r>
            <a:r>
              <a:rPr lang="en-US" sz="1400" dirty="0"/>
              <a:t>London: Joseph Rowntree Foundation Available at: </a:t>
            </a:r>
            <a:r>
              <a:rPr lang="en-US" sz="1400" dirty="0">
                <a:hlinkClick r:id="rId8"/>
              </a:rPr>
              <a:t>https://www.jrf.org.uk/sites/default/files/jrf/migrated/files/9781859354803.pdf</a:t>
            </a:r>
            <a:r>
              <a:rPr lang="en-US" sz="1400" dirty="0"/>
              <a:t> (Accessed </a:t>
            </a:r>
            <a:r>
              <a:rPr lang="en-US" sz="1400" dirty="0" smtClean="0"/>
              <a:t>23/02/2019)</a:t>
            </a:r>
            <a:endParaRPr lang="en-US" sz="1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Bibliography</a:t>
            </a:r>
            <a:endParaRPr lang="en-US" sz="4400" b="1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Helen Sanderson Associates (No Date b) </a:t>
            </a:r>
            <a:r>
              <a:rPr lang="en-US" sz="1400" i="1" dirty="0"/>
              <a:t>Person Centred Practices: PATH</a:t>
            </a:r>
            <a:r>
              <a:rPr lang="en-US" sz="1400" dirty="0"/>
              <a:t> Available at: </a:t>
            </a:r>
            <a:r>
              <a:rPr lang="en-US" sz="1400" dirty="0">
                <a:hlinkClick r:id="rId3"/>
              </a:rPr>
              <a:t>http://helensandersonassociates.co.uk/person-centred-practice/paths/</a:t>
            </a:r>
            <a:r>
              <a:rPr lang="en-US" sz="1400" dirty="0"/>
              <a:t> (Accessed </a:t>
            </a:r>
            <a:r>
              <a:rPr lang="en-US" sz="1400" dirty="0" smtClean="0"/>
              <a:t>04/03/2019)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Helen Sanderson Associates (No Date a) </a:t>
            </a:r>
            <a:r>
              <a:rPr lang="en-US" sz="1400" i="1" dirty="0"/>
              <a:t>Person Centred Practices: MAPS</a:t>
            </a:r>
            <a:r>
              <a:rPr lang="en-US" sz="1400" dirty="0"/>
              <a:t> Available at: </a:t>
            </a:r>
            <a:r>
              <a:rPr lang="en-US" sz="1400" dirty="0">
                <a:hlinkClick r:id="rId4"/>
              </a:rPr>
              <a:t>http://helensandersonassociates.co.uk/person-centred-practice/maps/</a:t>
            </a:r>
            <a:r>
              <a:rPr lang="en-US" sz="1400" dirty="0"/>
              <a:t> (Accessed </a:t>
            </a:r>
            <a:r>
              <a:rPr lang="en-US" sz="1400" dirty="0" smtClean="0"/>
              <a:t>04/03/2019)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Inclusive Solutions (2011 a) </a:t>
            </a:r>
            <a:r>
              <a:rPr lang="en-GB" sz="1400" i="1" dirty="0"/>
              <a:t>Steps in MAP Process Overviewed</a:t>
            </a:r>
            <a:r>
              <a:rPr lang="en-GB" sz="1400" dirty="0"/>
              <a:t> Available at: </a:t>
            </a:r>
            <a:r>
              <a:rPr lang="en-GB" sz="1400" dirty="0">
                <a:hlinkClick r:id="rId5"/>
              </a:rPr>
              <a:t>https://www.youtube.com/watch?v=M7FdQ-fG3Dg</a:t>
            </a:r>
            <a:r>
              <a:rPr lang="en-GB" sz="1400" dirty="0"/>
              <a:t> (Accessed </a:t>
            </a:r>
            <a:r>
              <a:rPr lang="en-GB" sz="1400" dirty="0" smtClean="0"/>
              <a:t>03/03/2019)</a:t>
            </a:r>
            <a:endParaRPr lang="en-US" sz="1400" i="1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Kane, S. (2014) </a:t>
            </a:r>
            <a:r>
              <a:rPr lang="en-US" sz="1400" i="1" dirty="0"/>
              <a:t>Graphic Path</a:t>
            </a:r>
            <a:r>
              <a:rPr lang="en-US" sz="1400" dirty="0"/>
              <a:t> Parent2Parent Queensland Available at: </a:t>
            </a:r>
            <a:r>
              <a:rPr lang="en-US" sz="1400" dirty="0">
                <a:hlinkClick r:id="rId6"/>
              </a:rPr>
              <a:t>https://www.youtube.com/watch?v=OnE7-Esv-po</a:t>
            </a:r>
            <a:r>
              <a:rPr lang="en-US" sz="1400" dirty="0"/>
              <a:t> (Accessed </a:t>
            </a:r>
            <a:r>
              <a:rPr lang="en-US" sz="1400" dirty="0" smtClean="0"/>
              <a:t>29/02/2019)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Learning Community for Person Centred Practice (2011) </a:t>
            </a:r>
            <a:r>
              <a:rPr lang="en-US" sz="1400" i="1" dirty="0"/>
              <a:t>One Page Profiles: Descriptions</a:t>
            </a:r>
            <a:r>
              <a:rPr lang="en-US" sz="1400" dirty="0"/>
              <a:t> Available at: </a:t>
            </a:r>
            <a:r>
              <a:rPr lang="en-US" sz="1400" dirty="0">
                <a:hlinkClick r:id="rId7"/>
              </a:rPr>
              <a:t>http://www.learningcommunity.us/onepageprofiles.htm</a:t>
            </a:r>
            <a:r>
              <a:rPr lang="en-US" sz="1400" dirty="0"/>
              <a:t> (Accessed </a:t>
            </a:r>
            <a:r>
              <a:rPr lang="en-US" sz="1400" dirty="0" smtClean="0"/>
              <a:t>27/02/2019)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Mansell, J. &amp; Beadle-Brown, J. ‘Person-Centred Planning or Person-Centred Action? A Response to the Commentaries’, </a:t>
            </a:r>
            <a:r>
              <a:rPr lang="en-US" sz="1400" i="1" dirty="0"/>
              <a:t>Journal of Applied Research in Intellectual Disabilities, 2004, 17, 31-35</a:t>
            </a:r>
            <a:endParaRPr lang="en-US" sz="1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Bibliography</a:t>
            </a:r>
            <a:endParaRPr lang="en-US" sz="44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6409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endParaRPr lang="en-US" sz="1400" dirty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Sanderson, H. &amp; </a:t>
            </a:r>
            <a:r>
              <a:rPr lang="en-US" sz="1400" dirty="0" err="1"/>
              <a:t>Kilbane</a:t>
            </a:r>
            <a:r>
              <a:rPr lang="en-US" sz="1400" dirty="0"/>
              <a:t>, J. (1999) </a:t>
            </a:r>
            <a:r>
              <a:rPr lang="en-US" sz="1400" i="1" dirty="0"/>
              <a:t>Person Centred Planning: A Resource Guide </a:t>
            </a:r>
            <a:r>
              <a:rPr lang="en-US" sz="1400" dirty="0"/>
              <a:t>Clitheroe: NWTDT Available at </a:t>
            </a:r>
            <a:r>
              <a:rPr lang="en-US" sz="1400" dirty="0">
                <a:hlinkClick r:id="rId3"/>
              </a:rPr>
              <a:t>http://pathwaysassociates.co.uk/Archive/pdfs/pcp.pdf</a:t>
            </a:r>
            <a:r>
              <a:rPr lang="en-US" sz="1400" dirty="0"/>
              <a:t> [Accessed </a:t>
            </a:r>
            <a:r>
              <a:rPr lang="en-US" sz="1400" dirty="0" smtClean="0"/>
              <a:t>04/03/2019]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Thompson, N. (2007) </a:t>
            </a:r>
            <a:r>
              <a:rPr lang="en-US" sz="1400" i="1" dirty="0"/>
              <a:t>Power and empowerment, </a:t>
            </a:r>
            <a:r>
              <a:rPr lang="en-US" sz="1400" dirty="0"/>
              <a:t>Lyme Regis: Russell House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Welsh Government (2015a) </a:t>
            </a:r>
            <a:r>
              <a:rPr lang="en-US" sz="1400" i="1" dirty="0"/>
              <a:t>Person-centred reviews toolkit </a:t>
            </a:r>
            <a:r>
              <a:rPr lang="en-US" sz="1400" dirty="0"/>
              <a:t>Available at </a:t>
            </a:r>
            <a:r>
              <a:rPr lang="en-US" sz="1400" dirty="0">
                <a:hlinkClick r:id="rId4"/>
              </a:rPr>
              <a:t>http://learning.gov.wales/docs/learningwales/publications/150909-reviews-toolkit-en.pdf</a:t>
            </a:r>
            <a:r>
              <a:rPr lang="en-US" sz="1400" dirty="0"/>
              <a:t> [Accessed </a:t>
            </a:r>
            <a:r>
              <a:rPr lang="en-US" sz="1400" dirty="0" smtClean="0"/>
              <a:t>14/11/2019]</a:t>
            </a:r>
            <a:endParaRPr lang="en-US" sz="1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dirty="0"/>
              <a:t>Welsh Government (2015b) </a:t>
            </a:r>
            <a:r>
              <a:rPr lang="en-GB" sz="1400" i="1" dirty="0"/>
              <a:t>Developing as a person-centred organisation </a:t>
            </a:r>
            <a:r>
              <a:rPr lang="en-GB" sz="1400" dirty="0"/>
              <a:t>Available at </a:t>
            </a:r>
            <a:r>
              <a:rPr lang="en-GB" sz="1400" dirty="0">
                <a:hlinkClick r:id="rId5"/>
              </a:rPr>
              <a:t>http://learning.gov.wales/docs/learningwales/publications/150907-developing-pc-en.pdf</a:t>
            </a:r>
            <a:r>
              <a:rPr lang="en-GB" sz="1400" dirty="0"/>
              <a:t> [Accessed </a:t>
            </a:r>
            <a:r>
              <a:rPr lang="en-GB" sz="1400" dirty="0" smtClean="0"/>
              <a:t>14/11/2019]</a:t>
            </a:r>
            <a:endParaRPr lang="en-US" sz="1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effectLst/>
              </a:rPr>
              <a:t>Bibliography</a:t>
            </a:r>
            <a:endParaRPr lang="en-US" sz="44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7906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796</TotalTime>
  <Words>1476</Words>
  <Application>Microsoft Office PowerPoint</Application>
  <PresentationFormat>On-screen Show (4:3)</PresentationFormat>
  <Paragraphs>127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Wingdings</vt:lpstr>
      <vt:lpstr>UWTSD PPT Template (lectures)</vt:lpstr>
      <vt:lpstr>SJSI4020: Understanding Additional Needs</vt:lpstr>
      <vt:lpstr>Recap of last session</vt:lpstr>
      <vt:lpstr>     What is Person Centred Planning?</vt:lpstr>
      <vt:lpstr>     Person Centred Planning</vt:lpstr>
      <vt:lpstr>Person Centred Planning - Adults</vt:lpstr>
      <vt:lpstr>Key Features of Person Centred Planning</vt:lpstr>
      <vt:lpstr>Person Centred Action</vt:lpstr>
      <vt:lpstr>Person-Centre Planning or Person-Centred Action?</vt:lpstr>
      <vt:lpstr>Person-Centre Planning or Person-Centred Action?</vt:lpstr>
      <vt:lpstr>Person Centred Planning: Examples of practice</vt:lpstr>
      <vt:lpstr>Person Centred Planning: Examples of practice</vt:lpstr>
      <vt:lpstr>Person Centred Planning: Examples of practice</vt:lpstr>
      <vt:lpstr>Person Centred Planning: Examples of practice</vt:lpstr>
      <vt:lpstr>Person Centred Planning: Examples of practice</vt:lpstr>
      <vt:lpstr> Individual Development Plans  </vt:lpstr>
      <vt:lpstr> One Page Profiles  </vt:lpstr>
      <vt:lpstr>Person Centred Planning: Examples of practice</vt:lpstr>
      <vt:lpstr>Communication Passports</vt:lpstr>
      <vt:lpstr>Person Centred Planning: Examples of practice</vt:lpstr>
      <vt:lpstr>PowerPoint Presentation</vt:lpstr>
      <vt:lpstr>Bibliography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Ken Dicks</cp:lastModifiedBy>
  <cp:revision>47</cp:revision>
  <cp:lastPrinted>2016-11-21T15:11:18Z</cp:lastPrinted>
  <dcterms:created xsi:type="dcterms:W3CDTF">2016-11-14T14:29:47Z</dcterms:created>
  <dcterms:modified xsi:type="dcterms:W3CDTF">2019-03-18T09:42:52Z</dcterms:modified>
</cp:coreProperties>
</file>