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3" r:id="rId2"/>
    <p:sldId id="331" r:id="rId3"/>
    <p:sldId id="310" r:id="rId4"/>
    <p:sldId id="302" r:id="rId5"/>
    <p:sldId id="332" r:id="rId6"/>
    <p:sldId id="313" r:id="rId7"/>
    <p:sldId id="307" r:id="rId8"/>
    <p:sldId id="334" r:id="rId9"/>
    <p:sldId id="308" r:id="rId10"/>
    <p:sldId id="309" r:id="rId11"/>
    <p:sldId id="306" r:id="rId12"/>
    <p:sldId id="300" r:id="rId13"/>
    <p:sldId id="328" r:id="rId14"/>
    <p:sldId id="301" r:id="rId15"/>
    <p:sldId id="335" r:id="rId16"/>
    <p:sldId id="326" r:id="rId17"/>
    <p:sldId id="311" r:id="rId18"/>
    <p:sldId id="338" r:id="rId19"/>
    <p:sldId id="336" r:id="rId20"/>
    <p:sldId id="305" r:id="rId21"/>
    <p:sldId id="316" r:id="rId22"/>
    <p:sldId id="325" r:id="rId23"/>
    <p:sldId id="339" r:id="rId24"/>
    <p:sldId id="340" r:id="rId25"/>
    <p:sldId id="317" r:id="rId26"/>
    <p:sldId id="333" r:id="rId27"/>
    <p:sldId id="303" r:id="rId28"/>
    <p:sldId id="304" r:id="rId29"/>
    <p:sldId id="318" r:id="rId30"/>
    <p:sldId id="341" r:id="rId31"/>
    <p:sldId id="320" r:id="rId32"/>
    <p:sldId id="329" r:id="rId33"/>
    <p:sldId id="321" r:id="rId34"/>
    <p:sldId id="322" r:id="rId35"/>
    <p:sldId id="319" r:id="rId36"/>
    <p:sldId id="323" r:id="rId37"/>
    <p:sldId id="327" r:id="rId38"/>
    <p:sldId id="324" r:id="rId39"/>
    <p:sldId id="330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08"/>
    <p:restoredTop sz="94663"/>
  </p:normalViewPr>
  <p:slideViewPr>
    <p:cSldViewPr snapToGrid="0" snapToObjects="1">
      <p:cViewPr varScale="1">
        <p:scale>
          <a:sx n="105" d="100"/>
          <a:sy n="105" d="100"/>
        </p:scale>
        <p:origin x="30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10/21/19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10/21/19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10/21/19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10/21/19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10/21/19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10/21/19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Scale_(music)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Diatonic_scale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ingmusic.ableton.com/advanced-topics/modes.html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blog.landr.com/music-modes/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usictheoryacademy.com/how-to-read-sheet-music/cadences/" TargetMode="Externa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OlDewpCfZQ&amp;frags=pl%2Cwn" TargetMode="Externa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ooktheory.com/theorytab/common-chord-progressions" TargetMode="Externa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2EDIDCdy5Es?t=48" TargetMode="Externa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EKFuSQndh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1790959"/>
            <a:ext cx="9851135" cy="327608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Week 4: </a:t>
            </a:r>
          </a:p>
          <a:p>
            <a:r>
              <a:rPr lang="en-US" sz="6000" b="1" dirty="0"/>
              <a:t>Scales</a:t>
            </a:r>
          </a:p>
          <a:p>
            <a:r>
              <a:rPr lang="en-US" sz="6000" b="1" dirty="0"/>
              <a:t>Chords </a:t>
            </a:r>
          </a:p>
          <a:p>
            <a:r>
              <a:rPr lang="en-US" sz="6000" b="1" dirty="0"/>
              <a:t>and Melody</a:t>
            </a:r>
          </a:p>
        </p:txBody>
      </p:sp>
    </p:spTree>
    <p:extLst>
      <p:ext uri="{BB962C8B-B14F-4D97-AF65-F5344CB8AC3E}">
        <p14:creationId xmlns:p14="http://schemas.microsoft.com/office/powerpoint/2010/main" val="1059220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979679"/>
            <a:ext cx="9851135" cy="8986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WHAT IS A SCALE?</a:t>
            </a:r>
          </a:p>
        </p:txBody>
      </p:sp>
    </p:spTree>
    <p:extLst>
      <p:ext uri="{BB962C8B-B14F-4D97-AF65-F5344CB8AC3E}">
        <p14:creationId xmlns:p14="http://schemas.microsoft.com/office/powerpoint/2010/main" val="1933133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196084"/>
            <a:ext cx="9851135" cy="24658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A MUSICAL SCALE IS A SERIES OF PITCHES IN A DISTINCT ORDER</a:t>
            </a:r>
          </a:p>
        </p:txBody>
      </p:sp>
    </p:spTree>
    <p:extLst>
      <p:ext uri="{BB962C8B-B14F-4D97-AF65-F5344CB8AC3E}">
        <p14:creationId xmlns:p14="http://schemas.microsoft.com/office/powerpoint/2010/main" val="4257335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B61DF0-3839-F64A-B64C-529F8666F3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91" b="6172"/>
          <a:stretch/>
        </p:blipFill>
        <p:spPr>
          <a:xfrm>
            <a:off x="0" y="11514"/>
            <a:ext cx="12192000" cy="684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53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599312"/>
            <a:ext cx="9851135" cy="1659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How many types of </a:t>
            </a:r>
          </a:p>
          <a:p>
            <a:r>
              <a:rPr lang="en-US" sz="6000" b="1" dirty="0"/>
              <a:t>scale are there?</a:t>
            </a:r>
          </a:p>
        </p:txBody>
      </p:sp>
    </p:spTree>
    <p:extLst>
      <p:ext uri="{BB962C8B-B14F-4D97-AF65-F5344CB8AC3E}">
        <p14:creationId xmlns:p14="http://schemas.microsoft.com/office/powerpoint/2010/main" val="1421445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D51F7F-4A39-6341-9904-5FEC0F97D5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89"/>
          <a:stretch/>
        </p:blipFill>
        <p:spPr>
          <a:xfrm>
            <a:off x="1638299" y="2308517"/>
            <a:ext cx="8915400" cy="275090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90A22F4-E1CF-E145-933A-31A2CB138537}"/>
              </a:ext>
            </a:extLst>
          </p:cNvPr>
          <p:cNvSpPr/>
          <p:nvPr/>
        </p:nvSpPr>
        <p:spPr>
          <a:xfrm>
            <a:off x="2927086" y="5260756"/>
            <a:ext cx="6280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More Information: </a:t>
            </a:r>
            <a:r>
              <a:rPr lang="en-US" dirty="0">
                <a:hlinkClick r:id="rId3"/>
              </a:rPr>
              <a:t>https://en.wikipedia.org/wiki/Scale_(music)</a:t>
            </a:r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E4D8EB7-012D-434C-B75A-E5330DCD2F43}"/>
              </a:ext>
            </a:extLst>
          </p:cNvPr>
          <p:cNvSpPr txBox="1">
            <a:spLocks/>
          </p:cNvSpPr>
          <p:nvPr/>
        </p:nvSpPr>
        <p:spPr>
          <a:xfrm>
            <a:off x="1170431" y="1297939"/>
            <a:ext cx="9851135" cy="80924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Different types of scale</a:t>
            </a:r>
          </a:p>
        </p:txBody>
      </p:sp>
    </p:spTree>
    <p:extLst>
      <p:ext uri="{BB962C8B-B14F-4D97-AF65-F5344CB8AC3E}">
        <p14:creationId xmlns:p14="http://schemas.microsoft.com/office/powerpoint/2010/main" val="2955861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28" y="2125423"/>
            <a:ext cx="9851135" cy="257517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DIATONIC (Heptatonic) SCALE </a:t>
            </a:r>
          </a:p>
          <a:p>
            <a:r>
              <a:rPr lang="en-US" sz="6000" b="1" dirty="0"/>
              <a:t>(FIVE WHOLE TONES AND TWO HALF STEPS)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F891446-0A79-9346-AD07-A543ED188C5D}"/>
              </a:ext>
            </a:extLst>
          </p:cNvPr>
          <p:cNvSpPr/>
          <p:nvPr/>
        </p:nvSpPr>
        <p:spPr>
          <a:xfrm>
            <a:off x="2927082" y="4895673"/>
            <a:ext cx="63378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More Information: </a:t>
            </a:r>
            <a:r>
              <a:rPr lang="en-US" dirty="0">
                <a:hlinkClick r:id="rId2"/>
              </a:rPr>
              <a:t>https://en.wikipedia.org/wiki/Diatonic_scale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774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B61DF0-3839-F64A-B64C-529F8666F3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91" b="6172"/>
          <a:stretch/>
        </p:blipFill>
        <p:spPr>
          <a:xfrm>
            <a:off x="0" y="11514"/>
            <a:ext cx="12192000" cy="684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6228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962873"/>
            <a:ext cx="9851135" cy="93225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SCALE DEGREEs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F264E0C-7A07-3A49-B0D1-9E1545D65CEC}"/>
              </a:ext>
            </a:extLst>
          </p:cNvPr>
          <p:cNvSpPr/>
          <p:nvPr/>
        </p:nvSpPr>
        <p:spPr>
          <a:xfrm>
            <a:off x="2438399" y="4292846"/>
            <a:ext cx="7315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(Name of Notes)</a:t>
            </a:r>
          </a:p>
        </p:txBody>
      </p:sp>
    </p:spTree>
    <p:extLst>
      <p:ext uri="{BB962C8B-B14F-4D97-AF65-F5344CB8AC3E}">
        <p14:creationId xmlns:p14="http://schemas.microsoft.com/office/powerpoint/2010/main" val="391421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C5F79084-E805-48DA-8EAC-CD5FD493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1B0282-A844-F146-9445-F7980C2ACC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9" t="2680" r="1805" b="1317"/>
          <a:stretch/>
        </p:blipFill>
        <p:spPr>
          <a:xfrm>
            <a:off x="0" y="-38677"/>
            <a:ext cx="12200468" cy="689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34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148851"/>
            <a:ext cx="9851135" cy="256029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The sequence of INTERVALS is the same in every major scale</a:t>
            </a:r>
          </a:p>
        </p:txBody>
      </p:sp>
    </p:spTree>
    <p:extLst>
      <p:ext uri="{BB962C8B-B14F-4D97-AF65-F5344CB8AC3E}">
        <p14:creationId xmlns:p14="http://schemas.microsoft.com/office/powerpoint/2010/main" val="4154218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5F79084-E805-48DA-8EAC-CD5FD493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2E94FF-DEFF-E240-843F-AF648D7E8E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1" t="1886" r="972" b="1509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573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176293"/>
            <a:ext cx="9851135" cy="25054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The Sequence of INTERVALS is the same in every Minor scale</a:t>
            </a:r>
          </a:p>
        </p:txBody>
      </p:sp>
    </p:spTree>
    <p:extLst>
      <p:ext uri="{BB962C8B-B14F-4D97-AF65-F5344CB8AC3E}">
        <p14:creationId xmlns:p14="http://schemas.microsoft.com/office/powerpoint/2010/main" val="257927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C5F79084-E805-48DA-8EAC-CD5FD493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6F0519-EE5E-5546-A0EF-3CB8118E43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5" t="1467" r="973" b="15094"/>
          <a:stretch/>
        </p:blipFill>
        <p:spPr>
          <a:xfrm>
            <a:off x="0" y="-11536"/>
            <a:ext cx="12192000" cy="686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925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0" y="1385533"/>
            <a:ext cx="9851135" cy="8194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Modes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391AA5F-34AD-FE4F-81C9-70E820E974EF}"/>
              </a:ext>
            </a:extLst>
          </p:cNvPr>
          <p:cNvSpPr/>
          <p:nvPr/>
        </p:nvSpPr>
        <p:spPr>
          <a:xfrm>
            <a:off x="1936656" y="5067332"/>
            <a:ext cx="83186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More Information: </a:t>
            </a:r>
            <a:r>
              <a:rPr lang="en-US" dirty="0">
                <a:hlinkClick r:id="rId2"/>
              </a:rPr>
              <a:t>https://learningmusic.ableton.com/advanced-topics/modes.html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3E7AF4-FF66-0245-9089-C011F8143FC9}"/>
              </a:ext>
            </a:extLst>
          </p:cNvPr>
          <p:cNvSpPr/>
          <p:nvPr/>
        </p:nvSpPr>
        <p:spPr>
          <a:xfrm>
            <a:off x="4214730" y="2205010"/>
            <a:ext cx="376253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i="1" dirty="0"/>
              <a:t>1. Ionian</a:t>
            </a:r>
            <a:br>
              <a:rPr lang="en-GB" dirty="0"/>
            </a:br>
            <a:r>
              <a:rPr lang="en-GB" i="1" dirty="0"/>
              <a:t>2. Dorian</a:t>
            </a:r>
            <a:br>
              <a:rPr lang="en-GB" dirty="0"/>
            </a:br>
            <a:r>
              <a:rPr lang="en-GB" i="1" dirty="0"/>
              <a:t>3. Phrygian</a:t>
            </a:r>
            <a:br>
              <a:rPr lang="en-GB" dirty="0"/>
            </a:br>
            <a:r>
              <a:rPr lang="en-GB" i="1" dirty="0"/>
              <a:t>4. Lydian</a:t>
            </a:r>
            <a:br>
              <a:rPr lang="en-GB" dirty="0"/>
            </a:br>
            <a:r>
              <a:rPr lang="en-GB" i="1" dirty="0"/>
              <a:t>5. Mixolydian</a:t>
            </a:r>
            <a:br>
              <a:rPr lang="en-GB" dirty="0"/>
            </a:br>
            <a:r>
              <a:rPr lang="en-GB" i="1" dirty="0"/>
              <a:t>6. Aeolian</a:t>
            </a:r>
            <a:br>
              <a:rPr lang="en-GB" dirty="0"/>
            </a:br>
            <a:r>
              <a:rPr lang="en-GB" i="1" dirty="0"/>
              <a:t>7. Locrian</a:t>
            </a:r>
            <a:endParaRPr lang="en-US" dirty="0"/>
          </a:p>
          <a:p>
            <a:endParaRPr lang="en-US" dirty="0"/>
          </a:p>
          <a:p>
            <a:r>
              <a:rPr lang="en-US" dirty="0"/>
              <a:t>(I don’t Particularly Like Modes A Lot)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7751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27" y="1329843"/>
            <a:ext cx="9851135" cy="16807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Modes:</a:t>
            </a:r>
          </a:p>
          <a:p>
            <a:r>
              <a:rPr lang="en-US" sz="6000" b="1" dirty="0"/>
              <a:t>Audio Examples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391AA5F-34AD-FE4F-81C9-70E820E974EF}"/>
              </a:ext>
            </a:extLst>
          </p:cNvPr>
          <p:cNvSpPr/>
          <p:nvPr/>
        </p:nvSpPr>
        <p:spPr>
          <a:xfrm>
            <a:off x="3328569" y="3847404"/>
            <a:ext cx="55348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  <a:p>
            <a:r>
              <a:rPr lang="en-US" dirty="0"/>
              <a:t>Audio Examples: </a:t>
            </a:r>
            <a:r>
              <a:rPr lang="en-US" dirty="0">
                <a:hlinkClick r:id="rId2"/>
              </a:rPr>
              <a:t>https://blog.landr.com/music-modes/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488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194581"/>
            <a:ext cx="9851135" cy="24688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000" b="1" dirty="0"/>
          </a:p>
          <a:p>
            <a:endParaRPr lang="en-US" sz="6000" b="1" dirty="0"/>
          </a:p>
          <a:p>
            <a:endParaRPr lang="en-US" sz="6000" b="1" dirty="0"/>
          </a:p>
          <a:p>
            <a:endParaRPr lang="en-US" sz="6000" b="1" dirty="0"/>
          </a:p>
          <a:p>
            <a:endParaRPr lang="en-US" sz="6000" b="1" dirty="0"/>
          </a:p>
          <a:p>
            <a:r>
              <a:rPr lang="en-US" sz="6000" b="1" dirty="0"/>
              <a:t>Chords:</a:t>
            </a:r>
          </a:p>
          <a:p>
            <a:endParaRPr lang="en-US" sz="6000" b="1" dirty="0"/>
          </a:p>
          <a:p>
            <a:r>
              <a:rPr lang="en-US" sz="6000" b="1" dirty="0"/>
              <a:t>What is a Chord? </a:t>
            </a:r>
          </a:p>
        </p:txBody>
      </p:sp>
    </p:spTree>
    <p:extLst>
      <p:ext uri="{BB962C8B-B14F-4D97-AF65-F5344CB8AC3E}">
        <p14:creationId xmlns:p14="http://schemas.microsoft.com/office/powerpoint/2010/main" val="33706391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572554"/>
            <a:ext cx="9851135" cy="171289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000" b="1" dirty="0"/>
          </a:p>
          <a:p>
            <a:r>
              <a:rPr lang="en-US" sz="6000" b="1" dirty="0"/>
              <a:t>Three of more notes that combine harmoniously</a:t>
            </a:r>
          </a:p>
          <a:p>
            <a:endParaRPr lang="en-US" sz="6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A76BA6-232B-5941-940C-2CC57B7FD092}"/>
              </a:ext>
            </a:extLst>
          </p:cNvPr>
          <p:cNvSpPr/>
          <p:nvPr/>
        </p:nvSpPr>
        <p:spPr>
          <a:xfrm>
            <a:off x="1170432" y="4285445"/>
            <a:ext cx="98511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222222"/>
                </a:solidFill>
              </a:rPr>
              <a:t>Chord comes from the French word for agreement, accord, so in music it means sounds that go together, or agree with each other.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310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572554"/>
            <a:ext cx="9851135" cy="171289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000" b="1" dirty="0"/>
          </a:p>
          <a:p>
            <a:r>
              <a:rPr lang="en-US" sz="6000" b="1" dirty="0"/>
              <a:t>Chords </a:t>
            </a:r>
          </a:p>
          <a:p>
            <a:r>
              <a:rPr lang="en-US" sz="6000" b="1" dirty="0"/>
              <a:t>(in C Major) </a:t>
            </a:r>
          </a:p>
        </p:txBody>
      </p:sp>
    </p:spTree>
    <p:extLst>
      <p:ext uri="{BB962C8B-B14F-4D97-AF65-F5344CB8AC3E}">
        <p14:creationId xmlns:p14="http://schemas.microsoft.com/office/powerpoint/2010/main" val="12083391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A6EC888-B85F-410F-B430-06583E94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9805AF4-7989-43AB-9A60-14E3F851F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0036B63-B0EC-4AF3-95D3-2E2DCA25F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40EFB2-6742-464E-8382-EEE8BF83ED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5" t="16247" r="916" b="6127"/>
          <a:stretch/>
        </p:blipFill>
        <p:spPr>
          <a:xfrm>
            <a:off x="650346" y="2275416"/>
            <a:ext cx="10891307" cy="183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0407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AA6EC888-B85F-410F-B430-06583E94B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485DA84-CB73-4E5E-9864-2460CE2805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D49185E-361A-421B-8F2D-11C7FFC686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5760" cy="365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4B85BAA-C37F-44B4-B427-B4F10EBB4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26240" y="-4668"/>
            <a:ext cx="365760" cy="365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DC4EE06-D7B4-4FAC-A561-38A1C3802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494325"/>
            <a:ext cx="365760" cy="365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018D83B-903C-4782-B1BB-A45164A71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26240" y="6494325"/>
            <a:ext cx="365760" cy="3657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785589A-A5AC-409A-B2A2-24D871B4CE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867" y="158782"/>
            <a:ext cx="11870265" cy="65378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002430D-C7FB-D844-969E-02A8D1CCE0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2956"/>
          <a:stretch/>
        </p:blipFill>
        <p:spPr>
          <a:xfrm>
            <a:off x="1435450" y="156697"/>
            <a:ext cx="3810272" cy="636792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00DF96C-1A28-5546-8755-672C8C96AF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951"/>
          <a:stretch/>
        </p:blipFill>
        <p:spPr>
          <a:xfrm>
            <a:off x="6761864" y="178212"/>
            <a:ext cx="3755764" cy="4737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7117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29" y="1414273"/>
            <a:ext cx="9851135" cy="24780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000" b="1" dirty="0"/>
          </a:p>
          <a:p>
            <a:r>
              <a:rPr lang="en-US" sz="6000" b="1" dirty="0"/>
              <a:t>Each note in a scale/chord has a different characteristic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A0D078-D483-4848-9C3C-6AB972E31312}"/>
              </a:ext>
            </a:extLst>
          </p:cNvPr>
          <p:cNvSpPr/>
          <p:nvPr/>
        </p:nvSpPr>
        <p:spPr>
          <a:xfrm>
            <a:off x="2438396" y="4109966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PRO TIP: </a:t>
            </a:r>
          </a:p>
          <a:p>
            <a:pPr algn="ctr"/>
            <a:r>
              <a:rPr lang="en-US" sz="2400" dirty="0"/>
              <a:t>It is useful to become familiar with the characteristics of the different chords</a:t>
            </a:r>
          </a:p>
        </p:txBody>
      </p:sp>
    </p:spTree>
    <p:extLst>
      <p:ext uri="{BB962C8B-B14F-4D97-AF65-F5344CB8AC3E}">
        <p14:creationId xmlns:p14="http://schemas.microsoft.com/office/powerpoint/2010/main" val="22570504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29" y="1414273"/>
            <a:ext cx="9851135" cy="24780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000" b="1" dirty="0"/>
          </a:p>
          <a:p>
            <a:r>
              <a:rPr lang="en-US" sz="6000" b="1" dirty="0"/>
              <a:t>The relationship between different note/chord characteristics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A0D078-D483-4848-9C3C-6AB972E31312}"/>
              </a:ext>
            </a:extLst>
          </p:cNvPr>
          <p:cNvSpPr/>
          <p:nvPr/>
        </p:nvSpPr>
        <p:spPr>
          <a:xfrm>
            <a:off x="2438396" y="4109966"/>
            <a:ext cx="7315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/>
              <a:t>Cadence: </a:t>
            </a:r>
            <a:r>
              <a:rPr lang="en-US" sz="2400" dirty="0">
                <a:hlinkClick r:id="rId2"/>
              </a:rPr>
              <a:t>https://www.musictheoryacademy.com/how-to-read-sheet-music/cadences/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328812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177034"/>
            <a:ext cx="9851135" cy="25039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000" b="1" dirty="0"/>
          </a:p>
          <a:p>
            <a:r>
              <a:rPr lang="en-US" sz="6000" b="1" dirty="0"/>
              <a:t>Sequencing Chords</a:t>
            </a:r>
          </a:p>
          <a:p>
            <a:r>
              <a:rPr lang="en-US" sz="6000" b="1" dirty="0"/>
              <a:t>Creates chord progression</a:t>
            </a:r>
          </a:p>
        </p:txBody>
      </p:sp>
    </p:spTree>
    <p:extLst>
      <p:ext uri="{BB962C8B-B14F-4D97-AF65-F5344CB8AC3E}">
        <p14:creationId xmlns:p14="http://schemas.microsoft.com/office/powerpoint/2010/main" val="12823134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1288965"/>
            <a:ext cx="9851135" cy="38650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Common Chord Progression in </a:t>
            </a:r>
          </a:p>
          <a:p>
            <a:r>
              <a:rPr lang="en-US" sz="6000" b="1" dirty="0"/>
              <a:t>popular music</a:t>
            </a:r>
          </a:p>
          <a:p>
            <a:endParaRPr lang="en-US" sz="4000" b="1" dirty="0"/>
          </a:p>
          <a:p>
            <a:r>
              <a:rPr lang="en-US" sz="6000" b="1" dirty="0"/>
              <a:t>I  -  V  -  VI  -  IV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BF002B-26DB-A148-9306-9D31FD6DAB0D}"/>
              </a:ext>
            </a:extLst>
          </p:cNvPr>
          <p:cNvSpPr txBox="1"/>
          <p:nvPr/>
        </p:nvSpPr>
        <p:spPr>
          <a:xfrm>
            <a:off x="3623734" y="5137065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2F3193-0ED6-594A-B816-B733059DD3D4}"/>
              </a:ext>
            </a:extLst>
          </p:cNvPr>
          <p:cNvSpPr txBox="1"/>
          <p:nvPr/>
        </p:nvSpPr>
        <p:spPr>
          <a:xfrm>
            <a:off x="4876799" y="5153998"/>
            <a:ext cx="514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5th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4FDFC3-3DDB-BA47-9396-A2A1C5610706}"/>
              </a:ext>
            </a:extLst>
          </p:cNvPr>
          <p:cNvSpPr txBox="1"/>
          <p:nvPr/>
        </p:nvSpPr>
        <p:spPr>
          <a:xfrm>
            <a:off x="6345398" y="5153998"/>
            <a:ext cx="514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6th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9ED90B-1A68-B941-955D-B8F9CDB01ED3}"/>
              </a:ext>
            </a:extLst>
          </p:cNvPr>
          <p:cNvSpPr txBox="1"/>
          <p:nvPr/>
        </p:nvSpPr>
        <p:spPr>
          <a:xfrm>
            <a:off x="7839323" y="5153998"/>
            <a:ext cx="514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4th</a:t>
            </a:r>
          </a:p>
        </p:txBody>
      </p:sp>
    </p:spTree>
    <p:extLst>
      <p:ext uri="{BB962C8B-B14F-4D97-AF65-F5344CB8AC3E}">
        <p14:creationId xmlns:p14="http://schemas.microsoft.com/office/powerpoint/2010/main" val="41439936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1185764"/>
            <a:ext cx="9851135" cy="38650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Common Chord Progression in </a:t>
            </a:r>
          </a:p>
          <a:p>
            <a:r>
              <a:rPr lang="en-US" sz="6000" b="1" dirty="0"/>
              <a:t>popular music</a:t>
            </a:r>
          </a:p>
          <a:p>
            <a:endParaRPr lang="en-US" sz="4000" b="1" dirty="0"/>
          </a:p>
          <a:p>
            <a:r>
              <a:rPr lang="en-US" sz="6000" b="1" dirty="0"/>
              <a:t>I  -  V  -  VI  -  IV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BF002B-26DB-A148-9306-9D31FD6DAB0D}"/>
              </a:ext>
            </a:extLst>
          </p:cNvPr>
          <p:cNvSpPr txBox="1"/>
          <p:nvPr/>
        </p:nvSpPr>
        <p:spPr>
          <a:xfrm>
            <a:off x="3489224" y="4953261"/>
            <a:ext cx="7425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C</a:t>
            </a:r>
          </a:p>
          <a:p>
            <a:pPr algn="ctr"/>
            <a:r>
              <a:rPr lang="en-US" dirty="0"/>
              <a:t>Major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2F3193-0ED6-594A-B816-B733059DD3D4}"/>
              </a:ext>
            </a:extLst>
          </p:cNvPr>
          <p:cNvSpPr txBox="1"/>
          <p:nvPr/>
        </p:nvSpPr>
        <p:spPr>
          <a:xfrm>
            <a:off x="4751739" y="4953261"/>
            <a:ext cx="7425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G</a:t>
            </a:r>
          </a:p>
          <a:p>
            <a:pPr algn="ctr"/>
            <a:r>
              <a:rPr lang="en-US" dirty="0"/>
              <a:t>Major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4FDFC3-3DDB-BA47-9396-A2A1C5610706}"/>
              </a:ext>
            </a:extLst>
          </p:cNvPr>
          <p:cNvSpPr txBox="1"/>
          <p:nvPr/>
        </p:nvSpPr>
        <p:spPr>
          <a:xfrm>
            <a:off x="6237579" y="4956570"/>
            <a:ext cx="7457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A</a:t>
            </a:r>
          </a:p>
          <a:p>
            <a:r>
              <a:rPr lang="en-US" dirty="0"/>
              <a:t>Minor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9ED90B-1A68-B941-955D-B8F9CDB01ED3}"/>
              </a:ext>
            </a:extLst>
          </p:cNvPr>
          <p:cNvSpPr txBox="1"/>
          <p:nvPr/>
        </p:nvSpPr>
        <p:spPr>
          <a:xfrm>
            <a:off x="7714433" y="4953261"/>
            <a:ext cx="7425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F</a:t>
            </a:r>
          </a:p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40313346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1" y="1341705"/>
            <a:ext cx="9851135" cy="24976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Common Chord Progression in </a:t>
            </a:r>
          </a:p>
          <a:p>
            <a:r>
              <a:rPr lang="en-US" sz="6000" b="1" dirty="0"/>
              <a:t>popular music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E28338-9B75-C74D-BCB9-F033716B3B49}"/>
              </a:ext>
            </a:extLst>
          </p:cNvPr>
          <p:cNvSpPr/>
          <p:nvPr/>
        </p:nvSpPr>
        <p:spPr>
          <a:xfrm>
            <a:off x="1170431" y="4166539"/>
            <a:ext cx="98511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The Axis of Awesome – 4 Chords: </a:t>
            </a:r>
          </a:p>
          <a:p>
            <a:pPr algn="ctr"/>
            <a:r>
              <a:rPr lang="en-US" dirty="0">
                <a:hlinkClick r:id="rId2"/>
              </a:rPr>
              <a:t>https://www.youtube.com/watch?v=oOlDewpCfZQ&amp;frags=pl%2Cwn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1509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0" y="1316355"/>
            <a:ext cx="9851135" cy="330898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Online Resource for Exploring Chord Progressions </a:t>
            </a:r>
          </a:p>
          <a:p>
            <a:r>
              <a:rPr lang="en-US" sz="6000" b="1" dirty="0"/>
              <a:t>in popular music: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4A7B7D-C73F-6541-B338-AFA3FACE8891}"/>
              </a:ext>
            </a:extLst>
          </p:cNvPr>
          <p:cNvSpPr/>
          <p:nvPr/>
        </p:nvSpPr>
        <p:spPr>
          <a:xfrm>
            <a:off x="1170430" y="4844796"/>
            <a:ext cx="98511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hlinkClick r:id="rId2"/>
              </a:rPr>
              <a:t>https://www.hooktheory.com/theorytab/common-chord-progressions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0366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663586"/>
            <a:ext cx="9851135" cy="15308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/>
              <a:t>Example of writing a Simple Chord progression </a:t>
            </a:r>
          </a:p>
        </p:txBody>
      </p:sp>
    </p:spTree>
    <p:extLst>
      <p:ext uri="{BB962C8B-B14F-4D97-AF65-F5344CB8AC3E}">
        <p14:creationId xmlns:p14="http://schemas.microsoft.com/office/powerpoint/2010/main" val="20130214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663586"/>
            <a:ext cx="9851135" cy="15308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/>
              <a:t>altering (or inverting) the chord structure</a:t>
            </a:r>
          </a:p>
        </p:txBody>
      </p:sp>
    </p:spTree>
    <p:extLst>
      <p:ext uri="{BB962C8B-B14F-4D97-AF65-F5344CB8AC3E}">
        <p14:creationId xmlns:p14="http://schemas.microsoft.com/office/powerpoint/2010/main" val="12650431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1207008"/>
            <a:ext cx="9851135" cy="252713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Class Task (A): </a:t>
            </a:r>
          </a:p>
          <a:p>
            <a:r>
              <a:rPr lang="en-US" sz="6000" b="1" dirty="0"/>
              <a:t>Create a chord progression for piano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C09F80-F757-E74E-A240-98D2316C4C40}"/>
              </a:ext>
            </a:extLst>
          </p:cNvPr>
          <p:cNvSpPr txBox="1"/>
          <p:nvPr/>
        </p:nvSpPr>
        <p:spPr>
          <a:xfrm>
            <a:off x="4889198" y="5125092"/>
            <a:ext cx="497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1st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EC5BA0-7FDF-6844-ABD1-0CCFA553B04C}"/>
              </a:ext>
            </a:extLst>
          </p:cNvPr>
          <p:cNvSpPr txBox="1"/>
          <p:nvPr/>
        </p:nvSpPr>
        <p:spPr>
          <a:xfrm>
            <a:off x="6744243" y="5119133"/>
            <a:ext cx="514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5th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4775-2535-F549-A3CF-D733417D055B}"/>
              </a:ext>
            </a:extLst>
          </p:cNvPr>
          <p:cNvSpPr/>
          <p:nvPr/>
        </p:nvSpPr>
        <p:spPr>
          <a:xfrm>
            <a:off x="3048000" y="3734138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dirty="0"/>
              <a:t>You may use the following example and fill in the blanks: </a:t>
            </a:r>
          </a:p>
          <a:p>
            <a:pPr algn="ctr"/>
            <a:r>
              <a:rPr lang="en-US" sz="2800" dirty="0"/>
              <a:t>I  -  ?  -  ?  -  V</a:t>
            </a:r>
          </a:p>
        </p:txBody>
      </p:sp>
    </p:spTree>
    <p:extLst>
      <p:ext uri="{BB962C8B-B14F-4D97-AF65-F5344CB8AC3E}">
        <p14:creationId xmlns:p14="http://schemas.microsoft.com/office/powerpoint/2010/main" val="27936751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1207008"/>
            <a:ext cx="9851135" cy="252713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Class Task (B): </a:t>
            </a:r>
          </a:p>
          <a:p>
            <a:r>
              <a:rPr lang="en-US" sz="6000" b="1" dirty="0"/>
              <a:t>Add rhythm to the Chord Progression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4775-2535-F549-A3CF-D733417D055B}"/>
              </a:ext>
            </a:extLst>
          </p:cNvPr>
          <p:cNvSpPr/>
          <p:nvPr/>
        </p:nvSpPr>
        <p:spPr>
          <a:xfrm>
            <a:off x="1170432" y="4136474"/>
            <a:ext cx="98511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/>
              <a:t>For Example: Arpeggiate or </a:t>
            </a:r>
          </a:p>
          <a:p>
            <a:pPr algn="ctr"/>
            <a:r>
              <a:rPr lang="en-US" sz="2800" dirty="0"/>
              <a:t>Create an Ostinato Rhythm </a:t>
            </a:r>
          </a:p>
        </p:txBody>
      </p:sp>
    </p:spTree>
    <p:extLst>
      <p:ext uri="{BB962C8B-B14F-4D97-AF65-F5344CB8AC3E}">
        <p14:creationId xmlns:p14="http://schemas.microsoft.com/office/powerpoint/2010/main" val="10374665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1" y="1170432"/>
            <a:ext cx="9851135" cy="332554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Class Task (C): ADAPT/Arrange the chord progression for brass quartet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4C1E01F-7C0B-A24C-BBA4-61085AE936D0}"/>
              </a:ext>
            </a:extLst>
          </p:cNvPr>
          <p:cNvSpPr/>
          <p:nvPr/>
        </p:nvSpPr>
        <p:spPr>
          <a:xfrm>
            <a:off x="3047998" y="4517490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dirty="0"/>
              <a:t>2 x Trumpet</a:t>
            </a:r>
          </a:p>
          <a:p>
            <a:pPr algn="ctr"/>
            <a:r>
              <a:rPr lang="en-US" sz="2800" dirty="0"/>
              <a:t>Trombone</a:t>
            </a:r>
          </a:p>
          <a:p>
            <a:pPr algn="ctr"/>
            <a:r>
              <a:rPr lang="en-US" sz="2800" dirty="0"/>
              <a:t>Tuba</a:t>
            </a:r>
          </a:p>
        </p:txBody>
      </p:sp>
    </p:spTree>
    <p:extLst>
      <p:ext uri="{BB962C8B-B14F-4D97-AF65-F5344CB8AC3E}">
        <p14:creationId xmlns:p14="http://schemas.microsoft.com/office/powerpoint/2010/main" val="8764366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26" y="1353313"/>
            <a:ext cx="9851135" cy="2490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Example of chords being played on brass instruments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3348ADB-2C2B-324C-9E9F-6458F350FA47}"/>
              </a:ext>
            </a:extLst>
          </p:cNvPr>
          <p:cNvSpPr/>
          <p:nvPr/>
        </p:nvSpPr>
        <p:spPr>
          <a:xfrm>
            <a:off x="3576329" y="4221726"/>
            <a:ext cx="503932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/>
              <a:t>Blue Devils - Space Chords: </a:t>
            </a:r>
          </a:p>
          <a:p>
            <a:pPr algn="ctr"/>
            <a:r>
              <a:rPr lang="en-US" sz="2400" dirty="0">
                <a:hlinkClick r:id="rId2"/>
              </a:rPr>
              <a:t>https://youtu.be/2EDIDCdy5Es?t=48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374306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963037"/>
            <a:ext cx="9851135" cy="93192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Composing a Melody</a:t>
            </a:r>
          </a:p>
        </p:txBody>
      </p:sp>
    </p:spTree>
    <p:extLst>
      <p:ext uri="{BB962C8B-B14F-4D97-AF65-F5344CB8AC3E}">
        <p14:creationId xmlns:p14="http://schemas.microsoft.com/office/powerpoint/2010/main" val="1333463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961410"/>
            <a:ext cx="9851135" cy="9351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Start with the scale</a:t>
            </a:r>
          </a:p>
        </p:txBody>
      </p:sp>
    </p:spTree>
    <p:extLst>
      <p:ext uri="{BB962C8B-B14F-4D97-AF65-F5344CB8AC3E}">
        <p14:creationId xmlns:p14="http://schemas.microsoft.com/office/powerpoint/2010/main" val="26474326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1377384"/>
            <a:ext cx="9851135" cy="41032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Define Rhythm</a:t>
            </a:r>
          </a:p>
          <a:p>
            <a:endParaRPr lang="en-US" sz="6000" b="1" dirty="0"/>
          </a:p>
          <a:p>
            <a:r>
              <a:rPr lang="en-US" sz="6000" b="1" dirty="0"/>
              <a:t>Use Repetition</a:t>
            </a:r>
          </a:p>
          <a:p>
            <a:endParaRPr lang="en-US" sz="6000" b="1" dirty="0"/>
          </a:p>
          <a:p>
            <a:r>
              <a:rPr lang="en-US" sz="6000" b="1" dirty="0"/>
              <a:t>use Silence</a:t>
            </a:r>
          </a:p>
        </p:txBody>
      </p:sp>
    </p:spTree>
    <p:extLst>
      <p:ext uri="{BB962C8B-B14F-4D97-AF65-F5344CB8AC3E}">
        <p14:creationId xmlns:p14="http://schemas.microsoft.com/office/powerpoint/2010/main" val="63114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1752342"/>
            <a:ext cx="9851135" cy="33533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/>
              <a:t>Class Task (D): compose a melody over the Brass Quartet chord progression</a:t>
            </a:r>
          </a:p>
        </p:txBody>
      </p:sp>
    </p:spTree>
    <p:extLst>
      <p:ext uri="{BB962C8B-B14F-4D97-AF65-F5344CB8AC3E}">
        <p14:creationId xmlns:p14="http://schemas.microsoft.com/office/powerpoint/2010/main" val="8619833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A7C1D57-3852-134C-88F5-227ACE7D0F1B}"/>
              </a:ext>
            </a:extLst>
          </p:cNvPr>
          <p:cNvSpPr txBox="1">
            <a:spLocks/>
          </p:cNvSpPr>
          <p:nvPr/>
        </p:nvSpPr>
        <p:spPr>
          <a:xfrm>
            <a:off x="1170432" y="2626549"/>
            <a:ext cx="9851135" cy="16049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n-lt"/>
              </a:rPr>
              <a:t>FURTHER INFORMATION: </a:t>
            </a:r>
            <a:r>
              <a:rPr lang="en-US" sz="3600" b="1" dirty="0">
                <a:latin typeface="+mn-lt"/>
                <a:hlinkClick r:id="rId2"/>
              </a:rPr>
              <a:t>https://www.youtube.com/watch?v=iEKFuSQndhs</a:t>
            </a:r>
            <a:endParaRPr lang="en-US" sz="36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066418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470</Words>
  <Application>Microsoft Macintosh PowerPoint</Application>
  <PresentationFormat>Widescreen</PresentationFormat>
  <Paragraphs>105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1" baseType="lpstr">
      <vt:lpstr>Franklin Gothic Book</vt:lpstr>
      <vt:lpstr>Crop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Bird</dc:creator>
  <cp:lastModifiedBy>David Bird</cp:lastModifiedBy>
  <cp:revision>152</cp:revision>
  <dcterms:created xsi:type="dcterms:W3CDTF">2019-10-20T10:33:45Z</dcterms:created>
  <dcterms:modified xsi:type="dcterms:W3CDTF">2019-10-21T08:42:53Z</dcterms:modified>
</cp:coreProperties>
</file>