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7" r:id="rId1"/>
  </p:sldMasterIdLst>
  <p:notesMasterIdLst>
    <p:notesMasterId r:id="rId18"/>
  </p:notesMasterIdLst>
  <p:sldIdLst>
    <p:sldId id="319" r:id="rId2"/>
    <p:sldId id="330" r:id="rId3"/>
    <p:sldId id="318" r:id="rId4"/>
    <p:sldId id="333" r:id="rId5"/>
    <p:sldId id="334" r:id="rId6"/>
    <p:sldId id="342" r:id="rId7"/>
    <p:sldId id="335" r:id="rId8"/>
    <p:sldId id="337" r:id="rId9"/>
    <p:sldId id="336" r:id="rId10"/>
    <p:sldId id="338" r:id="rId11"/>
    <p:sldId id="339" r:id="rId12"/>
    <p:sldId id="341" r:id="rId13"/>
    <p:sldId id="415" r:id="rId14"/>
    <p:sldId id="418" r:id="rId15"/>
    <p:sldId id="420" r:id="rId16"/>
    <p:sldId id="419" r:id="rId17"/>
  </p:sldIdLst>
  <p:sldSz cx="12192000" cy="6858000"/>
  <p:notesSz cx="6858000" cy="9144000"/>
  <p:embeddedFontLst>
    <p:embeddedFont>
      <p:font typeface="Calibri" panose="020F0502020204030204" pitchFamily="34" charset="0"/>
      <p:regular r:id="rId19"/>
      <p:bold r:id="rId20"/>
      <p:italic r:id="rId21"/>
      <p:boldItalic r:id="rId22"/>
    </p:embeddedFont>
    <p:embeddedFont>
      <p:font typeface="Century Gothic" panose="020B0502020202020204" pitchFamily="34" charset="0"/>
      <p:regular r:id="rId23"/>
      <p:bold r:id="rId24"/>
      <p:italic r:id="rId25"/>
      <p:boldItalic r:id="rId26"/>
    </p:embeddedFont>
    <p:embeddedFont>
      <p:font typeface="Garamond" panose="02020404030301010803" pitchFamily="18" charset="0"/>
      <p:regular r:id="rId27"/>
      <p:bold r:id="rId28"/>
      <p:italic r:id="rId29"/>
    </p:embeddedFont>
    <p:embeddedFont>
      <p:font typeface="Gill Sans MT" panose="020B0502020104020203" pitchFamily="34" charset="0"/>
      <p:regular r:id="rId30"/>
      <p:bold r:id="rId31"/>
      <p:italic r:id="rId32"/>
      <p:boldItalic r:id="rId33"/>
    </p:embeddedFont>
    <p:embeddedFont>
      <p:font typeface="lato" panose="020F0502020204030203" pitchFamily="34" charset="0"/>
      <p:regular r:id="rId34"/>
      <p:bold r:id="rId35"/>
      <p:italic r:id="rId36"/>
      <p:boldItalic r:id="rId37"/>
    </p:embeddedFont>
    <p:embeddedFont>
      <p:font typeface="Lora" pitchFamily="2" charset="0"/>
      <p:regular r:id="rId38"/>
      <p:bold r:id="rId39"/>
      <p:italic r:id="rId40"/>
      <p:boldItalic r:id="rId41"/>
    </p:embeddedFont>
    <p:embeddedFont>
      <p:font typeface="Lora" pitchFamily="2" charset="0"/>
      <p:regular r:id="rId38"/>
      <p:bold r:id="rId39"/>
      <p:italic r:id="rId40"/>
      <p:boldItalic r:id="rId41"/>
    </p:embeddedFont>
    <p:embeddedFont>
      <p:font typeface="Sagona ExtraLight" panose="02020303050505020204" pitchFamily="18" charset="0"/>
      <p:regular r:id="rId42"/>
      <p:italic r:id="rId43"/>
    </p:embeddedFont>
    <p:embeddedFont>
      <p:font typeface="Wingdings 3" panose="05040102010807070707" pitchFamily="18" charset="2"/>
      <p:regular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36" autoAdjust="0"/>
    <p:restoredTop sz="48907" autoAdjust="0"/>
  </p:normalViewPr>
  <p:slideViewPr>
    <p:cSldViewPr snapToGrid="0">
      <p:cViewPr varScale="1">
        <p:scale>
          <a:sx n="66" d="100"/>
          <a:sy n="66" d="100"/>
        </p:scale>
        <p:origin x="57" y="6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font" Target="fonts/font21.fntdata"/><Relationship Id="rId21" Type="http://schemas.openxmlformats.org/officeDocument/2006/relationships/font" Target="fonts/font3.fntdata"/><Relationship Id="rId34" Type="http://schemas.openxmlformats.org/officeDocument/2006/relationships/font" Target="fonts/font16.fntdata"/><Relationship Id="rId42" Type="http://schemas.openxmlformats.org/officeDocument/2006/relationships/font" Target="fonts/font24.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font" Target="fonts/font19.fntdata"/><Relationship Id="rId40" Type="http://schemas.openxmlformats.org/officeDocument/2006/relationships/font" Target="fonts/font22.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4" Type="http://schemas.openxmlformats.org/officeDocument/2006/relationships/font" Target="fonts/font2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43" Type="http://schemas.openxmlformats.org/officeDocument/2006/relationships/font" Target="fonts/font25.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font" Target="fonts/font20.fntdata"/><Relationship Id="rId46" Type="http://schemas.openxmlformats.org/officeDocument/2006/relationships/viewProps" Target="viewProps.xml"/><Relationship Id="rId20" Type="http://schemas.openxmlformats.org/officeDocument/2006/relationships/font" Target="fonts/font2.fntdata"/><Relationship Id="rId41" Type="http://schemas.openxmlformats.org/officeDocument/2006/relationships/font" Target="fonts/font23.fntdata"/></Relationships>
</file>

<file path=ppt/diagrams/_rels/data2.xml.rels><?xml version="1.0" encoding="UTF-8" standalone="yes"?>
<Relationships xmlns="http://schemas.openxmlformats.org/package/2006/relationships"><Relationship Id="rId1" Type="http://schemas.openxmlformats.org/officeDocument/2006/relationships/hyperlink" Target="https://newayscenter.com/wp-content/uploads/2021/03/Session-4_Positive-Psychology-Signature-Strength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newayscenter.com/wp-content/uploads/2021/03/Session-4_Positive-Psychology-Signature-Strengths.pdf"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6017B3D-0F4A-4431-9FC5-73B94112A1FB}">
      <dgm:prSet/>
      <dgm:spPr/>
      <dgm:t>
        <a:bodyPr/>
        <a:lstStyle/>
        <a:p>
          <a:r>
            <a:rPr lang="en-GB" dirty="0"/>
            <a:t>Q&amp;A</a:t>
          </a:r>
        </a:p>
        <a:p>
          <a:r>
            <a:rPr lang="en-US" dirty="0"/>
            <a:t>Practical Skills Assessment</a:t>
          </a:r>
        </a:p>
      </dgm:t>
    </dgm:pt>
    <dgm:pt modelId="{237B5B5D-21EF-4D30-8CA0-9CC86E1AEF8B}" type="parTrans" cxnId="{83F553F6-120F-4126-BFC5-184AC04144DA}">
      <dgm:prSet/>
      <dgm:spPr/>
      <dgm:t>
        <a:bodyPr/>
        <a:lstStyle/>
        <a:p>
          <a:endParaRPr lang="en-US"/>
        </a:p>
      </dgm:t>
    </dgm:pt>
    <dgm:pt modelId="{47D20EC9-87C3-4671-9346-7F99E5AB2058}" type="sibTrans" cxnId="{83F553F6-120F-4126-BFC5-184AC04144DA}">
      <dgm:prSet/>
      <dgm:spPr/>
      <dgm:t>
        <a:bodyPr/>
        <a:lstStyle/>
        <a:p>
          <a:endParaRPr lang="en-US"/>
        </a:p>
      </dgm:t>
    </dgm:pt>
    <dgm:pt modelId="{F8476678-595D-4102-A1ED-E033D8D9AFB1}">
      <dgm:prSet/>
      <dgm:spPr/>
      <dgm:t>
        <a:bodyPr/>
        <a:lstStyle/>
        <a:p>
          <a:r>
            <a:rPr lang="en-US" dirty="0"/>
            <a:t>Review Positive Psychotherapy Journal Article &amp; Exercises</a:t>
          </a:r>
        </a:p>
        <a:p>
          <a:endParaRPr lang="en-US" dirty="0"/>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US" dirty="0"/>
            <a:t>Practical Skills </a:t>
          </a:r>
        </a:p>
        <a:p>
          <a:r>
            <a:rPr lang="en-US" dirty="0"/>
            <a:t>Session 1</a:t>
          </a:r>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dirty="0"/>
            <a:t> </a:t>
          </a:r>
        </a:p>
        <a:p>
          <a:r>
            <a:rPr lang="en-GB" dirty="0"/>
            <a:t> LUNCH</a:t>
          </a:r>
          <a:endParaRPr lang="en-US" dirty="0"/>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FF6647E2-81EA-4601-A2CE-2BE597CA0A52}">
      <dgm:prSet/>
      <dgm:spPr/>
      <dgm:t>
        <a:bodyPr/>
        <a:lstStyle/>
        <a:p>
          <a:r>
            <a:rPr lang="en-GB" dirty="0"/>
            <a:t>Practical skills </a:t>
          </a:r>
        </a:p>
        <a:p>
          <a:r>
            <a:rPr lang="en-GB" dirty="0" err="1"/>
            <a:t>Sessio</a:t>
          </a:r>
          <a:r>
            <a:rPr lang="en-GB" dirty="0"/>
            <a:t> II</a:t>
          </a:r>
        </a:p>
      </dgm:t>
    </dgm:pt>
    <dgm:pt modelId="{0682F3CB-F7B7-4744-9591-DF27C3A8A188}" type="parTrans" cxnId="{CEB238CA-6B18-4D00-AAF2-A24A58D5A870}">
      <dgm:prSet/>
      <dgm:spPr/>
      <dgm:t>
        <a:bodyPr/>
        <a:lstStyle/>
        <a:p>
          <a:endParaRPr lang="en-GB"/>
        </a:p>
      </dgm:t>
    </dgm:pt>
    <dgm:pt modelId="{54D98AEE-5138-4468-A662-9AC5C2B96F7D}" type="sibTrans" cxnId="{CEB238CA-6B18-4D00-AAF2-A24A58D5A870}">
      <dgm:prSet/>
      <dgm:spPr/>
      <dgm:t>
        <a:bodyPr/>
        <a:lstStyle/>
        <a:p>
          <a:endParaRPr lang="en-GB"/>
        </a:p>
      </dgm:t>
    </dgm:pt>
    <dgm:pt modelId="{0EA66D0F-125A-414C-B7B5-6DB5C8CC4D60}">
      <dgm:prSet/>
      <dgm:spPr/>
      <dgm:t>
        <a:bodyPr/>
        <a:lstStyle/>
        <a:p>
          <a:r>
            <a:rPr lang="en-GB" dirty="0"/>
            <a:t>Reflective Practice Exercise  </a:t>
          </a:r>
        </a:p>
        <a:p>
          <a:r>
            <a:rPr lang="en-GB" dirty="0"/>
            <a:t>Evaluation</a:t>
          </a:r>
        </a:p>
      </dgm:t>
    </dgm:pt>
    <dgm:pt modelId="{7DB7A294-9886-45DE-AA0D-74C7E7A84030}" type="parTrans" cxnId="{96478994-C75E-4B61-8FA1-500407A30707}">
      <dgm:prSet/>
      <dgm:spPr/>
      <dgm:t>
        <a:bodyPr/>
        <a:lstStyle/>
        <a:p>
          <a:endParaRPr lang="en-GB"/>
        </a:p>
      </dgm:t>
    </dgm:pt>
    <dgm:pt modelId="{7E95C6A7-24D2-4381-8536-D15086978A8C}" type="sibTrans" cxnId="{96478994-C75E-4B61-8FA1-500407A30707}">
      <dgm:prSet/>
      <dgm:spPr/>
      <dgm:t>
        <a:bodyPr/>
        <a:lstStyle/>
        <a:p>
          <a:endParaRPr lang="en-GB"/>
        </a:p>
      </dgm:t>
    </dgm:pt>
    <dgm:pt modelId="{C45B8F2B-D029-4ED6-8186-04F0E3B83FF2}" type="pres">
      <dgm:prSet presAssocID="{FF606815-CE54-4F4B-B922-C98D3D55F11E}" presName="diagram" presStyleCnt="0">
        <dgm:presLayoutVars>
          <dgm:dir/>
          <dgm:resizeHandles val="exact"/>
        </dgm:presLayoutVars>
      </dgm:prSet>
      <dgm:spPr/>
    </dgm:pt>
    <dgm:pt modelId="{58353AA7-6A61-448C-861D-4EA47D545CB4}" type="pres">
      <dgm:prSet presAssocID="{E6017B3D-0F4A-4431-9FC5-73B94112A1FB}" presName="node" presStyleLbl="node1" presStyleIdx="0" presStyleCnt="6">
        <dgm:presLayoutVars>
          <dgm:bulletEnabled val="1"/>
        </dgm:presLayoutVars>
      </dgm:prSet>
      <dgm:spPr/>
    </dgm:pt>
    <dgm:pt modelId="{06DF6268-4E7E-4009-ADB7-613830088B7F}" type="pres">
      <dgm:prSet presAssocID="{47D20EC9-87C3-4671-9346-7F99E5AB2058}" presName="sibTrans" presStyleCnt="0"/>
      <dgm:spPr/>
    </dgm:pt>
    <dgm:pt modelId="{24CB4BE1-4942-44E7-9FA7-E27D78E73BD0}" type="pres">
      <dgm:prSet presAssocID="{F8476678-595D-4102-A1ED-E033D8D9AFB1}" presName="node" presStyleLbl="node1" presStyleIdx="1" presStyleCnt="6">
        <dgm:presLayoutVars>
          <dgm:bulletEnabled val="1"/>
        </dgm:presLayoutVars>
      </dgm:prSet>
      <dgm:spPr/>
    </dgm:pt>
    <dgm:pt modelId="{7B29C67B-CBF9-4DB8-80D6-D4383F5AB495}" type="pres">
      <dgm:prSet presAssocID="{F1F40224-CBCA-4EA7-87BE-B0694AFDCD32}" presName="sibTrans" presStyleCnt="0"/>
      <dgm:spPr/>
    </dgm:pt>
    <dgm:pt modelId="{D90DCA53-E3CC-4779-AB1D-DB70017CEA4C}" type="pres">
      <dgm:prSet presAssocID="{856E264B-3F59-4A03-8058-DBBA5EB6E69C}" presName="node" presStyleLbl="node1" presStyleIdx="2" presStyleCnt="6">
        <dgm:presLayoutVars>
          <dgm:bulletEnabled val="1"/>
        </dgm:presLayoutVars>
      </dgm:prSet>
      <dgm:spPr/>
    </dgm:pt>
    <dgm:pt modelId="{04F44EC3-A90F-49CB-A3B2-4D2814C868B3}" type="pres">
      <dgm:prSet presAssocID="{EC548552-81A6-47C7-AB25-5CD2E5638B40}" presName="sibTrans" presStyleCnt="0"/>
      <dgm:spPr/>
    </dgm:pt>
    <dgm:pt modelId="{27B56FB2-1CE0-446A-B831-62BBCA871B66}" type="pres">
      <dgm:prSet presAssocID="{C5D1ACFF-BA60-480B-A58D-8B0982404B31}" presName="node" presStyleLbl="node1" presStyleIdx="3" presStyleCnt="6">
        <dgm:presLayoutVars>
          <dgm:bulletEnabled val="1"/>
        </dgm:presLayoutVars>
      </dgm:prSet>
      <dgm:spPr/>
    </dgm:pt>
    <dgm:pt modelId="{F03311DA-CB63-41B6-9210-3CA6D31A7EC5}" type="pres">
      <dgm:prSet presAssocID="{4DE937A6-68E7-482A-A0EB-AB0453D109BF}" presName="sibTrans" presStyleCnt="0"/>
      <dgm:spPr/>
    </dgm:pt>
    <dgm:pt modelId="{DF823297-3DAB-44A0-AC96-729DC95F8AB5}" type="pres">
      <dgm:prSet presAssocID="{FF6647E2-81EA-4601-A2CE-2BE597CA0A52}" presName="node" presStyleLbl="node1" presStyleIdx="4" presStyleCnt="6">
        <dgm:presLayoutVars>
          <dgm:bulletEnabled val="1"/>
        </dgm:presLayoutVars>
      </dgm:prSet>
      <dgm:spPr/>
    </dgm:pt>
    <dgm:pt modelId="{77DC6EAB-364A-4C30-A8A6-75FF2B49FB8C}" type="pres">
      <dgm:prSet presAssocID="{54D98AEE-5138-4468-A662-9AC5C2B96F7D}" presName="sibTrans" presStyleCnt="0"/>
      <dgm:spPr/>
    </dgm:pt>
    <dgm:pt modelId="{B27E2C21-CD00-4E60-A922-93158EBE78D4}" type="pres">
      <dgm:prSet presAssocID="{0EA66D0F-125A-414C-B7B5-6DB5C8CC4D60}" presName="node" presStyleLbl="node1" presStyleIdx="5" presStyleCnt="6">
        <dgm:presLayoutVars>
          <dgm:bulletEnabled val="1"/>
        </dgm:presLayoutVars>
      </dgm:prSet>
      <dgm:spPr/>
    </dgm:pt>
  </dgm:ptLst>
  <dgm:cxnLst>
    <dgm:cxn modelId="{531A1700-EB31-4BF2-9BF9-0428D612A478}" srcId="{FF606815-CE54-4F4B-B922-C98D3D55F11E}" destId="{C5D1ACFF-BA60-480B-A58D-8B0982404B31}" srcOrd="3" destOrd="0" parTransId="{DCC1BF8E-13E0-439E-BC80-F6CB1DFAE5F8}" sibTransId="{4DE937A6-68E7-482A-A0EB-AB0453D109BF}"/>
    <dgm:cxn modelId="{0C44048E-8E4F-4511-9393-CE1A2B08AE7A}" type="presOf" srcId="{FF606815-CE54-4F4B-B922-C98D3D55F11E}" destId="{C45B8F2B-D029-4ED6-8186-04F0E3B83FF2}" srcOrd="0" destOrd="0" presId="urn:microsoft.com/office/officeart/2005/8/layout/default"/>
    <dgm:cxn modelId="{96478994-C75E-4B61-8FA1-500407A30707}" srcId="{FF606815-CE54-4F4B-B922-C98D3D55F11E}" destId="{0EA66D0F-125A-414C-B7B5-6DB5C8CC4D60}" srcOrd="5" destOrd="0" parTransId="{7DB7A294-9886-45DE-AA0D-74C7E7A84030}" sibTransId="{7E95C6A7-24D2-4381-8536-D15086978A8C}"/>
    <dgm:cxn modelId="{69618695-5A30-47BE-B010-B90530702DD2}" srcId="{FF606815-CE54-4F4B-B922-C98D3D55F11E}" destId="{856E264B-3F59-4A03-8058-DBBA5EB6E69C}" srcOrd="2" destOrd="0" parTransId="{5BF26BA2-D053-4E02-8B8D-E2DCA54F32CC}" sibTransId="{EC548552-81A6-47C7-AB25-5CD2E5638B40}"/>
    <dgm:cxn modelId="{A7D152AC-97E9-42AB-8E97-69EF5E20ADEE}" type="presOf" srcId="{C5D1ACFF-BA60-480B-A58D-8B0982404B31}" destId="{27B56FB2-1CE0-446A-B831-62BBCA871B66}" srcOrd="0" destOrd="0" presId="urn:microsoft.com/office/officeart/2005/8/layout/default"/>
    <dgm:cxn modelId="{0D0F09B0-E35C-4F19-B860-A9A911A2EBAE}" type="presOf" srcId="{FF6647E2-81EA-4601-A2CE-2BE597CA0A52}" destId="{DF823297-3DAB-44A0-AC96-729DC95F8AB5}" srcOrd="0" destOrd="0" presId="urn:microsoft.com/office/officeart/2005/8/layout/default"/>
    <dgm:cxn modelId="{F11B54B7-B47E-4DBE-BCA5-D0338E4CB6BA}" type="presOf" srcId="{0EA66D0F-125A-414C-B7B5-6DB5C8CC4D60}" destId="{B27E2C21-CD00-4E60-A922-93158EBE78D4}" srcOrd="0" destOrd="0" presId="urn:microsoft.com/office/officeart/2005/8/layout/default"/>
    <dgm:cxn modelId="{413A4CC3-B3CA-41F3-92D7-0D884A9F8286}" srcId="{FF606815-CE54-4F4B-B922-C98D3D55F11E}" destId="{F8476678-595D-4102-A1ED-E033D8D9AFB1}" srcOrd="1" destOrd="0" parTransId="{DCFEBAA2-422B-4E40-A88C-FCDC61678509}" sibTransId="{F1F40224-CBCA-4EA7-87BE-B0694AFDCD32}"/>
    <dgm:cxn modelId="{CEB238CA-6B18-4D00-AAF2-A24A58D5A870}" srcId="{FF606815-CE54-4F4B-B922-C98D3D55F11E}" destId="{FF6647E2-81EA-4601-A2CE-2BE597CA0A52}" srcOrd="4" destOrd="0" parTransId="{0682F3CB-F7B7-4744-9591-DF27C3A8A188}" sibTransId="{54D98AEE-5138-4468-A662-9AC5C2B96F7D}"/>
    <dgm:cxn modelId="{E21BAAD3-C67D-456F-9547-36321170DDF8}" type="presOf" srcId="{E6017B3D-0F4A-4431-9FC5-73B94112A1FB}" destId="{58353AA7-6A61-448C-861D-4EA47D545CB4}" srcOrd="0" destOrd="0" presId="urn:microsoft.com/office/officeart/2005/8/layout/default"/>
    <dgm:cxn modelId="{65EF09DD-B89E-4C9C-BB6B-0CC3B1FF3C5F}" type="presOf" srcId="{856E264B-3F59-4A03-8058-DBBA5EB6E69C}" destId="{D90DCA53-E3CC-4779-AB1D-DB70017CEA4C}" srcOrd="0" destOrd="0" presId="urn:microsoft.com/office/officeart/2005/8/layout/default"/>
    <dgm:cxn modelId="{B6A945F6-8C2F-4BB8-AA46-3F4609B676D7}" type="presOf" srcId="{F8476678-595D-4102-A1ED-E033D8D9AFB1}" destId="{24CB4BE1-4942-44E7-9FA7-E27D78E73BD0}" srcOrd="0" destOrd="0" presId="urn:microsoft.com/office/officeart/2005/8/layout/default"/>
    <dgm:cxn modelId="{83F553F6-120F-4126-BFC5-184AC04144DA}" srcId="{FF606815-CE54-4F4B-B922-C98D3D55F11E}" destId="{E6017B3D-0F4A-4431-9FC5-73B94112A1FB}" srcOrd="0" destOrd="0" parTransId="{237B5B5D-21EF-4D30-8CA0-9CC86E1AEF8B}" sibTransId="{47D20EC9-87C3-4671-9346-7F99E5AB2058}"/>
    <dgm:cxn modelId="{171D9BA2-74E7-4F97-B457-A09C643B27FD}" type="presParOf" srcId="{C45B8F2B-D029-4ED6-8186-04F0E3B83FF2}" destId="{58353AA7-6A61-448C-861D-4EA47D545CB4}" srcOrd="0" destOrd="0" presId="urn:microsoft.com/office/officeart/2005/8/layout/default"/>
    <dgm:cxn modelId="{292F79F0-02ED-47DB-AD0A-F582427FB80A}" type="presParOf" srcId="{C45B8F2B-D029-4ED6-8186-04F0E3B83FF2}" destId="{06DF6268-4E7E-4009-ADB7-613830088B7F}" srcOrd="1" destOrd="0" presId="urn:microsoft.com/office/officeart/2005/8/layout/default"/>
    <dgm:cxn modelId="{62F7B492-526F-40AF-AC60-99F91CFC4893}" type="presParOf" srcId="{C45B8F2B-D029-4ED6-8186-04F0E3B83FF2}" destId="{24CB4BE1-4942-44E7-9FA7-E27D78E73BD0}" srcOrd="2" destOrd="0" presId="urn:microsoft.com/office/officeart/2005/8/layout/default"/>
    <dgm:cxn modelId="{20D3D4B0-CFBB-4A78-BEF0-13E897CC8F87}" type="presParOf" srcId="{C45B8F2B-D029-4ED6-8186-04F0E3B83FF2}" destId="{7B29C67B-CBF9-4DB8-80D6-D4383F5AB495}" srcOrd="3" destOrd="0" presId="urn:microsoft.com/office/officeart/2005/8/layout/default"/>
    <dgm:cxn modelId="{ED3F3A2A-2E4C-4A45-87E1-62B4C9A35E8E}" type="presParOf" srcId="{C45B8F2B-D029-4ED6-8186-04F0E3B83FF2}" destId="{D90DCA53-E3CC-4779-AB1D-DB70017CEA4C}" srcOrd="4" destOrd="0" presId="urn:microsoft.com/office/officeart/2005/8/layout/default"/>
    <dgm:cxn modelId="{4C5BC958-7C3C-40DF-87EB-65FC18AA0AAE}" type="presParOf" srcId="{C45B8F2B-D029-4ED6-8186-04F0E3B83FF2}" destId="{04F44EC3-A90F-49CB-A3B2-4D2814C868B3}" srcOrd="5" destOrd="0" presId="urn:microsoft.com/office/officeart/2005/8/layout/default"/>
    <dgm:cxn modelId="{132293FB-0F26-4292-B79E-1F2FF1EF3D9D}" type="presParOf" srcId="{C45B8F2B-D029-4ED6-8186-04F0E3B83FF2}" destId="{27B56FB2-1CE0-446A-B831-62BBCA871B66}" srcOrd="6" destOrd="0" presId="urn:microsoft.com/office/officeart/2005/8/layout/default"/>
    <dgm:cxn modelId="{768556F4-1241-42AB-BBF6-8ACFE849DD82}" type="presParOf" srcId="{C45B8F2B-D029-4ED6-8186-04F0E3B83FF2}" destId="{F03311DA-CB63-41B6-9210-3CA6D31A7EC5}" srcOrd="7" destOrd="0" presId="urn:microsoft.com/office/officeart/2005/8/layout/default"/>
    <dgm:cxn modelId="{6512F147-5BB5-4317-85C0-70E053E51ECB}" type="presParOf" srcId="{C45B8F2B-D029-4ED6-8186-04F0E3B83FF2}" destId="{DF823297-3DAB-44A0-AC96-729DC95F8AB5}" srcOrd="8" destOrd="0" presId="urn:microsoft.com/office/officeart/2005/8/layout/default"/>
    <dgm:cxn modelId="{94AB86E4-76E0-49B5-AD15-60B3B1A7B802}" type="presParOf" srcId="{C45B8F2B-D029-4ED6-8186-04F0E3B83FF2}" destId="{77DC6EAB-364A-4C30-A8A6-75FF2B49FB8C}" srcOrd="9" destOrd="0" presId="urn:microsoft.com/office/officeart/2005/8/layout/default"/>
    <dgm:cxn modelId="{1F4AA898-D182-40CE-9416-3F4818A9C894}" type="presParOf" srcId="{C45B8F2B-D029-4ED6-8186-04F0E3B83FF2}" destId="{B27E2C21-CD00-4E60-A922-93158EBE78D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C5DB29-0425-4421-A077-C8DF43FB2DC1}"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C8353B57-3774-4AB7-B1C8-9DA90AF52BF6}">
      <dgm:prSet/>
      <dgm:spPr/>
      <dgm:t>
        <a:bodyPr/>
        <a:lstStyle/>
        <a:p>
          <a:r>
            <a:rPr lang="en-GB"/>
            <a:t>Gratitude Journal and worksheets</a:t>
          </a:r>
          <a:endParaRPr lang="en-US"/>
        </a:p>
      </dgm:t>
    </dgm:pt>
    <dgm:pt modelId="{AD5FDD06-9D5B-40E7-9605-5DCC96311198}" type="parTrans" cxnId="{A309B1F0-99BE-416E-8982-C05B843F933B}">
      <dgm:prSet/>
      <dgm:spPr/>
      <dgm:t>
        <a:bodyPr/>
        <a:lstStyle/>
        <a:p>
          <a:endParaRPr lang="en-US"/>
        </a:p>
      </dgm:t>
    </dgm:pt>
    <dgm:pt modelId="{2E02BE00-205F-4AC7-88BF-CF6A12390CB1}" type="sibTrans" cxnId="{A309B1F0-99BE-416E-8982-C05B843F933B}">
      <dgm:prSet/>
      <dgm:spPr/>
      <dgm:t>
        <a:bodyPr/>
        <a:lstStyle/>
        <a:p>
          <a:endParaRPr lang="en-US"/>
        </a:p>
      </dgm:t>
    </dgm:pt>
    <dgm:pt modelId="{2EF2294F-37E4-4B54-85A5-54B5C6956BFA}">
      <dgm:prSet/>
      <dgm:spPr/>
      <dgm:t>
        <a:bodyPr/>
        <a:lstStyle/>
        <a:p>
          <a:r>
            <a:rPr lang="en-GB" dirty="0"/>
            <a:t>Looking at Strengths (Signature strengths)</a:t>
          </a:r>
        </a:p>
        <a:p>
          <a:r>
            <a:rPr lang="en-GB" dirty="0">
              <a:hlinkClick xmlns:r="http://schemas.openxmlformats.org/officeDocument/2006/relationships" r:id="rId1"/>
            </a:rPr>
            <a:t>Session-4_Positive-Psychology-Signature-Strengths.pdf (newayscenter.com)</a:t>
          </a:r>
          <a:endParaRPr lang="en-US" dirty="0"/>
        </a:p>
      </dgm:t>
    </dgm:pt>
    <dgm:pt modelId="{2001FBAC-A7BC-40F1-AAAD-C0349EA45959}" type="parTrans" cxnId="{789A1444-28BA-4720-981E-89B3535A8B21}">
      <dgm:prSet/>
      <dgm:spPr/>
      <dgm:t>
        <a:bodyPr/>
        <a:lstStyle/>
        <a:p>
          <a:endParaRPr lang="en-US"/>
        </a:p>
      </dgm:t>
    </dgm:pt>
    <dgm:pt modelId="{8A9C7B49-3C9B-4177-AE20-0D8947B4BED0}" type="sibTrans" cxnId="{789A1444-28BA-4720-981E-89B3535A8B21}">
      <dgm:prSet/>
      <dgm:spPr/>
      <dgm:t>
        <a:bodyPr/>
        <a:lstStyle/>
        <a:p>
          <a:endParaRPr lang="en-US"/>
        </a:p>
      </dgm:t>
    </dgm:pt>
    <dgm:pt modelId="{9DC98CE4-0DD0-4CFE-9925-33F1D685A158}">
      <dgm:prSet/>
      <dgm:spPr/>
      <dgm:t>
        <a:bodyPr/>
        <a:lstStyle/>
        <a:p>
          <a:r>
            <a:rPr lang="en-GB"/>
            <a:t>Exploring Values and Beliefs</a:t>
          </a:r>
          <a:endParaRPr lang="en-US"/>
        </a:p>
      </dgm:t>
    </dgm:pt>
    <dgm:pt modelId="{F09DBC02-234B-4908-A30F-708571423505}" type="parTrans" cxnId="{E154D893-CA44-4D5D-A102-25519483812B}">
      <dgm:prSet/>
      <dgm:spPr/>
      <dgm:t>
        <a:bodyPr/>
        <a:lstStyle/>
        <a:p>
          <a:endParaRPr lang="en-US"/>
        </a:p>
      </dgm:t>
    </dgm:pt>
    <dgm:pt modelId="{3E91C2AA-B782-4274-A5FC-0AFF20CA2001}" type="sibTrans" cxnId="{E154D893-CA44-4D5D-A102-25519483812B}">
      <dgm:prSet/>
      <dgm:spPr/>
      <dgm:t>
        <a:bodyPr/>
        <a:lstStyle/>
        <a:p>
          <a:endParaRPr lang="en-US"/>
        </a:p>
      </dgm:t>
    </dgm:pt>
    <dgm:pt modelId="{B30E3C3B-D12A-4FAA-856F-D1F59E30119B}">
      <dgm:prSet/>
      <dgm:spPr/>
      <dgm:t>
        <a:bodyPr/>
        <a:lstStyle/>
        <a:p>
          <a:r>
            <a:rPr lang="en-GB"/>
            <a:t>Others</a:t>
          </a:r>
          <a:endParaRPr lang="en-US"/>
        </a:p>
      </dgm:t>
    </dgm:pt>
    <dgm:pt modelId="{CCC33A63-FBFC-4E94-8BB1-040C1CB45789}" type="parTrans" cxnId="{CC05877E-54AD-4064-8952-0BE9F7FC7667}">
      <dgm:prSet/>
      <dgm:spPr/>
      <dgm:t>
        <a:bodyPr/>
        <a:lstStyle/>
        <a:p>
          <a:endParaRPr lang="en-US"/>
        </a:p>
      </dgm:t>
    </dgm:pt>
    <dgm:pt modelId="{F34349F6-E54F-467A-B2EA-BC07CB8EB7D4}" type="sibTrans" cxnId="{CC05877E-54AD-4064-8952-0BE9F7FC7667}">
      <dgm:prSet/>
      <dgm:spPr/>
      <dgm:t>
        <a:bodyPr/>
        <a:lstStyle/>
        <a:p>
          <a:endParaRPr lang="en-US"/>
        </a:p>
      </dgm:t>
    </dgm:pt>
    <dgm:pt modelId="{D04B9DCA-49B4-4EBC-8490-0AD377D2DF3D}" type="pres">
      <dgm:prSet presAssocID="{4EC5DB29-0425-4421-A077-C8DF43FB2DC1}" presName="vert0" presStyleCnt="0">
        <dgm:presLayoutVars>
          <dgm:dir/>
          <dgm:animOne val="branch"/>
          <dgm:animLvl val="lvl"/>
        </dgm:presLayoutVars>
      </dgm:prSet>
      <dgm:spPr/>
    </dgm:pt>
    <dgm:pt modelId="{256A4A9E-9FB2-4402-8F27-5E6C92725A2D}" type="pres">
      <dgm:prSet presAssocID="{C8353B57-3774-4AB7-B1C8-9DA90AF52BF6}" presName="thickLine" presStyleLbl="alignNode1" presStyleIdx="0" presStyleCnt="4"/>
      <dgm:spPr/>
    </dgm:pt>
    <dgm:pt modelId="{55BDF399-EA99-4CE6-9AA6-A658D2A36C03}" type="pres">
      <dgm:prSet presAssocID="{C8353B57-3774-4AB7-B1C8-9DA90AF52BF6}" presName="horz1" presStyleCnt="0"/>
      <dgm:spPr/>
    </dgm:pt>
    <dgm:pt modelId="{7F928505-9EAF-42B2-87A5-72D9B38D3942}" type="pres">
      <dgm:prSet presAssocID="{C8353B57-3774-4AB7-B1C8-9DA90AF52BF6}" presName="tx1" presStyleLbl="revTx" presStyleIdx="0" presStyleCnt="4"/>
      <dgm:spPr/>
    </dgm:pt>
    <dgm:pt modelId="{62DF9A47-897B-4894-B784-636BDF17C64D}" type="pres">
      <dgm:prSet presAssocID="{C8353B57-3774-4AB7-B1C8-9DA90AF52BF6}" presName="vert1" presStyleCnt="0"/>
      <dgm:spPr/>
    </dgm:pt>
    <dgm:pt modelId="{CCE63965-5E9F-4BFD-9B84-7E4A5B8C6AE9}" type="pres">
      <dgm:prSet presAssocID="{2EF2294F-37E4-4B54-85A5-54B5C6956BFA}" presName="thickLine" presStyleLbl="alignNode1" presStyleIdx="1" presStyleCnt="4"/>
      <dgm:spPr/>
    </dgm:pt>
    <dgm:pt modelId="{A5995309-C179-43BD-8F39-6184D6CDED89}" type="pres">
      <dgm:prSet presAssocID="{2EF2294F-37E4-4B54-85A5-54B5C6956BFA}" presName="horz1" presStyleCnt="0"/>
      <dgm:spPr/>
    </dgm:pt>
    <dgm:pt modelId="{B95B6E75-DEC5-4D81-A099-5D4844DE44F6}" type="pres">
      <dgm:prSet presAssocID="{2EF2294F-37E4-4B54-85A5-54B5C6956BFA}" presName="tx1" presStyleLbl="revTx" presStyleIdx="1" presStyleCnt="4"/>
      <dgm:spPr/>
    </dgm:pt>
    <dgm:pt modelId="{77916055-2CFA-4F21-9B6A-68980154CA51}" type="pres">
      <dgm:prSet presAssocID="{2EF2294F-37E4-4B54-85A5-54B5C6956BFA}" presName="vert1" presStyleCnt="0"/>
      <dgm:spPr/>
    </dgm:pt>
    <dgm:pt modelId="{2E264C0F-0950-4004-99A3-437D80FE0B58}" type="pres">
      <dgm:prSet presAssocID="{9DC98CE4-0DD0-4CFE-9925-33F1D685A158}" presName="thickLine" presStyleLbl="alignNode1" presStyleIdx="2" presStyleCnt="4"/>
      <dgm:spPr/>
    </dgm:pt>
    <dgm:pt modelId="{8456E0A8-4B05-4E7C-99FD-1AE6B5302F0D}" type="pres">
      <dgm:prSet presAssocID="{9DC98CE4-0DD0-4CFE-9925-33F1D685A158}" presName="horz1" presStyleCnt="0"/>
      <dgm:spPr/>
    </dgm:pt>
    <dgm:pt modelId="{06F7F367-04B5-4F2A-897D-43D8B5E0258C}" type="pres">
      <dgm:prSet presAssocID="{9DC98CE4-0DD0-4CFE-9925-33F1D685A158}" presName="tx1" presStyleLbl="revTx" presStyleIdx="2" presStyleCnt="4"/>
      <dgm:spPr/>
    </dgm:pt>
    <dgm:pt modelId="{4E361EC4-5859-4D66-8848-4C496F639B2B}" type="pres">
      <dgm:prSet presAssocID="{9DC98CE4-0DD0-4CFE-9925-33F1D685A158}" presName="vert1" presStyleCnt="0"/>
      <dgm:spPr/>
    </dgm:pt>
    <dgm:pt modelId="{869FA50C-4934-4DC0-B22C-99645F07D643}" type="pres">
      <dgm:prSet presAssocID="{B30E3C3B-D12A-4FAA-856F-D1F59E30119B}" presName="thickLine" presStyleLbl="alignNode1" presStyleIdx="3" presStyleCnt="4"/>
      <dgm:spPr/>
    </dgm:pt>
    <dgm:pt modelId="{F9AF0219-50BA-43F3-BE42-C9F4B4AF1581}" type="pres">
      <dgm:prSet presAssocID="{B30E3C3B-D12A-4FAA-856F-D1F59E30119B}" presName="horz1" presStyleCnt="0"/>
      <dgm:spPr/>
    </dgm:pt>
    <dgm:pt modelId="{01F5A47B-625B-4084-B483-94A526B1AC30}" type="pres">
      <dgm:prSet presAssocID="{B30E3C3B-D12A-4FAA-856F-D1F59E30119B}" presName="tx1" presStyleLbl="revTx" presStyleIdx="3" presStyleCnt="4"/>
      <dgm:spPr/>
    </dgm:pt>
    <dgm:pt modelId="{BCF0F972-1E6B-4E8F-83C0-31D02715189C}" type="pres">
      <dgm:prSet presAssocID="{B30E3C3B-D12A-4FAA-856F-D1F59E30119B}" presName="vert1" presStyleCnt="0"/>
      <dgm:spPr/>
    </dgm:pt>
  </dgm:ptLst>
  <dgm:cxnLst>
    <dgm:cxn modelId="{11ED5C2C-CE02-4E5E-889B-E1C3BCD9A38C}" type="presOf" srcId="{9DC98CE4-0DD0-4CFE-9925-33F1D685A158}" destId="{06F7F367-04B5-4F2A-897D-43D8B5E0258C}" srcOrd="0" destOrd="0" presId="urn:microsoft.com/office/officeart/2008/layout/LinedList"/>
    <dgm:cxn modelId="{789A1444-28BA-4720-981E-89B3535A8B21}" srcId="{4EC5DB29-0425-4421-A077-C8DF43FB2DC1}" destId="{2EF2294F-37E4-4B54-85A5-54B5C6956BFA}" srcOrd="1" destOrd="0" parTransId="{2001FBAC-A7BC-40F1-AAAD-C0349EA45959}" sibTransId="{8A9C7B49-3C9B-4177-AE20-0D8947B4BED0}"/>
    <dgm:cxn modelId="{CC05877E-54AD-4064-8952-0BE9F7FC7667}" srcId="{4EC5DB29-0425-4421-A077-C8DF43FB2DC1}" destId="{B30E3C3B-D12A-4FAA-856F-D1F59E30119B}" srcOrd="3" destOrd="0" parTransId="{CCC33A63-FBFC-4E94-8BB1-040C1CB45789}" sibTransId="{F34349F6-E54F-467A-B2EA-BC07CB8EB7D4}"/>
    <dgm:cxn modelId="{02941684-85AB-49B6-A412-CBEEF1C56263}" type="presOf" srcId="{C8353B57-3774-4AB7-B1C8-9DA90AF52BF6}" destId="{7F928505-9EAF-42B2-87A5-72D9B38D3942}" srcOrd="0" destOrd="0" presId="urn:microsoft.com/office/officeart/2008/layout/LinedList"/>
    <dgm:cxn modelId="{E154D893-CA44-4D5D-A102-25519483812B}" srcId="{4EC5DB29-0425-4421-A077-C8DF43FB2DC1}" destId="{9DC98CE4-0DD0-4CFE-9925-33F1D685A158}" srcOrd="2" destOrd="0" parTransId="{F09DBC02-234B-4908-A30F-708571423505}" sibTransId="{3E91C2AA-B782-4274-A5FC-0AFF20CA2001}"/>
    <dgm:cxn modelId="{006E029E-936D-460D-B387-D6EE35DA8135}" type="presOf" srcId="{B30E3C3B-D12A-4FAA-856F-D1F59E30119B}" destId="{01F5A47B-625B-4084-B483-94A526B1AC30}" srcOrd="0" destOrd="0" presId="urn:microsoft.com/office/officeart/2008/layout/LinedList"/>
    <dgm:cxn modelId="{FB36A8DD-0C4B-4DF2-B7E8-9E44B5B2496A}" type="presOf" srcId="{4EC5DB29-0425-4421-A077-C8DF43FB2DC1}" destId="{D04B9DCA-49B4-4EBC-8490-0AD377D2DF3D}" srcOrd="0" destOrd="0" presId="urn:microsoft.com/office/officeart/2008/layout/LinedList"/>
    <dgm:cxn modelId="{A309B1F0-99BE-416E-8982-C05B843F933B}" srcId="{4EC5DB29-0425-4421-A077-C8DF43FB2DC1}" destId="{C8353B57-3774-4AB7-B1C8-9DA90AF52BF6}" srcOrd="0" destOrd="0" parTransId="{AD5FDD06-9D5B-40E7-9605-5DCC96311198}" sibTransId="{2E02BE00-205F-4AC7-88BF-CF6A12390CB1}"/>
    <dgm:cxn modelId="{8B2DDFF9-8658-4441-A1FB-752136235440}" type="presOf" srcId="{2EF2294F-37E4-4B54-85A5-54B5C6956BFA}" destId="{B95B6E75-DEC5-4D81-A099-5D4844DE44F6}" srcOrd="0" destOrd="0" presId="urn:microsoft.com/office/officeart/2008/layout/LinedList"/>
    <dgm:cxn modelId="{27FF5D75-A8D1-411A-80E8-C1157973D95C}" type="presParOf" srcId="{D04B9DCA-49B4-4EBC-8490-0AD377D2DF3D}" destId="{256A4A9E-9FB2-4402-8F27-5E6C92725A2D}" srcOrd="0" destOrd="0" presId="urn:microsoft.com/office/officeart/2008/layout/LinedList"/>
    <dgm:cxn modelId="{8CF05AFB-8768-49E9-BE90-6F708F931F4B}" type="presParOf" srcId="{D04B9DCA-49B4-4EBC-8490-0AD377D2DF3D}" destId="{55BDF399-EA99-4CE6-9AA6-A658D2A36C03}" srcOrd="1" destOrd="0" presId="urn:microsoft.com/office/officeart/2008/layout/LinedList"/>
    <dgm:cxn modelId="{628114C0-F402-4BFA-AD96-35C38931047A}" type="presParOf" srcId="{55BDF399-EA99-4CE6-9AA6-A658D2A36C03}" destId="{7F928505-9EAF-42B2-87A5-72D9B38D3942}" srcOrd="0" destOrd="0" presId="urn:microsoft.com/office/officeart/2008/layout/LinedList"/>
    <dgm:cxn modelId="{BF9840CD-0E62-4231-BD5C-3AB24DC2831C}" type="presParOf" srcId="{55BDF399-EA99-4CE6-9AA6-A658D2A36C03}" destId="{62DF9A47-897B-4894-B784-636BDF17C64D}" srcOrd="1" destOrd="0" presId="urn:microsoft.com/office/officeart/2008/layout/LinedList"/>
    <dgm:cxn modelId="{FBED5943-9E11-420A-B7F5-79839FD21D4A}" type="presParOf" srcId="{D04B9DCA-49B4-4EBC-8490-0AD377D2DF3D}" destId="{CCE63965-5E9F-4BFD-9B84-7E4A5B8C6AE9}" srcOrd="2" destOrd="0" presId="urn:microsoft.com/office/officeart/2008/layout/LinedList"/>
    <dgm:cxn modelId="{9FE7DA2D-4440-407A-AD7B-46BCE43746A5}" type="presParOf" srcId="{D04B9DCA-49B4-4EBC-8490-0AD377D2DF3D}" destId="{A5995309-C179-43BD-8F39-6184D6CDED89}" srcOrd="3" destOrd="0" presId="urn:microsoft.com/office/officeart/2008/layout/LinedList"/>
    <dgm:cxn modelId="{6D043E6D-AC52-4D51-9090-5FF85971FA81}" type="presParOf" srcId="{A5995309-C179-43BD-8F39-6184D6CDED89}" destId="{B95B6E75-DEC5-4D81-A099-5D4844DE44F6}" srcOrd="0" destOrd="0" presId="urn:microsoft.com/office/officeart/2008/layout/LinedList"/>
    <dgm:cxn modelId="{79C2AB43-9711-4375-AB5C-86FFFD0C01B6}" type="presParOf" srcId="{A5995309-C179-43BD-8F39-6184D6CDED89}" destId="{77916055-2CFA-4F21-9B6A-68980154CA51}" srcOrd="1" destOrd="0" presId="urn:microsoft.com/office/officeart/2008/layout/LinedList"/>
    <dgm:cxn modelId="{575712B9-F69C-4E05-96D2-A3A162F700F7}" type="presParOf" srcId="{D04B9DCA-49B4-4EBC-8490-0AD377D2DF3D}" destId="{2E264C0F-0950-4004-99A3-437D80FE0B58}" srcOrd="4" destOrd="0" presId="urn:microsoft.com/office/officeart/2008/layout/LinedList"/>
    <dgm:cxn modelId="{62B90ABB-D2C5-47E8-A640-9A5E3A139B6A}" type="presParOf" srcId="{D04B9DCA-49B4-4EBC-8490-0AD377D2DF3D}" destId="{8456E0A8-4B05-4E7C-99FD-1AE6B5302F0D}" srcOrd="5" destOrd="0" presId="urn:microsoft.com/office/officeart/2008/layout/LinedList"/>
    <dgm:cxn modelId="{5CF5FACC-67D8-4D13-8105-78306939CCBE}" type="presParOf" srcId="{8456E0A8-4B05-4E7C-99FD-1AE6B5302F0D}" destId="{06F7F367-04B5-4F2A-897D-43D8B5E0258C}" srcOrd="0" destOrd="0" presId="urn:microsoft.com/office/officeart/2008/layout/LinedList"/>
    <dgm:cxn modelId="{C3FA6605-8943-4D61-BF7E-D3149A2286CC}" type="presParOf" srcId="{8456E0A8-4B05-4E7C-99FD-1AE6B5302F0D}" destId="{4E361EC4-5859-4D66-8848-4C496F639B2B}" srcOrd="1" destOrd="0" presId="urn:microsoft.com/office/officeart/2008/layout/LinedList"/>
    <dgm:cxn modelId="{809762ED-8B93-4853-A176-AF875CE9980F}" type="presParOf" srcId="{D04B9DCA-49B4-4EBC-8490-0AD377D2DF3D}" destId="{869FA50C-4934-4DC0-B22C-99645F07D643}" srcOrd="6" destOrd="0" presId="urn:microsoft.com/office/officeart/2008/layout/LinedList"/>
    <dgm:cxn modelId="{7BA5D842-833A-446B-A649-BDA1883090A9}" type="presParOf" srcId="{D04B9DCA-49B4-4EBC-8490-0AD377D2DF3D}" destId="{F9AF0219-50BA-43F3-BE42-C9F4B4AF1581}" srcOrd="7" destOrd="0" presId="urn:microsoft.com/office/officeart/2008/layout/LinedList"/>
    <dgm:cxn modelId="{062DE58C-24CE-4CC6-AB90-B738BFFE05C1}" type="presParOf" srcId="{F9AF0219-50BA-43F3-BE42-C9F4B4AF1581}" destId="{01F5A47B-625B-4084-B483-94A526B1AC30}" srcOrd="0" destOrd="0" presId="urn:microsoft.com/office/officeart/2008/layout/LinedList"/>
    <dgm:cxn modelId="{F0DFB301-F160-464B-B6CA-E1580FE46F76}" type="presParOf" srcId="{F9AF0219-50BA-43F3-BE42-C9F4B4AF1581}" destId="{BCF0F972-1E6B-4E8F-83C0-31D0271518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53AA7-6A61-448C-861D-4EA47D545CB4}">
      <dsp:nvSpPr>
        <dsp:cNvPr id="0" name=""/>
        <dsp:cNvSpPr/>
      </dsp:nvSpPr>
      <dsp:spPr>
        <a:xfrm>
          <a:off x="209657" y="2566"/>
          <a:ext cx="2612792" cy="1567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Q&amp;A</a:t>
          </a:r>
        </a:p>
        <a:p>
          <a:pPr marL="0" lvl="0" indent="0" algn="ctr" defTabSz="933450">
            <a:lnSpc>
              <a:spcPct val="90000"/>
            </a:lnSpc>
            <a:spcBef>
              <a:spcPct val="0"/>
            </a:spcBef>
            <a:spcAft>
              <a:spcPct val="35000"/>
            </a:spcAft>
            <a:buNone/>
          </a:pPr>
          <a:r>
            <a:rPr lang="en-US" sz="2100" kern="1200" dirty="0"/>
            <a:t>Practical Skills Assessment</a:t>
          </a:r>
        </a:p>
      </dsp:txBody>
      <dsp:txXfrm>
        <a:off x="209657" y="2566"/>
        <a:ext cx="2612792" cy="1567675"/>
      </dsp:txXfrm>
    </dsp:sp>
    <dsp:sp modelId="{24CB4BE1-4942-44E7-9FA7-E27D78E73BD0}">
      <dsp:nvSpPr>
        <dsp:cNvPr id="0" name=""/>
        <dsp:cNvSpPr/>
      </dsp:nvSpPr>
      <dsp:spPr>
        <a:xfrm>
          <a:off x="3083730" y="2566"/>
          <a:ext cx="2612792" cy="1567675"/>
        </a:xfrm>
        <a:prstGeom prst="rect">
          <a:avLst/>
        </a:prstGeom>
        <a:solidFill>
          <a:schemeClr val="accent5">
            <a:hueOff val="-4264624"/>
            <a:satOff val="2424"/>
            <a:lumOff val="-2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Review Positive Psychotherapy Journal Article &amp; Exercises</a:t>
          </a:r>
        </a:p>
        <a:p>
          <a:pPr marL="0" lvl="0" indent="0" algn="ctr" defTabSz="933450">
            <a:lnSpc>
              <a:spcPct val="90000"/>
            </a:lnSpc>
            <a:spcBef>
              <a:spcPct val="0"/>
            </a:spcBef>
            <a:spcAft>
              <a:spcPct val="35000"/>
            </a:spcAft>
            <a:buNone/>
          </a:pPr>
          <a:endParaRPr lang="en-US" sz="2100" kern="1200" dirty="0"/>
        </a:p>
      </dsp:txBody>
      <dsp:txXfrm>
        <a:off x="3083730" y="2566"/>
        <a:ext cx="2612792" cy="1567675"/>
      </dsp:txXfrm>
    </dsp:sp>
    <dsp:sp modelId="{D90DCA53-E3CC-4779-AB1D-DB70017CEA4C}">
      <dsp:nvSpPr>
        <dsp:cNvPr id="0" name=""/>
        <dsp:cNvSpPr/>
      </dsp:nvSpPr>
      <dsp:spPr>
        <a:xfrm>
          <a:off x="209657" y="1831521"/>
          <a:ext cx="2612792" cy="1567675"/>
        </a:xfrm>
        <a:prstGeom prst="rect">
          <a:avLst/>
        </a:prstGeom>
        <a:solidFill>
          <a:schemeClr val="accent5">
            <a:hueOff val="-8529249"/>
            <a:satOff val="4848"/>
            <a:lumOff val="-4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Practical Skills </a:t>
          </a:r>
        </a:p>
        <a:p>
          <a:pPr marL="0" lvl="0" indent="0" algn="ctr" defTabSz="933450">
            <a:lnSpc>
              <a:spcPct val="90000"/>
            </a:lnSpc>
            <a:spcBef>
              <a:spcPct val="0"/>
            </a:spcBef>
            <a:spcAft>
              <a:spcPct val="35000"/>
            </a:spcAft>
            <a:buNone/>
          </a:pPr>
          <a:r>
            <a:rPr lang="en-US" sz="2100" kern="1200" dirty="0"/>
            <a:t>Session 1</a:t>
          </a:r>
        </a:p>
      </dsp:txBody>
      <dsp:txXfrm>
        <a:off x="209657" y="1831521"/>
        <a:ext cx="2612792" cy="1567675"/>
      </dsp:txXfrm>
    </dsp:sp>
    <dsp:sp modelId="{27B56FB2-1CE0-446A-B831-62BBCA871B66}">
      <dsp:nvSpPr>
        <dsp:cNvPr id="0" name=""/>
        <dsp:cNvSpPr/>
      </dsp:nvSpPr>
      <dsp:spPr>
        <a:xfrm>
          <a:off x="3083730" y="1831521"/>
          <a:ext cx="2612792" cy="1567675"/>
        </a:xfrm>
        <a:prstGeom prst="rect">
          <a:avLst/>
        </a:prstGeom>
        <a:solidFill>
          <a:schemeClr val="accent5">
            <a:hueOff val="-12793873"/>
            <a:satOff val="7271"/>
            <a:lumOff val="-6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 </a:t>
          </a:r>
        </a:p>
        <a:p>
          <a:pPr marL="0" lvl="0" indent="0" algn="ctr" defTabSz="933450">
            <a:lnSpc>
              <a:spcPct val="90000"/>
            </a:lnSpc>
            <a:spcBef>
              <a:spcPct val="0"/>
            </a:spcBef>
            <a:spcAft>
              <a:spcPct val="35000"/>
            </a:spcAft>
            <a:buNone/>
          </a:pPr>
          <a:r>
            <a:rPr lang="en-GB" sz="2100" kern="1200" dirty="0"/>
            <a:t> LUNCH</a:t>
          </a:r>
          <a:endParaRPr lang="en-US" sz="2100" kern="1200" dirty="0"/>
        </a:p>
      </dsp:txBody>
      <dsp:txXfrm>
        <a:off x="3083730" y="1831521"/>
        <a:ext cx="2612792" cy="1567675"/>
      </dsp:txXfrm>
    </dsp:sp>
    <dsp:sp modelId="{DF823297-3DAB-44A0-AC96-729DC95F8AB5}">
      <dsp:nvSpPr>
        <dsp:cNvPr id="0" name=""/>
        <dsp:cNvSpPr/>
      </dsp:nvSpPr>
      <dsp:spPr>
        <a:xfrm>
          <a:off x="209657" y="3660476"/>
          <a:ext cx="2612792" cy="1567675"/>
        </a:xfrm>
        <a:prstGeom prst="rect">
          <a:avLst/>
        </a:prstGeom>
        <a:solidFill>
          <a:schemeClr val="accent5">
            <a:hueOff val="-17058497"/>
            <a:satOff val="9695"/>
            <a:lumOff val="-8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Practical skills </a:t>
          </a:r>
        </a:p>
        <a:p>
          <a:pPr marL="0" lvl="0" indent="0" algn="ctr" defTabSz="933450">
            <a:lnSpc>
              <a:spcPct val="90000"/>
            </a:lnSpc>
            <a:spcBef>
              <a:spcPct val="0"/>
            </a:spcBef>
            <a:spcAft>
              <a:spcPct val="35000"/>
            </a:spcAft>
            <a:buNone/>
          </a:pPr>
          <a:r>
            <a:rPr lang="en-GB" sz="2100" kern="1200" dirty="0" err="1"/>
            <a:t>Sessio</a:t>
          </a:r>
          <a:r>
            <a:rPr lang="en-GB" sz="2100" kern="1200" dirty="0"/>
            <a:t> II</a:t>
          </a:r>
        </a:p>
      </dsp:txBody>
      <dsp:txXfrm>
        <a:off x="209657" y="3660476"/>
        <a:ext cx="2612792" cy="1567675"/>
      </dsp:txXfrm>
    </dsp:sp>
    <dsp:sp modelId="{B27E2C21-CD00-4E60-A922-93158EBE78D4}">
      <dsp:nvSpPr>
        <dsp:cNvPr id="0" name=""/>
        <dsp:cNvSpPr/>
      </dsp:nvSpPr>
      <dsp:spPr>
        <a:xfrm>
          <a:off x="3083730" y="3660476"/>
          <a:ext cx="2612792" cy="1567675"/>
        </a:xfrm>
        <a:prstGeom prst="rect">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Reflective Practice Exercise  </a:t>
          </a:r>
        </a:p>
        <a:p>
          <a:pPr marL="0" lvl="0" indent="0" algn="ctr" defTabSz="933450">
            <a:lnSpc>
              <a:spcPct val="90000"/>
            </a:lnSpc>
            <a:spcBef>
              <a:spcPct val="0"/>
            </a:spcBef>
            <a:spcAft>
              <a:spcPct val="35000"/>
            </a:spcAft>
            <a:buNone/>
          </a:pPr>
          <a:r>
            <a:rPr lang="en-GB" sz="2100" kern="1200" dirty="0"/>
            <a:t>Evaluation</a:t>
          </a:r>
        </a:p>
      </dsp:txBody>
      <dsp:txXfrm>
        <a:off x="3083730" y="3660476"/>
        <a:ext cx="2612792" cy="1567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A4A9E-9FB2-4402-8F27-5E6C92725A2D}">
      <dsp:nvSpPr>
        <dsp:cNvPr id="0" name=""/>
        <dsp:cNvSpPr/>
      </dsp:nvSpPr>
      <dsp:spPr>
        <a:xfrm>
          <a:off x="0" y="0"/>
          <a:ext cx="100583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F928505-9EAF-42B2-87A5-72D9B38D3942}">
      <dsp:nvSpPr>
        <dsp:cNvPr id="0" name=""/>
        <dsp:cNvSpPr/>
      </dsp:nvSpPr>
      <dsp:spPr>
        <a:xfrm>
          <a:off x="0" y="0"/>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Gratitude Journal and worksheets</a:t>
          </a:r>
          <a:endParaRPr lang="en-US" sz="2300" kern="1200"/>
        </a:p>
      </dsp:txBody>
      <dsp:txXfrm>
        <a:off x="0" y="0"/>
        <a:ext cx="10058399" cy="931403"/>
      </dsp:txXfrm>
    </dsp:sp>
    <dsp:sp modelId="{CCE63965-5E9F-4BFD-9B84-7E4A5B8C6AE9}">
      <dsp:nvSpPr>
        <dsp:cNvPr id="0" name=""/>
        <dsp:cNvSpPr/>
      </dsp:nvSpPr>
      <dsp:spPr>
        <a:xfrm>
          <a:off x="0" y="931403"/>
          <a:ext cx="10058399" cy="0"/>
        </a:xfrm>
        <a:prstGeom prst="line">
          <a:avLst/>
        </a:prstGeom>
        <a:solidFill>
          <a:schemeClr val="accent5">
            <a:hueOff val="-7107707"/>
            <a:satOff val="4040"/>
            <a:lumOff val="-3333"/>
            <a:alphaOff val="0"/>
          </a:schemeClr>
        </a:solidFill>
        <a:ln w="12700" cap="flat" cmpd="sng" algn="ctr">
          <a:solidFill>
            <a:schemeClr val="accent5">
              <a:hueOff val="-7107707"/>
              <a:satOff val="4040"/>
              <a:lumOff val="-333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95B6E75-DEC5-4D81-A099-5D4844DE44F6}">
      <dsp:nvSpPr>
        <dsp:cNvPr id="0" name=""/>
        <dsp:cNvSpPr/>
      </dsp:nvSpPr>
      <dsp:spPr>
        <a:xfrm>
          <a:off x="0" y="931403"/>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Looking at Strengths (Signature strengths)</a:t>
          </a:r>
        </a:p>
        <a:p>
          <a:pPr marL="0" lvl="0" indent="0" algn="l" defTabSz="1022350">
            <a:lnSpc>
              <a:spcPct val="90000"/>
            </a:lnSpc>
            <a:spcBef>
              <a:spcPct val="0"/>
            </a:spcBef>
            <a:spcAft>
              <a:spcPct val="35000"/>
            </a:spcAft>
            <a:buNone/>
          </a:pPr>
          <a:r>
            <a:rPr lang="en-GB" sz="2300" kern="1200" dirty="0">
              <a:hlinkClick xmlns:r="http://schemas.openxmlformats.org/officeDocument/2006/relationships" r:id="rId1"/>
            </a:rPr>
            <a:t>Session-4_Positive-Psychology-Signature-Strengths.pdf (newayscenter.com)</a:t>
          </a:r>
          <a:endParaRPr lang="en-US" sz="2300" kern="1200" dirty="0"/>
        </a:p>
      </dsp:txBody>
      <dsp:txXfrm>
        <a:off x="0" y="931403"/>
        <a:ext cx="10058399" cy="931403"/>
      </dsp:txXfrm>
    </dsp:sp>
    <dsp:sp modelId="{2E264C0F-0950-4004-99A3-437D80FE0B58}">
      <dsp:nvSpPr>
        <dsp:cNvPr id="0" name=""/>
        <dsp:cNvSpPr/>
      </dsp:nvSpPr>
      <dsp:spPr>
        <a:xfrm>
          <a:off x="0" y="1862806"/>
          <a:ext cx="10058399" cy="0"/>
        </a:xfrm>
        <a:prstGeom prst="line">
          <a:avLst/>
        </a:prstGeom>
        <a:solidFill>
          <a:schemeClr val="accent5">
            <a:hueOff val="-14215414"/>
            <a:satOff val="8079"/>
            <a:lumOff val="-6667"/>
            <a:alphaOff val="0"/>
          </a:schemeClr>
        </a:solidFill>
        <a:ln w="12700" cap="flat" cmpd="sng" algn="ctr">
          <a:solidFill>
            <a:schemeClr val="accent5">
              <a:hueOff val="-14215414"/>
              <a:satOff val="8079"/>
              <a:lumOff val="-666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6F7F367-04B5-4F2A-897D-43D8B5E0258C}">
      <dsp:nvSpPr>
        <dsp:cNvPr id="0" name=""/>
        <dsp:cNvSpPr/>
      </dsp:nvSpPr>
      <dsp:spPr>
        <a:xfrm>
          <a:off x="0" y="1862806"/>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Exploring Values and Beliefs</a:t>
          </a:r>
          <a:endParaRPr lang="en-US" sz="2300" kern="1200"/>
        </a:p>
      </dsp:txBody>
      <dsp:txXfrm>
        <a:off x="0" y="1862806"/>
        <a:ext cx="10058399" cy="931403"/>
      </dsp:txXfrm>
    </dsp:sp>
    <dsp:sp modelId="{869FA50C-4934-4DC0-B22C-99645F07D643}">
      <dsp:nvSpPr>
        <dsp:cNvPr id="0" name=""/>
        <dsp:cNvSpPr/>
      </dsp:nvSpPr>
      <dsp:spPr>
        <a:xfrm>
          <a:off x="0" y="2794209"/>
          <a:ext cx="10058399" cy="0"/>
        </a:xfrm>
        <a:prstGeom prst="line">
          <a:avLst/>
        </a:prstGeom>
        <a:solidFill>
          <a:schemeClr val="accent5">
            <a:hueOff val="-21323121"/>
            <a:satOff val="12119"/>
            <a:lumOff val="-10000"/>
            <a:alphaOff val="0"/>
          </a:schemeClr>
        </a:solidFill>
        <a:ln w="12700" cap="flat" cmpd="sng" algn="ctr">
          <a:solidFill>
            <a:schemeClr val="accent5">
              <a:hueOff val="-21323121"/>
              <a:satOff val="12119"/>
              <a:lumOff val="-1000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1F5A47B-625B-4084-B483-94A526B1AC30}">
      <dsp:nvSpPr>
        <dsp:cNvPr id="0" name=""/>
        <dsp:cNvSpPr/>
      </dsp:nvSpPr>
      <dsp:spPr>
        <a:xfrm>
          <a:off x="0" y="2794209"/>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Others</a:t>
          </a:r>
          <a:endParaRPr lang="en-US" sz="2300" kern="1200"/>
        </a:p>
      </dsp:txBody>
      <dsp:txXfrm>
        <a:off x="0" y="2794209"/>
        <a:ext cx="10058399" cy="9314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09/11/2021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dirty="0"/>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13</a:t>
            </a:fld>
            <a:endParaRPr lang="en-GB" noProof="0" dirty="0"/>
          </a:p>
        </p:txBody>
      </p:sp>
    </p:spTree>
    <p:extLst>
      <p:ext uri="{BB962C8B-B14F-4D97-AF65-F5344CB8AC3E}">
        <p14:creationId xmlns:p14="http://schemas.microsoft.com/office/powerpoint/2010/main" val="2649256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11/9/2021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171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7994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11/9/2021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4920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17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56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7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216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11/9/2021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8923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11/9/2021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31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9963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19331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09/11/2021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6475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11/9/2021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615502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L1hauE_OKP8&amp;t=37s" TargetMode="External"/><Relationship Id="rId2" Type="http://schemas.openxmlformats.org/officeDocument/2006/relationships/hyperlink" Target="https://positivepsychology.com/what-is-positive-psychology-defini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positivepsychology.com/self-esteem-worksheets/" TargetMode="External"/><Relationship Id="rId3" Type="http://schemas.openxmlformats.org/officeDocument/2006/relationships/hyperlink" Target="https://positivepsychology.com/gratitude-exercises/" TargetMode="External"/><Relationship Id="rId7" Type="http://schemas.openxmlformats.org/officeDocument/2006/relationships/hyperlink" Target="https://positivepsychology.com/subjective-well-being/" TargetMode="External"/><Relationship Id="rId2" Type="http://schemas.openxmlformats.org/officeDocument/2006/relationships/hyperlink" Target="https://positivepsychology.com/happiness/" TargetMode="External"/><Relationship Id="rId1" Type="http://schemas.openxmlformats.org/officeDocument/2006/relationships/slideLayout" Target="../slideLayouts/slideLayout2.xml"/><Relationship Id="rId6" Type="http://schemas.openxmlformats.org/officeDocument/2006/relationships/hyperlink" Target="https://positivepsychology.com/life-satisfaction/" TargetMode="External"/><Relationship Id="rId11" Type="http://schemas.openxmlformats.org/officeDocument/2006/relationships/hyperlink" Target="https://positivepsychology.com/what-is-positive-psychology-definition/" TargetMode="External"/><Relationship Id="rId5" Type="http://schemas.openxmlformats.org/officeDocument/2006/relationships/hyperlink" Target="https://positivepsychology.com/self-compassion-exercises-worksheets/" TargetMode="External"/><Relationship Id="rId10" Type="http://schemas.openxmlformats.org/officeDocument/2006/relationships/hyperlink" Target="https://positivepsychology.com/hope-therapy/" TargetMode="External"/><Relationship Id="rId4" Type="http://schemas.openxmlformats.org/officeDocument/2006/relationships/hyperlink" Target="https://positivepsychology.com/resilience-in-positive-psychology/" TargetMode="External"/><Relationship Id="rId9" Type="http://schemas.openxmlformats.org/officeDocument/2006/relationships/hyperlink" Target="https://positivepsychology.com/self-confidence-self-belie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ositivepsychology.com/psychotherapy/" TargetMode="External"/><Relationship Id="rId2" Type="http://schemas.openxmlformats.org/officeDocument/2006/relationships/hyperlink" Target="https://positivepsychology.com/therapy-interventions-techniques/" TargetMode="External"/><Relationship Id="rId1" Type="http://schemas.openxmlformats.org/officeDocument/2006/relationships/slideLayout" Target="../slideLayouts/slideLayout2.xml"/><Relationship Id="rId4" Type="http://schemas.openxmlformats.org/officeDocument/2006/relationships/hyperlink" Target="https://positivepsychology.com/positive-psychotherapy-research-effects-treatment/#:~:text=%20Five%20Benefits%20of%20Positive%20Psychotherapy%20%201,PPT%20is%20how%20it%20acknowledges%20the...%20More%2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1" name="Rectangle 5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3" name="Rectangle 5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5" name="Rectangle 5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7" name="Group 5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8" name="Straight Connector 5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391159B2-3847-4541-BAAE-D93F7172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66" name="Rectangle 65">
            <a:extLst>
              <a:ext uri="{FF2B5EF4-FFF2-40B4-BE49-F238E27FC236}">
                <a16:creationId xmlns:a16="http://schemas.microsoft.com/office/drawing/2014/main" id="{93BDF953-B1FC-408F-A14E-33A8C1DC1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3" name="Title 2"/>
          <p:cNvSpPr>
            <a:spLocks noGrp="1"/>
          </p:cNvSpPr>
          <p:nvPr>
            <p:ph type="title"/>
          </p:nvPr>
        </p:nvSpPr>
        <p:spPr>
          <a:xfrm>
            <a:off x="1241170" y="3716860"/>
            <a:ext cx="9732773" cy="1465112"/>
          </a:xfrm>
        </p:spPr>
        <p:txBody>
          <a:bodyPr vert="horz" lIns="91440" tIns="45720" rIns="91440" bIns="45720" rtlCol="0" anchor="ctr">
            <a:normAutofit/>
          </a:bodyPr>
          <a:lstStyle/>
          <a:p>
            <a:pPr algn="ctr">
              <a:lnSpc>
                <a:spcPct val="83000"/>
              </a:lnSpc>
            </a:pPr>
            <a:r>
              <a:rPr lang="en-US" sz="5100" cap="all" spc="-100" dirty="0">
                <a:solidFill>
                  <a:schemeClr val="tx1">
                    <a:lumMod val="85000"/>
                    <a:lumOff val="15000"/>
                  </a:schemeClr>
                </a:solidFill>
              </a:rPr>
              <a:t>Counselling Skills and Approaches ECPS5008</a:t>
            </a:r>
          </a:p>
        </p:txBody>
      </p:sp>
      <p:sp>
        <p:nvSpPr>
          <p:cNvPr id="4" name="Text Placeholder 3"/>
          <p:cNvSpPr>
            <a:spLocks noGrp="1"/>
          </p:cNvSpPr>
          <p:nvPr>
            <p:ph type="body" sz="half" idx="2"/>
          </p:nvPr>
        </p:nvSpPr>
        <p:spPr>
          <a:xfrm>
            <a:off x="1371600" y="5181972"/>
            <a:ext cx="9517450" cy="638904"/>
          </a:xfrm>
        </p:spPr>
        <p:txBody>
          <a:bodyPr vert="horz" lIns="91440" tIns="45720" rIns="91440" bIns="45720" rtlCol="0">
            <a:normAutofit/>
          </a:bodyPr>
          <a:lstStyle/>
          <a:p>
            <a:pPr algn="ctr">
              <a:lnSpc>
                <a:spcPct val="100000"/>
              </a:lnSpc>
              <a:spcBef>
                <a:spcPts val="0"/>
              </a:spcBef>
              <a:spcAft>
                <a:spcPts val="600"/>
              </a:spcAft>
            </a:pPr>
            <a:r>
              <a:rPr lang="en-US" b="1" spc="80" dirty="0">
                <a:solidFill>
                  <a:schemeClr val="tx1">
                    <a:lumMod val="95000"/>
                    <a:lumOff val="5000"/>
                  </a:schemeClr>
                </a:solidFill>
              </a:rPr>
              <a:t>ONLINE SESSION </a:t>
            </a:r>
          </a:p>
        </p:txBody>
      </p:sp>
      <p:sp>
        <p:nvSpPr>
          <p:cNvPr id="68" name="Rectangle 67">
            <a:extLst>
              <a:ext uri="{FF2B5EF4-FFF2-40B4-BE49-F238E27FC236}">
                <a16:creationId xmlns:a16="http://schemas.microsoft.com/office/drawing/2014/main" id="{17C4AC30-431E-4860-8128-139F9F61E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0" name="Straight Connector 69">
            <a:extLst>
              <a:ext uri="{FF2B5EF4-FFF2-40B4-BE49-F238E27FC236}">
                <a16:creationId xmlns:a16="http://schemas.microsoft.com/office/drawing/2014/main" id="{D0C35C70-8DD1-457D-85E7-728F1B0C5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B71691B1-EF90-41BA-A886-9331EB0364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EB77709-9ED2-4392-8D1E-91E4AB9644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Placeholder 4"/>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9779" r="-2" b="6188"/>
          <a:stretch/>
        </p:blipFill>
        <p:spPr>
          <a:xfrm>
            <a:off x="3116580" y="1395172"/>
            <a:ext cx="5969424" cy="2148392"/>
          </a:xfrm>
          <a:prstGeom prst="rect">
            <a:avLst/>
          </a:prstGeom>
        </p:spPr>
      </p:pic>
    </p:spTree>
    <p:extLst>
      <p:ext uri="{BB962C8B-B14F-4D97-AF65-F5344CB8AC3E}">
        <p14:creationId xmlns:p14="http://schemas.microsoft.com/office/powerpoint/2010/main" val="77101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1" name="Rectangle 5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3" name="Rectangle 5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5" name="Rectangle 5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7" name="Group 5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8" name="Straight Connector 5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A8702010-68BC-443D-88D4-407773D98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66" name="Rectangle 65">
            <a:extLst>
              <a:ext uri="{FF2B5EF4-FFF2-40B4-BE49-F238E27FC236}">
                <a16:creationId xmlns:a16="http://schemas.microsoft.com/office/drawing/2014/main" id="{CFFB3FCD-ADAB-4198-B351-2D48D2A6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5D7DB3D-3ADC-4A8B-91A6-8D56C70A79D4}"/>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cap="all" spc="-100" dirty="0"/>
              <a:t>Q &amp; A Session </a:t>
            </a:r>
            <a:br>
              <a:rPr lang="en-US" sz="6000" cap="all" spc="-100" dirty="0"/>
            </a:br>
            <a:endParaRPr lang="en-US" sz="6000" cap="all" spc="-100" dirty="0"/>
          </a:p>
        </p:txBody>
      </p:sp>
      <p:sp>
        <p:nvSpPr>
          <p:cNvPr id="68" name="Rectangle 67">
            <a:extLst>
              <a:ext uri="{FF2B5EF4-FFF2-40B4-BE49-F238E27FC236}">
                <a16:creationId xmlns:a16="http://schemas.microsoft.com/office/drawing/2014/main" id="{728BB691-7718-4B75-B2DC-DD370B7D0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0" name="Straight Connector 69">
            <a:extLst>
              <a:ext uri="{FF2B5EF4-FFF2-40B4-BE49-F238E27FC236}">
                <a16:creationId xmlns:a16="http://schemas.microsoft.com/office/drawing/2014/main" id="{934E5709-24C6-4EAA-A963-DEB137693C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50C428-FB13-481F-9585-5BCCF34DB1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ABEFF2D-6408-485D-BAD5-EFF000E256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Many question marks on black background">
            <a:extLst>
              <a:ext uri="{FF2B5EF4-FFF2-40B4-BE49-F238E27FC236}">
                <a16:creationId xmlns:a16="http://schemas.microsoft.com/office/drawing/2014/main" id="{A83E2486-EF65-4E96-BD1A-4CF0E8F8B0B3}"/>
              </a:ext>
            </a:extLst>
          </p:cNvPr>
          <p:cNvPicPr>
            <a:picLocks noChangeAspect="1"/>
          </p:cNvPicPr>
          <p:nvPr/>
        </p:nvPicPr>
        <p:blipFill rotWithShape="1">
          <a:blip r:embed="rId2"/>
          <a:srcRect l="52818"/>
          <a:stretch/>
        </p:blipFill>
        <p:spPr>
          <a:xfrm>
            <a:off x="7228702" y="621793"/>
            <a:ext cx="4342547" cy="5614416"/>
          </a:xfrm>
          <a:prstGeom prst="rect">
            <a:avLst/>
          </a:prstGeom>
        </p:spPr>
      </p:pic>
    </p:spTree>
    <p:extLst>
      <p:ext uri="{BB962C8B-B14F-4D97-AF65-F5344CB8AC3E}">
        <p14:creationId xmlns:p14="http://schemas.microsoft.com/office/powerpoint/2010/main" val="288603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dirty="0"/>
              <a:t>Aims for today </a:t>
            </a:r>
          </a:p>
        </p:txBody>
      </p:sp>
      <p:sp>
        <p:nvSpPr>
          <p:cNvPr id="22" name="Rectangle 21">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109763403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B7B216A-DA8B-4A0E-9B57-321D8D0D57FA}"/>
              </a:ext>
            </a:extLst>
          </p:cNvPr>
          <p:cNvSpPr>
            <a:spLocks noGrp="1"/>
          </p:cNvSpPr>
          <p:nvPr>
            <p:ph type="title"/>
          </p:nvPr>
        </p:nvSpPr>
        <p:spPr>
          <a:xfrm>
            <a:off x="1175512" y="870132"/>
            <a:ext cx="9792208" cy="1527078"/>
          </a:xfrm>
        </p:spPr>
        <p:txBody>
          <a:bodyPr>
            <a:normAutofit/>
          </a:bodyPr>
          <a:lstStyle/>
          <a:p>
            <a:r>
              <a:rPr lang="en-GB" dirty="0"/>
              <a:t>What is Positive Psychology </a:t>
            </a:r>
          </a:p>
        </p:txBody>
      </p:sp>
      <p:sp>
        <p:nvSpPr>
          <p:cNvPr id="3" name="Content Placeholder 2">
            <a:extLst>
              <a:ext uri="{FF2B5EF4-FFF2-40B4-BE49-F238E27FC236}">
                <a16:creationId xmlns:a16="http://schemas.microsoft.com/office/drawing/2014/main" id="{E410A357-8DF1-4EDF-AF0A-8481E818BE36}"/>
              </a:ext>
            </a:extLst>
          </p:cNvPr>
          <p:cNvSpPr>
            <a:spLocks noGrp="1"/>
          </p:cNvSpPr>
          <p:nvPr>
            <p:ph idx="1"/>
          </p:nvPr>
        </p:nvSpPr>
        <p:spPr>
          <a:xfrm>
            <a:off x="1175512" y="2557849"/>
            <a:ext cx="9792208" cy="3407862"/>
          </a:xfrm>
        </p:spPr>
        <p:txBody>
          <a:bodyPr>
            <a:normAutofit/>
          </a:bodyPr>
          <a:lstStyle/>
          <a:p>
            <a:pPr>
              <a:lnSpc>
                <a:spcPct val="90000"/>
              </a:lnSpc>
            </a:pPr>
            <a:r>
              <a:rPr lang="en-GB" i="1" dirty="0">
                <a:effectLst/>
                <a:latin typeface="Lora" pitchFamily="2" charset="0"/>
                <a:ea typeface="Times New Roman" panose="02020603050405020304" pitchFamily="18" charset="0"/>
              </a:rPr>
              <a:t>“Positive psychology is the scientific study of what makes life most worth living” (Peterson, 2008).</a:t>
            </a:r>
            <a:endParaRPr lang="en-GB" dirty="0">
              <a:effectLst/>
              <a:latin typeface="Times New Roman" panose="02020603050405020304" pitchFamily="18" charset="0"/>
              <a:ea typeface="Times New Roman" panose="02020603050405020304" pitchFamily="18" charset="0"/>
            </a:endParaRPr>
          </a:p>
          <a:p>
            <a:pPr>
              <a:lnSpc>
                <a:spcPct val="90000"/>
              </a:lnSpc>
            </a:pPr>
            <a:r>
              <a:rPr lang="en-GB" dirty="0">
                <a:effectLst/>
                <a:latin typeface="Lora" pitchFamily="2" charset="0"/>
                <a:ea typeface="DengXian" panose="02010600030101010101" pitchFamily="2" charset="-122"/>
                <a:cs typeface="Times New Roman" panose="02020603050405020304" pitchFamily="18" charset="0"/>
              </a:rPr>
              <a:t>To push this brief description a bit further, positive psychology is a scientific approach to studying human thoughts, feelings, and behaviour, with a focus on strengths   instead of weaknesses, building the good in life instead of repairing the bad, and taking the lives of average people up to “great” instead of focusing solely on moving those who are struggling up to “normal” (Peterson, 2008)</a:t>
            </a:r>
          </a:p>
          <a:p>
            <a:pPr>
              <a:lnSpc>
                <a:spcPct val="90000"/>
              </a:lnSpc>
            </a:pPr>
            <a:endParaRPr lang="en-GB" dirty="0">
              <a:latin typeface="Lora" pitchFamily="2" charset="0"/>
              <a:ea typeface="DengXian" panose="02010600030101010101" pitchFamily="2" charset="-122"/>
              <a:cs typeface="Times New Roman" panose="02020603050405020304" pitchFamily="18" charset="0"/>
            </a:endParaRPr>
          </a:p>
          <a:p>
            <a:pPr>
              <a:lnSpc>
                <a:spcPct val="90000"/>
              </a:lnSpc>
            </a:pPr>
            <a:r>
              <a:rPr lang="en-GB" dirty="0">
                <a:hlinkClick r:id="rId2"/>
              </a:rPr>
              <a:t>What is Positive Psychology &amp; Why is It Important? [2020 Update]</a:t>
            </a:r>
            <a:endParaRPr lang="en-GB" dirty="0"/>
          </a:p>
          <a:p>
            <a:pPr>
              <a:lnSpc>
                <a:spcPct val="90000"/>
              </a:lnSpc>
            </a:pPr>
            <a:endParaRPr lang="en-GB" dirty="0"/>
          </a:p>
          <a:p>
            <a:pPr>
              <a:lnSpc>
                <a:spcPct val="90000"/>
              </a:lnSpc>
            </a:pPr>
            <a:r>
              <a:rPr lang="en-GB" dirty="0">
                <a:hlinkClick r:id="rId3"/>
              </a:rPr>
              <a:t>Positive Psychology in a Pandemic, with Martin Seligman, PhD - YouTube</a:t>
            </a:r>
            <a:endParaRPr lang="en-GB" dirty="0"/>
          </a:p>
        </p:txBody>
      </p:sp>
    </p:spTree>
    <p:extLst>
      <p:ext uri="{BB962C8B-B14F-4D97-AF65-F5344CB8AC3E}">
        <p14:creationId xmlns:p14="http://schemas.microsoft.com/office/powerpoint/2010/main" val="3857540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C6DA149-11ED-4E19-A4D2-D64D5802A408}"/>
              </a:ext>
            </a:extLst>
          </p:cNvPr>
          <p:cNvSpPr>
            <a:spLocks noGrp="1"/>
          </p:cNvSpPr>
          <p:nvPr>
            <p:ph type="title"/>
          </p:nvPr>
        </p:nvSpPr>
        <p:spPr>
          <a:xfrm>
            <a:off x="1175512" y="870132"/>
            <a:ext cx="9792208" cy="1527078"/>
          </a:xfrm>
        </p:spPr>
        <p:txBody>
          <a:bodyPr>
            <a:normAutofit/>
          </a:bodyPr>
          <a:lstStyle/>
          <a:p>
            <a:r>
              <a:rPr lang="en-GB"/>
              <a:t>Positive Psychology Focuses on…</a:t>
            </a:r>
            <a:endParaRPr lang="en-GB" dirty="0"/>
          </a:p>
        </p:txBody>
      </p:sp>
      <p:sp>
        <p:nvSpPr>
          <p:cNvPr id="15" name="Content Placeholder 2">
            <a:extLst>
              <a:ext uri="{FF2B5EF4-FFF2-40B4-BE49-F238E27FC236}">
                <a16:creationId xmlns:a16="http://schemas.microsoft.com/office/drawing/2014/main" id="{3D67B9DD-D7D6-49DB-B081-A9E98E6ACCE3}"/>
              </a:ext>
            </a:extLst>
          </p:cNvPr>
          <p:cNvSpPr>
            <a:spLocks noGrp="1"/>
          </p:cNvSpPr>
          <p:nvPr>
            <p:ph idx="1"/>
          </p:nvPr>
        </p:nvSpPr>
        <p:spPr>
          <a:xfrm>
            <a:off x="1175512" y="2557849"/>
            <a:ext cx="9792208" cy="3407862"/>
          </a:xfrm>
        </p:spPr>
        <p:txBody>
          <a:bodyPr>
            <a:normAutofit/>
          </a:bodyPr>
          <a:lstStyle/>
          <a:p>
            <a:pPr marL="0" indent="0">
              <a:lnSpc>
                <a:spcPct val="90000"/>
              </a:lnSpc>
              <a:buNone/>
            </a:pPr>
            <a:r>
              <a:rPr lang="en-GB" b="0" i="0" dirty="0">
                <a:effectLst/>
                <a:latin typeface="lora" pitchFamily="2" charset="0"/>
              </a:rPr>
              <a:t>The positive events and influences in life, including:</a:t>
            </a:r>
          </a:p>
          <a:p>
            <a:pPr>
              <a:lnSpc>
                <a:spcPct val="90000"/>
              </a:lnSpc>
              <a:buFont typeface="+mj-lt"/>
              <a:buAutoNum type="arabicPeriod"/>
            </a:pPr>
            <a:r>
              <a:rPr lang="en-GB" b="0" i="0" dirty="0">
                <a:effectLst/>
                <a:latin typeface="lora" pitchFamily="2" charset="0"/>
              </a:rPr>
              <a:t>Positive experiences (like </a:t>
            </a:r>
            <a:r>
              <a:rPr lang="en-GB" b="1" i="0" u="none" strike="noStrike" dirty="0">
                <a:effectLst/>
                <a:latin typeface="lora" pitchFamily="2" charset="0"/>
                <a:hlinkClick r:id="rId2"/>
              </a:rPr>
              <a:t>happiness</a:t>
            </a:r>
            <a:r>
              <a:rPr lang="en-GB" b="0" i="0" dirty="0">
                <a:effectLst/>
                <a:latin typeface="lora" pitchFamily="2" charset="0"/>
              </a:rPr>
              <a:t>, joy, inspiration, and love).</a:t>
            </a:r>
          </a:p>
          <a:p>
            <a:pPr>
              <a:lnSpc>
                <a:spcPct val="90000"/>
              </a:lnSpc>
              <a:buFont typeface="+mj-lt"/>
              <a:buAutoNum type="arabicPeriod"/>
            </a:pPr>
            <a:r>
              <a:rPr lang="en-GB" b="0" i="0" dirty="0">
                <a:effectLst/>
                <a:latin typeface="lora" pitchFamily="2" charset="0"/>
              </a:rPr>
              <a:t>Positive states and traits (like </a:t>
            </a:r>
            <a:r>
              <a:rPr lang="en-GB" b="1" i="0" u="none" strike="noStrike" dirty="0">
                <a:effectLst/>
                <a:latin typeface="lora" pitchFamily="2" charset="0"/>
                <a:hlinkClick r:id="rId3"/>
              </a:rPr>
              <a:t>gratitude</a:t>
            </a:r>
            <a:r>
              <a:rPr lang="en-GB" b="0" i="0" dirty="0">
                <a:effectLst/>
                <a:latin typeface="lora" pitchFamily="2" charset="0"/>
              </a:rPr>
              <a:t>, </a:t>
            </a:r>
            <a:r>
              <a:rPr lang="en-GB" b="1" i="0" u="none" strike="noStrike" dirty="0">
                <a:effectLst/>
                <a:latin typeface="lora" pitchFamily="2" charset="0"/>
                <a:hlinkClick r:id="rId4"/>
              </a:rPr>
              <a:t>resilience</a:t>
            </a:r>
            <a:r>
              <a:rPr lang="en-GB" b="0" i="0" dirty="0">
                <a:effectLst/>
                <a:latin typeface="lora" pitchFamily="2" charset="0"/>
              </a:rPr>
              <a:t>, and </a:t>
            </a:r>
            <a:r>
              <a:rPr lang="en-GB" b="1" i="0" u="none" strike="noStrike" dirty="0">
                <a:effectLst/>
                <a:latin typeface="lora" pitchFamily="2" charset="0"/>
                <a:hlinkClick r:id="rId5"/>
              </a:rPr>
              <a:t>compassion</a:t>
            </a:r>
            <a:r>
              <a:rPr lang="en-GB" b="0" i="0" dirty="0">
                <a:effectLst/>
                <a:latin typeface="lora" pitchFamily="2" charset="0"/>
              </a:rPr>
              <a:t>).</a:t>
            </a:r>
          </a:p>
          <a:p>
            <a:pPr>
              <a:lnSpc>
                <a:spcPct val="90000"/>
              </a:lnSpc>
              <a:buFont typeface="+mj-lt"/>
              <a:buAutoNum type="arabicPeriod"/>
            </a:pPr>
            <a:r>
              <a:rPr lang="en-GB" b="0" i="0" dirty="0">
                <a:effectLst/>
                <a:latin typeface="lora" pitchFamily="2" charset="0"/>
              </a:rPr>
              <a:t>Positive institutions (applying positive principles within entire organizations and institutions).</a:t>
            </a:r>
          </a:p>
          <a:p>
            <a:pPr>
              <a:lnSpc>
                <a:spcPct val="90000"/>
              </a:lnSpc>
            </a:pPr>
            <a:r>
              <a:rPr lang="en-GB" b="0" i="0" dirty="0">
                <a:effectLst/>
                <a:latin typeface="lora" pitchFamily="2" charset="0"/>
              </a:rPr>
              <a:t>As a field, positive psychology spends much of its time thinking about topics like character strengths, optimism, </a:t>
            </a:r>
            <a:r>
              <a:rPr lang="en-GB" b="1" i="0" u="none" strike="noStrike" dirty="0">
                <a:effectLst/>
                <a:latin typeface="lora" pitchFamily="2" charset="0"/>
                <a:hlinkClick r:id="rId6"/>
              </a:rPr>
              <a:t>life satisfaction</a:t>
            </a:r>
            <a:r>
              <a:rPr lang="en-GB" b="0" i="0" dirty="0">
                <a:effectLst/>
                <a:latin typeface="lora" pitchFamily="2" charset="0"/>
              </a:rPr>
              <a:t>, happiness, </a:t>
            </a:r>
            <a:r>
              <a:rPr lang="en-GB" b="1" i="0" u="none" strike="noStrike" dirty="0">
                <a:effectLst/>
                <a:latin typeface="lora" pitchFamily="2" charset="0"/>
                <a:hlinkClick r:id="rId7"/>
              </a:rPr>
              <a:t>wellbeing</a:t>
            </a:r>
            <a:r>
              <a:rPr lang="en-GB" b="0" i="0" dirty="0">
                <a:effectLst/>
                <a:latin typeface="lora" pitchFamily="2" charset="0"/>
              </a:rPr>
              <a:t>, gratitude, compassion (as well as self-compassion), </a:t>
            </a:r>
            <a:r>
              <a:rPr lang="en-GB" b="1" i="0" u="none" strike="noStrike" dirty="0">
                <a:effectLst/>
                <a:latin typeface="lora" pitchFamily="2" charset="0"/>
                <a:hlinkClick r:id="rId8"/>
              </a:rPr>
              <a:t>self-esteem</a:t>
            </a:r>
            <a:r>
              <a:rPr lang="en-GB" b="0" i="0" dirty="0">
                <a:effectLst/>
                <a:latin typeface="lora" pitchFamily="2" charset="0"/>
              </a:rPr>
              <a:t> and </a:t>
            </a:r>
            <a:r>
              <a:rPr lang="en-GB" b="1" i="0" u="none" strike="noStrike" dirty="0">
                <a:effectLst/>
                <a:latin typeface="lora" pitchFamily="2" charset="0"/>
                <a:hlinkClick r:id="rId9"/>
              </a:rPr>
              <a:t>self-confidence</a:t>
            </a:r>
            <a:r>
              <a:rPr lang="en-GB" b="0" i="0" dirty="0">
                <a:effectLst/>
                <a:latin typeface="lora" pitchFamily="2" charset="0"/>
              </a:rPr>
              <a:t>, </a:t>
            </a:r>
            <a:r>
              <a:rPr lang="en-GB" b="1" i="0" u="none" strike="noStrike" dirty="0">
                <a:effectLst/>
                <a:latin typeface="lora" pitchFamily="2" charset="0"/>
                <a:hlinkClick r:id="rId10"/>
              </a:rPr>
              <a:t>hope</a:t>
            </a:r>
            <a:r>
              <a:rPr lang="en-GB" b="0" i="0" dirty="0">
                <a:effectLst/>
                <a:latin typeface="lora" pitchFamily="2" charset="0"/>
              </a:rPr>
              <a:t>, and elevation.</a:t>
            </a:r>
          </a:p>
          <a:p>
            <a:pPr>
              <a:lnSpc>
                <a:spcPct val="90000"/>
              </a:lnSpc>
            </a:pPr>
            <a:r>
              <a:rPr lang="en-GB" b="0" i="0" dirty="0">
                <a:effectLst/>
                <a:latin typeface="lora" pitchFamily="2" charset="0"/>
              </a:rPr>
              <a:t>These topics are studied in order to learn how to help people flourish and live their best lives</a:t>
            </a:r>
          </a:p>
          <a:p>
            <a:pPr>
              <a:lnSpc>
                <a:spcPct val="90000"/>
              </a:lnSpc>
            </a:pPr>
            <a:endParaRPr lang="en-GB" dirty="0">
              <a:latin typeface="lora" pitchFamily="2" charset="0"/>
            </a:endParaRPr>
          </a:p>
          <a:p>
            <a:pPr marL="0" indent="0">
              <a:lnSpc>
                <a:spcPct val="90000"/>
              </a:lnSpc>
              <a:buNone/>
            </a:pPr>
            <a:r>
              <a:rPr lang="en-GB" dirty="0">
                <a:hlinkClick r:id="rId11"/>
              </a:rPr>
              <a:t>What is Positive Psychology &amp; Why is It Important? [2020 Update]</a:t>
            </a:r>
            <a:endParaRPr lang="en-GB" dirty="0"/>
          </a:p>
          <a:p>
            <a:pPr marL="0" indent="0">
              <a:lnSpc>
                <a:spcPct val="90000"/>
              </a:lnSpc>
              <a:buNone/>
            </a:pPr>
            <a:endParaRPr lang="en-GB" b="0" i="0" dirty="0">
              <a:effectLst/>
              <a:latin typeface="lora" pitchFamily="2" charset="0"/>
            </a:endParaRPr>
          </a:p>
          <a:p>
            <a:pPr>
              <a:lnSpc>
                <a:spcPct val="90000"/>
              </a:lnSpc>
            </a:pPr>
            <a:endParaRPr lang="en-GB" dirty="0"/>
          </a:p>
        </p:txBody>
      </p:sp>
    </p:spTree>
    <p:extLst>
      <p:ext uri="{BB962C8B-B14F-4D97-AF65-F5344CB8AC3E}">
        <p14:creationId xmlns:p14="http://schemas.microsoft.com/office/powerpoint/2010/main" val="1898824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 name="Rectangle 14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6D31AA1-9F0E-4FA5-ADF6-1AED4C2DD0DA}"/>
              </a:ext>
            </a:extLst>
          </p:cNvPr>
          <p:cNvSpPr>
            <a:spLocks noGrp="1"/>
          </p:cNvSpPr>
          <p:nvPr>
            <p:ph type="title"/>
          </p:nvPr>
        </p:nvSpPr>
        <p:spPr>
          <a:xfrm>
            <a:off x="868680" y="642593"/>
            <a:ext cx="6281928" cy="1744183"/>
          </a:xfrm>
        </p:spPr>
        <p:txBody>
          <a:bodyPr vert="horz" lIns="91440" tIns="45720" rIns="91440" bIns="45720" rtlCol="0">
            <a:normAutofit/>
          </a:bodyPr>
          <a:lstStyle/>
          <a:p>
            <a:r>
              <a:rPr lang="en-US" cap="all" spc="-100" dirty="0"/>
              <a:t>Five Elements  to Well-being</a:t>
            </a:r>
          </a:p>
        </p:txBody>
      </p:sp>
      <p:sp>
        <p:nvSpPr>
          <p:cNvPr id="3078" name="Content Placeholder 3077">
            <a:extLst>
              <a:ext uri="{FF2B5EF4-FFF2-40B4-BE49-F238E27FC236}">
                <a16:creationId xmlns:a16="http://schemas.microsoft.com/office/drawing/2014/main" id="{E5EAC498-1F46-47F3-87C0-428ABFE23919}"/>
              </a:ext>
            </a:extLst>
          </p:cNvPr>
          <p:cNvSpPr>
            <a:spLocks noGrp="1"/>
          </p:cNvSpPr>
          <p:nvPr>
            <p:ph idx="1"/>
          </p:nvPr>
        </p:nvSpPr>
        <p:spPr>
          <a:xfrm>
            <a:off x="868680" y="2386584"/>
            <a:ext cx="6281928" cy="3648456"/>
          </a:xfrm>
        </p:spPr>
        <p:txBody>
          <a:bodyPr>
            <a:normAutofit/>
          </a:bodyPr>
          <a:lstStyle/>
          <a:p>
            <a:pPr>
              <a:spcBef>
                <a:spcPts val="600"/>
              </a:spcBef>
              <a:spcAft>
                <a:spcPts val="600"/>
              </a:spcAft>
            </a:pPr>
            <a:r>
              <a:rPr lang="en-GB" b="1">
                <a:effectLst/>
                <a:latin typeface="Arial" panose="020B0604020202020204" pitchFamily="34" charset="0"/>
                <a:ea typeface="Times New Roman" panose="02020603050405020304" pitchFamily="18" charset="0"/>
                <a:cs typeface="Times New Roman" panose="02020603050405020304" pitchFamily="18" charset="0"/>
              </a:rPr>
              <a:t>P</a:t>
            </a:r>
            <a:r>
              <a:rPr lang="en-GB">
                <a:effectLst/>
                <a:latin typeface="Arial" panose="020B0604020202020204" pitchFamily="34" charset="0"/>
                <a:ea typeface="Times New Roman" panose="02020603050405020304" pitchFamily="18" charset="0"/>
                <a:cs typeface="Times New Roman" panose="02020603050405020304" pitchFamily="18" charset="0"/>
              </a:rPr>
              <a:t>ositive emotion—Can only be assessed subjectively</a:t>
            </a:r>
          </a:p>
          <a:p>
            <a:pPr>
              <a:spcBef>
                <a:spcPts val="600"/>
              </a:spcBef>
              <a:spcAft>
                <a:spcPts val="600"/>
              </a:spcAft>
            </a:pPr>
            <a:r>
              <a:rPr lang="en-GB" b="1">
                <a:effectLst/>
                <a:latin typeface="Arial" panose="020B0604020202020204" pitchFamily="34" charset="0"/>
                <a:ea typeface="Times New Roman" panose="02020603050405020304" pitchFamily="18" charset="0"/>
                <a:cs typeface="Times New Roman" panose="02020603050405020304" pitchFamily="18" charset="0"/>
              </a:rPr>
              <a:t>E</a:t>
            </a:r>
            <a:r>
              <a:rPr lang="en-GB">
                <a:effectLst/>
                <a:latin typeface="Arial" panose="020B0604020202020204" pitchFamily="34" charset="0"/>
                <a:ea typeface="Times New Roman" panose="02020603050405020304" pitchFamily="18" charset="0"/>
                <a:cs typeface="Times New Roman" panose="02020603050405020304" pitchFamily="18" charset="0"/>
              </a:rPr>
              <a:t>ngagement—Like positive emotion, can </a:t>
            </a:r>
            <a:r>
              <a:rPr lang="en-GB" i="1">
                <a:effectLst/>
                <a:latin typeface="Arial" panose="020B0604020202020204" pitchFamily="34" charset="0"/>
                <a:ea typeface="Times New Roman" panose="02020603050405020304" pitchFamily="18" charset="0"/>
                <a:cs typeface="Times New Roman" panose="02020603050405020304" pitchFamily="18" charset="0"/>
              </a:rPr>
              <a:t>only </a:t>
            </a:r>
            <a:r>
              <a:rPr lang="en-GB">
                <a:effectLst/>
                <a:latin typeface="Arial" panose="020B0604020202020204" pitchFamily="34" charset="0"/>
                <a:ea typeface="Times New Roman" panose="02020603050405020304" pitchFamily="18" charset="0"/>
                <a:cs typeface="Times New Roman" panose="02020603050405020304" pitchFamily="18" charset="0"/>
              </a:rPr>
              <a:t>be measured through subjective means. It is presence of a flow state</a:t>
            </a:r>
          </a:p>
          <a:p>
            <a:pPr>
              <a:spcBef>
                <a:spcPts val="600"/>
              </a:spcBef>
              <a:spcAft>
                <a:spcPts val="600"/>
              </a:spcAft>
            </a:pPr>
            <a:r>
              <a:rPr lang="en-GB" b="1">
                <a:effectLst/>
                <a:latin typeface="Arial" panose="020B0604020202020204" pitchFamily="34" charset="0"/>
                <a:ea typeface="Times New Roman" panose="02020603050405020304" pitchFamily="18" charset="0"/>
                <a:cs typeface="Times New Roman" panose="02020603050405020304" pitchFamily="18" charset="0"/>
              </a:rPr>
              <a:t>R</a:t>
            </a:r>
            <a:r>
              <a:rPr lang="en-GB">
                <a:effectLst/>
                <a:latin typeface="Arial" panose="020B0604020202020204" pitchFamily="34" charset="0"/>
                <a:ea typeface="Times New Roman" panose="02020603050405020304" pitchFamily="18" charset="0"/>
                <a:cs typeface="Times New Roman" panose="02020603050405020304" pitchFamily="18" charset="0"/>
              </a:rPr>
              <a:t>elationships—The presence of friends, family, intimacy, or social connection </a:t>
            </a:r>
          </a:p>
          <a:p>
            <a:pPr>
              <a:spcBef>
                <a:spcPts val="600"/>
              </a:spcBef>
              <a:spcAft>
                <a:spcPts val="600"/>
              </a:spcAft>
            </a:pPr>
            <a:r>
              <a:rPr lang="en-GB" b="1">
                <a:effectLst/>
                <a:latin typeface="Arial" panose="020B0604020202020204" pitchFamily="34" charset="0"/>
                <a:ea typeface="Times New Roman" panose="02020603050405020304" pitchFamily="18" charset="0"/>
                <a:cs typeface="Times New Roman" panose="02020603050405020304" pitchFamily="18" charset="0"/>
              </a:rPr>
              <a:t>M</a:t>
            </a:r>
            <a:r>
              <a:rPr lang="en-GB">
                <a:effectLst/>
                <a:latin typeface="Arial" panose="020B0604020202020204" pitchFamily="34" charset="0"/>
                <a:ea typeface="Times New Roman" panose="02020603050405020304" pitchFamily="18" charset="0"/>
                <a:cs typeface="Times New Roman" panose="02020603050405020304" pitchFamily="18" charset="0"/>
              </a:rPr>
              <a:t>eaning—Belonging to and serving something bigger than one's self </a:t>
            </a:r>
            <a:r>
              <a:rPr lang="en-GB" b="1">
                <a:effectLst/>
                <a:latin typeface="Arial" panose="020B0604020202020204" pitchFamily="34" charset="0"/>
                <a:ea typeface="Times New Roman" panose="02020603050405020304" pitchFamily="18" charset="0"/>
                <a:cs typeface="Times New Roman" panose="02020603050405020304" pitchFamily="18" charset="0"/>
              </a:rPr>
              <a:t>A</a:t>
            </a:r>
            <a:r>
              <a:rPr lang="en-GB">
                <a:effectLst/>
                <a:latin typeface="Arial" panose="020B0604020202020204" pitchFamily="34" charset="0"/>
                <a:ea typeface="Times New Roman" panose="02020603050405020304" pitchFamily="18" charset="0"/>
                <a:cs typeface="Times New Roman" panose="02020603050405020304" pitchFamily="18" charset="0"/>
              </a:rPr>
              <a:t>chievement—Accomplishment that is pursued even when it brings no positive emotion, no meaning, and nothing in the way of positive relationship.</a:t>
            </a:r>
          </a:p>
          <a:p>
            <a:pPr>
              <a:spcBef>
                <a:spcPts val="600"/>
              </a:spcBef>
              <a:spcAft>
                <a:spcPts val="600"/>
              </a:spcAft>
            </a:pPr>
            <a:r>
              <a:rPr lang="en-GB" b="1">
                <a:latin typeface="Arial" panose="020B0604020202020204" pitchFamily="34" charset="0"/>
                <a:ea typeface="DengXian" panose="02010600030101010101" pitchFamily="2" charset="-122"/>
                <a:cs typeface="Times New Roman" panose="02020603050405020304" pitchFamily="18" charset="0"/>
              </a:rPr>
              <a:t>Seligman (2011) </a:t>
            </a:r>
            <a:r>
              <a:rPr lang="en-GB" b="1" i="1">
                <a:latin typeface="Arial" panose="020B0604020202020204" pitchFamily="34" charset="0"/>
                <a:ea typeface="DengXian" panose="02010600030101010101" pitchFamily="2" charset="-122"/>
                <a:cs typeface="Times New Roman" panose="02020603050405020304" pitchFamily="18" charset="0"/>
              </a:rPr>
              <a:t>Flourish</a:t>
            </a:r>
            <a:endParaRPr lang="en-GB" b="1" i="1">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pic>
        <p:nvPicPr>
          <p:cNvPr id="3074" name="Picture 2" descr="Image result for free image of perma">
            <a:extLst>
              <a:ext uri="{FF2B5EF4-FFF2-40B4-BE49-F238E27FC236}">
                <a16:creationId xmlns:a16="http://schemas.microsoft.com/office/drawing/2014/main" id="{0800AA32-84A6-405E-AABD-7A94FEC103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55" r="14187" b="-3"/>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42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CB3B950-7CD9-41D9-A3B9-5E7E5287923B}"/>
              </a:ext>
            </a:extLst>
          </p:cNvPr>
          <p:cNvSpPr>
            <a:spLocks noGrp="1"/>
          </p:cNvSpPr>
          <p:nvPr>
            <p:ph type="title"/>
          </p:nvPr>
        </p:nvSpPr>
        <p:spPr>
          <a:xfrm>
            <a:off x="1175512" y="870132"/>
            <a:ext cx="9792208" cy="1527078"/>
          </a:xfrm>
        </p:spPr>
        <p:txBody>
          <a:bodyPr>
            <a:normAutofit/>
          </a:bodyPr>
          <a:lstStyle/>
          <a:p>
            <a:r>
              <a:rPr lang="en-GB" dirty="0"/>
              <a:t>Positive Psychotherapy (PPT)</a:t>
            </a:r>
          </a:p>
        </p:txBody>
      </p:sp>
      <p:sp>
        <p:nvSpPr>
          <p:cNvPr id="3" name="Content Placeholder 2">
            <a:extLst>
              <a:ext uri="{FF2B5EF4-FFF2-40B4-BE49-F238E27FC236}">
                <a16:creationId xmlns:a16="http://schemas.microsoft.com/office/drawing/2014/main" id="{89E202E5-4117-4A1B-816D-24349C5E260A}"/>
              </a:ext>
            </a:extLst>
          </p:cNvPr>
          <p:cNvSpPr>
            <a:spLocks noGrp="1"/>
          </p:cNvSpPr>
          <p:nvPr>
            <p:ph idx="1"/>
          </p:nvPr>
        </p:nvSpPr>
        <p:spPr>
          <a:xfrm>
            <a:off x="1175512" y="2557849"/>
            <a:ext cx="9792208" cy="3407862"/>
          </a:xfrm>
        </p:spPr>
        <p:txBody>
          <a:bodyPr>
            <a:normAutofit/>
          </a:bodyPr>
          <a:lstStyle/>
          <a:p>
            <a:pPr>
              <a:lnSpc>
                <a:spcPct val="90000"/>
              </a:lnSpc>
            </a:pPr>
            <a:r>
              <a:rPr lang="en-GB" dirty="0">
                <a:effectLst/>
                <a:latin typeface="Lora" pitchFamily="2" charset="0"/>
                <a:ea typeface="Times New Roman" panose="02020603050405020304" pitchFamily="18" charset="0"/>
              </a:rPr>
              <a:t>Seligman, Rashid, and Parks (2006) offer the following definition for PPT concerning depression:</a:t>
            </a:r>
            <a:endParaRPr lang="en-GB" dirty="0">
              <a:effectLst/>
              <a:latin typeface="Times New Roman" panose="02020603050405020304" pitchFamily="18" charset="0"/>
              <a:ea typeface="Times New Roman" panose="02020603050405020304" pitchFamily="18" charset="0"/>
            </a:endParaRPr>
          </a:p>
          <a:p>
            <a:pPr>
              <a:lnSpc>
                <a:spcPct val="90000"/>
              </a:lnSpc>
            </a:pPr>
            <a:r>
              <a:rPr lang="en-GB" i="1" dirty="0">
                <a:effectLst/>
                <a:latin typeface="Lora" pitchFamily="2" charset="0"/>
                <a:ea typeface="Times New Roman" panose="02020603050405020304" pitchFamily="18" charset="0"/>
              </a:rPr>
              <a:t>Positive psychotherapy (PPT) contrasts with </a:t>
            </a:r>
            <a:r>
              <a:rPr lang="en-GB" b="1" i="1" u="none" strike="noStrike" dirty="0">
                <a:effectLst/>
                <a:latin typeface="Lora" pitchFamily="2" charset="0"/>
                <a:ea typeface="Times New Roman" panose="02020603050405020304" pitchFamily="18" charset="0"/>
                <a:hlinkClick r:id="rId2"/>
              </a:rPr>
              <a:t>standard interventions</a:t>
            </a:r>
            <a:r>
              <a:rPr lang="en-GB" i="1" dirty="0">
                <a:effectLst/>
                <a:latin typeface="Lora" pitchFamily="2" charset="0"/>
                <a:ea typeface="Times New Roman" panose="02020603050405020304" pitchFamily="18" charset="0"/>
              </a:rPr>
              <a:t> for depression by increasing positive emotion, engagement, and meaning rather than directly targeting depressive symptoms.</a:t>
            </a:r>
            <a:endParaRPr lang="en-GB" dirty="0">
              <a:effectLst/>
              <a:latin typeface="Times New Roman" panose="02020603050405020304" pitchFamily="18" charset="0"/>
              <a:ea typeface="Times New Roman" panose="02020603050405020304" pitchFamily="18" charset="0"/>
            </a:endParaRPr>
          </a:p>
          <a:p>
            <a:pPr>
              <a:lnSpc>
                <a:spcPct val="90000"/>
              </a:lnSpc>
            </a:pPr>
            <a:r>
              <a:rPr lang="en-GB" dirty="0">
                <a:effectLst/>
                <a:latin typeface="Lora" pitchFamily="2" charset="0"/>
                <a:ea typeface="Times New Roman" panose="02020603050405020304" pitchFamily="18" charset="0"/>
              </a:rPr>
              <a:t>PPT often uses a range of interdisciplinary approaches of </a:t>
            </a:r>
            <a:r>
              <a:rPr lang="en-GB" b="1" u="none" strike="noStrike" dirty="0">
                <a:effectLst/>
                <a:latin typeface="Lora" pitchFamily="2" charset="0"/>
                <a:ea typeface="Times New Roman" panose="02020603050405020304" pitchFamily="18" charset="0"/>
                <a:hlinkClick r:id="rId3"/>
              </a:rPr>
              <a:t>psychotherapy</a:t>
            </a:r>
            <a:r>
              <a:rPr lang="en-GB" dirty="0">
                <a:effectLst/>
                <a:latin typeface="Lora" pitchFamily="2" charset="0"/>
                <a:ea typeface="Times New Roman" panose="02020603050405020304" pitchFamily="18" charset="0"/>
              </a:rPr>
              <a:t>, including the use of multicultural stories, ideas, and metaphors to help individuals create a new view of their mental health in positive ways. Therapists using PPT often invite the individual to place themselves in their own life stories so they become active in their healing process in an empowered way, becoming the ‘therapist’ of their own recovery.</a:t>
            </a:r>
          </a:p>
          <a:p>
            <a:pPr>
              <a:lnSpc>
                <a:spcPct val="90000"/>
              </a:lnSpc>
            </a:pPr>
            <a:endParaRPr lang="en-GB" dirty="0">
              <a:latin typeface="Lora" pitchFamily="2" charset="0"/>
              <a:ea typeface="Times New Roman" panose="02020603050405020304" pitchFamily="18" charset="0"/>
            </a:endParaRPr>
          </a:p>
          <a:p>
            <a:pPr>
              <a:lnSpc>
                <a:spcPct val="90000"/>
              </a:lnSpc>
            </a:pPr>
            <a:r>
              <a:rPr lang="en-GB" dirty="0">
                <a:hlinkClick r:id="rId4"/>
              </a:rPr>
              <a:t>What is Positive Psychotherapy? (Benefits &amp; Model) (positivepsychology.com)</a:t>
            </a:r>
            <a:endParaRPr lang="en-GB" dirty="0">
              <a:effectLst/>
              <a:latin typeface="Times New Roman" panose="02020603050405020304" pitchFamily="18" charset="0"/>
              <a:ea typeface="Times New Roman" panose="02020603050405020304" pitchFamily="18" charset="0"/>
            </a:endParaRPr>
          </a:p>
          <a:p>
            <a:pPr>
              <a:lnSpc>
                <a:spcPct val="90000"/>
              </a:lnSpc>
            </a:pPr>
            <a:endParaRPr lang="en-GB" dirty="0"/>
          </a:p>
        </p:txBody>
      </p:sp>
    </p:spTree>
    <p:extLst>
      <p:ext uri="{BB962C8B-B14F-4D97-AF65-F5344CB8AC3E}">
        <p14:creationId xmlns:p14="http://schemas.microsoft.com/office/powerpoint/2010/main" val="3318700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2"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3" name="Rectangle 14">
            <a:extLst>
              <a:ext uri="{FF2B5EF4-FFF2-40B4-BE49-F238E27FC236}">
                <a16:creationId xmlns:a16="http://schemas.microsoft.com/office/drawing/2014/main" id="{6B57F45B-5417-4073-A67A-343F2C881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902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6">
            <a:extLst>
              <a:ext uri="{FF2B5EF4-FFF2-40B4-BE49-F238E27FC236}">
                <a16:creationId xmlns:a16="http://schemas.microsoft.com/office/drawing/2014/main" id="{091B6077-4778-41B2-9147-335CF2F2F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noFill/>
            <a:prstDash val="solid"/>
          </a:ln>
          <a:effectLst>
            <a:softEdge rad="0"/>
          </a:effectLst>
        </p:spPr>
      </p:sp>
      <p:sp>
        <p:nvSpPr>
          <p:cNvPr id="19" name="Rectangle 18">
            <a:extLst>
              <a:ext uri="{FF2B5EF4-FFF2-40B4-BE49-F238E27FC236}">
                <a16:creationId xmlns:a16="http://schemas.microsoft.com/office/drawing/2014/main" id="{D527D497-40EC-49CA-9C48-FE412708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bg1"/>
            </a:solidFill>
            <a:prstDash val="solid"/>
            <a:miter lim="800000"/>
          </a:ln>
          <a:effectLst/>
        </p:spPr>
      </p:sp>
      <p:graphicFrame>
        <p:nvGraphicFramePr>
          <p:cNvPr id="4" name="Content Placeholder 3">
            <a:extLst>
              <a:ext uri="{FF2B5EF4-FFF2-40B4-BE49-F238E27FC236}">
                <a16:creationId xmlns:a16="http://schemas.microsoft.com/office/drawing/2014/main" id="{B9DC3842-F35F-4B68-8F91-564F80E73748}"/>
              </a:ext>
            </a:extLst>
          </p:cNvPr>
          <p:cNvGraphicFramePr>
            <a:graphicFrameLocks noGrp="1"/>
          </p:cNvGraphicFramePr>
          <p:nvPr>
            <p:ph idx="1"/>
            <p:extLst>
              <p:ext uri="{D42A27DB-BD31-4B8C-83A1-F6EECF244321}">
                <p14:modId xmlns:p14="http://schemas.microsoft.com/office/powerpoint/2010/main" val="4240752096"/>
              </p:ext>
            </p:extLst>
          </p:nvPr>
        </p:nvGraphicFramePr>
        <p:xfrm>
          <a:off x="643467" y="919352"/>
          <a:ext cx="10905067" cy="5019298"/>
        </p:xfrm>
        <a:graphic>
          <a:graphicData uri="http://schemas.openxmlformats.org/drawingml/2006/table">
            <a:tbl>
              <a:tblPr firstRow="1" bandRow="1">
                <a:tableStyleId>{8EC20E35-A176-4012-BC5E-935CFFF8708E}</a:tableStyleId>
              </a:tblPr>
              <a:tblGrid>
                <a:gridCol w="5469739">
                  <a:extLst>
                    <a:ext uri="{9D8B030D-6E8A-4147-A177-3AD203B41FA5}">
                      <a16:colId xmlns:a16="http://schemas.microsoft.com/office/drawing/2014/main" val="4229832300"/>
                    </a:ext>
                  </a:extLst>
                </a:gridCol>
                <a:gridCol w="5435328">
                  <a:extLst>
                    <a:ext uri="{9D8B030D-6E8A-4147-A177-3AD203B41FA5}">
                      <a16:colId xmlns:a16="http://schemas.microsoft.com/office/drawing/2014/main" val="4008038683"/>
                    </a:ext>
                  </a:extLst>
                </a:gridCol>
              </a:tblGrid>
              <a:tr h="511532">
                <a:tc>
                  <a:txBody>
                    <a:bodyPr/>
                    <a:lstStyle/>
                    <a:p>
                      <a:pPr algn="l"/>
                      <a:r>
                        <a:rPr lang="en-GB" sz="2400" b="1">
                          <a:solidFill>
                            <a:srgbClr val="E8E8EA"/>
                          </a:solidFill>
                          <a:effectLst/>
                        </a:rPr>
                        <a:t>Positive psychotherapy</a:t>
                      </a:r>
                      <a:endParaRPr lang="en-GB" sz="2400" b="1">
                        <a:solidFill>
                          <a:srgbClr val="E8E8EA"/>
                        </a:solidFill>
                        <a:effectLst/>
                        <a:latin typeface="lato" panose="020F0502020204030203" pitchFamily="34" charset="0"/>
                      </a:endParaRPr>
                    </a:p>
                  </a:txBody>
                  <a:tcPr marL="64522" marR="64522" marT="45166" marB="45166" anchor="ctr"/>
                </a:tc>
                <a:tc>
                  <a:txBody>
                    <a:bodyPr/>
                    <a:lstStyle/>
                    <a:p>
                      <a:pPr algn="l"/>
                      <a:r>
                        <a:rPr lang="en-GB" sz="2400" b="1">
                          <a:solidFill>
                            <a:srgbClr val="E8E8EA"/>
                          </a:solidFill>
                          <a:effectLst/>
                        </a:rPr>
                        <a:t>Positive psychology</a:t>
                      </a:r>
                      <a:endParaRPr lang="en-GB" sz="2400" b="1">
                        <a:solidFill>
                          <a:srgbClr val="E8E8EA"/>
                        </a:solidFill>
                        <a:effectLst/>
                        <a:latin typeface="lato" panose="020F0502020204030203" pitchFamily="34" charset="0"/>
                      </a:endParaRPr>
                    </a:p>
                  </a:txBody>
                  <a:tcPr marL="64522" marR="64522" marT="45166" marB="45166" anchor="ctr"/>
                </a:tc>
                <a:extLst>
                  <a:ext uri="{0D108BD9-81ED-4DB2-BD59-A6C34878D82A}">
                    <a16:rowId xmlns:a16="http://schemas.microsoft.com/office/drawing/2014/main" val="1512220348"/>
                  </a:ext>
                </a:extLst>
              </a:tr>
              <a:tr h="1626471">
                <a:tc>
                  <a:txBody>
                    <a:bodyPr/>
                    <a:lstStyle/>
                    <a:p>
                      <a:r>
                        <a:rPr lang="en-GB" sz="2400">
                          <a:effectLst/>
                        </a:rPr>
                        <a:t>Believes all negative experiences can be challenged and reframed in a positive way, as they are essentially opportunities for further growth.</a:t>
                      </a:r>
                      <a:endParaRPr lang="en-GB" sz="2400">
                        <a:effectLst/>
                        <a:latin typeface="lato" panose="020F0502020204030203" pitchFamily="34" charset="0"/>
                      </a:endParaRPr>
                    </a:p>
                  </a:txBody>
                  <a:tcPr marL="64522" marR="64522" marT="45166" marB="45166" anchor="ctr"/>
                </a:tc>
                <a:tc>
                  <a:txBody>
                    <a:bodyPr/>
                    <a:lstStyle/>
                    <a:p>
                      <a:r>
                        <a:rPr lang="en-GB" sz="2400">
                          <a:effectLst/>
                        </a:rPr>
                        <a:t>Acknowledges negative experiences and emotions but doesn’t necessarily incorporate them in the same way.</a:t>
                      </a:r>
                      <a:endParaRPr lang="en-GB" sz="2400">
                        <a:effectLst/>
                        <a:latin typeface="lato" panose="020F0502020204030203" pitchFamily="34" charset="0"/>
                      </a:endParaRPr>
                    </a:p>
                  </a:txBody>
                  <a:tcPr marL="64522" marR="64522" marT="45166" marB="45166" anchor="ctr"/>
                </a:tc>
                <a:extLst>
                  <a:ext uri="{0D108BD9-81ED-4DB2-BD59-A6C34878D82A}">
                    <a16:rowId xmlns:a16="http://schemas.microsoft.com/office/drawing/2014/main" val="1842686904"/>
                  </a:ext>
                </a:extLst>
              </a:tr>
              <a:tr h="1626471">
                <a:tc>
                  <a:txBody>
                    <a:bodyPr/>
                    <a:lstStyle/>
                    <a:p>
                      <a:r>
                        <a:rPr lang="en-GB" sz="2400">
                          <a:effectLst/>
                        </a:rPr>
                        <a:t>Focuses more on multicultural experiences and the challenges that individuals can face across different cultures, both similar and different.</a:t>
                      </a:r>
                      <a:endParaRPr lang="en-GB" sz="2400">
                        <a:effectLst/>
                        <a:latin typeface="lato" panose="020F0502020204030203" pitchFamily="34" charset="0"/>
                      </a:endParaRPr>
                    </a:p>
                  </a:txBody>
                  <a:tcPr marL="64522" marR="64522" marT="45166" marB="45166" anchor="ctr"/>
                </a:tc>
                <a:tc>
                  <a:txBody>
                    <a:bodyPr/>
                    <a:lstStyle/>
                    <a:p>
                      <a:r>
                        <a:rPr lang="en-GB" sz="2400" dirty="0">
                          <a:effectLst/>
                        </a:rPr>
                        <a:t>Has a more Westernized approach to therapy and an individual’s experiences.</a:t>
                      </a:r>
                      <a:endParaRPr lang="en-GB" sz="2400" dirty="0">
                        <a:effectLst/>
                        <a:latin typeface="lato" panose="020F0502020204030203" pitchFamily="34" charset="0"/>
                      </a:endParaRPr>
                    </a:p>
                  </a:txBody>
                  <a:tcPr marL="64522" marR="64522" marT="45166" marB="45166" anchor="ctr"/>
                </a:tc>
                <a:extLst>
                  <a:ext uri="{0D108BD9-81ED-4DB2-BD59-A6C34878D82A}">
                    <a16:rowId xmlns:a16="http://schemas.microsoft.com/office/drawing/2014/main" val="1527735487"/>
                  </a:ext>
                </a:extLst>
              </a:tr>
              <a:tr h="1254824">
                <a:tc>
                  <a:txBody>
                    <a:bodyPr/>
                    <a:lstStyle/>
                    <a:p>
                      <a:r>
                        <a:rPr lang="en-GB" sz="2400">
                          <a:effectLst/>
                        </a:rPr>
                        <a:t>Influenced equally by humanistic and psychodynamic approaches and seeks to integrate the best of both.</a:t>
                      </a:r>
                      <a:endParaRPr lang="en-GB" sz="2400">
                        <a:effectLst/>
                        <a:latin typeface="lato" panose="020F0502020204030203" pitchFamily="34" charset="0"/>
                      </a:endParaRPr>
                    </a:p>
                  </a:txBody>
                  <a:tcPr marL="64522" marR="64522" marT="45166" marB="45166" anchor="ctr"/>
                </a:tc>
                <a:tc>
                  <a:txBody>
                    <a:bodyPr/>
                    <a:lstStyle/>
                    <a:p>
                      <a:r>
                        <a:rPr lang="en-GB" sz="2400" dirty="0">
                          <a:effectLst/>
                        </a:rPr>
                        <a:t>Less focused on humanistic models and therapies and less integrative of other psychological approaches</a:t>
                      </a:r>
                      <a:endParaRPr lang="en-GB" sz="2400" dirty="0">
                        <a:effectLst/>
                        <a:latin typeface="lato" panose="020F0502020204030203" pitchFamily="34" charset="0"/>
                      </a:endParaRPr>
                    </a:p>
                  </a:txBody>
                  <a:tcPr marL="64522" marR="64522" marT="45166" marB="45166" anchor="ctr"/>
                </a:tc>
                <a:extLst>
                  <a:ext uri="{0D108BD9-81ED-4DB2-BD59-A6C34878D82A}">
                    <a16:rowId xmlns:a16="http://schemas.microsoft.com/office/drawing/2014/main" val="2733603773"/>
                  </a:ext>
                </a:extLst>
              </a:tr>
            </a:tbl>
          </a:graphicData>
        </a:graphic>
      </p:graphicFrame>
    </p:spTree>
    <p:extLst>
      <p:ext uri="{BB962C8B-B14F-4D97-AF65-F5344CB8AC3E}">
        <p14:creationId xmlns:p14="http://schemas.microsoft.com/office/powerpoint/2010/main" val="1522209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DAF148B-6D8F-496C-90D1-4A2D44EAFA5B}"/>
              </a:ext>
            </a:extLst>
          </p:cNvPr>
          <p:cNvSpPr>
            <a:spLocks noGrp="1"/>
          </p:cNvSpPr>
          <p:nvPr>
            <p:ph type="title"/>
          </p:nvPr>
        </p:nvSpPr>
        <p:spPr>
          <a:xfrm>
            <a:off x="1066800" y="642594"/>
            <a:ext cx="10058400" cy="1371600"/>
          </a:xfrm>
        </p:spPr>
        <p:txBody>
          <a:bodyPr>
            <a:normAutofit/>
          </a:bodyPr>
          <a:lstStyle/>
          <a:p>
            <a:pPr algn="ctr"/>
            <a:r>
              <a:rPr lang="en-GB" dirty="0"/>
              <a:t>Positive Psychotherapy Exercises </a:t>
            </a:r>
            <a:endParaRPr lang="en-GB"/>
          </a:p>
        </p:txBody>
      </p:sp>
      <p:graphicFrame>
        <p:nvGraphicFramePr>
          <p:cNvPr id="5" name="Content Placeholder 2">
            <a:extLst>
              <a:ext uri="{FF2B5EF4-FFF2-40B4-BE49-F238E27FC236}">
                <a16:creationId xmlns:a16="http://schemas.microsoft.com/office/drawing/2014/main" id="{4F8CEBD6-0A26-4F1B-8966-B7035B7CB51B}"/>
              </a:ext>
            </a:extLst>
          </p:cNvPr>
          <p:cNvGraphicFramePr>
            <a:graphicFrameLocks noGrp="1"/>
          </p:cNvGraphicFramePr>
          <p:nvPr>
            <p:ph idx="1"/>
            <p:extLst>
              <p:ext uri="{D42A27DB-BD31-4B8C-83A1-F6EECF244321}">
                <p14:modId xmlns:p14="http://schemas.microsoft.com/office/powerpoint/2010/main" val="54059314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0579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4" name="Rectangle 43">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6" name="Rectangle 45">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8" name="Group 4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9" name="Straight Connector 48">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3" name="Rectangle 52">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ectangle 54">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C2470C57-7CF7-4E6B-8501-F2360CAE6630}"/>
              </a:ext>
            </a:extLst>
          </p:cNvPr>
          <p:cNvPicPr>
            <a:picLocks noChangeAspect="1"/>
          </p:cNvPicPr>
          <p:nvPr/>
        </p:nvPicPr>
        <p:blipFill rotWithShape="1">
          <a:blip r:embed="rId2">
            <a:alphaModFix amt="45000"/>
          </a:blip>
          <a:srcRect t="8537"/>
          <a:stretch/>
        </p:blipFill>
        <p:spPr>
          <a:xfrm>
            <a:off x="0" y="96960"/>
            <a:ext cx="12191977" cy="6858022"/>
          </a:xfrm>
          <a:prstGeom prst="rect">
            <a:avLst/>
          </a:prstGeom>
        </p:spPr>
      </p:pic>
      <p:sp>
        <p:nvSpPr>
          <p:cNvPr id="57" name="Rectangle 56">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A609BC45-9C13-4963-BCCB-2847FB953AA2}"/>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dirty="0"/>
              <a:t>Practical Skills </a:t>
            </a:r>
          </a:p>
        </p:txBody>
      </p:sp>
      <p:sp>
        <p:nvSpPr>
          <p:cNvPr id="3" name="Content Placeholder 2">
            <a:extLst>
              <a:ext uri="{FF2B5EF4-FFF2-40B4-BE49-F238E27FC236}">
                <a16:creationId xmlns:a16="http://schemas.microsoft.com/office/drawing/2014/main" id="{C9B7E0B2-9BCA-4F5B-AAFE-639C1277E296}"/>
              </a:ext>
            </a:extLst>
          </p:cNvPr>
          <p:cNvSpPr>
            <a:spLocks noGrp="1"/>
          </p:cNvSpPr>
          <p:nvPr>
            <p:ph idx="1"/>
          </p:nvPr>
        </p:nvSpPr>
        <p:spPr>
          <a:xfrm>
            <a:off x="1769532" y="4623127"/>
            <a:ext cx="8655200" cy="457201"/>
          </a:xfrm>
        </p:spPr>
        <p:txBody>
          <a:bodyPr vert="horz" lIns="91440" tIns="45720" rIns="91440" bIns="45720" rtlCol="0">
            <a:noAutofit/>
          </a:bodyPr>
          <a:lstStyle/>
          <a:p>
            <a:pPr marL="0" indent="0" algn="ctr">
              <a:spcBef>
                <a:spcPts val="0"/>
              </a:spcBef>
              <a:spcAft>
                <a:spcPts val="600"/>
              </a:spcAft>
              <a:buNone/>
            </a:pPr>
            <a:r>
              <a:rPr lang="en-US" sz="3600" spc="80" dirty="0"/>
              <a:t>Skills Session 1 </a:t>
            </a:r>
          </a:p>
        </p:txBody>
      </p:sp>
      <p:sp>
        <p:nvSpPr>
          <p:cNvPr id="59" name="Rectangle 58">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6096099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3" name="Rectangle 3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5" name="Group 3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6" name="Straight Connector 3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9891C27D-8C9D-415C-A639-23D76B7B1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8F4C0D6-B7E0-42D0-A57F-6781017A2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5B4D6D08-A7F1-4445-BA2E-E449562C0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A7C1A41-D915-4D26-8D5E-C01B27160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8" name="Rectangle 47">
            <a:extLst>
              <a:ext uri="{FF2B5EF4-FFF2-40B4-BE49-F238E27FC236}">
                <a16:creationId xmlns:a16="http://schemas.microsoft.com/office/drawing/2014/main" id="{A50B663E-F671-4504-99A8-45595546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27" y="805446"/>
            <a:ext cx="6570161" cy="5244497"/>
          </a:xfrm>
          <a:prstGeom prst="rect">
            <a:avLst/>
          </a:prstGeom>
          <a:noFill/>
          <a:ln w="6350" cap="sq" cmpd="sng" algn="ctr">
            <a:solidFill>
              <a:srgbClr val="404040"/>
            </a:solidFill>
            <a:prstDash val="solid"/>
            <a:miter lim="800000"/>
          </a:ln>
          <a:effectLst/>
        </p:spPr>
      </p:sp>
      <p:sp>
        <p:nvSpPr>
          <p:cNvPr id="50" name="Rectangle 49">
            <a:extLst>
              <a:ext uri="{FF2B5EF4-FFF2-40B4-BE49-F238E27FC236}">
                <a16:creationId xmlns:a16="http://schemas.microsoft.com/office/drawing/2014/main" id="{2EF89585-ECD6-4B38-96B1-AD41A1BD4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 name="Straight Connector 51">
            <a:extLst>
              <a:ext uri="{FF2B5EF4-FFF2-40B4-BE49-F238E27FC236}">
                <a16:creationId xmlns:a16="http://schemas.microsoft.com/office/drawing/2014/main" id="{1B6FCD50-3FE8-4AB2-B746-2CC0EA9D4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B3E90108-E441-4AF0-A059-613D076C7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B422045-789A-442D-9E39-6FC4EC452C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Content Placeholder 4" descr="Western food arranged on table">
            <a:extLst>
              <a:ext uri="{FF2B5EF4-FFF2-40B4-BE49-F238E27FC236}">
                <a16:creationId xmlns:a16="http://schemas.microsoft.com/office/drawing/2014/main" id="{85ACACE9-7E45-4322-AAAE-950AC5EE9E15}"/>
              </a:ext>
            </a:extLst>
          </p:cNvPr>
          <p:cNvPicPr>
            <a:picLocks noGrp="1" noChangeAspect="1"/>
          </p:cNvPicPr>
          <p:nvPr>
            <p:ph idx="1"/>
          </p:nvPr>
        </p:nvPicPr>
        <p:blipFill rotWithShape="1">
          <a:blip r:embed="rId2"/>
          <a:srcRect t="2644" r="9091" b="20747"/>
          <a:stretch/>
        </p:blipFill>
        <p:spPr>
          <a:xfrm>
            <a:off x="1295859" y="2055376"/>
            <a:ext cx="5600897" cy="3150517"/>
          </a:xfrm>
          <a:prstGeom prst="rect">
            <a:avLst/>
          </a:prstGeom>
        </p:spPr>
      </p:pic>
      <p:sp>
        <p:nvSpPr>
          <p:cNvPr id="58" name="Rectangle 57">
            <a:extLst>
              <a:ext uri="{FF2B5EF4-FFF2-40B4-BE49-F238E27FC236}">
                <a16:creationId xmlns:a16="http://schemas.microsoft.com/office/drawing/2014/main" id="{3F4C63FE-9526-4F8E-BCFD-954D2EF94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564A1-5FFD-4B01-844F-D1C3D7C8DEC0}"/>
              </a:ext>
            </a:extLst>
          </p:cNvPr>
          <p:cNvSpPr>
            <a:spLocks noGrp="1"/>
          </p:cNvSpPr>
          <p:nvPr>
            <p:ph type="title"/>
          </p:nvPr>
        </p:nvSpPr>
        <p:spPr>
          <a:xfrm>
            <a:off x="8560024" y="1182454"/>
            <a:ext cx="3238829" cy="3480794"/>
          </a:xfrm>
        </p:spPr>
        <p:txBody>
          <a:bodyPr vert="horz" lIns="91440" tIns="45720" rIns="91440" bIns="45720" rtlCol="0" anchor="ctr">
            <a:normAutofit/>
          </a:bodyPr>
          <a:lstStyle/>
          <a:p>
            <a:pPr algn="ctr">
              <a:lnSpc>
                <a:spcPct val="83000"/>
              </a:lnSpc>
            </a:pPr>
            <a:r>
              <a:rPr lang="en-US" sz="4800" cap="all" spc="-100"/>
              <a:t>Lunch </a:t>
            </a:r>
          </a:p>
        </p:txBody>
      </p:sp>
    </p:spTree>
    <p:extLst>
      <p:ext uri="{BB962C8B-B14F-4D97-AF65-F5344CB8AC3E}">
        <p14:creationId xmlns:p14="http://schemas.microsoft.com/office/powerpoint/2010/main" val="321566904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bulb on yellow background with sketched light beams and cord">
            <a:extLst>
              <a:ext uri="{FF2B5EF4-FFF2-40B4-BE49-F238E27FC236}">
                <a16:creationId xmlns:a16="http://schemas.microsoft.com/office/drawing/2014/main" id="{C2470C57-7CF7-4E6B-8501-F2360CAE6630}"/>
              </a:ext>
            </a:extLst>
          </p:cNvPr>
          <p:cNvPicPr>
            <a:picLocks noChangeAspect="1"/>
          </p:cNvPicPr>
          <p:nvPr/>
        </p:nvPicPr>
        <p:blipFill rotWithShape="1">
          <a:blip r:embed="rId2">
            <a:alphaModFix amt="45000"/>
          </a:blip>
          <a:srcRect t="8537"/>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A609BC45-9C13-4963-BCCB-2847FB953AA2}"/>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dirty="0"/>
              <a:t>Practical Skills </a:t>
            </a:r>
          </a:p>
        </p:txBody>
      </p:sp>
      <p:sp>
        <p:nvSpPr>
          <p:cNvPr id="3" name="Content Placeholder 2">
            <a:extLst>
              <a:ext uri="{FF2B5EF4-FFF2-40B4-BE49-F238E27FC236}">
                <a16:creationId xmlns:a16="http://schemas.microsoft.com/office/drawing/2014/main" id="{C9B7E0B2-9BCA-4F5B-AAFE-639C1277E296}"/>
              </a:ext>
            </a:extLst>
          </p:cNvPr>
          <p:cNvSpPr>
            <a:spLocks noGrp="1"/>
          </p:cNvSpPr>
          <p:nvPr>
            <p:ph idx="1"/>
          </p:nvPr>
        </p:nvSpPr>
        <p:spPr>
          <a:xfrm>
            <a:off x="1769532" y="4163291"/>
            <a:ext cx="8655200" cy="917037"/>
          </a:xfrm>
        </p:spPr>
        <p:txBody>
          <a:bodyPr vert="horz" lIns="91440" tIns="45720" rIns="91440" bIns="45720" rtlCol="0">
            <a:normAutofit/>
          </a:bodyPr>
          <a:lstStyle/>
          <a:p>
            <a:pPr marL="0" indent="0" algn="ctr">
              <a:spcBef>
                <a:spcPts val="0"/>
              </a:spcBef>
              <a:spcAft>
                <a:spcPts val="600"/>
              </a:spcAft>
              <a:buNone/>
            </a:pPr>
            <a:r>
              <a:rPr lang="en-US" sz="3600" spc="80" dirty="0"/>
              <a:t>Skills Session 1I </a:t>
            </a:r>
          </a:p>
        </p:txBody>
      </p:sp>
      <p:sp>
        <p:nvSpPr>
          <p:cNvPr id="29" name="Rectangle 28">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9814915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965432" y="339644"/>
            <a:ext cx="5198641" cy="6407520"/>
          </a:xfrm>
        </p:spPr>
      </p:sp>
      <p:sp>
        <p:nvSpPr>
          <p:cNvPr id="3" name="Title 2"/>
          <p:cNvSpPr>
            <a:spLocks noGrp="1"/>
          </p:cNvSpPr>
          <p:nvPr>
            <p:ph type="ctrTitle"/>
          </p:nvPr>
        </p:nvSpPr>
        <p:spPr>
          <a:xfrm>
            <a:off x="1186543" y="339644"/>
            <a:ext cx="5578928" cy="1260555"/>
          </a:xfrm>
        </p:spPr>
        <p:txBody>
          <a:bodyPr/>
          <a:lstStyle/>
          <a:p>
            <a:r>
              <a:rPr lang="en-GB" sz="3200" b="1" dirty="0">
                <a:solidFill>
                  <a:srgbClr val="002060"/>
                </a:solidFill>
              </a:rPr>
              <a:t>Reflective Framework- (Sch</a:t>
            </a:r>
            <a:r>
              <a:rPr lang="hu-HU" sz="3200" b="1" dirty="0">
                <a:solidFill>
                  <a:srgbClr val="002060"/>
                </a:solidFill>
              </a:rPr>
              <a:t>ő</a:t>
            </a:r>
            <a:r>
              <a:rPr lang="en-GB" sz="3200" b="1" dirty="0">
                <a:solidFill>
                  <a:srgbClr val="002060"/>
                </a:solidFill>
              </a:rPr>
              <a:t>n, 1987) </a:t>
            </a:r>
            <a:endParaRPr lang="en-GB" sz="3200" dirty="0"/>
          </a:p>
        </p:txBody>
      </p:sp>
      <p:sp>
        <p:nvSpPr>
          <p:cNvPr id="4" name="Text Placeholder 3"/>
          <p:cNvSpPr>
            <a:spLocks noGrp="1"/>
          </p:cNvSpPr>
          <p:nvPr>
            <p:ph type="body" sz="quarter" idx="14"/>
          </p:nvPr>
        </p:nvSpPr>
        <p:spPr>
          <a:xfrm>
            <a:off x="1273629" y="1785257"/>
            <a:ext cx="5262530" cy="4571092"/>
          </a:xfrm>
          <a:solidFill>
            <a:schemeClr val="accent4">
              <a:lumMod val="20000"/>
              <a:lumOff val="80000"/>
            </a:schemeClr>
          </a:solidFill>
          <a:ln>
            <a:solidFill>
              <a:schemeClr val="accent1"/>
            </a:solidFill>
          </a:ln>
        </p:spPr>
        <p:txBody>
          <a:bodyPr>
            <a:normAutofit/>
          </a:bodyPr>
          <a:lstStyle/>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In Action: </a:t>
            </a:r>
          </a:p>
          <a:p>
            <a:pPr lvl="0" defTabSz="457200">
              <a:buClr>
                <a:srgbClr val="353535"/>
              </a:buClr>
            </a:pPr>
            <a:r>
              <a:rPr lang="en-GB" sz="2400" dirty="0">
                <a:solidFill>
                  <a:srgbClr val="002060"/>
                </a:solidFill>
                <a:latin typeface="Century Gothic" panose="020B0502020202020204"/>
              </a:rPr>
              <a:t>Practising, influences decisions  and care at that moment,  </a:t>
            </a:r>
          </a:p>
          <a:p>
            <a:pPr lvl="0" defTabSz="457200">
              <a:buClr>
                <a:srgbClr val="353535"/>
              </a:buClr>
            </a:pPr>
            <a:r>
              <a:rPr lang="en-GB" sz="2400" dirty="0">
                <a:solidFill>
                  <a:srgbClr val="002060"/>
                </a:solidFill>
                <a:latin typeface="Century Gothic" panose="020B0502020202020204"/>
              </a:rPr>
              <a:t>Promotes skilled and flexible responses of the expert practitioner</a:t>
            </a:r>
          </a:p>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On Action</a:t>
            </a:r>
            <a:r>
              <a:rPr lang="en-GB" sz="2400" b="1" dirty="0">
                <a:solidFill>
                  <a:srgbClr val="002060"/>
                </a:solidFill>
                <a:latin typeface="Century Gothic" panose="020B0502020202020204"/>
              </a:rPr>
              <a:t>:</a:t>
            </a:r>
          </a:p>
          <a:p>
            <a:pPr lvl="0" defTabSz="457200">
              <a:buClr>
                <a:srgbClr val="353535"/>
              </a:buClr>
            </a:pPr>
            <a:r>
              <a:rPr lang="en-GB" sz="2400" dirty="0">
                <a:solidFill>
                  <a:srgbClr val="002060"/>
                </a:solidFill>
                <a:latin typeface="Century Gothic" panose="020B0502020202020204"/>
              </a:rPr>
              <a:t>After the event, views different interventions, adds knowledge</a:t>
            </a:r>
          </a:p>
          <a:p>
            <a:pPr lvl="0" defTabSz="457200">
              <a:buClr>
                <a:srgbClr val="353535"/>
              </a:buClr>
            </a:pPr>
            <a:r>
              <a:rPr lang="en-GB" sz="2400" dirty="0">
                <a:solidFill>
                  <a:srgbClr val="002060"/>
                </a:solidFill>
                <a:latin typeface="Century Gothic" panose="020B0502020202020204"/>
              </a:rPr>
              <a:t>Promotes development of professional skills and knowledge  </a:t>
            </a:r>
          </a:p>
          <a:p>
            <a:pPr lvl="0" defTabSz="457200">
              <a:buClr>
                <a:srgbClr val="353535"/>
              </a:buClr>
            </a:pPr>
            <a:endParaRPr lang="en-GB" sz="2400" b="1" dirty="0">
              <a:solidFill>
                <a:srgbClr val="002060"/>
              </a:solidFill>
              <a:latin typeface="Century Gothic" panose="020B0502020202020204"/>
            </a:endParaRPr>
          </a:p>
        </p:txBody>
      </p:sp>
      <p:pic>
        <p:nvPicPr>
          <p:cNvPr id="8" name="Picture 7"/>
          <p:cNvPicPr>
            <a:picLocks noChangeAspect="1"/>
          </p:cNvPicPr>
          <p:nvPr/>
        </p:nvPicPr>
        <p:blipFill>
          <a:blip r:embed="rId3"/>
          <a:stretch>
            <a:fillRect/>
          </a:stretch>
        </p:blipFill>
        <p:spPr>
          <a:xfrm>
            <a:off x="7314486" y="495301"/>
            <a:ext cx="4528458" cy="4313284"/>
          </a:xfrm>
          <a:prstGeom prst="rect">
            <a:avLst/>
          </a:prstGeom>
        </p:spPr>
      </p:pic>
      <p:sp>
        <p:nvSpPr>
          <p:cNvPr id="9" name="Rectangle 8"/>
          <p:cNvSpPr/>
          <p:nvPr/>
        </p:nvSpPr>
        <p:spPr>
          <a:xfrm>
            <a:off x="7081157" y="5617650"/>
            <a:ext cx="5170714" cy="1477328"/>
          </a:xfrm>
          <a:prstGeom prst="rect">
            <a:avLst/>
          </a:prstGeom>
        </p:spPr>
        <p:txBody>
          <a:bodyPr wrap="square">
            <a:spAutoFit/>
          </a:bodyPr>
          <a:lstStyle/>
          <a:p>
            <a:r>
              <a:rPr lang="en-GB" dirty="0">
                <a:solidFill>
                  <a:schemeClr val="bg2"/>
                </a:solidFill>
              </a:rPr>
              <a:t>‘</a:t>
            </a:r>
            <a:r>
              <a:rPr lang="en-GB" i="1" dirty="0">
                <a:solidFill>
                  <a:schemeClr val="bg2"/>
                </a:solidFill>
              </a:rPr>
              <a:t>We cannot stand outside ourselves and our work (from the cliff), in order to be objective and clear.  We work in the swampy lowlands’ </a:t>
            </a:r>
            <a:r>
              <a:rPr lang="en-GB" dirty="0">
                <a:solidFill>
                  <a:schemeClr val="bg2"/>
                </a:solidFill>
              </a:rPr>
              <a:t>(Schon 1987)</a:t>
            </a:r>
          </a:p>
          <a:p>
            <a:endParaRPr lang="en-GB" dirty="0">
              <a:solidFill>
                <a:schemeClr val="bg2"/>
              </a:solidFill>
            </a:endParaRPr>
          </a:p>
          <a:p>
            <a:endParaRPr lang="en-GB" dirty="0">
              <a:solidFill>
                <a:schemeClr val="bg2"/>
              </a:solidFill>
            </a:endParaRPr>
          </a:p>
        </p:txBody>
      </p:sp>
    </p:spTree>
    <p:extLst>
      <p:ext uri="{BB962C8B-B14F-4D97-AF65-F5344CB8AC3E}">
        <p14:creationId xmlns:p14="http://schemas.microsoft.com/office/powerpoint/2010/main" val="1649248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824985" y="312692"/>
            <a:ext cx="5198641" cy="6203092"/>
          </a:xfrm>
        </p:spPr>
      </p:sp>
      <p:sp>
        <p:nvSpPr>
          <p:cNvPr id="3" name="Title 2"/>
          <p:cNvSpPr>
            <a:spLocks noGrp="1"/>
          </p:cNvSpPr>
          <p:nvPr>
            <p:ph type="ctrTitle"/>
          </p:nvPr>
        </p:nvSpPr>
        <p:spPr>
          <a:xfrm>
            <a:off x="1338943" y="339645"/>
            <a:ext cx="5200295" cy="1002552"/>
          </a:xfrm>
        </p:spPr>
        <p:txBody>
          <a:bodyPr/>
          <a:lstStyle/>
          <a:p>
            <a:r>
              <a:rPr lang="en-GB" sz="3600" b="1" dirty="0"/>
              <a:t>Gibb’s reflective Cycle</a:t>
            </a:r>
          </a:p>
        </p:txBody>
      </p:sp>
      <p:sp>
        <p:nvSpPr>
          <p:cNvPr id="4" name="Text Placeholder 3"/>
          <p:cNvSpPr>
            <a:spLocks noGrp="1"/>
          </p:cNvSpPr>
          <p:nvPr>
            <p:ph type="body" sz="quarter" idx="14"/>
          </p:nvPr>
        </p:nvSpPr>
        <p:spPr>
          <a:xfrm>
            <a:off x="1279071" y="1507066"/>
            <a:ext cx="5257088" cy="4849283"/>
          </a:xfrm>
          <a:solidFill>
            <a:schemeClr val="accent4">
              <a:lumMod val="20000"/>
              <a:lumOff val="80000"/>
            </a:schemeClr>
          </a:solidFill>
        </p:spPr>
        <p:txBody>
          <a:bodyPr>
            <a:normAutofit fontScale="92500" lnSpcReduction="10000"/>
          </a:bodyPr>
          <a:lstStyle/>
          <a:p>
            <a:r>
              <a:rPr lang="en-GB" sz="4000" b="1" dirty="0">
                <a:solidFill>
                  <a:schemeClr val="accent4">
                    <a:lumMod val="50000"/>
                  </a:schemeClr>
                </a:solidFill>
              </a:rPr>
              <a:t>Description</a:t>
            </a:r>
          </a:p>
          <a:p>
            <a:r>
              <a:rPr lang="en-GB" sz="4000" b="1" dirty="0">
                <a:solidFill>
                  <a:schemeClr val="accent4">
                    <a:lumMod val="50000"/>
                  </a:schemeClr>
                </a:solidFill>
              </a:rPr>
              <a:t>Feelings</a:t>
            </a:r>
          </a:p>
          <a:p>
            <a:r>
              <a:rPr lang="en-GB" sz="4000" b="1" dirty="0">
                <a:solidFill>
                  <a:schemeClr val="accent4">
                    <a:lumMod val="50000"/>
                  </a:schemeClr>
                </a:solidFill>
              </a:rPr>
              <a:t>Evaluation</a:t>
            </a:r>
          </a:p>
          <a:p>
            <a:r>
              <a:rPr lang="en-GB" sz="4000" b="1" dirty="0">
                <a:solidFill>
                  <a:schemeClr val="accent4">
                    <a:lumMod val="50000"/>
                  </a:schemeClr>
                </a:solidFill>
              </a:rPr>
              <a:t>Analysis</a:t>
            </a:r>
          </a:p>
          <a:p>
            <a:r>
              <a:rPr lang="en-GB" sz="4000" b="1" dirty="0">
                <a:solidFill>
                  <a:schemeClr val="accent4">
                    <a:lumMod val="50000"/>
                  </a:schemeClr>
                </a:solidFill>
              </a:rPr>
              <a:t>Conclusion</a:t>
            </a:r>
          </a:p>
          <a:p>
            <a:r>
              <a:rPr lang="en-GB" sz="4000" b="1" dirty="0">
                <a:solidFill>
                  <a:schemeClr val="accent4">
                    <a:lumMod val="50000"/>
                  </a:schemeClr>
                </a:solidFill>
              </a:rPr>
              <a:t>Action Plan</a:t>
            </a:r>
          </a:p>
          <a:p>
            <a:r>
              <a:rPr lang="en-GB" sz="2400" dirty="0">
                <a:solidFill>
                  <a:srgbClr val="002060"/>
                </a:solidFill>
              </a:rPr>
              <a:t>Adapted from: Gibbs, G. (1988) Learning by doing: a guide to teaching and learning methods. Oxford: Further Education Unit</a:t>
            </a:r>
            <a:endParaRPr lang="en-GB" sz="2400" b="1" dirty="0">
              <a:solidFill>
                <a:schemeClr val="accent4">
                  <a:lumMod val="50000"/>
                </a:schemeClr>
              </a:solidFill>
            </a:endParaRP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5214" y="312692"/>
            <a:ext cx="5138411" cy="6043657"/>
          </a:xfrm>
          <a:prstGeom prst="rect">
            <a:avLst/>
          </a:prstGeom>
        </p:spPr>
      </p:pic>
    </p:spTree>
    <p:extLst>
      <p:ext uri="{BB962C8B-B14F-4D97-AF65-F5344CB8AC3E}">
        <p14:creationId xmlns:p14="http://schemas.microsoft.com/office/powerpoint/2010/main" val="1309845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6" name="Rectangle 35">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8" name="Rectangle 37">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0" name="Group 3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1" name="Straight Connector 40">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5" name="Rectangle 44">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8702010-68BC-443D-88D4-407773D98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49" name="Rectangle 48">
            <a:extLst>
              <a:ext uri="{FF2B5EF4-FFF2-40B4-BE49-F238E27FC236}">
                <a16:creationId xmlns:a16="http://schemas.microsoft.com/office/drawing/2014/main" id="{CFFB3FCD-ADAB-4198-B351-2D48D2A6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2E17D7D8-6226-4D2B-9E1E-A6C29585EFAB}"/>
              </a:ext>
            </a:extLst>
          </p:cNvPr>
          <p:cNvSpPr>
            <a:spLocks noGrp="1"/>
          </p:cNvSpPr>
          <p:nvPr>
            <p:ph type="ctrTitle"/>
          </p:nvPr>
        </p:nvSpPr>
        <p:spPr>
          <a:xfrm>
            <a:off x="1136848" y="1348844"/>
            <a:ext cx="5919271" cy="3042706"/>
          </a:xfrm>
        </p:spPr>
        <p:txBody>
          <a:bodyPr vert="horz" lIns="91440" tIns="45720" rIns="91440" bIns="45720" rtlCol="0" anchor="ctr">
            <a:normAutofit fontScale="90000"/>
          </a:bodyPr>
          <a:lstStyle/>
          <a:p>
            <a:pPr>
              <a:lnSpc>
                <a:spcPct val="83000"/>
              </a:lnSpc>
            </a:pP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r>
              <a:rPr lang="en-US" sz="3300" b="1" spc="-100" dirty="0">
                <a:solidFill>
                  <a:schemeClr val="tx1">
                    <a:lumMod val="85000"/>
                    <a:lumOff val="15000"/>
                  </a:schemeClr>
                </a:solidFill>
                <a:latin typeface="+mj-lt"/>
              </a:rPr>
              <a:t>Assessment Triads </a:t>
            </a: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r>
              <a:rPr lang="en-US" sz="3300" spc="-100" dirty="0">
                <a:solidFill>
                  <a:schemeClr val="tx1">
                    <a:lumMod val="85000"/>
                    <a:lumOff val="15000"/>
                  </a:schemeClr>
                </a:solidFill>
                <a:latin typeface="+mj-lt"/>
              </a:rPr>
              <a:t>Group A 16</a:t>
            </a:r>
            <a:r>
              <a:rPr lang="en-US" sz="3300" spc="-100" baseline="30000" dirty="0">
                <a:solidFill>
                  <a:schemeClr val="tx1">
                    <a:lumMod val="85000"/>
                    <a:lumOff val="15000"/>
                  </a:schemeClr>
                </a:solidFill>
                <a:latin typeface="+mj-lt"/>
              </a:rPr>
              <a:t>TH</a:t>
            </a:r>
            <a:r>
              <a:rPr lang="en-US" sz="3300" spc="-100" dirty="0">
                <a:solidFill>
                  <a:schemeClr val="tx1">
                    <a:lumMod val="85000"/>
                    <a:lumOff val="15000"/>
                  </a:schemeClr>
                </a:solidFill>
                <a:latin typeface="+mj-lt"/>
              </a:rPr>
              <a:t>  &amp;  23</a:t>
            </a:r>
            <a:r>
              <a:rPr lang="en-US" sz="3300" spc="-100" baseline="30000" dirty="0">
                <a:solidFill>
                  <a:schemeClr val="tx1">
                    <a:lumMod val="85000"/>
                    <a:lumOff val="15000"/>
                  </a:schemeClr>
                </a:solidFill>
                <a:latin typeface="+mj-lt"/>
              </a:rPr>
              <a:t>rd</a:t>
            </a:r>
            <a:r>
              <a:rPr lang="en-US" sz="3300" spc="-100" dirty="0">
                <a:solidFill>
                  <a:schemeClr val="tx1">
                    <a:lumMod val="85000"/>
                    <a:lumOff val="15000"/>
                  </a:schemeClr>
                </a:solidFill>
                <a:latin typeface="+mj-lt"/>
              </a:rPr>
              <a:t>  November</a:t>
            </a:r>
            <a:br>
              <a:rPr lang="en-US" sz="3300" spc="-100" dirty="0">
                <a:solidFill>
                  <a:schemeClr val="tx1">
                    <a:lumMod val="85000"/>
                    <a:lumOff val="15000"/>
                  </a:schemeClr>
                </a:solidFill>
                <a:latin typeface="+mj-lt"/>
              </a:rPr>
            </a:br>
            <a:r>
              <a:rPr lang="en-US" sz="3300" spc="-100" dirty="0">
                <a:solidFill>
                  <a:schemeClr val="tx1">
                    <a:lumMod val="85000"/>
                    <a:lumOff val="15000"/>
                  </a:schemeClr>
                </a:solidFill>
                <a:latin typeface="+mj-lt"/>
              </a:rPr>
              <a:t>Group B 17</a:t>
            </a:r>
            <a:r>
              <a:rPr lang="en-US" sz="3300" spc="-100" baseline="30000" dirty="0">
                <a:solidFill>
                  <a:schemeClr val="tx1">
                    <a:lumMod val="85000"/>
                    <a:lumOff val="15000"/>
                  </a:schemeClr>
                </a:solidFill>
                <a:latin typeface="+mj-lt"/>
              </a:rPr>
              <a:t>th</a:t>
            </a:r>
            <a:r>
              <a:rPr lang="en-US" sz="3300" spc="-100" dirty="0">
                <a:solidFill>
                  <a:schemeClr val="tx1">
                    <a:lumMod val="85000"/>
                    <a:lumOff val="15000"/>
                  </a:schemeClr>
                </a:solidFill>
                <a:latin typeface="+mj-lt"/>
              </a:rPr>
              <a:t>  &amp;   24</a:t>
            </a:r>
            <a:r>
              <a:rPr lang="en-US" sz="3300" spc="-100" baseline="30000" dirty="0">
                <a:solidFill>
                  <a:schemeClr val="tx1">
                    <a:lumMod val="85000"/>
                    <a:lumOff val="15000"/>
                  </a:schemeClr>
                </a:solidFill>
                <a:latin typeface="+mj-lt"/>
              </a:rPr>
              <a:t>th</a:t>
            </a:r>
            <a:r>
              <a:rPr lang="en-US" sz="3300" spc="-100" dirty="0">
                <a:solidFill>
                  <a:schemeClr val="tx1">
                    <a:lumMod val="85000"/>
                    <a:lumOff val="15000"/>
                  </a:schemeClr>
                </a:solidFill>
                <a:latin typeface="+mj-lt"/>
              </a:rPr>
              <a:t> November</a:t>
            </a:r>
            <a:br>
              <a:rPr lang="en-US" sz="3300" spc="-100" dirty="0">
                <a:solidFill>
                  <a:schemeClr val="tx1">
                    <a:lumMod val="85000"/>
                    <a:lumOff val="15000"/>
                  </a:schemeClr>
                </a:solidFill>
                <a:latin typeface="+mj-lt"/>
              </a:rPr>
            </a:br>
            <a:r>
              <a:rPr lang="en-US" sz="3300" spc="-100" dirty="0">
                <a:solidFill>
                  <a:schemeClr val="tx1">
                    <a:lumMod val="85000"/>
                    <a:lumOff val="15000"/>
                  </a:schemeClr>
                </a:solidFill>
                <a:latin typeface="+mj-lt"/>
              </a:rPr>
              <a:t> </a:t>
            </a:r>
            <a:br>
              <a:rPr lang="en-US" sz="3300" b="1" spc="-100" dirty="0">
                <a:solidFill>
                  <a:schemeClr val="tx1">
                    <a:lumMod val="85000"/>
                    <a:lumOff val="15000"/>
                  </a:schemeClr>
                </a:solidFill>
                <a:latin typeface="+mj-lt"/>
              </a:rPr>
            </a:br>
            <a:r>
              <a:rPr lang="en-US" sz="3300" b="1" spc="-100" dirty="0">
                <a:solidFill>
                  <a:schemeClr val="tx1">
                    <a:lumMod val="85000"/>
                    <a:lumOff val="15000"/>
                  </a:schemeClr>
                </a:solidFill>
                <a:latin typeface="+mj-lt"/>
              </a:rPr>
              <a:t>Sessions to be ONLINE (TEAMS) </a:t>
            </a: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br>
              <a:rPr lang="en-US" sz="3300" spc="-100" dirty="0">
                <a:solidFill>
                  <a:schemeClr val="tx1">
                    <a:lumMod val="85000"/>
                    <a:lumOff val="15000"/>
                  </a:schemeClr>
                </a:solidFill>
                <a:latin typeface="+mj-lt"/>
              </a:rPr>
            </a:br>
            <a:endParaRPr lang="en-US" sz="3300" spc="-100" dirty="0">
              <a:solidFill>
                <a:schemeClr val="tx1">
                  <a:lumMod val="85000"/>
                  <a:lumOff val="15000"/>
                </a:schemeClr>
              </a:solidFill>
              <a:latin typeface="+mj-lt"/>
            </a:endParaRPr>
          </a:p>
        </p:txBody>
      </p:sp>
      <p:sp>
        <p:nvSpPr>
          <p:cNvPr id="51" name="Rectangle 50">
            <a:extLst>
              <a:ext uri="{FF2B5EF4-FFF2-40B4-BE49-F238E27FC236}">
                <a16:creationId xmlns:a16="http://schemas.microsoft.com/office/drawing/2014/main" id="{728BB691-7718-4B75-B2DC-DD370B7D0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3" name="Straight Connector 52">
            <a:extLst>
              <a:ext uri="{FF2B5EF4-FFF2-40B4-BE49-F238E27FC236}">
                <a16:creationId xmlns:a16="http://schemas.microsoft.com/office/drawing/2014/main" id="{934E5709-24C6-4EAA-A963-DEB137693C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A50C428-FB13-481F-9585-5BCCF34DB1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2ABEFF2D-6408-485D-BAD5-EFF000E256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9C47D435-07EC-4733-92D5-E65FE2B049F6}"/>
              </a:ext>
            </a:extLst>
          </p:cNvPr>
          <p:cNvPicPr>
            <a:picLocks noChangeAspect="1"/>
          </p:cNvPicPr>
          <p:nvPr/>
        </p:nvPicPr>
        <p:blipFill rotWithShape="1">
          <a:blip r:embed="rId2"/>
          <a:srcRect l="40900" r="1091" b="1"/>
          <a:stretch/>
        </p:blipFill>
        <p:spPr>
          <a:xfrm>
            <a:off x="7228702" y="621793"/>
            <a:ext cx="4342547" cy="5614416"/>
          </a:xfrm>
          <a:prstGeom prst="rect">
            <a:avLst/>
          </a:prstGeom>
        </p:spPr>
      </p:pic>
    </p:spTree>
    <p:extLst>
      <p:ext uri="{BB962C8B-B14F-4D97-AF65-F5344CB8AC3E}">
        <p14:creationId xmlns:p14="http://schemas.microsoft.com/office/powerpoint/2010/main" val="3883356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2" name="Rectangle 41">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4" name="Rectangle 43">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6" name="Rectangle 45">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8" name="Group 4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9" name="Straight Connector 48">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3" name="Rectangle 52">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Puzzle">
            <a:extLst>
              <a:ext uri="{FF2B5EF4-FFF2-40B4-BE49-F238E27FC236}">
                <a16:creationId xmlns:a16="http://schemas.microsoft.com/office/drawing/2014/main" id="{EDCF9969-53C6-4087-8069-288F0095E5D6}"/>
              </a:ext>
            </a:extLst>
          </p:cNvPr>
          <p:cNvPicPr>
            <a:picLocks noChangeAspect="1"/>
          </p:cNvPicPr>
          <p:nvPr/>
        </p:nvPicPr>
        <p:blipFill rotWithShape="1">
          <a:blip r:embed="rId2"/>
          <a:srcRect t="4906" b="10824"/>
          <a:stretch/>
        </p:blipFill>
        <p:spPr>
          <a:xfrm>
            <a:off x="20" y="-22"/>
            <a:ext cx="12191977" cy="6858022"/>
          </a:xfrm>
          <a:prstGeom prst="rect">
            <a:avLst/>
          </a:prstGeom>
        </p:spPr>
      </p:pic>
      <p:sp>
        <p:nvSpPr>
          <p:cNvPr id="55" name="Rectangle 54">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9F7205DE-C948-4660-BA8F-623D857D5A3E}"/>
              </a:ext>
            </a:extLst>
          </p:cNvPr>
          <p:cNvSpPr>
            <a:spLocks noGrp="1"/>
          </p:cNvSpPr>
          <p:nvPr>
            <p:ph type="ctrTitle"/>
          </p:nvPr>
        </p:nvSpPr>
        <p:spPr>
          <a:xfrm>
            <a:off x="643466" y="643467"/>
            <a:ext cx="5452529" cy="3569242"/>
          </a:xfrm>
        </p:spPr>
        <p:txBody>
          <a:bodyPr vert="horz" lIns="91440" tIns="45720" rIns="91440" bIns="45720" rtlCol="0" anchor="t">
            <a:normAutofit/>
          </a:bodyPr>
          <a:lstStyle/>
          <a:p>
            <a:pPr>
              <a:lnSpc>
                <a:spcPct val="83000"/>
              </a:lnSpc>
            </a:pPr>
            <a:r>
              <a:rPr lang="en-US" sz="6000" spc="-100" dirty="0">
                <a:solidFill>
                  <a:schemeClr val="bg1"/>
                </a:solidFill>
                <a:latin typeface="+mj-lt"/>
              </a:rPr>
              <a:t>Closing Round</a:t>
            </a:r>
          </a:p>
        </p:txBody>
      </p:sp>
      <p:sp>
        <p:nvSpPr>
          <p:cNvPr id="57" name="Rectangle 56">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31935"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325290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5401</TotalTime>
  <Words>835</Words>
  <Application>Microsoft Office PowerPoint</Application>
  <PresentationFormat>Widescreen</PresentationFormat>
  <Paragraphs>81</Paragraphs>
  <Slides>16</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Calibri</vt:lpstr>
      <vt:lpstr>Arial</vt:lpstr>
      <vt:lpstr>Times New Roman</vt:lpstr>
      <vt:lpstr>Lora</vt:lpstr>
      <vt:lpstr>Garamond</vt:lpstr>
      <vt:lpstr>lato</vt:lpstr>
      <vt:lpstr>Gill Sans MT</vt:lpstr>
      <vt:lpstr>Wingdings 3</vt:lpstr>
      <vt:lpstr>Lora</vt:lpstr>
      <vt:lpstr>Sagona ExtraLight</vt:lpstr>
      <vt:lpstr>Century Gothic</vt:lpstr>
      <vt:lpstr>SavonVTI</vt:lpstr>
      <vt:lpstr>Counselling Skills and Approaches ECPS5008</vt:lpstr>
      <vt:lpstr>Q &amp; A Session  </vt:lpstr>
      <vt:lpstr>Aims for today </vt:lpstr>
      <vt:lpstr>What is Positive Psychology </vt:lpstr>
      <vt:lpstr>Positive Psychology Focuses on…</vt:lpstr>
      <vt:lpstr>Five Elements  to Well-being</vt:lpstr>
      <vt:lpstr>Positive Psychotherapy (PPT)</vt:lpstr>
      <vt:lpstr>PowerPoint Presentation</vt:lpstr>
      <vt:lpstr>Positive Psychotherapy Exercises </vt:lpstr>
      <vt:lpstr>Practical Skills </vt:lpstr>
      <vt:lpstr>Lunch </vt:lpstr>
      <vt:lpstr>Practical Skills </vt:lpstr>
      <vt:lpstr>Reflective Framework- (Schőn, 1987) </vt:lpstr>
      <vt:lpstr>Gibb’s reflective Cycle</vt:lpstr>
      <vt:lpstr>    Assessment Triads   Group A 16TH  &amp;  23rd  November Group B 17th  &amp;   24th November   Sessions to be ONLINE (TEAMS)      </vt:lpstr>
      <vt:lpstr>Closing Round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Ruth Groff</cp:lastModifiedBy>
  <cp:revision>53</cp:revision>
  <dcterms:created xsi:type="dcterms:W3CDTF">2016-03-14T10:14:17Z</dcterms:created>
  <dcterms:modified xsi:type="dcterms:W3CDTF">2021-11-09T22:30:21Z</dcterms:modified>
</cp:coreProperties>
</file>