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bookmarkIdSeed="2">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4C5EF6-1526-47CF-B801-7D325A327E94}" type="datetimeFigureOut">
              <a:rPr lang="en-US" smtClean="0"/>
              <a:pPr/>
              <a:t>4/24/2024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5A0D5CE-BB9C-4CAB-B015-9CC7051C2E45}" type="slidenum">
              <a:rPr lang="en-US" smtClean="0"/>
              <a:pPr/>
              <a:t>‹#›</a:t>
            </a:fld>
            <a:endParaRPr lang="en-US"/>
          </a:p>
        </p:txBody>
      </p:sp>
    </p:spTree>
    <p:extLst>
      <p:ext uri="{BB962C8B-B14F-4D97-AF65-F5344CB8AC3E}">
        <p14:creationId xmlns:p14="http://schemas.microsoft.com/office/powerpoint/2010/main" val="4149485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5A0D5CE-BB9C-4CAB-B015-9CC7051C2E45}" type="slidenum">
              <a:rPr lang="en-US" smtClean="0"/>
              <a:pPr/>
              <a:t>1</a:t>
            </a:fld>
            <a:endParaRPr lang="en-US"/>
          </a:p>
        </p:txBody>
      </p:sp>
    </p:spTree>
    <p:extLst>
      <p:ext uri="{BB962C8B-B14F-4D97-AF65-F5344CB8AC3E}">
        <p14:creationId xmlns:p14="http://schemas.microsoft.com/office/powerpoint/2010/main" val="664091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FBAD781-12B8-446B-8744-73497B19074B}" type="datetimeFigureOut">
              <a:rPr lang="en-US" smtClean="0"/>
              <a:pPr/>
              <a:t>4/24/2024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FBAD781-12B8-446B-8744-73497B19074B}" type="datetimeFigureOut">
              <a:rPr lang="en-US" smtClean="0"/>
              <a:pPr/>
              <a:t>4/24/2024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BAD781-12B8-446B-8744-73497B19074B}" type="datetimeFigureOut">
              <a:rPr lang="en-US" smtClean="0"/>
              <a:pPr/>
              <a:t>4/24/2024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FBAD781-12B8-446B-8744-73497B19074B}" type="datetimeFigureOut">
              <a:rPr lang="en-US" smtClean="0"/>
              <a:pPr/>
              <a:t>4/24/2024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FBAD781-12B8-446B-8744-73497B19074B}" type="datetimeFigureOut">
              <a:rPr lang="en-US" smtClean="0"/>
              <a:pPr/>
              <a:t>4/24/2024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FBAD781-12B8-446B-8744-73497B19074B}" type="datetimeFigureOut">
              <a:rPr lang="en-US" smtClean="0"/>
              <a:pPr/>
              <a:t>4/24/2024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BAD781-12B8-446B-8744-73497B19074B}" type="datetimeFigureOut">
              <a:rPr lang="en-US" smtClean="0"/>
              <a:pPr/>
              <a:t>4/24/2024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BAD781-12B8-446B-8744-73497B19074B}" type="datetimeFigureOut">
              <a:rPr lang="en-US" smtClean="0"/>
              <a:pPr/>
              <a:t>4/24/2024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BAD781-12B8-446B-8744-73497B19074B}" type="datetimeFigureOut">
              <a:rPr lang="en-US" smtClean="0"/>
              <a:pPr/>
              <a:t>4/24/2024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FBAD781-12B8-446B-8744-73497B19074B}" type="datetimeFigureOut">
              <a:rPr lang="en-US" smtClean="0"/>
              <a:pPr/>
              <a:t>4/24/2024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FBAD781-12B8-446B-8744-73497B19074B}" type="datetimeFigureOut">
              <a:rPr lang="en-US" smtClean="0"/>
              <a:pPr/>
              <a:t>4/24/2024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9AEBC0-2E96-4CC4-8108-B7E4B388691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8000" r="-1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BAD781-12B8-446B-8744-73497B19074B}" type="datetimeFigureOut">
              <a:rPr lang="en-US" smtClean="0"/>
              <a:pPr/>
              <a:t>4/24/2024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9AEBC0-2E96-4CC4-8108-B7E4B388691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92166" y="96423"/>
            <a:ext cx="7122696" cy="63094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r>
              <a:rPr lang="en-US" sz="2500" b="1" dirty="0">
                <a:cs typeface="Times New Roman" pitchFamily="18" charset="0"/>
              </a:rPr>
              <a:t>BASIC DIGITAL SAFETY</a:t>
            </a:r>
          </a:p>
          <a:p>
            <a:pPr algn="ctr"/>
            <a:r>
              <a:rPr lang="en-US" sz="1000" b="1" dirty="0">
                <a:cs typeface="Times New Roman" pitchFamily="18" charset="0"/>
              </a:rPr>
              <a:t>Student name : Carla Cristina </a:t>
            </a:r>
            <a:r>
              <a:rPr lang="en-US" sz="1000" b="1">
                <a:cs typeface="Times New Roman" pitchFamily="18" charset="0"/>
              </a:rPr>
              <a:t>Nunes  ID-2310294</a:t>
            </a:r>
            <a:endParaRPr lang="en-US" sz="1000" b="1" dirty="0">
              <a:cs typeface="Times New Roman" pitchFamily="18" charset="0"/>
            </a:endParaRPr>
          </a:p>
        </p:txBody>
      </p:sp>
      <p:sp>
        <p:nvSpPr>
          <p:cNvPr id="6" name="TextBox 5"/>
          <p:cNvSpPr txBox="1"/>
          <p:nvPr/>
        </p:nvSpPr>
        <p:spPr>
          <a:xfrm>
            <a:off x="0" y="785259"/>
            <a:ext cx="1892166" cy="220060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900" b="1" dirty="0"/>
              <a:t>Introduction </a:t>
            </a:r>
            <a:endParaRPr lang="en-US" sz="800" b="1" dirty="0"/>
          </a:p>
          <a:p>
            <a:pPr algn="just"/>
            <a:r>
              <a:rPr lang="en-GB" sz="800" dirty="0"/>
              <a:t>Internet technology is among the most significant innovations in human history. Its impact on human life has been profoundly transformed in the span of a few decades. There are, however, always dangers and drawbacks when utilising the Internet. Every day online activities pose cyber risks such as phishing, social engineering to steal personal information, bullying, location monitoring, and unauthorised access to data. The motive of this study is to present some basic digital safety measures that should be taken by individuals across the world to stay risk-free and secure while staying online. </a:t>
            </a:r>
            <a:endParaRPr lang="en-US" sz="800" dirty="0"/>
          </a:p>
        </p:txBody>
      </p:sp>
      <p:sp>
        <p:nvSpPr>
          <p:cNvPr id="7" name="TextBox 6"/>
          <p:cNvSpPr txBox="1"/>
          <p:nvPr/>
        </p:nvSpPr>
        <p:spPr>
          <a:xfrm>
            <a:off x="5499234" y="785260"/>
            <a:ext cx="3644766" cy="232371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900" b="1" dirty="0"/>
              <a:t>Tips for Staying Safe in the Digital World</a:t>
            </a:r>
            <a:endParaRPr lang="en-US" sz="900" b="1" dirty="0"/>
          </a:p>
          <a:p>
            <a:pPr lvl="0" algn="just">
              <a:buFont typeface="Arial" pitchFamily="34" charset="0"/>
              <a:buChar char="•"/>
            </a:pPr>
            <a:r>
              <a:rPr lang="en-GB" sz="800" dirty="0"/>
              <a:t> There is no way to entirely remove or erase all traces of a user’s online behaviour or computer (</a:t>
            </a:r>
            <a:r>
              <a:rPr lang="en-GB" sz="800" dirty="0" err="1"/>
              <a:t>Lifewire</a:t>
            </a:r>
            <a:r>
              <a:rPr lang="en-GB" sz="800" dirty="0"/>
              <a:t>, 2024). Although it will be more difficult, clearing a browser history will not completely prevent someone from tracing a person's computer activity. It might be risky to alter someone’s computer habits by abruptly erasing their whole online history if their co-worker is watching their every move. Using a public, secure computer, like one at a library, is the safest option when researching anything online (</a:t>
            </a:r>
            <a:r>
              <a:rPr lang="en-GB" sz="800" dirty="0" err="1"/>
              <a:t>Finkelhor</a:t>
            </a:r>
            <a:r>
              <a:rPr lang="en-GB" sz="800" dirty="0"/>
              <a:t> et al., 2021).</a:t>
            </a:r>
            <a:endParaRPr lang="en-US" sz="800" dirty="0"/>
          </a:p>
          <a:p>
            <a:pPr lvl="0" algn="just">
              <a:buFont typeface="Arial" pitchFamily="34" charset="0"/>
              <a:buChar char="•"/>
            </a:pPr>
            <a:r>
              <a:rPr lang="en-US" sz="800" dirty="0"/>
              <a:t> </a:t>
            </a:r>
            <a:r>
              <a:rPr lang="en-GB" sz="800" dirty="0"/>
              <a:t>Emails, tweets, texts, postings, and social media communications may include malicious links that hackers use to steal critical information. Another kind of fraudulent internet advertising is </a:t>
            </a:r>
            <a:r>
              <a:rPr lang="en-GB" sz="800" dirty="0" err="1"/>
              <a:t>malvertising</a:t>
            </a:r>
            <a:r>
              <a:rPr lang="en-GB" sz="800" dirty="0"/>
              <a:t>. People need to use caution when opening attachments or clicking on links from unknown sources. </a:t>
            </a:r>
            <a:endParaRPr lang="en-US" sz="800" dirty="0"/>
          </a:p>
          <a:p>
            <a:pPr lvl="0" algn="just">
              <a:buFont typeface="Arial" pitchFamily="34" charset="0"/>
              <a:buChar char="•"/>
            </a:pPr>
            <a:r>
              <a:rPr lang="en-US" sz="800" dirty="0"/>
              <a:t>  </a:t>
            </a:r>
            <a:r>
              <a:rPr lang="en-GB" sz="800" dirty="0"/>
              <a:t>Reporting phishing attempts is a great strategy to combat fraudulent individuals. People need to take precautions while obtaining software from unofficial sources, such as pirated programs or websites. Trojan horses, spyware, and viruses are all examples of malware that may be carried via such download (</a:t>
            </a:r>
            <a:r>
              <a:rPr lang="en-GB" sz="800" dirty="0" err="1"/>
              <a:t>Malwarebytes</a:t>
            </a:r>
            <a:r>
              <a:rPr lang="en-GB" sz="800" dirty="0"/>
              <a:t>, 2024). It is recommended that users do a virus check on their machine if they suspect the presence of malware that might compromise their privacy.</a:t>
            </a:r>
            <a:endParaRPr lang="en-US" sz="800" dirty="0"/>
          </a:p>
        </p:txBody>
      </p:sp>
      <p:sp>
        <p:nvSpPr>
          <p:cNvPr id="8" name="TextBox 7"/>
          <p:cNvSpPr txBox="1"/>
          <p:nvPr/>
        </p:nvSpPr>
        <p:spPr>
          <a:xfrm>
            <a:off x="2057400" y="3251412"/>
            <a:ext cx="3352800" cy="258532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000" b="1" dirty="0"/>
              <a:t>Tips for Staying Safe in the Digital World</a:t>
            </a:r>
            <a:endParaRPr lang="en-US" sz="1000" b="1" dirty="0"/>
          </a:p>
          <a:p>
            <a:pPr lvl="0" algn="just">
              <a:buFont typeface="Arial" pitchFamily="34" charset="0"/>
              <a:buChar char="•"/>
            </a:pPr>
            <a:r>
              <a:rPr lang="en-GB" sz="800" dirty="0"/>
              <a:t> Keeping a system completely free of </a:t>
            </a:r>
            <a:r>
              <a:rPr lang="en-GB" sz="800" dirty="0" err="1"/>
              <a:t>ransomware</a:t>
            </a:r>
            <a:r>
              <a:rPr lang="en-GB" sz="800" dirty="0"/>
              <a:t> or malware is the first and most important thing to undertake. Using a strong password is an important primary step in defence against cybercrime. Passwords like a person’s name or “1234”  are too easy for anybody to guess. Instead one should make complicated passwords that include a mix of letters, numbers,  and additionally,  to avoid a chain reaction in the event of stealing any accounts, it is essential to use distinct passwords for them. </a:t>
            </a:r>
            <a:endParaRPr lang="en-US" sz="800" dirty="0"/>
          </a:p>
          <a:p>
            <a:pPr lvl="0" algn="just">
              <a:buFont typeface="Arial" pitchFamily="34" charset="0"/>
              <a:buChar char="•"/>
            </a:pPr>
            <a:r>
              <a:rPr lang="en-US" sz="800" dirty="0"/>
              <a:t> </a:t>
            </a:r>
            <a:r>
              <a:rPr lang="en-GB" sz="800" dirty="0"/>
              <a:t>Additional layers of protection to safeguard a person’s critical accounts are provided by multi-factor authentication (MFA), often known as 2-factor authentication (Naidu, 2022). MFA uses biometrics (e.g., fingerprint or face ID scans), keys for security, or applications that provide one-time codes for access to sensitive accounts. Therefore utilisation of MFs is an effective recommendation. </a:t>
            </a:r>
            <a:endParaRPr lang="en-US" sz="800" dirty="0"/>
          </a:p>
          <a:p>
            <a:pPr lvl="0" algn="just">
              <a:buFont typeface="Arial" pitchFamily="34" charset="0"/>
              <a:buChar char="•"/>
            </a:pPr>
            <a:r>
              <a:rPr lang="en-US" sz="800" dirty="0"/>
              <a:t> </a:t>
            </a:r>
            <a:r>
              <a:rPr lang="en-GB" sz="800" dirty="0"/>
              <a:t>Even while the internet gives individuals a chance to communicate and access an enormous amount of information, it also puts people in danger of encountering damaging or even unlawful stuff. Talking to young individuals about what kinds of searches are acceptable and what is not is a great way to help them be safe while using the internet.</a:t>
            </a:r>
            <a:endParaRPr lang="en-US" sz="800" dirty="0"/>
          </a:p>
          <a:p>
            <a:pPr algn="just"/>
            <a:endParaRPr lang="en-US" sz="800" dirty="0">
              <a:latin typeface="Times New Roman" pitchFamily="18" charset="0"/>
              <a:cs typeface="Times New Roman" pitchFamily="18" charset="0"/>
            </a:endParaRPr>
          </a:p>
        </p:txBody>
      </p:sp>
      <p:sp>
        <p:nvSpPr>
          <p:cNvPr id="9" name="TextBox 8"/>
          <p:cNvSpPr txBox="1"/>
          <p:nvPr/>
        </p:nvSpPr>
        <p:spPr>
          <a:xfrm>
            <a:off x="5499234" y="4648200"/>
            <a:ext cx="3644766" cy="2092881"/>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US" sz="1000" b="1" dirty="0">
                <a:cs typeface="Times New Roman" pitchFamily="18" charset="0"/>
              </a:rPr>
              <a:t>References</a:t>
            </a:r>
            <a:endParaRPr lang="en-US" sz="800" b="1" dirty="0">
              <a:cs typeface="Times New Roman" pitchFamily="18" charset="0"/>
            </a:endParaRPr>
          </a:p>
          <a:p>
            <a:pPr algn="just"/>
            <a:r>
              <a:rPr lang="en-GB" sz="800" dirty="0" err="1"/>
              <a:t>Finkelhor</a:t>
            </a:r>
            <a:r>
              <a:rPr lang="en-GB" sz="800" dirty="0"/>
              <a:t>, D., Walsh, K., Jones, L., Mitchell, K. and Collier, A., (2021). Youth internet safety education: Aligning programs with the evidence base. </a:t>
            </a:r>
            <a:r>
              <a:rPr lang="en-GB" sz="800" i="1" dirty="0"/>
              <a:t>Trauma, violence, &amp; abuse</a:t>
            </a:r>
            <a:r>
              <a:rPr lang="en-GB" sz="800" dirty="0"/>
              <a:t>, </a:t>
            </a:r>
            <a:r>
              <a:rPr lang="en-GB" sz="800" i="1" dirty="0"/>
              <a:t>22</a:t>
            </a:r>
            <a:r>
              <a:rPr lang="en-GB" sz="800" dirty="0"/>
              <a:t>(5), pp.1233-1247.</a:t>
            </a:r>
            <a:endParaRPr lang="en-US" sz="800" dirty="0"/>
          </a:p>
          <a:p>
            <a:pPr algn="just"/>
            <a:r>
              <a:rPr lang="en-GB" sz="800" dirty="0" err="1"/>
              <a:t>Lifewire</a:t>
            </a:r>
            <a:r>
              <a:rPr lang="en-GB" sz="800" dirty="0"/>
              <a:t> (2024) </a:t>
            </a:r>
            <a:r>
              <a:rPr lang="en-GB" sz="800" i="1" dirty="0"/>
              <a:t>Protecting Your Digital World </a:t>
            </a:r>
            <a:r>
              <a:rPr lang="en-GB" sz="800" dirty="0"/>
              <a:t>Available at: https://www.lifewire.org/get-help/protecting-digital-world/#:~:text=changing%20your%20passwords%20and%20user,domestic%20violence%20organizations%20and%20programs [Accessed on: 05.04.24]</a:t>
            </a:r>
            <a:endParaRPr lang="en-US" sz="800" dirty="0"/>
          </a:p>
          <a:p>
            <a:pPr algn="just"/>
            <a:r>
              <a:rPr lang="en-GB" sz="800" dirty="0" err="1"/>
              <a:t>Malwarebytes</a:t>
            </a:r>
            <a:r>
              <a:rPr lang="en-GB" sz="800" dirty="0"/>
              <a:t> (2024) </a:t>
            </a:r>
            <a:r>
              <a:rPr lang="en-GB" sz="800" i="1" dirty="0"/>
              <a:t>Internet Safety Tips: DOs and DONTs </a:t>
            </a:r>
            <a:r>
              <a:rPr lang="en-GB" sz="800" dirty="0"/>
              <a:t>Available at: https://www.malwarebytes.com/cybersecurity/basics/internet-safety-tips [Accessed on: 05.04.24]</a:t>
            </a:r>
            <a:endParaRPr lang="en-US" sz="800" dirty="0"/>
          </a:p>
          <a:p>
            <a:pPr algn="just"/>
            <a:r>
              <a:rPr lang="en-GB" sz="800" dirty="0"/>
              <a:t>Naidu, D., (2022). Two-factor authentication for effective information security. </a:t>
            </a:r>
            <a:r>
              <a:rPr lang="en-GB" sz="800" i="1" dirty="0"/>
              <a:t>International Research Journal of Modernization in Engineering Technology and Science</a:t>
            </a:r>
            <a:r>
              <a:rPr lang="en-GB" sz="800" dirty="0"/>
              <a:t>, </a:t>
            </a:r>
            <a:r>
              <a:rPr lang="en-GB" sz="800" i="1" dirty="0"/>
              <a:t>4</a:t>
            </a:r>
            <a:r>
              <a:rPr lang="en-GB" sz="800" dirty="0"/>
              <a:t>(6), pp.4307-4312.</a:t>
            </a:r>
            <a:endParaRPr lang="en-US" sz="800" dirty="0"/>
          </a:p>
          <a:p>
            <a:pPr algn="just"/>
            <a:r>
              <a:rPr lang="en-GB" sz="800" dirty="0" err="1"/>
              <a:t>Staysafeonline</a:t>
            </a:r>
            <a:r>
              <a:rPr lang="en-GB" sz="800" dirty="0"/>
              <a:t> (2024) </a:t>
            </a:r>
            <a:r>
              <a:rPr lang="en-GB" sz="800" i="1" dirty="0"/>
              <a:t>Online Safety Basics </a:t>
            </a:r>
            <a:r>
              <a:rPr lang="en-GB" sz="800" dirty="0"/>
              <a:t>Available at: https://staysafeonline.org/resources/online-safety-basics/ [Accessed on: 05.04.24]</a:t>
            </a:r>
            <a:endParaRPr lang="en-US" sz="800" dirty="0"/>
          </a:p>
        </p:txBody>
      </p:sp>
      <p:sp>
        <p:nvSpPr>
          <p:cNvPr id="11" name="TextBox 10"/>
          <p:cNvSpPr txBox="1"/>
          <p:nvPr/>
        </p:nvSpPr>
        <p:spPr>
          <a:xfrm>
            <a:off x="2057400" y="5943600"/>
            <a:ext cx="3352800" cy="707886"/>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800" b="1" dirty="0"/>
              <a:t>Conclusion</a:t>
            </a:r>
            <a:endParaRPr lang="en-US" sz="800" b="1" dirty="0"/>
          </a:p>
          <a:p>
            <a:pPr algn="just"/>
            <a:r>
              <a:rPr lang="en-GB" sz="800" dirty="0"/>
              <a:t>From the discussion above it can be said that by following these basic digital safety tips individuals can address there is of </a:t>
            </a:r>
            <a:r>
              <a:rPr lang="en-GB" sz="800" dirty="0" err="1"/>
              <a:t>Cyberthreats</a:t>
            </a:r>
            <a:r>
              <a:rPr lang="en-GB" sz="800" dirty="0"/>
              <a:t> and protect their personal information online. Individuals need to stay updated and careful to assess the risks of the digital world. </a:t>
            </a:r>
            <a:endParaRPr lang="en-US" sz="800" dirty="0"/>
          </a:p>
        </p:txBody>
      </p:sp>
      <p:pic>
        <p:nvPicPr>
          <p:cNvPr id="2050" name="Picture 2"/>
          <p:cNvPicPr>
            <a:picLocks noChangeAspect="1" noChangeArrowheads="1"/>
          </p:cNvPicPr>
          <p:nvPr/>
        </p:nvPicPr>
        <p:blipFill>
          <a:blip r:embed="rId3"/>
          <a:srcRect/>
          <a:stretch>
            <a:fillRect/>
          </a:stretch>
        </p:blipFill>
        <p:spPr bwMode="auto">
          <a:xfrm>
            <a:off x="2057400" y="785260"/>
            <a:ext cx="3352800" cy="23237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054" name="Picture 6"/>
          <p:cNvPicPr>
            <a:picLocks noChangeAspect="1" noChangeArrowheads="1"/>
          </p:cNvPicPr>
          <p:nvPr/>
        </p:nvPicPr>
        <p:blipFill>
          <a:blip r:embed="rId4"/>
          <a:srcRect/>
          <a:stretch>
            <a:fillRect/>
          </a:stretch>
        </p:blipFill>
        <p:spPr bwMode="auto">
          <a:xfrm>
            <a:off x="141171" y="3108973"/>
            <a:ext cx="1739766" cy="21488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6" name="Picture 2" descr="How to Educate Elementary Students About Internet Safety? | Cyber Safety  for Student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2901" y="5380912"/>
            <a:ext cx="1731671" cy="11855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28" name="Picture 4" descr="10 Cyber Safety Tips That Every Family Should Know [with Bonus Infographic]"/>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715000" y="3027054"/>
            <a:ext cx="3299862" cy="164440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1030" name="Picture 6" descr="A 2024 Guide to Digital Security &amp; Cybersecurity | Stay Safe Online |  Security.or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2901" y="-73479"/>
            <a:ext cx="1535229" cy="87778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821</Words>
  <Application>Microsoft Office PowerPoint</Application>
  <PresentationFormat>On-screen Show (4:3)</PresentationFormat>
  <Paragraphs>21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2023-06-26T09:46:29Z</dcterms:created>
  <dcterms:modified xsi:type="dcterms:W3CDTF">2024-04-24T07:23:36Z</dcterms:modified>
</cp:coreProperties>
</file>