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80" r:id="rId3"/>
    <p:sldId id="281" r:id="rId4"/>
    <p:sldId id="283" r:id="rId5"/>
    <p:sldId id="282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6" r:id="rId15"/>
    <p:sldId id="297" r:id="rId16"/>
    <p:sldId id="292" r:id="rId17"/>
    <p:sldId id="293" r:id="rId18"/>
    <p:sldId id="295" r:id="rId19"/>
    <p:sldId id="294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8" d="100"/>
          <a:sy n="88" d="100"/>
        </p:scale>
        <p:origin x="-1544" y="-1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handoutMaster" Target="handoutMasters/handoutMaster1.xml"/><Relationship Id="rId23" Type="http://schemas.openxmlformats.org/officeDocument/2006/relationships/printerSettings" Target="printerSettings/printerSettings1.bin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</a:t>
            </a:r>
            <a:r>
              <a:rPr lang="en-GB" altLang="en-US" b="1" dirty="0" smtClean="0">
                <a:solidFill>
                  <a:schemeClr val="accent2"/>
                </a:solidFill>
              </a:rPr>
              <a:t>Code </a:t>
            </a:r>
            <a:r>
              <a:rPr lang="is-IS" b="1" dirty="0" smtClean="0">
                <a:solidFill>
                  <a:srgbClr val="FFFF00"/>
                </a:solidFill>
              </a:rPr>
              <a:t>LCMB7010</a:t>
            </a:r>
            <a:r>
              <a:rPr lang="is-IS" b="1" dirty="0" smtClean="0"/>
              <a:t> </a:t>
            </a:r>
            <a:r>
              <a:rPr lang="is-IS" dirty="0"/>
              <a:t/>
            </a:r>
            <a:br>
              <a:rPr lang="is-IS" dirty="0"/>
            </a:b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</a:t>
            </a:r>
            <a:r>
              <a:rPr lang="en-GB" altLang="en-US" sz="3600" b="1" dirty="0" smtClean="0">
                <a:solidFill>
                  <a:schemeClr val="accent2"/>
                </a:solidFill>
              </a:rPr>
              <a:t>Name: Digital Marketing</a:t>
            </a:r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</a:t>
            </a:r>
            <a:r>
              <a:rPr lang="en-GB" altLang="en-US" dirty="0" smtClean="0">
                <a:solidFill>
                  <a:schemeClr val="accent2"/>
                </a:solidFill>
              </a:rPr>
              <a:t>1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 smtClean="0">
                <a:solidFill>
                  <a:schemeClr val="accent2"/>
                </a:solidFill>
              </a:rPr>
              <a:t> 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Content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dirty="0" smtClean="0"/>
              <a:t>Introduction to Digital Marketing</a:t>
            </a:r>
          </a:p>
          <a:p>
            <a:pPr marL="0" indent="0">
              <a:buNone/>
            </a:pPr>
            <a:r>
              <a:rPr lang="en-GB" dirty="0" smtClean="0"/>
              <a:t>Learning Objectives: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Basic of Digital Marketing</a:t>
            </a:r>
          </a:p>
          <a:p>
            <a:pPr marL="0" indent="0">
              <a:buNone/>
            </a:pPr>
            <a:r>
              <a:rPr lang="en-GB" dirty="0" smtClean="0"/>
              <a:t>Uses and ways of Digital Marketing</a:t>
            </a:r>
          </a:p>
          <a:p>
            <a:pPr marL="0" indent="0">
              <a:buNone/>
            </a:pPr>
            <a:r>
              <a:rPr lang="en-GB" dirty="0" smtClean="0"/>
              <a:t>Search Engine Marketing </a:t>
            </a:r>
          </a:p>
          <a:p>
            <a:pPr marL="0" indent="0">
              <a:buNone/>
            </a:pPr>
            <a:r>
              <a:rPr lang="en-GB" dirty="0" smtClean="0"/>
              <a:t>Content Marketing and </a:t>
            </a:r>
            <a:r>
              <a:rPr lang="en-GB" smtClean="0"/>
              <a:t>Email Marketing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US" b="1" dirty="0">
                <a:latin typeface="Arial" charset="0"/>
              </a:rPr>
              <a:t/>
            </a:r>
            <a:br>
              <a:rPr lang="en-US" b="1" dirty="0">
                <a:latin typeface="Arial" charset="0"/>
              </a:rPr>
            </a:b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47017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E-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2400" dirty="0"/>
              <a:t>The term ‘Internet marketing’ tends to refer to an external perspective of how the Internet can be used in conjunction with traditional media to acquire and deliver </a:t>
            </a:r>
            <a:r>
              <a:rPr lang="en-US" sz="2400" dirty="0" err="1"/>
              <a:t>serv</a:t>
            </a:r>
            <a:r>
              <a:rPr lang="en-US" sz="2400" dirty="0"/>
              <a:t>- ices to customers. An alternative term is </a:t>
            </a:r>
            <a:r>
              <a:rPr lang="en-US" sz="2400" b="1" dirty="0"/>
              <a:t>e-marketing </a:t>
            </a:r>
            <a:r>
              <a:rPr lang="en-US" sz="2400" dirty="0"/>
              <a:t>or electronic marketing (</a:t>
            </a:r>
            <a:r>
              <a:rPr lang="en-US" sz="2400" i="1" dirty="0"/>
              <a:t>see </a:t>
            </a:r>
            <a:r>
              <a:rPr lang="en-US" sz="2400" dirty="0"/>
              <a:t>for example McDonald and Wilson, 1999 and Smith and Chaffey, 2005) which can be con- </a:t>
            </a:r>
            <a:r>
              <a:rPr lang="en-US" sz="2400" dirty="0" err="1"/>
              <a:t>sidered</a:t>
            </a:r>
            <a:r>
              <a:rPr lang="en-US" sz="2400" dirty="0"/>
              <a:t> to have a broader scope since it refers to digital media such as web, e-mail and wireless media, but also includes management of digital customer data and electronic customer relationship management systems (e-CRM systems).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81797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Uses of E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i="1" dirty="0" smtClean="0"/>
              <a:t>Identifying </a:t>
            </a:r>
            <a:r>
              <a:rPr lang="en-US" sz="2000" dirty="0"/>
              <a:t>– the Internet can be used for marketing research to find out customers’ needs and </a:t>
            </a:r>
            <a:r>
              <a:rPr lang="en-US" sz="2000" dirty="0" smtClean="0"/>
              <a:t>wants.</a:t>
            </a:r>
          </a:p>
          <a:p>
            <a:r>
              <a:rPr lang="en-US" sz="2000" i="1" dirty="0" smtClean="0"/>
              <a:t>Anticipating </a:t>
            </a:r>
            <a:r>
              <a:rPr lang="en-US" sz="2000" dirty="0"/>
              <a:t>– the Internet provides an additional channel by which customers can access information and make purchases – understanding this demand is key to </a:t>
            </a:r>
            <a:r>
              <a:rPr lang="en-US" sz="2000" dirty="0" err="1"/>
              <a:t>gov</a:t>
            </a:r>
            <a:r>
              <a:rPr lang="en-US" sz="2000" dirty="0"/>
              <a:t>- </a:t>
            </a:r>
            <a:r>
              <a:rPr lang="en-US" sz="2000" dirty="0" err="1"/>
              <a:t>erning</a:t>
            </a:r>
            <a:r>
              <a:rPr lang="en-US" sz="2000" dirty="0"/>
              <a:t> resource allocation to e-marketing </a:t>
            </a:r>
            <a:endParaRPr lang="en-US" sz="2000" dirty="0" smtClean="0"/>
          </a:p>
          <a:p>
            <a:r>
              <a:rPr lang="en-US" sz="2000" i="1" dirty="0" smtClean="0"/>
              <a:t>Satisfying </a:t>
            </a:r>
            <a:r>
              <a:rPr lang="en-US" sz="2000" dirty="0"/>
              <a:t>– a key success factor in e-marketing is achieving customer satisfaction through the electronic channel, which raises issues such as: is the site easy to use, does it perform adequately, what is the standard of associated customer service and how are physical products dispatched? </a:t>
            </a:r>
            <a:endParaRPr lang="en-US" sz="2000" dirty="0" smtClean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4807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Digital marketing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/>
          <a:lstStyle/>
          <a:p>
            <a:r>
              <a:rPr lang="en-US" b="1" dirty="0"/>
              <a:t>Digital marketing </a:t>
            </a:r>
            <a:r>
              <a:rPr lang="en-US" dirty="0"/>
              <a:t>is the marketing of products or services using digital technologies, mainly on the Internet, but also including mobile phones, display advertising, and any other digital medium. </a:t>
            </a:r>
          </a:p>
          <a:p>
            <a:r>
              <a:rPr lang="en-US" b="1" dirty="0"/>
              <a:t>OR </a:t>
            </a:r>
            <a:endParaRPr lang="en-US" dirty="0"/>
          </a:p>
          <a:p>
            <a:r>
              <a:rPr lang="en-US" dirty="0"/>
              <a:t>It is the promotion of products and services with the help of digital devices and internet.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5786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Broader </a:t>
            </a:r>
            <a:r>
              <a:rPr lang="en-US" dirty="0"/>
              <a:t>definition of marketing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A broader definition of marketing has been developed by </a:t>
            </a:r>
            <a:r>
              <a:rPr lang="en-US" sz="2800" dirty="0" err="1"/>
              <a:t>Dibb</a:t>
            </a:r>
            <a:r>
              <a:rPr lang="en-US" sz="2800" dirty="0"/>
              <a:t>, </a:t>
            </a:r>
            <a:r>
              <a:rPr lang="en-US" sz="2800" dirty="0" err="1"/>
              <a:t>Simkin</a:t>
            </a:r>
            <a:r>
              <a:rPr lang="en-US" sz="2800" dirty="0"/>
              <a:t>, Pride and Ferrell (</a:t>
            </a:r>
            <a:r>
              <a:rPr lang="en-US" sz="2800" dirty="0" err="1"/>
              <a:t>Dibb</a:t>
            </a:r>
            <a:r>
              <a:rPr lang="en-US" sz="2800" dirty="0"/>
              <a:t> et al., 2001): </a:t>
            </a:r>
          </a:p>
          <a:p>
            <a:r>
              <a:rPr lang="en-US" sz="2800" i="1" dirty="0"/>
              <a:t>Marketing consists of individual and </a:t>
            </a:r>
            <a:r>
              <a:rPr lang="en-US" sz="2800" i="1" dirty="0" err="1"/>
              <a:t>organisational</a:t>
            </a:r>
            <a:r>
              <a:rPr lang="en-US" sz="2800" i="1" dirty="0"/>
              <a:t> activities that facilitate and expedite satisfying exchange relationships in a dynamic environment through the creation, </a:t>
            </a:r>
            <a:r>
              <a:rPr lang="en-US" sz="2800" i="1" dirty="0" err="1"/>
              <a:t>distribu</a:t>
            </a:r>
            <a:r>
              <a:rPr lang="en-US" sz="2800" i="1" dirty="0"/>
              <a:t>- </a:t>
            </a:r>
            <a:r>
              <a:rPr lang="en-US" sz="2800" i="1" dirty="0" err="1"/>
              <a:t>tion</a:t>
            </a:r>
            <a:r>
              <a:rPr lang="en-US" sz="2800" i="1" dirty="0"/>
              <a:t>, promotion and pricing of goods, services and ideas. </a:t>
            </a:r>
            <a:endParaRPr lang="en-US" sz="28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4778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i="1" dirty="0"/>
              <a:t>Digital marketing involves: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112568"/>
          </a:xfrm>
        </p:spPr>
        <p:txBody>
          <a:bodyPr/>
          <a:lstStyle/>
          <a:p>
            <a:r>
              <a:rPr lang="en-US" sz="2000" i="1" dirty="0"/>
              <a:t>Applying these technologies which form online channels to market: – Web, e-mail, databases, plus mobile/wireless and digital TV. </a:t>
            </a:r>
            <a:endParaRPr lang="en-US" sz="2000" dirty="0"/>
          </a:p>
          <a:p>
            <a:r>
              <a:rPr lang="en-US" sz="2000" i="1" dirty="0"/>
              <a:t>To achieve these objectives:</a:t>
            </a:r>
            <a:br>
              <a:rPr lang="en-US" sz="2000" i="1" dirty="0"/>
            </a:br>
            <a:r>
              <a:rPr lang="en-US" sz="2000" i="1" dirty="0"/>
              <a:t>– Support marketing activities aimed at achieving profitable acquisition and retention of </a:t>
            </a:r>
            <a:endParaRPr lang="en-US" sz="2000" dirty="0"/>
          </a:p>
          <a:p>
            <a:r>
              <a:rPr lang="en-US" sz="2000" i="1" dirty="0"/>
              <a:t>customers ... within a multi-channel buying process and customer lifecycle. </a:t>
            </a:r>
            <a:endParaRPr lang="en-US" sz="2000" dirty="0"/>
          </a:p>
          <a:p>
            <a:r>
              <a:rPr lang="en-US" sz="2000" i="1" dirty="0"/>
              <a:t>Through using these marketing tactics:</a:t>
            </a:r>
            <a:br>
              <a:rPr lang="en-US" sz="2000" i="1" dirty="0"/>
            </a:br>
            <a:r>
              <a:rPr lang="en-US" sz="2000" i="1" dirty="0"/>
              <a:t>– </a:t>
            </a:r>
            <a:r>
              <a:rPr lang="en-US" sz="2000" i="1" dirty="0" err="1"/>
              <a:t>Recognising</a:t>
            </a:r>
            <a:r>
              <a:rPr lang="en-US" sz="2000" i="1" dirty="0"/>
              <a:t> the strategic importance of digital technologies and developing a planned </a:t>
            </a:r>
            <a:endParaRPr lang="en-US" sz="2000" dirty="0"/>
          </a:p>
          <a:p>
            <a:r>
              <a:rPr lang="en-US" sz="2000" i="1" dirty="0"/>
              <a:t>approach to reach and migrate customers to online services through e-communications and traditional communications. Retention is achieved through improving our customer knowledge (of their profiles, </a:t>
            </a:r>
            <a:r>
              <a:rPr lang="en-US" sz="2000" i="1" dirty="0" err="1"/>
              <a:t>behaviour</a:t>
            </a:r>
            <a:r>
              <a:rPr lang="en-US" sz="2000" i="1" dirty="0"/>
              <a:t>, value and loyalty drivers), then delivering </a:t>
            </a:r>
            <a:r>
              <a:rPr lang="en-US" sz="2000" i="1" dirty="0" err="1"/>
              <a:t>inte</a:t>
            </a:r>
            <a:r>
              <a:rPr lang="en-US" sz="2000" i="1" dirty="0"/>
              <a:t>- grated, targeted communications and online services that match their individual needs. </a:t>
            </a:r>
            <a:endParaRPr lang="en-US" sz="2000" dirty="0"/>
          </a:p>
          <a:p>
            <a:endParaRPr lang="en-US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2978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/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5 </a:t>
            </a:r>
            <a:r>
              <a:rPr lang="en-US" b="1" dirty="0"/>
              <a:t>Ways To Do Digital Marketing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Search Engine Marketing </a:t>
            </a:r>
          </a:p>
          <a:p>
            <a:r>
              <a:rPr lang="en-US" dirty="0"/>
              <a:t>Social Media Marketing </a:t>
            </a:r>
          </a:p>
          <a:p>
            <a:r>
              <a:rPr lang="en-US" dirty="0"/>
              <a:t>Search Engine Optimization </a:t>
            </a:r>
          </a:p>
          <a:p>
            <a:r>
              <a:rPr lang="en-US" dirty="0"/>
              <a:t>Content Marketing </a:t>
            </a:r>
          </a:p>
          <a:p>
            <a:r>
              <a:rPr lang="en-US" dirty="0"/>
              <a:t>Email Marketing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0578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Search Engine Marketing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US" dirty="0"/>
              <a:t>Search Engine Marketing is a process of gaining website traffic/visitors from search engines. </a:t>
            </a:r>
          </a:p>
          <a:p>
            <a:r>
              <a:rPr lang="en-US" b="1" dirty="0"/>
              <a:t>SEM Platforms: </a:t>
            </a:r>
            <a:endParaRPr lang="en-US" dirty="0"/>
          </a:p>
          <a:p>
            <a:r>
              <a:rPr lang="en-US" dirty="0"/>
              <a:t>• </a:t>
            </a:r>
            <a:r>
              <a:rPr lang="en-US" dirty="0" err="1"/>
              <a:t>Google:AdWords</a:t>
            </a:r>
            <a:r>
              <a:rPr lang="en-US" dirty="0"/>
              <a:t> • Yahoo: Search Ads • </a:t>
            </a:r>
            <a:r>
              <a:rPr lang="en-US" dirty="0" err="1"/>
              <a:t>BingAds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51673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Social Media Marketing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/>
          <a:lstStyle/>
          <a:p>
            <a:r>
              <a:rPr lang="en-US" dirty="0"/>
              <a:t>Social Media Marketing refer to the process of getting traffic/visitors from social media sites/channels. </a:t>
            </a:r>
          </a:p>
          <a:p>
            <a:r>
              <a:rPr lang="en-US" b="1" dirty="0"/>
              <a:t>Famous Social Media Sites: </a:t>
            </a:r>
            <a:endParaRPr lang="en-US" dirty="0"/>
          </a:p>
          <a:p>
            <a:r>
              <a:rPr lang="en-US" dirty="0"/>
              <a:t>• Facebook • Twitter</a:t>
            </a:r>
            <a:br>
              <a:rPr lang="en-US" dirty="0"/>
            </a:br>
            <a:r>
              <a:rPr lang="en-US" dirty="0"/>
              <a:t>• LinkedIn</a:t>
            </a:r>
            <a:br>
              <a:rPr lang="en-US" dirty="0"/>
            </a:br>
            <a:r>
              <a:rPr lang="en-US" dirty="0"/>
              <a:t>• </a:t>
            </a:r>
            <a:r>
              <a:rPr lang="en-US" dirty="0" err="1"/>
              <a:t>Instagram</a:t>
            </a:r>
            <a:r>
              <a:rPr lang="en-US" dirty="0"/>
              <a:t> • YouTube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84469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Search Engine Optimization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Search Engine Optimization is the process of getting traffic from search engines organically, free, natural from search engine results. </a:t>
            </a:r>
          </a:p>
          <a:p>
            <a:r>
              <a:rPr lang="en-US" b="1" dirty="0"/>
              <a:t>Types of Search Engine Optimization: </a:t>
            </a:r>
            <a:endParaRPr lang="en-US" dirty="0"/>
          </a:p>
          <a:p>
            <a:r>
              <a:rPr lang="en-US" dirty="0"/>
              <a:t>• On-</a:t>
            </a:r>
            <a:r>
              <a:rPr lang="en-US" dirty="0" err="1"/>
              <a:t>pageSEO</a:t>
            </a:r>
            <a:r>
              <a:rPr lang="en-US" dirty="0"/>
              <a:t> • Off-Page SEO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72212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Content Marketing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040560"/>
          </a:xfrm>
        </p:spPr>
        <p:txBody>
          <a:bodyPr/>
          <a:lstStyle/>
          <a:p>
            <a:r>
              <a:rPr lang="en-US" dirty="0"/>
              <a:t>Content Marketing is a strategic marketing approach focused on creating and distributing valuable and relevant content to attract visitors and to convert them in potential customers. </a:t>
            </a:r>
          </a:p>
          <a:p>
            <a:r>
              <a:rPr lang="en-US" b="1" dirty="0"/>
              <a:t>Benefits of Content Marketing: </a:t>
            </a:r>
            <a:endParaRPr lang="en-US" dirty="0"/>
          </a:p>
          <a:p>
            <a:r>
              <a:rPr lang="en-US" dirty="0"/>
              <a:t>Increase Sales </a:t>
            </a:r>
          </a:p>
          <a:p>
            <a:r>
              <a:rPr lang="en-US" dirty="0"/>
              <a:t>Cost Effective </a:t>
            </a:r>
          </a:p>
          <a:p>
            <a:r>
              <a:rPr lang="en-US" dirty="0"/>
              <a:t>Increase Customers Loyalty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48089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Email Marketing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Email Marketing is refer as the process sending emails to develop relationship with clients and potential customers. </a:t>
            </a:r>
          </a:p>
          <a:p>
            <a:r>
              <a:rPr lang="en-US" b="1" dirty="0"/>
              <a:t>Type of Emails: </a:t>
            </a:r>
            <a:endParaRPr lang="en-US" dirty="0"/>
          </a:p>
          <a:p>
            <a:r>
              <a:rPr lang="en-US" dirty="0"/>
              <a:t>• New Products/Services Intro • Promotional/Discount Offers • Events/Celebrations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1627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Channels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5364" r="-15364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8995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Channels</a:t>
            </a:r>
            <a:endParaRPr lang="en-US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5113" r="-15113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9551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Characteristics of Digital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Empowering </a:t>
            </a:r>
          </a:p>
          <a:p>
            <a:r>
              <a:rPr lang="en-US" dirty="0"/>
              <a:t>Friendly </a:t>
            </a:r>
          </a:p>
          <a:p>
            <a:r>
              <a:rPr lang="en-US" dirty="0"/>
              <a:t>Social </a:t>
            </a:r>
          </a:p>
          <a:p>
            <a:r>
              <a:rPr lang="en-US" dirty="0"/>
              <a:t>Real time </a:t>
            </a:r>
          </a:p>
          <a:p>
            <a:r>
              <a:rPr lang="en-US" dirty="0"/>
              <a:t>Brand’s New Best Friend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964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Benefits of Digital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US" sz="2400" dirty="0"/>
              <a:t>Reach: </a:t>
            </a:r>
          </a:p>
          <a:p>
            <a:r>
              <a:rPr lang="en-US" sz="2400" dirty="0"/>
              <a:t>Cost and ROI: </a:t>
            </a:r>
          </a:p>
          <a:p>
            <a:r>
              <a:rPr lang="en-US" sz="2400" dirty="0"/>
              <a:t>Customer Acquisition: </a:t>
            </a:r>
          </a:p>
          <a:p>
            <a:r>
              <a:rPr lang="en-US" sz="2400" dirty="0"/>
              <a:t>Instant access: </a:t>
            </a:r>
          </a:p>
          <a:p>
            <a:r>
              <a:rPr lang="en-US" sz="2400" dirty="0"/>
              <a:t>Cost Effective </a:t>
            </a:r>
          </a:p>
          <a:p>
            <a:r>
              <a:rPr lang="en-US" sz="2400" dirty="0"/>
              <a:t>Open 24 X 7 </a:t>
            </a:r>
          </a:p>
          <a:p>
            <a:r>
              <a:rPr lang="en-US" sz="2400" dirty="0"/>
              <a:t>Increase customer retention and loyalty </a:t>
            </a:r>
          </a:p>
          <a:p>
            <a:r>
              <a:rPr lang="en-US" sz="2400" dirty="0"/>
              <a:t>Community building and reputation </a:t>
            </a:r>
          </a:p>
          <a:p>
            <a:r>
              <a:rPr lang="en-US" sz="2400" dirty="0"/>
              <a:t>Research </a:t>
            </a:r>
          </a:p>
          <a:p>
            <a:r>
              <a:rPr lang="en-US" sz="2400" dirty="0"/>
              <a:t>Its Measurable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31175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dirty="0"/>
              <a:t>D</a:t>
            </a:r>
            <a:r>
              <a:rPr lang="en-US" dirty="0" smtClean="0"/>
              <a:t>isadvantages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12568"/>
          </a:xfrm>
        </p:spPr>
        <p:txBody>
          <a:bodyPr/>
          <a:lstStyle/>
          <a:p>
            <a:r>
              <a:rPr lang="en-US" sz="2400" dirty="0"/>
              <a:t>Weaker trust: Larger number of scams </a:t>
            </a:r>
          </a:p>
          <a:p>
            <a:r>
              <a:rPr lang="en-US" sz="2400" dirty="0">
                <a:latin typeface="Wingdings 3"/>
              </a:rPr>
              <a:t> </a:t>
            </a:r>
            <a:r>
              <a:rPr lang="en-US" sz="2400" dirty="0" smtClean="0"/>
              <a:t>Time </a:t>
            </a:r>
            <a:r>
              <a:rPr lang="en-US" sz="2400" dirty="0"/>
              <a:t>bound: Information gets stale faster </a:t>
            </a:r>
          </a:p>
          <a:p>
            <a:r>
              <a:rPr lang="en-US" sz="2400" dirty="0">
                <a:latin typeface="Wingdings 3"/>
              </a:rPr>
              <a:t> </a:t>
            </a:r>
            <a:r>
              <a:rPr lang="en-US" sz="2400" dirty="0" smtClean="0"/>
              <a:t>Easy </a:t>
            </a:r>
            <a:r>
              <a:rPr lang="en-US" sz="2400" dirty="0"/>
              <a:t>access to information: Bigger competition landscape </a:t>
            </a:r>
          </a:p>
          <a:p>
            <a:r>
              <a:rPr lang="en-US" sz="2400" dirty="0">
                <a:latin typeface="Wingdings 3"/>
              </a:rPr>
              <a:t> </a:t>
            </a:r>
            <a:r>
              <a:rPr lang="en-US" sz="2400" dirty="0" smtClean="0"/>
              <a:t>Viral</a:t>
            </a:r>
            <a:r>
              <a:rPr lang="en-US" sz="2400" dirty="0"/>
              <a:t>-ability: Though results into lowering costs, but also can backfire </a:t>
            </a:r>
          </a:p>
          <a:p>
            <a:r>
              <a:rPr lang="en-US" sz="2400" dirty="0">
                <a:latin typeface="Wingdings 3"/>
              </a:rPr>
              <a:t> </a:t>
            </a:r>
            <a:r>
              <a:rPr lang="en-US" sz="2400" dirty="0" smtClean="0"/>
              <a:t>Ad </a:t>
            </a:r>
            <a:r>
              <a:rPr lang="en-US" sz="2400" dirty="0"/>
              <a:t>clutter: Tendency to listen drops if every shopkeeper in flea market starts shouting out to you </a:t>
            </a:r>
          </a:p>
          <a:p>
            <a:r>
              <a:rPr lang="en-US" sz="2400" dirty="0">
                <a:latin typeface="Wingdings 3"/>
              </a:rPr>
              <a:t> </a:t>
            </a:r>
            <a:r>
              <a:rPr lang="en-US" sz="2400" dirty="0" smtClean="0"/>
              <a:t>Not </a:t>
            </a:r>
            <a:r>
              <a:rPr lang="en-US" sz="2400" dirty="0"/>
              <a:t>suitable for some products/ </a:t>
            </a:r>
            <a:r>
              <a:rPr lang="en-US" sz="2400" dirty="0" smtClean="0"/>
              <a:t>services</a:t>
            </a:r>
          </a:p>
          <a:p>
            <a:r>
              <a:rPr lang="en-US" sz="2400" smtClean="0">
                <a:latin typeface="Wingdings 3"/>
              </a:rPr>
              <a:t> </a:t>
            </a:r>
            <a:r>
              <a:rPr lang="en-US" sz="2400" smtClean="0"/>
              <a:t>Prone </a:t>
            </a:r>
            <a:r>
              <a:rPr lang="en-US" sz="2400" dirty="0"/>
              <a:t>to glitches: Non working URLs for imp landing pages or similar glitches can bring the whole campaign down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5439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4824537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Chaffey,D.,Hemphill,T.,</a:t>
            </a:r>
            <a:r>
              <a:rPr lang="en-US" sz="2000" dirty="0" err="1"/>
              <a:t>Edmundson</a:t>
            </a:r>
            <a:r>
              <a:rPr lang="en-US" sz="2000" dirty="0"/>
              <a:t>, D(2018) </a:t>
            </a:r>
            <a:r>
              <a:rPr lang="en-US" sz="2000" dirty="0" smtClean="0"/>
              <a:t>Digital Business </a:t>
            </a:r>
            <a:r>
              <a:rPr lang="en-US" sz="2000" dirty="0"/>
              <a:t>and E-Commerce Management, </a:t>
            </a:r>
            <a:r>
              <a:rPr lang="en-US" sz="2000" dirty="0" smtClean="0"/>
              <a:t>Pearson Education </a:t>
            </a:r>
            <a:r>
              <a:rPr lang="en-US" sz="2000" dirty="0"/>
              <a:t>Limited. </a:t>
            </a: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r>
              <a:rPr lang="en-US" sz="2000" dirty="0"/>
              <a:t>Chaffey, D., Mayer, R. Johnston, K &amp; Ellis-Chadwick, F (2009) Internet Marketing: Strategy, Implementation and Practice, </a:t>
            </a:r>
            <a:r>
              <a:rPr lang="en-US" sz="2000" dirty="0" err="1"/>
              <a:t>Harlow:Prentice</a:t>
            </a:r>
            <a:r>
              <a:rPr lang="en-US" sz="2000" dirty="0"/>
              <a:t> Hall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 err="1"/>
              <a:t>Ruszczyk</a:t>
            </a:r>
            <a:r>
              <a:rPr lang="en-US" sz="2000" dirty="0"/>
              <a:t>, B., Lucas, K.,</a:t>
            </a:r>
            <a:r>
              <a:rPr lang="en-US" sz="2000" dirty="0" err="1"/>
              <a:t>Warlick</a:t>
            </a:r>
            <a:r>
              <a:rPr lang="en-US" sz="2000" dirty="0"/>
              <a:t>, S (2017),Take Your Marketing Online!: Proven Ways to Grow your Firm in the Digital Age. Wiley Online. </a:t>
            </a:r>
          </a:p>
          <a:p>
            <a:pPr marL="0" indent="0">
              <a:buNone/>
            </a:pPr>
            <a:r>
              <a:rPr lang="en-US" dirty="0" smtClean="0"/>
              <a:t>• </a:t>
            </a:r>
            <a:r>
              <a:rPr lang="en-US" sz="2000" dirty="0"/>
              <a:t>http://</a:t>
            </a:r>
            <a:r>
              <a:rPr lang="en-US" sz="2000" dirty="0" err="1"/>
              <a:t>www.smartinsights.com</a:t>
            </a:r>
            <a:r>
              <a:rPr lang="en-US" sz="2000" dirty="0"/>
              <a:t>/digital- marketing-strategy/digital-strategy- development/10-reasons-for-digital- marketing-strategy/ </a:t>
            </a:r>
            <a:endParaRPr lang="en-US" sz="2000" dirty="0" smtClean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• http://</a:t>
            </a:r>
            <a:r>
              <a:rPr lang="en-US" sz="2000" dirty="0" err="1"/>
              <a:t>www.peppergang.com</a:t>
            </a:r>
            <a:r>
              <a:rPr lang="en-US" sz="2000" dirty="0"/>
              <a:t>/top-benefits-of- digital-marketing-you-cant-ignore/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24065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2233</TotalTime>
  <Words>935</Words>
  <Application>Microsoft Macintosh PowerPoint</Application>
  <PresentationFormat>On-screen Show (4:3)</PresentationFormat>
  <Paragraphs>137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20140311PresentationUWTSDTemplate</vt:lpstr>
      <vt:lpstr>Module Code LCMB7010  </vt:lpstr>
      <vt:lpstr>Topic </vt:lpstr>
      <vt:lpstr>E- Marketing</vt:lpstr>
      <vt:lpstr>Uses of E Marketing</vt:lpstr>
      <vt:lpstr>Digital marketing  </vt:lpstr>
      <vt:lpstr>Broader definition of marketing </vt:lpstr>
      <vt:lpstr>Digital marketing involves:  </vt:lpstr>
      <vt:lpstr> 5 Ways To Do Digital Marketing  </vt:lpstr>
      <vt:lpstr>Search Engine Marketing  </vt:lpstr>
      <vt:lpstr>Social Media Marketing  </vt:lpstr>
      <vt:lpstr>Search Engine Optimization  </vt:lpstr>
      <vt:lpstr>Content Marketing  </vt:lpstr>
      <vt:lpstr>Email Marketing  </vt:lpstr>
      <vt:lpstr>Channels</vt:lpstr>
      <vt:lpstr>Channels</vt:lpstr>
      <vt:lpstr>Characteristics of Digital Marketing</vt:lpstr>
      <vt:lpstr>Benefits of Digital Marketing</vt:lpstr>
      <vt:lpstr>Disadvantages</vt:lpstr>
      <vt:lpstr>References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160</cp:revision>
  <cp:lastPrinted>2018-07-09T15:27:01Z</cp:lastPrinted>
  <dcterms:created xsi:type="dcterms:W3CDTF">2002-10-07T19:43:58Z</dcterms:created>
  <dcterms:modified xsi:type="dcterms:W3CDTF">2020-06-29T13:02:59Z</dcterms:modified>
</cp:coreProperties>
</file>