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09" r:id="rId5"/>
    <p:sldMasterId id="2147483712" r:id="rId6"/>
    <p:sldMasterId id="2147483678" r:id="rId7"/>
    <p:sldMasterId id="2147483667" r:id="rId8"/>
    <p:sldMasterId id="2147483714" r:id="rId9"/>
  </p:sldMasterIdLst>
  <p:notesMasterIdLst>
    <p:notesMasterId r:id="rId38"/>
  </p:notesMasterIdLst>
  <p:sldIdLst>
    <p:sldId id="427" r:id="rId10"/>
    <p:sldId id="476" r:id="rId11"/>
    <p:sldId id="439" r:id="rId12"/>
    <p:sldId id="262" r:id="rId13"/>
    <p:sldId id="509" r:id="rId14"/>
    <p:sldId id="490" r:id="rId15"/>
    <p:sldId id="487" r:id="rId16"/>
    <p:sldId id="494" r:id="rId17"/>
    <p:sldId id="495" r:id="rId18"/>
    <p:sldId id="496" r:id="rId19"/>
    <p:sldId id="502" r:id="rId20"/>
    <p:sldId id="505" r:id="rId21"/>
    <p:sldId id="488" r:id="rId22"/>
    <p:sldId id="489" r:id="rId23"/>
    <p:sldId id="503" r:id="rId24"/>
    <p:sldId id="491" r:id="rId25"/>
    <p:sldId id="492" r:id="rId26"/>
    <p:sldId id="493" r:id="rId27"/>
    <p:sldId id="504" r:id="rId28"/>
    <p:sldId id="498" r:id="rId29"/>
    <p:sldId id="497" r:id="rId30"/>
    <p:sldId id="499" r:id="rId31"/>
    <p:sldId id="500" r:id="rId32"/>
    <p:sldId id="501" r:id="rId33"/>
    <p:sldId id="506" r:id="rId34"/>
    <p:sldId id="507" r:id="rId35"/>
    <p:sldId id="508" r:id="rId36"/>
    <p:sldId id="48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FC1"/>
    <a:srgbClr val="FFFEFB"/>
    <a:srgbClr val="2C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1F59D4-9E05-4738-B2B0-A7192A04E855}" v="1" dt="2026-03-01T12:40:40.7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presProps" Target="presProps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C4FA7F6A-747C-450E-8FF1-CF3585418D41}"/>
    <pc:docChg chg="modSld">
      <pc:chgData name="Donna Morgan" userId="2976eeec-8c10-4d1d-8ccd-09f3bd3f8366" providerId="ADAL" clId="{C4FA7F6A-747C-450E-8FF1-CF3585418D41}" dt="2026-03-01T12:41:13.556" v="8" actId="20577"/>
      <pc:docMkLst>
        <pc:docMk/>
      </pc:docMkLst>
      <pc:sldChg chg="modSp mod">
        <pc:chgData name="Donna Morgan" userId="2976eeec-8c10-4d1d-8ccd-09f3bd3f8366" providerId="ADAL" clId="{C4FA7F6A-747C-450E-8FF1-CF3585418D41}" dt="2026-03-01T12:40:12.882" v="5" actId="20577"/>
        <pc:sldMkLst>
          <pc:docMk/>
          <pc:sldMk cId="3615030165" sldId="427"/>
        </pc:sldMkLst>
        <pc:spChg chg="mod">
          <ac:chgData name="Donna Morgan" userId="2976eeec-8c10-4d1d-8ccd-09f3bd3f8366" providerId="ADAL" clId="{C4FA7F6A-747C-450E-8FF1-CF3585418D41}" dt="2026-03-01T12:40:12.882" v="5" actId="20577"/>
          <ac:spMkLst>
            <pc:docMk/>
            <pc:sldMk cId="3615030165" sldId="427"/>
            <ac:spMk id="2" creationId="{CB0C23AB-5D0D-AB98-0EA5-E0FD1920AD69}"/>
          </ac:spMkLst>
        </pc:spChg>
      </pc:sldChg>
      <pc:sldChg chg="modSp modAnim">
        <pc:chgData name="Donna Morgan" userId="2976eeec-8c10-4d1d-8ccd-09f3bd3f8366" providerId="ADAL" clId="{C4FA7F6A-747C-450E-8FF1-CF3585418D41}" dt="2026-03-01T12:40:40.715" v="6" actId="20577"/>
        <pc:sldMkLst>
          <pc:docMk/>
          <pc:sldMk cId="2106846462" sldId="439"/>
        </pc:sldMkLst>
        <pc:spChg chg="mod">
          <ac:chgData name="Donna Morgan" userId="2976eeec-8c10-4d1d-8ccd-09f3bd3f8366" providerId="ADAL" clId="{C4FA7F6A-747C-450E-8FF1-CF3585418D41}" dt="2026-03-01T12:40:40.715" v="6" actId="20577"/>
          <ac:spMkLst>
            <pc:docMk/>
            <pc:sldMk cId="2106846462" sldId="439"/>
            <ac:spMk id="5" creationId="{46337E3C-1F0A-AEFD-A4C0-095DF0C9D136}"/>
          </ac:spMkLst>
        </pc:spChg>
      </pc:sldChg>
      <pc:sldChg chg="modSp mod">
        <pc:chgData name="Donna Morgan" userId="2976eeec-8c10-4d1d-8ccd-09f3bd3f8366" providerId="ADAL" clId="{C4FA7F6A-747C-450E-8FF1-CF3585418D41}" dt="2026-03-01T12:41:13.556" v="8" actId="20577"/>
        <pc:sldMkLst>
          <pc:docMk/>
          <pc:sldMk cId="2264166498" sldId="502"/>
        </pc:sldMkLst>
        <pc:spChg chg="mod">
          <ac:chgData name="Donna Morgan" userId="2976eeec-8c10-4d1d-8ccd-09f3bd3f8366" providerId="ADAL" clId="{C4FA7F6A-747C-450E-8FF1-CF3585418D41}" dt="2026-03-01T12:41:13.556" v="8" actId="20577"/>
          <ac:spMkLst>
            <pc:docMk/>
            <pc:sldMk cId="2264166498" sldId="502"/>
            <ac:spMk id="5" creationId="{A0CCEACB-AAE5-FA37-97A4-1881B2DE34FE}"/>
          </ac:spMkLst>
        </pc:spChg>
      </pc:sldChg>
    </pc:docChg>
  </pc:docChgLst>
  <pc:docChgLst>
    <pc:chgData name="Donna Morgan" userId="2976eeec-8c10-4d1d-8ccd-09f3bd3f8366" providerId="ADAL" clId="{A4EC0D18-291C-4BF3-B951-6F66858BF09A}"/>
    <pc:docChg chg="modSld">
      <pc:chgData name="Donna Morgan" userId="2976eeec-8c10-4d1d-8ccd-09f3bd3f8366" providerId="ADAL" clId="{A4EC0D18-291C-4BF3-B951-6F66858BF09A}" dt="2026-02-23T11:20:17.676" v="0" actId="729"/>
      <pc:docMkLst>
        <pc:docMk/>
      </pc:docMkLst>
      <pc:sldChg chg="mod modShow">
        <pc:chgData name="Donna Morgan" userId="2976eeec-8c10-4d1d-8ccd-09f3bd3f8366" providerId="ADAL" clId="{A4EC0D18-291C-4BF3-B951-6F66858BF09A}" dt="2026-02-23T11:20:17.676" v="0" actId="729"/>
        <pc:sldMkLst>
          <pc:docMk/>
          <pc:sldMk cId="1391567797" sldId="4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FFE7C-848B-43E2-ACB8-F33DED107A9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28B4A-4482-4B54-8122-4C1FD01D4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5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93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44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43A5BB1B-E0A6-6D54-A86E-9A4ABE085E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1E761B87-33D5-A3F5-2D84-1DF0A2EC0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D528B767-29BB-2709-ABD4-2E9B859649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BD954AF3-B308-465D-B2BD-98E13009E718}" type="slidenum">
              <a:rPr lang="en-GB" altLang="en-US" smtClean="0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64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24000"/>
            <a:ext cx="5944985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8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465413"/>
            <a:ext cx="10441225" cy="5810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3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1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8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8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799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5D61B-8FAA-B321-FF9A-FE3A7EA7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991DFD-94E4-1CBD-A486-A1C530D2029D}"/>
              </a:ext>
            </a:extLst>
          </p:cNvPr>
          <p:cNvSpPr/>
          <p:nvPr userDrawn="1"/>
        </p:nvSpPr>
        <p:spPr>
          <a:xfrm>
            <a:off x="304800" y="351272"/>
            <a:ext cx="4003964" cy="61880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1FE36-9C77-46F7-B90F-3F4A8C12EE4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615884"/>
            <a:ext cx="6587836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68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0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DF573-19F1-5457-EAE0-5B62EA28C8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8297" y="1008851"/>
            <a:ext cx="4144915" cy="47088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92932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-34636" y="0"/>
            <a:ext cx="5382366" cy="68169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62791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Today’s session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-1"/>
            <a:ext cx="4467966" cy="685799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2F463C0-A99F-2DA6-2F77-6253A82DD52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8435" y="351272"/>
            <a:ext cx="3651096" cy="6063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43405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28234" y="412027"/>
            <a:ext cx="6411751" cy="6033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7724034" y="0"/>
            <a:ext cx="4467966" cy="6857999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E55F1-844D-F464-C948-A55AB0FC15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4590" t="2546" r="13526" b="7757"/>
          <a:stretch/>
        </p:blipFill>
        <p:spPr>
          <a:xfrm>
            <a:off x="8252186" y="635151"/>
            <a:ext cx="3520714" cy="52126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27709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07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F00F78-CE05-9C24-4E41-011BE3931F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1148" y="351272"/>
            <a:ext cx="3793997" cy="61152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4073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t">
            <a:normAutofit/>
          </a:bodyPr>
          <a:lstStyle>
            <a:lvl1pPr algn="ctr">
              <a:defRPr sz="40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3E09862-20B9-0EE7-75A4-62D667331962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45D58D7-FEB5-CDE4-8CC2-7C45E57368E6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B49302F-7824-9C05-224A-A13E7F7BBC3E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E241673-B686-1853-0153-D0A0F2C5B6A9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76181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87378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067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351272"/>
            <a:ext cx="6340114" cy="913557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Learning objectives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40114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798786-524E-7727-AE80-97279622C97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16351" y="351271"/>
            <a:ext cx="4254424" cy="61754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7119509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aseline="30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9786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422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770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1558833"/>
            <a:ext cx="10441225" cy="4717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D10D5B-1672-DB7E-4B30-F4D409B23247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5" name="Picture 2" descr="TSD_corp_logo2013_0">
            <a:extLst>
              <a:ext uri="{FF2B5EF4-FFF2-40B4-BE49-F238E27FC236}">
                <a16:creationId xmlns:a16="http://schemas.microsoft.com/office/drawing/2014/main" id="{9B9DDF98-522B-4858-49DA-DF38B381FC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D65EA5-44BE-5DC7-B9EC-6FB2BEB140C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E8BDDD0-284E-C022-9824-7AD6E3DA9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10441224" cy="9237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9677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5413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9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9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5" r:id="rId5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494818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8200" y="1235388"/>
            <a:ext cx="10515600" cy="13864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283296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4880956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11127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725FAF7-9233-5E9B-30D8-59F8249C6174}"/>
              </a:ext>
            </a:extLst>
          </p:cNvPr>
          <p:cNvSpPr txBox="1">
            <a:spLocks/>
          </p:cNvSpPr>
          <p:nvPr userDrawn="1"/>
        </p:nvSpPr>
        <p:spPr>
          <a:xfrm>
            <a:off x="6277495" y="1484142"/>
            <a:ext cx="4880956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3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65962" y="1524000"/>
            <a:ext cx="6587837" cy="498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4765964" y="1219474"/>
            <a:ext cx="6587836" cy="55541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97312A0C-AD68-B861-C72A-129146B43827}"/>
              </a:ext>
            </a:extLst>
          </p:cNvPr>
          <p:cNvSpPr/>
          <p:nvPr userDrawn="1"/>
        </p:nvSpPr>
        <p:spPr>
          <a:xfrm>
            <a:off x="0" y="0"/>
            <a:ext cx="4641273" cy="6858000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4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3" r:id="rId2"/>
    <p:sldLayoutId id="2147483685" r:id="rId3"/>
    <p:sldLayoutId id="2147483698" r:id="rId4"/>
    <p:sldLayoutId id="2147483686" r:id="rId5"/>
    <p:sldLayoutId id="2147483696" r:id="rId6"/>
    <p:sldLayoutId id="2147483723" r:id="rId7"/>
    <p:sldLayoutId id="2147483688" r:id="rId8"/>
    <p:sldLayoutId id="2147483697" r:id="rId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6387379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6310313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4F4D73-63E5-21A2-3443-5C6F0F592394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13153"/>
            <a:ext cx="6387379" cy="2452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C15095-3D64-DF5E-59FC-CFA2F3FE170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37673"/>
            <a:ext cx="6387379" cy="34528"/>
          </a:xfrm>
          <a:prstGeom prst="line">
            <a:avLst/>
          </a:prstGeom>
          <a:ln>
            <a:solidFill>
              <a:srgbClr val="2CC9E8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69AA809-5FB7-4D2E-0EE0-D8516397FEC1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184947"/>
            <a:ext cx="6387379" cy="24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659709E2-8E2C-A41E-CFEA-BCCF26D41864}"/>
              </a:ext>
            </a:extLst>
          </p:cNvPr>
          <p:cNvSpPr/>
          <p:nvPr userDrawn="1"/>
        </p:nvSpPr>
        <p:spPr>
          <a:xfrm>
            <a:off x="7294418" y="0"/>
            <a:ext cx="4897582" cy="688252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29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74" r:id="rId2"/>
    <p:sldLayoutId id="2147483675" r:id="rId3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85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0C23AB-5D0D-AB98-0EA5-E0FD1920AD69}"/>
              </a:ext>
            </a:extLst>
          </p:cNvPr>
          <p:cNvSpPr txBox="1"/>
          <p:nvPr/>
        </p:nvSpPr>
        <p:spPr>
          <a:xfrm>
            <a:off x="850692" y="3216686"/>
            <a:ext cx="10490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Week Five</a:t>
            </a:r>
          </a:p>
          <a:p>
            <a:pPr algn="ctr"/>
            <a:r>
              <a:rPr lang="en-GB" sz="3200" b="1" dirty="0"/>
              <a:t>Research Design:</a:t>
            </a:r>
          </a:p>
          <a:p>
            <a:pPr algn="ctr"/>
            <a:r>
              <a:rPr lang="en-GB" sz="3200" b="1" dirty="0"/>
              <a:t>Methodology and Data Collection Tools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2BF76D-476C-827C-EA04-E3A5F9227DC1}"/>
              </a:ext>
            </a:extLst>
          </p:cNvPr>
          <p:cNvSpPr txBox="1"/>
          <p:nvPr/>
        </p:nvSpPr>
        <p:spPr>
          <a:xfrm>
            <a:off x="687185" y="486059"/>
            <a:ext cx="10817630" cy="2186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/>
              <a:t>BMNS5012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>
                <a:ea typeface="DengXian" panose="02010600030101010101" pitchFamily="2" charset="-122"/>
                <a:cs typeface="Arial" panose="020B0604020202020204" pitchFamily="34" charset="0"/>
              </a:rPr>
              <a:t>Research Methods and Evidence-Based Practice</a:t>
            </a:r>
            <a:endParaRPr lang="en-GB" sz="4400" b="1" kern="10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03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32DE4F-52EA-CC68-9460-2A5F5A9DD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CA5588-85D6-25BB-7331-8A12BC9E2D1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5217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Last week, students:</a:t>
            </a:r>
          </a:p>
          <a:p>
            <a:pPr marL="0" indent="0">
              <a:buNone/>
            </a:pPr>
            <a:endParaRPr lang="en-GB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800" b="1" i="0" dirty="0">
                <a:effectLst/>
              </a:rPr>
              <a:t>Gained an Initial Understanding of </a:t>
            </a:r>
            <a:r>
              <a:rPr lang="en-US" sz="2800" b="1" dirty="0"/>
              <a:t>a Literature Review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8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800" b="1" dirty="0" err="1"/>
              <a:t>Familiarised</a:t>
            </a:r>
            <a:r>
              <a:rPr lang="en-US" sz="2800" b="1" dirty="0"/>
              <a:t> Themselves with Strategies that Exist to Help with Literature Searches (Boolean Operators)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8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800" b="1" dirty="0"/>
              <a:t>Started to Undertake their own Literature Review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7A0176-C8DB-02E2-E2C0-8AA18B25E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542" y="965123"/>
            <a:ext cx="4564743" cy="4927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063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Lesson Class photo and picture">
            <a:extLst>
              <a:ext uri="{FF2B5EF4-FFF2-40B4-BE49-F238E27FC236}">
                <a16:creationId xmlns:a16="http://schemas.microsoft.com/office/drawing/2014/main" id="{6BA7FCD3-A93E-D5AE-9D92-A3CC613C1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8" r="3369"/>
          <a:stretch/>
        </p:blipFill>
        <p:spPr bwMode="auto">
          <a:xfrm>
            <a:off x="0" y="922337"/>
            <a:ext cx="7633667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E2C3DD-DDB3-A1B5-2C95-D0DCBCD0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53658"/>
            <a:ext cx="3822189" cy="11741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>
                <a:latin typeface="+mj-lt"/>
              </a:rPr>
              <a:t>Today’s Session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46AD9-BB60-9594-ED3D-112A6404439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025640" y="797405"/>
            <a:ext cx="4653493" cy="55394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b="1" i="0" dirty="0">
                <a:effectLst/>
              </a:rPr>
              <a:t>By the End of Today's Session, students will have: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1800" b="1" i="0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337E3C-1F0A-AEFD-A4C0-095DF0C9D136}"/>
              </a:ext>
            </a:extLst>
          </p:cNvPr>
          <p:cNvSpPr txBox="1"/>
          <p:nvPr/>
        </p:nvSpPr>
        <p:spPr>
          <a:xfrm>
            <a:off x="7163712" y="1894900"/>
            <a:ext cx="4975359" cy="309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i="0" dirty="0">
                <a:effectLst/>
              </a:rPr>
              <a:t>Gained </a:t>
            </a:r>
            <a:r>
              <a:rPr lang="en-US" sz="2000" b="1" dirty="0"/>
              <a:t>an understanding on Qualitative, Quantitative and Mixed Methods research, and why they suit different studies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dirty="0" err="1"/>
              <a:t>Familiarised</a:t>
            </a:r>
            <a:r>
              <a:rPr lang="en-US" sz="2000" b="1" dirty="0"/>
              <a:t> themselves with different methods of data collection tools, and should be able to justify their choice for which suits their own study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106846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AF4802F-5769-EF20-6951-9E75945B0D51}"/>
              </a:ext>
            </a:extLst>
          </p:cNvPr>
          <p:cNvSpPr txBox="1"/>
          <p:nvPr/>
        </p:nvSpPr>
        <p:spPr>
          <a:xfrm>
            <a:off x="728834" y="1396861"/>
            <a:ext cx="3312047" cy="37610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  <a:ea typeface="+mj-ea"/>
                <a:cs typeface="+mj-cs"/>
              </a:rPr>
              <a:t>Choosing the right research design for your study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dirty="0"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1AA3C9-7832-2395-B9B6-5817B607CE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552" r="-1" b="19104"/>
          <a:stretch/>
        </p:blipFill>
        <p:spPr>
          <a:xfrm>
            <a:off x="4683828" y="487942"/>
            <a:ext cx="7468217" cy="63700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0D777-F74A-7E14-60E0-980FF6DD7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960B2F19-8C0D-0C95-6AAE-B32DB3F78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62" y="99293"/>
            <a:ext cx="3832673" cy="216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BEA284C6-6D79-2ED8-659C-B03452EB0A0A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63" y="2351061"/>
            <a:ext cx="3832672" cy="215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A8A9A764-EBBB-71DC-907C-C96EB3156C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63" y="4595101"/>
            <a:ext cx="3832672" cy="2153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DEFD0D6-311A-D946-5CFD-97BB2910CAF0}"/>
              </a:ext>
            </a:extLst>
          </p:cNvPr>
          <p:cNvSpPr txBox="1"/>
          <p:nvPr/>
        </p:nvSpPr>
        <p:spPr>
          <a:xfrm>
            <a:off x="4941825" y="2459504"/>
            <a:ext cx="62361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Overall Strategy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Blueprint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Determined by research question </a:t>
            </a:r>
          </a:p>
        </p:txBody>
      </p:sp>
    </p:spTree>
    <p:extLst>
      <p:ext uri="{BB962C8B-B14F-4D97-AF65-F5344CB8AC3E}">
        <p14:creationId xmlns:p14="http://schemas.microsoft.com/office/powerpoint/2010/main" val="729746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847EF-82B7-168E-BBA8-D98EDBAA9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FDF61-4D9E-E292-B9EA-145274A6F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6418C-1B5D-6EBC-C18C-2E6525DCE96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7B3330DA-E940-D0B4-8988-8205EDAED9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290"/>
            <a:ext cx="12274732" cy="692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593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853F6-C996-3B05-B910-598154150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Focus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F7D62168-785D-6C20-84AE-A4DE22A70F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" y="2244669"/>
            <a:ext cx="4195915" cy="23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6DBC0A5F-0D85-2A09-135C-53F2FBBF7FFA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154561" y="2316280"/>
            <a:ext cx="6437671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Understanding experiences, perspectives, and meanings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Exploring "why" and "how" questions.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Gaining in-depth insights into complex issues.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251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1DE055-0853-9E30-4796-D6E17A93E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82E05-8DEF-4519-B280-7337D82E5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0F85016C-16D2-8436-8138-54E0538CB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" y="2244669"/>
            <a:ext cx="4195915" cy="23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49FD3393-131B-09F2-1ED3-CD298EBE04FB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115899" y="1490461"/>
            <a:ext cx="6977778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Interviews: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One-on-one conversations to gather detailed narratives.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Groups: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Group discussions to explore shared experiences and opinions.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Observations: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Observing and documenting behaviors and interactions in natural settings.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Case Studies: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In-depth analysis of a specific individual, group, or situation.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Experiential: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Research based on lived experience. </a:t>
            </a:r>
          </a:p>
        </p:txBody>
      </p:sp>
    </p:spTree>
    <p:extLst>
      <p:ext uri="{BB962C8B-B14F-4D97-AF65-F5344CB8AC3E}">
        <p14:creationId xmlns:p14="http://schemas.microsoft.com/office/powerpoint/2010/main" val="1611717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974EED-FA53-F860-EA55-F8C6FFB66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9084D-0E16-63D8-702D-9FEF34DBC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807FB562-B456-593A-FBD9-180F85B7EA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" y="2244669"/>
            <a:ext cx="4195915" cy="23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A937CA4F-2139-4423-FC1C-C1B10106122E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347269" y="1821898"/>
            <a:ext cx="6215466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Thematic analysis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Identifying recurring themes and patterns in data.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Narrative analysis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Examining stories and personal accounts.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Content analysis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Analyzing text or media to identify patterns and meanings. </a:t>
            </a:r>
          </a:p>
        </p:txBody>
      </p:sp>
    </p:spTree>
    <p:extLst>
      <p:ext uri="{BB962C8B-B14F-4D97-AF65-F5344CB8AC3E}">
        <p14:creationId xmlns:p14="http://schemas.microsoft.com/office/powerpoint/2010/main" val="4199304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C4284-470D-078B-5C52-3691B5AB4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873E2-5622-3F3F-A0D3-1B787A137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879D8F58-1619-631F-A5A2-DA989EA89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" y="2244669"/>
            <a:ext cx="4195915" cy="23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B76D144-CEA9-282E-8FFA-0B6620665F4F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102941" y="1953647"/>
            <a:ext cx="6408176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rich, detailed insights.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Explores complex phenomena.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Flexible and adaptable.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Useful when exploring a topic that is not well understood. </a:t>
            </a:r>
          </a:p>
        </p:txBody>
      </p:sp>
    </p:spTree>
    <p:extLst>
      <p:ext uri="{BB962C8B-B14F-4D97-AF65-F5344CB8AC3E}">
        <p14:creationId xmlns:p14="http://schemas.microsoft.com/office/powerpoint/2010/main" val="1922025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49C28-DC79-CC68-8999-7E5B31627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0996-4D6E-D661-B1C7-C18AF2790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0BC6DFB7-79FC-C8AD-9292-0796A3D79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" y="2244669"/>
            <a:ext cx="4195915" cy="23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A0CCEACB-AAE5-FA37-97A4-1881B2DE34FE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503381" y="1805539"/>
            <a:ext cx="4865434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Subjective and potentially biased.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Difficult to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generalise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findings.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Time-consuming.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Analysis can be difficult. </a:t>
            </a:r>
          </a:p>
        </p:txBody>
      </p:sp>
    </p:spTree>
    <p:extLst>
      <p:ext uri="{BB962C8B-B14F-4D97-AF65-F5344CB8AC3E}">
        <p14:creationId xmlns:p14="http://schemas.microsoft.com/office/powerpoint/2010/main" val="2264166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4B1741-2D9A-8E4E-F213-DF6D8E930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DEA0E-90B8-8A9C-9F50-F0F439CF7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pic>
        <p:nvPicPr>
          <p:cNvPr id="4" name="Picture 2" descr="Types of Qualitative Research: 13 Vital Approaches &amp; Methods">
            <a:extLst>
              <a:ext uri="{FF2B5EF4-FFF2-40B4-BE49-F238E27FC236}">
                <a16:creationId xmlns:a16="http://schemas.microsoft.com/office/drawing/2014/main" id="{03426752-54B6-0158-9588-8BF579A70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2" y="2244669"/>
            <a:ext cx="4195915" cy="23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5D79A80-8AD6-07E7-1FE1-379E64F97937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456904" y="1935675"/>
            <a:ext cx="6201696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study exploring the lived experiences of patients with chronic pain.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study on the patient experience when being discharged from hospital. </a:t>
            </a:r>
          </a:p>
        </p:txBody>
      </p:sp>
    </p:spTree>
    <p:extLst>
      <p:ext uri="{BB962C8B-B14F-4D97-AF65-F5344CB8AC3E}">
        <p14:creationId xmlns:p14="http://schemas.microsoft.com/office/powerpoint/2010/main" val="634647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2F2CD-8D80-8E59-598F-CBE16DB4F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7F691-9800-7D84-95B6-172EBF0BD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7D228-F90E-F5E7-909C-0012AC6410F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78DB7F98-0558-02A0-F92F-0705A7872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4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AC207C-C46E-DD22-1AD6-2AB0F4978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91C2A-5FC7-A106-F603-255EC38BD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</a:t>
            </a:r>
          </a:p>
        </p:txBody>
      </p:sp>
      <p:pic>
        <p:nvPicPr>
          <p:cNvPr id="4098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AB834A27-46B9-DAF1-4C21-7A688F04E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2198892"/>
            <a:ext cx="4373716" cy="2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568FE2-D746-436F-AED6-5AC8F0089DF2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058697" y="1808060"/>
            <a:ext cx="6860122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Measuring and quantifying data.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Testing hypotheses and establishing cause-and-effect relationships.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Generalising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findings to larger populations. </a:t>
            </a:r>
          </a:p>
        </p:txBody>
      </p:sp>
    </p:spTree>
    <p:extLst>
      <p:ext uri="{BB962C8B-B14F-4D97-AF65-F5344CB8AC3E}">
        <p14:creationId xmlns:p14="http://schemas.microsoft.com/office/powerpoint/2010/main" val="39941064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25B07-A030-6CCE-AEE8-ACFDC8830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19CF8-3997-BCC9-5023-0095EF303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pic>
        <p:nvPicPr>
          <p:cNvPr id="4098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889F84D8-5FBE-5828-46B0-BBC571727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2198892"/>
            <a:ext cx="4373716" cy="2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C0E04023-C4B7-DCA4-E091-778E68554DB7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117689" y="1695293"/>
            <a:ext cx="6902245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Surveys: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Collecting data through questionnaires with closed-ended questions.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Experiments: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Manipulating variables to determine their effects.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Observational Studies (Quantitative):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Measuring and counting specific behaviors or events.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Statistical Analysis: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Using statistical software to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numerical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858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D701A0-B03E-D8E0-EDCD-B250AD446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DD174-9EBF-4FBC-BACE-82AA0A67D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pic>
        <p:nvPicPr>
          <p:cNvPr id="4098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9C125B36-C80E-711A-2999-C8AC4B6138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2198892"/>
            <a:ext cx="4373716" cy="2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6B96190-2923-303E-1D8D-4B4E0EFDE7D9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058697" y="1923216"/>
            <a:ext cx="668839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Descriptive statistics: Summarizing data using means, medians, and standard deviations.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Inferential statistics: Making inferences about populations based on sample data.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Regression analysis: Determining relationships between variables. </a:t>
            </a:r>
          </a:p>
        </p:txBody>
      </p:sp>
    </p:spTree>
    <p:extLst>
      <p:ext uri="{BB962C8B-B14F-4D97-AF65-F5344CB8AC3E}">
        <p14:creationId xmlns:p14="http://schemas.microsoft.com/office/powerpoint/2010/main" val="4089415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368E9-860B-C49E-1216-9E108BFBD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329C6-6702-C2C2-FBBC-D6D27F8AA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pic>
        <p:nvPicPr>
          <p:cNvPr id="4098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9B29E056-5DF1-0228-D97D-8D94B2BCE8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2198892"/>
            <a:ext cx="4373716" cy="2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CD997117-CA8B-AC77-6085-AED726140A74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5055088" y="2198892"/>
            <a:ext cx="5319918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Objective and reliable.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Generalisable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findings.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Efficient data collection and analysis.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 show cause and effect. </a:t>
            </a:r>
          </a:p>
        </p:txBody>
      </p:sp>
    </p:spTree>
    <p:extLst>
      <p:ext uri="{BB962C8B-B14F-4D97-AF65-F5344CB8AC3E}">
        <p14:creationId xmlns:p14="http://schemas.microsoft.com/office/powerpoint/2010/main" val="35674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3E9D2B-0D0C-7583-BC2E-A62F33D1A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6E41-1DDF-C6A5-86E8-49C193555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pic>
        <p:nvPicPr>
          <p:cNvPr id="4098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2DE9BEE6-EDD8-235A-D442-31A5A5DC2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2198892"/>
            <a:ext cx="4373716" cy="2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6DC69843-4401-3840-1995-BE19404A8E80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4942943" y="2198892"/>
            <a:ext cx="6713697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ability to explore complex phenomena.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 overlook individual experiences.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may be superficial.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 be difficult to design a good experiment. </a:t>
            </a:r>
          </a:p>
        </p:txBody>
      </p:sp>
    </p:spTree>
    <p:extLst>
      <p:ext uri="{BB962C8B-B14F-4D97-AF65-F5344CB8AC3E}">
        <p14:creationId xmlns:p14="http://schemas.microsoft.com/office/powerpoint/2010/main" val="3685207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82D6C-CF1F-B057-185B-3B3ADA836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1F4A6-3645-5346-3B67-86C7D9C6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pic>
        <p:nvPicPr>
          <p:cNvPr id="4098" name="Picture 2" descr="Quantitative vs. Qualitative UX Research: What's the Difference? | by Shiva  Ramakrishnan P B | Medium">
            <a:extLst>
              <a:ext uri="{FF2B5EF4-FFF2-40B4-BE49-F238E27FC236}">
                <a16:creationId xmlns:a16="http://schemas.microsoft.com/office/drawing/2014/main" id="{B0E501D1-63F9-4D57-34C3-1FB823926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2198892"/>
            <a:ext cx="4373716" cy="2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086737D7-45F3-3EC3-B076-A92C3BED109E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4992330" y="2198892"/>
            <a:ext cx="6901452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study measuring the effectiveness of a new medication.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survey on the prevalence of diabetes in a specific population. </a:t>
            </a:r>
          </a:p>
        </p:txBody>
      </p:sp>
    </p:spTree>
    <p:extLst>
      <p:ext uri="{BB962C8B-B14F-4D97-AF65-F5344CB8AC3E}">
        <p14:creationId xmlns:p14="http://schemas.microsoft.com/office/powerpoint/2010/main" val="97621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87648-7A3D-0AF9-9E38-D4947FB7D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21F42-EB3D-E15F-078C-15694E48E59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1F2F2E88-AD86-3A9F-FFE8-461F6F280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"/>
            <a:ext cx="12192000" cy="685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424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DF03A-C27D-28DF-84E4-9833E111F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</a:t>
            </a:r>
          </a:p>
        </p:txBody>
      </p:sp>
      <p:pic>
        <p:nvPicPr>
          <p:cNvPr id="5122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B0AFFBAD-9C33-E3F5-73E0-B8260E9AAC3F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2229226"/>
            <a:ext cx="4269658" cy="2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A6B07E3-9706-1D6D-1CAD-471B1C6D1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2044" y="1951672"/>
            <a:ext cx="5621593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Combining qualitative and quantitative approaches.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Gaining a more comprehensive understanding of a research problem.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Triangulating data to enhance validity. </a:t>
            </a:r>
          </a:p>
        </p:txBody>
      </p:sp>
    </p:spTree>
    <p:extLst>
      <p:ext uri="{BB962C8B-B14F-4D97-AF65-F5344CB8AC3E}">
        <p14:creationId xmlns:p14="http://schemas.microsoft.com/office/powerpoint/2010/main" val="39945390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ACB11-1E10-5734-B49B-6B718AF2C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1780A-7D78-4838-81E4-829FD8F49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pic>
        <p:nvPicPr>
          <p:cNvPr id="5122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398DCF33-9BA2-155D-3797-81001C5C6198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2229226"/>
            <a:ext cx="4269658" cy="2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AB4EEE51-7B19-E691-6CE4-B6395CD2BD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199" y="1892368"/>
            <a:ext cx="643275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Sequential designs: Conducting qualitative and quantitative phases in sequence.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Concurrent designs: Conducting qualitative and quantitative phases simultaneously.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Embedded designs: Integrating qualitative and quantitative data within a larger study. </a:t>
            </a:r>
          </a:p>
        </p:txBody>
      </p:sp>
    </p:spTree>
    <p:extLst>
      <p:ext uri="{BB962C8B-B14F-4D97-AF65-F5344CB8AC3E}">
        <p14:creationId xmlns:p14="http://schemas.microsoft.com/office/powerpoint/2010/main" val="1312047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6BDDA-DCCF-2E78-8BAE-543A56B63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717EE-16AB-6C1A-B6B8-A3E95C67E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pic>
        <p:nvPicPr>
          <p:cNvPr id="5122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B928CBDB-9DDE-5124-CB4D-B77F13453D54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2229226"/>
            <a:ext cx="4269658" cy="2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EA971B-AC8F-808B-2F29-F5BEF9B0DF5C}"/>
              </a:ext>
            </a:extLst>
          </p:cNvPr>
          <p:cNvSpPr txBox="1"/>
          <p:nvPr/>
        </p:nvSpPr>
        <p:spPr>
          <a:xfrm>
            <a:off x="5199182" y="2782669"/>
            <a:ext cx="60984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Integrating qualitative and quantitative data through triangulation, data transformation, or joint displays.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93098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64112-5091-450F-D777-42620E618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D6F07-FD3E-FAE9-89BD-D33ECAF06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pic>
        <p:nvPicPr>
          <p:cNvPr id="5122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28649039-66C5-B9EC-1B10-C2451A6E4787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2229226"/>
            <a:ext cx="4269658" cy="2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E1DA8BDC-EF64-218B-5022-13595CE280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376" y="1983418"/>
            <a:ext cx="6753035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a more complete picture of the research problem.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validity and reliability.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Addresses a wider range of research questions.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 add depth to quantitative data, and breadth to qualitative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4516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7C58B-D932-4CA8-0659-79BD2BD8C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651E3-E2A2-7433-593E-25A9865A7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pic>
        <p:nvPicPr>
          <p:cNvPr id="5122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0D58B57B-9BE2-8215-B454-59433DC319D7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2229226"/>
            <a:ext cx="4269658" cy="2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019BE279-552B-1ACF-F720-F01B769973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6431" y="1866673"/>
            <a:ext cx="6263914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Complex and time-consuming.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Requires expertise in both qualitative and quantitative methods.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integration can be challenging. </a:t>
            </a:r>
          </a:p>
        </p:txBody>
      </p:sp>
    </p:spTree>
    <p:extLst>
      <p:ext uri="{BB962C8B-B14F-4D97-AF65-F5344CB8AC3E}">
        <p14:creationId xmlns:p14="http://schemas.microsoft.com/office/powerpoint/2010/main" val="20890070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4481F-33E3-B41A-5CE2-A7D78BB34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E9150-ABB2-9444-0E1E-735C1EF6F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pic>
        <p:nvPicPr>
          <p:cNvPr id="5122" name="Picture 2" descr="Qualitative Research Design &amp; Methods for Better Results">
            <a:extLst>
              <a:ext uri="{FF2B5EF4-FFF2-40B4-BE49-F238E27FC236}">
                <a16:creationId xmlns:a16="http://schemas.microsoft.com/office/drawing/2014/main" id="{E18A2E53-6B52-018F-9280-3C2EB807A106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2229226"/>
            <a:ext cx="4269658" cy="2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E3948E4-CCD6-706E-B067-3F99BD4769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7611" y="1648551"/>
            <a:ext cx="6179957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study using a survey to measure patient satisfaction and interviews to explore the reasons behind satisfaction levels.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study using quantitative data to measure the effectiveness of a new digital health intervention, and qualitative interviews to understand the patient experience of using it. </a:t>
            </a:r>
          </a:p>
        </p:txBody>
      </p:sp>
    </p:spTree>
    <p:extLst>
      <p:ext uri="{BB962C8B-B14F-4D97-AF65-F5344CB8AC3E}">
        <p14:creationId xmlns:p14="http://schemas.microsoft.com/office/powerpoint/2010/main" val="9218755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3909-7DE4-EBB9-F23A-0FFD7E259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Right Approach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872790B-2E72-188F-A969-E0DCD52BFAB6}"/>
              </a:ext>
            </a:extLst>
          </p:cNvPr>
          <p:cNvSpPr>
            <a:spLocks noGrp="1" noChangeArrowheads="1"/>
          </p:cNvSpPr>
          <p:nvPr>
            <p:ph sz="quarter" idx="10"/>
          </p:nvPr>
        </p:nvSpPr>
        <p:spPr bwMode="auto">
          <a:xfrm>
            <a:off x="4964364" y="1982607"/>
            <a:ext cx="6911886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Consider the research question: What do you want to learn?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Consider the available resources: Time, funding, and expertise.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Consider the nature of the problem: Is it measurable or experiential? </a:t>
            </a:r>
          </a:p>
        </p:txBody>
      </p:sp>
      <p:pic>
        <p:nvPicPr>
          <p:cNvPr id="22531" name="Picture 3" descr="Opslogix | Blog">
            <a:extLst>
              <a:ext uri="{FF2B5EF4-FFF2-40B4-BE49-F238E27FC236}">
                <a16:creationId xmlns:a16="http://schemas.microsoft.com/office/drawing/2014/main" id="{32A870BE-5E6B-67BA-5AAC-C194624C55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4900" y="1893797"/>
            <a:ext cx="4625771" cy="307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8248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FC351259-191D-198C-6F09-6E71B1433218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5177641"/>
              </p:ext>
            </p:extLst>
          </p:nvPr>
        </p:nvGraphicFramePr>
        <p:xfrm>
          <a:off x="1021062" y="2641047"/>
          <a:ext cx="10149876" cy="352615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149876">
                  <a:extLst>
                    <a:ext uri="{9D8B030D-6E8A-4147-A177-3AD203B41FA5}">
                      <a16:colId xmlns:a16="http://schemas.microsoft.com/office/drawing/2014/main" val="598678865"/>
                    </a:ext>
                  </a:extLst>
                </a:gridCol>
              </a:tblGrid>
              <a:tr h="40062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Assignment 1 – Research Proposal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6198677"/>
                  </a:ext>
                </a:extLst>
              </a:tr>
              <a:tr h="6914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Tackle the ‘Research Design and Methodology’ section of your research proposal – including…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3951586"/>
                  </a:ext>
                </a:extLst>
              </a:tr>
              <a:tr h="477448">
                <a:tc>
                  <a:txBody>
                    <a:bodyPr/>
                    <a:lstStyle/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GB" dirty="0"/>
                        <a:t>Research Design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542813"/>
                  </a:ext>
                </a:extLst>
              </a:tr>
              <a:tr h="6914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-Data Collection Tools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9379137"/>
                  </a:ext>
                </a:extLst>
              </a:tr>
              <a:tr h="46382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Data Analysis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0763532"/>
                  </a:ext>
                </a:extLst>
              </a:tr>
              <a:tr h="40062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Remember to consider the benefits and limitations of each of these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68496515"/>
                  </a:ext>
                </a:extLst>
              </a:tr>
              <a:tr h="40062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Combining the 3 areas above, you should be looking at about 500 words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5264311"/>
                  </a:ext>
                </a:extLst>
              </a:tr>
            </a:tbl>
          </a:graphicData>
        </a:graphic>
      </p:graphicFrame>
      <p:pic>
        <p:nvPicPr>
          <p:cNvPr id="1026" name="Picture 2" descr="Assignment Text Written On Black Wooden Stock Illustration 2319541907 |  Shutterstock">
            <a:extLst>
              <a:ext uri="{FF2B5EF4-FFF2-40B4-BE49-F238E27FC236}">
                <a16:creationId xmlns:a16="http://schemas.microsoft.com/office/drawing/2014/main" id="{9B425440-2852-F737-343A-4AF3F19AF3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7" t="11899" r="9840" b="17318"/>
          <a:stretch/>
        </p:blipFill>
        <p:spPr bwMode="auto">
          <a:xfrm>
            <a:off x="3332152" y="294049"/>
            <a:ext cx="5527696" cy="188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567797"/>
      </p:ext>
    </p:extLst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FE6E523-EF1A-4DB5-9AC2-1C00AF514A88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27A25810009EC4BB1E2995EA89B9917" ma:contentTypeVersion="8" ma:contentTypeDescription="Create a new document." ma:contentTypeScope="" ma:versionID="460069bb8f31f31e6c1ac15173e2d838">
  <xsd:schema xmlns:xsd="http://www.w3.org/2001/XMLSchema" xmlns:xs="http://www.w3.org/2001/XMLSchema" xmlns:p="http://schemas.microsoft.com/office/2006/metadata/properties" xmlns:ns2="1312bf59-367e-47f3-88b8-171688ec5f59" xmlns:ns3="991c7ee6-3f51-4e6a-bb6c-7fecfb40caac" targetNamespace="http://schemas.microsoft.com/office/2006/metadata/properties" ma:root="true" ma:fieldsID="a82491691a3dc552cd9a9df2b62a8c27" ns2:_="" ns3:_="">
    <xsd:import namespace="1312bf59-367e-47f3-88b8-171688ec5f59"/>
    <xsd:import namespace="991c7ee6-3f51-4e6a-bb6c-7fecfb40ca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12bf59-367e-47f3-88b8-171688ec5f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1c7ee6-3f51-4e6a-bb6c-7fecfb40caa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03C509-9A9B-4F10-BCD5-3C52AD145FF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614CF7B1-4A46-4EF6-8D8B-9459B50556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AD822E-C5A5-4ECC-A2C9-7D1815C864FB}">
  <ds:schemaRefs>
    <ds:schemaRef ds:uri="1312bf59-367e-47f3-88b8-171688ec5f59"/>
    <ds:schemaRef ds:uri="991c7ee6-3f51-4e6a-bb6c-7fecfb40caa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1319</TotalTime>
  <Words>760</Words>
  <Application>Microsoft Office PowerPoint</Application>
  <PresentationFormat>Widescreen</PresentationFormat>
  <Paragraphs>172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DengXian</vt:lpstr>
      <vt:lpstr>Arial</vt:lpstr>
      <vt:lpstr>Arial Nova</vt:lpstr>
      <vt:lpstr>Calibri</vt:lpstr>
      <vt:lpstr>3_Office Theme</vt:lpstr>
      <vt:lpstr>3_Custom Design</vt:lpstr>
      <vt:lpstr>4_Custom Design</vt:lpstr>
      <vt:lpstr>2_Office Theme</vt:lpstr>
      <vt:lpstr>1_Office Theme</vt:lpstr>
      <vt:lpstr>4_Office Theme</vt:lpstr>
      <vt:lpstr>PowerPoint Presentation</vt:lpstr>
      <vt:lpstr>Recap</vt:lpstr>
      <vt:lpstr>Today’s Session</vt:lpstr>
      <vt:lpstr>PowerPoint Presentation</vt:lpstr>
      <vt:lpstr>Research Design</vt:lpstr>
      <vt:lpstr>PowerPoint Presentation</vt:lpstr>
      <vt:lpstr>Focus</vt:lpstr>
      <vt:lpstr>Methods</vt:lpstr>
      <vt:lpstr>Analysis</vt:lpstr>
      <vt:lpstr>Strengths</vt:lpstr>
      <vt:lpstr>Weaknesses</vt:lpstr>
      <vt:lpstr>Examples</vt:lpstr>
      <vt:lpstr>PowerPoint Presentation</vt:lpstr>
      <vt:lpstr>Focus</vt:lpstr>
      <vt:lpstr>Methods</vt:lpstr>
      <vt:lpstr>Analysis</vt:lpstr>
      <vt:lpstr>Strengths</vt:lpstr>
      <vt:lpstr>Weaknesses</vt:lpstr>
      <vt:lpstr>Examples</vt:lpstr>
      <vt:lpstr>PowerPoint Presentation</vt:lpstr>
      <vt:lpstr>Focus</vt:lpstr>
      <vt:lpstr>Methods</vt:lpstr>
      <vt:lpstr>Analysis</vt:lpstr>
      <vt:lpstr>Strengths</vt:lpstr>
      <vt:lpstr>Weaknesses</vt:lpstr>
      <vt:lpstr>Examples</vt:lpstr>
      <vt:lpstr>Choosing the Right Approach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Donna Morgan</cp:lastModifiedBy>
  <cp:revision>6</cp:revision>
  <dcterms:created xsi:type="dcterms:W3CDTF">2022-09-22T13:51:00Z</dcterms:created>
  <dcterms:modified xsi:type="dcterms:W3CDTF">2026-03-01T12:41:22Z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0x010100227A25810009EC4BB1E2995EA89B9917</vt:lpwstr>
  </property>
</Properties>
</file>