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936A-F496-E47E-48F8-EA972C9137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15FBC9-EF4E-A697-96F3-A26E0023B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8501F2-AC46-0DE9-8502-8F2EA04E0D9E}"/>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F2E0A8FF-842E-9F38-FC6F-50EF69A79A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83178-4E11-62F0-DA2A-8E37883CC291}"/>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3370054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AF4E2-F26E-638C-D72C-0AA844075B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168CCE-DB6E-96D8-DB51-F834172403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A494ED-0AB6-E749-FBA4-12DB3DD8CFC7}"/>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B8177914-56F9-884F-5F20-BE5108ACEC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BE61D-4957-1EAD-03A1-6D1FDF583DF9}"/>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2614146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6BEA6-ACB4-773F-23A5-AA4003F3D1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F5B72B-5427-BA95-6577-1B0162F18E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39414B-E5A8-690A-CB34-98042D7FDAFC}"/>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287173C0-0F35-CBD0-E3AE-DF9CE1C5C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2AFB78-BEF4-0B4B-EED6-937D336B1469}"/>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3404976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5E5A-214E-F50E-C957-9C6C065FAE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ACBF56-BFDB-7FF8-6C36-39F8DDB8CA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D54942-3A0D-28E3-3FC8-8E8012BB16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C4803C-B80E-85B0-3009-9686A0AF1A9D}"/>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6" name="Footer Placeholder 5">
            <a:extLst>
              <a:ext uri="{FF2B5EF4-FFF2-40B4-BE49-F238E27FC236}">
                <a16:creationId xmlns:a16="http://schemas.microsoft.com/office/drawing/2014/main" id="{AC0E046E-6C4A-9017-F773-C5BC637C98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FC6989-1923-4C4D-4A99-7198CA3C114C}"/>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3992231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98DFD-C15D-EECA-8E6E-817D94EAFC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7CBE0D-110F-89F4-AA32-1F49E0FB90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335C7C-C3ED-E76F-9664-61AD7CEC90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7D4CE2-38B8-6D5C-8BF1-B1ED7FD2BA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FE99E1-281C-92BB-5534-83BB60977D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7F92CB-03EB-BBB8-FA58-70C82C0ABA54}"/>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8" name="Footer Placeholder 7">
            <a:extLst>
              <a:ext uri="{FF2B5EF4-FFF2-40B4-BE49-F238E27FC236}">
                <a16:creationId xmlns:a16="http://schemas.microsoft.com/office/drawing/2014/main" id="{5518425D-615E-EB1B-9D9A-DBB176F950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CD937E-4BF6-31DE-93A2-3D646D71CF8D}"/>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1071717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BA7E8-511C-B39A-6D20-304DFBA7BD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E3BA84-AB18-0FE2-92C4-144ACE848D9F}"/>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4" name="Footer Placeholder 3">
            <a:extLst>
              <a:ext uri="{FF2B5EF4-FFF2-40B4-BE49-F238E27FC236}">
                <a16:creationId xmlns:a16="http://schemas.microsoft.com/office/drawing/2014/main" id="{DA86E91C-A137-79BE-B0F6-832C0D44B6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174B17-A017-F8BE-CE7D-311BC9E0E1C6}"/>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2059624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FA3B79-E4A6-1F86-E805-0AC7AF238C0F}"/>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3" name="Footer Placeholder 2">
            <a:extLst>
              <a:ext uri="{FF2B5EF4-FFF2-40B4-BE49-F238E27FC236}">
                <a16:creationId xmlns:a16="http://schemas.microsoft.com/office/drawing/2014/main" id="{B17D1CFE-C249-7987-4B18-435687B274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436451-B2F5-A413-C6A7-4645F00137B4}"/>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1433196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CA200-B415-27B6-0C1B-0B627E042B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75950-4173-89B1-7156-D48A624018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DAB81-3FDD-83E3-515E-77D3E2627A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56A16D-C40B-F83F-DDC3-77571B674619}"/>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6" name="Footer Placeholder 5">
            <a:extLst>
              <a:ext uri="{FF2B5EF4-FFF2-40B4-BE49-F238E27FC236}">
                <a16:creationId xmlns:a16="http://schemas.microsoft.com/office/drawing/2014/main" id="{53313B85-5AC1-572E-6C2F-A18F8E4143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082118-85BC-88C6-3226-7DF5800C961F}"/>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2752686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58A3-335A-C5C3-2BF8-27FDC67E36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E023D0-F15F-5EB9-066A-4743137810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778FE6-5D62-82C5-EBF7-184B4612BB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4456C0-A688-5CE4-61D0-11CAA2017A81}"/>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6" name="Footer Placeholder 5">
            <a:extLst>
              <a:ext uri="{FF2B5EF4-FFF2-40B4-BE49-F238E27FC236}">
                <a16:creationId xmlns:a16="http://schemas.microsoft.com/office/drawing/2014/main" id="{A74C4EE5-5B03-E79E-54C9-5C80021EDC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B3195B-58D1-A9F3-89BA-5DD3F00ABDBD}"/>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3390841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2038-F456-EAFA-7B01-26DF398BE1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60F576-9BA1-DC5D-02CF-D1F4622044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CAE28-76BC-BF54-1061-CD32DD216582}"/>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E73140B3-694D-F7EA-D27B-1A3E16B38E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06E82D-C313-743B-5C2B-AE049B17EEAE}"/>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4233741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55B0B-8763-14D8-D60A-3D9FEAEE6F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6FF3FA-9834-0D5B-F37E-0FE10329B4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AF3C0-E1BC-50C0-60CB-29DE53D7FEA6}"/>
              </a:ext>
            </a:extLst>
          </p:cNvPr>
          <p:cNvSpPr>
            <a:spLocks noGrp="1"/>
          </p:cNvSpPr>
          <p:nvPr>
            <p:ph type="dt" sz="half" idx="10"/>
          </p:nvPr>
        </p:nvSpPr>
        <p:spPr/>
        <p:txBody>
          <a:body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D11F37CE-2CA6-54DB-EE94-86DB2FA012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29063-8E16-583F-1B74-D69E4D9F2339}"/>
              </a:ext>
            </a:extLst>
          </p:cNvPr>
          <p:cNvSpPr>
            <a:spLocks noGrp="1"/>
          </p:cNvSpPr>
          <p:nvPr>
            <p:ph type="sldNum" sz="quarter" idx="12"/>
          </p:nvPr>
        </p:nvSpPr>
        <p:spPr/>
        <p:txBody>
          <a:bodyPr/>
          <a:lstStyle/>
          <a:p>
            <a:fld id="{1EA13FF3-990F-40C3-8C1C-ED80FED199AB}" type="slidenum">
              <a:rPr lang="en-GB" smtClean="0"/>
              <a:t>‹#›</a:t>
            </a:fld>
            <a:endParaRPr lang="en-GB"/>
          </a:p>
        </p:txBody>
      </p:sp>
    </p:spTree>
    <p:extLst>
      <p:ext uri="{BB962C8B-B14F-4D97-AF65-F5344CB8AC3E}">
        <p14:creationId xmlns:p14="http://schemas.microsoft.com/office/powerpoint/2010/main" val="3205710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F11244-EE9E-7861-854E-0F57AD014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6EABE2-9644-173D-3B97-C826DF1DF8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EE1DE-35F1-3F79-8762-4C7A0CDFA4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35356F-5D68-4378-9C39-6377B5FC9A90}" type="datetimeFigureOut">
              <a:rPr lang="en-GB" smtClean="0"/>
              <a:t>15/01/2025</a:t>
            </a:fld>
            <a:endParaRPr lang="en-GB"/>
          </a:p>
        </p:txBody>
      </p:sp>
      <p:sp>
        <p:nvSpPr>
          <p:cNvPr id="5" name="Footer Placeholder 4">
            <a:extLst>
              <a:ext uri="{FF2B5EF4-FFF2-40B4-BE49-F238E27FC236}">
                <a16:creationId xmlns:a16="http://schemas.microsoft.com/office/drawing/2014/main" id="{A78AF965-2274-7D6B-468A-0EFD9D44F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B0FA754-BAD6-463F-BB69-4403674E3D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A13FF3-990F-40C3-8C1C-ED80FED199AB}" type="slidenum">
              <a:rPr lang="en-GB" smtClean="0"/>
              <a:t>‹#›</a:t>
            </a:fld>
            <a:endParaRPr lang="en-GB"/>
          </a:p>
        </p:txBody>
      </p:sp>
    </p:spTree>
    <p:extLst>
      <p:ext uri="{BB962C8B-B14F-4D97-AF65-F5344CB8AC3E}">
        <p14:creationId xmlns:p14="http://schemas.microsoft.com/office/powerpoint/2010/main" val="3233843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B3B8814-6C28-8707-10DD-88AF80B174E5}"/>
              </a:ext>
            </a:extLst>
          </p:cNvPr>
          <p:cNvSpPr>
            <a:spLocks noGrp="1"/>
          </p:cNvSpPr>
          <p:nvPr>
            <p:ph type="ctrTitle"/>
          </p:nvPr>
        </p:nvSpPr>
        <p:spPr>
          <a:xfrm>
            <a:off x="1301261" y="590062"/>
            <a:ext cx="5409655" cy="2838938"/>
          </a:xfrm>
        </p:spPr>
        <p:txBody>
          <a:bodyPr>
            <a:normAutofit/>
          </a:bodyPr>
          <a:lstStyle/>
          <a:p>
            <a:pPr algn="l"/>
            <a:r>
              <a:rPr lang="en-GB" sz="5600">
                <a:solidFill>
                  <a:srgbClr val="FFFFFF"/>
                </a:solidFill>
              </a:rPr>
              <a:t>Personal development plan</a:t>
            </a:r>
          </a:p>
        </p:txBody>
      </p:sp>
      <p:sp>
        <p:nvSpPr>
          <p:cNvPr id="3" name="Subtitle 2">
            <a:extLst>
              <a:ext uri="{FF2B5EF4-FFF2-40B4-BE49-F238E27FC236}">
                <a16:creationId xmlns:a16="http://schemas.microsoft.com/office/drawing/2014/main" id="{4A8446E4-91C1-1D77-B0FB-E38D2CC957C3}"/>
              </a:ext>
            </a:extLst>
          </p:cNvPr>
          <p:cNvSpPr>
            <a:spLocks noGrp="1"/>
          </p:cNvSpPr>
          <p:nvPr>
            <p:ph type="subTitle" idx="1"/>
          </p:nvPr>
        </p:nvSpPr>
        <p:spPr>
          <a:xfrm>
            <a:off x="5642044" y="4698614"/>
            <a:ext cx="5088650" cy="1198120"/>
          </a:xfrm>
        </p:spPr>
        <p:txBody>
          <a:bodyPr>
            <a:normAutofit/>
          </a:bodyPr>
          <a:lstStyle/>
          <a:p>
            <a:pPr algn="r"/>
            <a:r>
              <a:rPr lang="en-GB" sz="2000">
                <a:solidFill>
                  <a:srgbClr val="FFFFFF"/>
                </a:solidFill>
              </a:rPr>
              <a:t>Study skills </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800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9209-A617-B73E-8E56-C1946808BD62}"/>
              </a:ext>
            </a:extLst>
          </p:cNvPr>
          <p:cNvSpPr>
            <a:spLocks noGrp="1"/>
          </p:cNvSpPr>
          <p:nvPr>
            <p:ph type="title"/>
          </p:nvPr>
        </p:nvSpPr>
        <p:spPr/>
        <p:txBody>
          <a:bodyPr/>
          <a:lstStyle/>
          <a:p>
            <a:r>
              <a:rPr lang="en-US" dirty="0"/>
              <a:t>What is a PDP (personal development plan)?</a:t>
            </a:r>
            <a:endParaRPr lang="en-GB" dirty="0"/>
          </a:p>
        </p:txBody>
      </p:sp>
      <p:sp>
        <p:nvSpPr>
          <p:cNvPr id="3" name="Content Placeholder 2">
            <a:extLst>
              <a:ext uri="{FF2B5EF4-FFF2-40B4-BE49-F238E27FC236}">
                <a16:creationId xmlns:a16="http://schemas.microsoft.com/office/drawing/2014/main" id="{78D309F9-B3CD-BBA0-4D5B-75CADA1E19B4}"/>
              </a:ext>
            </a:extLst>
          </p:cNvPr>
          <p:cNvSpPr>
            <a:spLocks noGrp="1"/>
          </p:cNvSpPr>
          <p:nvPr>
            <p:ph idx="1"/>
          </p:nvPr>
        </p:nvSpPr>
        <p:spPr/>
        <p:txBody>
          <a:bodyPr>
            <a:normAutofit fontScale="70000" lnSpcReduction="20000"/>
          </a:bodyPr>
          <a:lstStyle/>
          <a:p>
            <a:r>
              <a:rPr lang="en-US" dirty="0"/>
              <a:t>A PDP stands for Personal Development Plan. It is structured self-reflective plan that allows individuals to set goals and establish strengths and weaknesses to achieve their goals and be successful. </a:t>
            </a:r>
          </a:p>
          <a:p>
            <a:r>
              <a:rPr lang="en-US" dirty="0"/>
              <a:t>Within a PDP you can use SMART criteria to help structure your plan and set your goals, SMART stands for:</a:t>
            </a:r>
          </a:p>
          <a:p>
            <a:r>
              <a:rPr lang="en-US" dirty="0"/>
              <a:t>Specific: be clear precise</a:t>
            </a:r>
          </a:p>
          <a:p>
            <a:r>
              <a:rPr lang="en-US" dirty="0"/>
              <a:t>Measurable: ensure there’s ways of tracking your progress</a:t>
            </a:r>
          </a:p>
          <a:p>
            <a:r>
              <a:rPr lang="en-US" dirty="0"/>
              <a:t>Achievable: makes sure your goals are realistic and attainable</a:t>
            </a:r>
          </a:p>
          <a:p>
            <a:r>
              <a:rPr lang="en-US" dirty="0"/>
              <a:t>Relevant: Set goals to align with your own personal and professional aspirations</a:t>
            </a:r>
          </a:p>
          <a:p>
            <a:r>
              <a:rPr lang="en-US" dirty="0"/>
              <a:t>Time-bound: Set deadlines to keep you accountable.</a:t>
            </a:r>
          </a:p>
          <a:p>
            <a:r>
              <a:rPr lang="en-US" dirty="0"/>
              <a:t>To make my PDP I used the SMART criteria to identify and set goals, this has allowed me to establish my strengths and weakness which will help me identify what I need to do and how to achieve my goals.</a:t>
            </a:r>
          </a:p>
          <a:p>
            <a:r>
              <a:rPr lang="en-US" dirty="0"/>
              <a:t>(Wolken, M. J, et al, 2024)</a:t>
            </a:r>
          </a:p>
          <a:p>
            <a:endParaRPr lang="en-GB" dirty="0"/>
          </a:p>
        </p:txBody>
      </p:sp>
    </p:spTree>
    <p:extLst>
      <p:ext uri="{BB962C8B-B14F-4D97-AF65-F5344CB8AC3E}">
        <p14:creationId xmlns:p14="http://schemas.microsoft.com/office/powerpoint/2010/main" val="3441754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6DBE0-1800-DF52-A31B-0BFB5A2E02FE}"/>
              </a:ext>
            </a:extLst>
          </p:cNvPr>
          <p:cNvSpPr>
            <a:spLocks noGrp="1"/>
          </p:cNvSpPr>
          <p:nvPr>
            <p:ph type="title"/>
          </p:nvPr>
        </p:nvSpPr>
        <p:spPr/>
        <p:txBody>
          <a:bodyPr/>
          <a:lstStyle/>
          <a:p>
            <a:r>
              <a:rPr lang="en-GB" dirty="0"/>
              <a:t>Specific </a:t>
            </a:r>
          </a:p>
        </p:txBody>
      </p:sp>
      <p:sp>
        <p:nvSpPr>
          <p:cNvPr id="3" name="Content Placeholder 2">
            <a:extLst>
              <a:ext uri="{FF2B5EF4-FFF2-40B4-BE49-F238E27FC236}">
                <a16:creationId xmlns:a16="http://schemas.microsoft.com/office/drawing/2014/main" id="{EAF0AEFD-179B-2C33-063B-4F865A7FE4B2}"/>
              </a:ext>
            </a:extLst>
          </p:cNvPr>
          <p:cNvSpPr>
            <a:spLocks noGrp="1"/>
          </p:cNvSpPr>
          <p:nvPr>
            <p:ph idx="1"/>
          </p:nvPr>
        </p:nvSpPr>
        <p:spPr/>
        <p:txBody>
          <a:bodyPr>
            <a:normAutofit fontScale="92500" lnSpcReduction="10000"/>
          </a:bodyPr>
          <a:lstStyle/>
          <a:p>
            <a:r>
              <a:rPr lang="en-US" dirty="0"/>
              <a:t>My goal is that I  want to become a children's psychologist </a:t>
            </a:r>
          </a:p>
          <a:p>
            <a:r>
              <a:rPr lang="en-US" dirty="0"/>
              <a:t> This goal is important to me as I’m fascinated in children’s psychology and have a strong desire to help children’s mental health and support them emotionally making a positive impact on their lives.</a:t>
            </a:r>
          </a:p>
          <a:p>
            <a:r>
              <a:rPr lang="en-US" dirty="0"/>
              <a:t>Resources needed to become a child's psychologist will be Books, academic journals, and online resources on child psychology and Emotional resilience techniques for managing the stress and emotional challenges of working with children.</a:t>
            </a:r>
          </a:p>
          <a:p>
            <a:r>
              <a:rPr lang="en-US" dirty="0"/>
              <a:t>Limitations involved consist of it  being extremely demanding specifically in time, effort and financially, intuition fees may create financial challenges</a:t>
            </a:r>
          </a:p>
          <a:p>
            <a:endParaRPr lang="en-GB" dirty="0"/>
          </a:p>
        </p:txBody>
      </p:sp>
    </p:spTree>
    <p:extLst>
      <p:ext uri="{BB962C8B-B14F-4D97-AF65-F5344CB8AC3E}">
        <p14:creationId xmlns:p14="http://schemas.microsoft.com/office/powerpoint/2010/main" val="114389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F66F8-4F60-8739-048A-6E6E3F01BBFB}"/>
              </a:ext>
            </a:extLst>
          </p:cNvPr>
          <p:cNvSpPr>
            <a:spLocks noGrp="1"/>
          </p:cNvSpPr>
          <p:nvPr>
            <p:ph type="title"/>
          </p:nvPr>
        </p:nvSpPr>
        <p:spPr>
          <a:xfrm>
            <a:off x="838200" y="365126"/>
            <a:ext cx="4016829" cy="897618"/>
          </a:xfrm>
        </p:spPr>
        <p:txBody>
          <a:bodyPr/>
          <a:lstStyle/>
          <a:p>
            <a:r>
              <a:rPr lang="en-GB" dirty="0"/>
              <a:t>Measurable: </a:t>
            </a:r>
          </a:p>
        </p:txBody>
      </p:sp>
      <p:sp>
        <p:nvSpPr>
          <p:cNvPr id="3" name="Content Placeholder 2">
            <a:extLst>
              <a:ext uri="{FF2B5EF4-FFF2-40B4-BE49-F238E27FC236}">
                <a16:creationId xmlns:a16="http://schemas.microsoft.com/office/drawing/2014/main" id="{98027CB8-C8CF-D1D4-68AD-1CF6A7AD3535}"/>
              </a:ext>
            </a:extLst>
          </p:cNvPr>
          <p:cNvSpPr>
            <a:spLocks noGrp="1"/>
          </p:cNvSpPr>
          <p:nvPr>
            <p:ph idx="1"/>
          </p:nvPr>
        </p:nvSpPr>
        <p:spPr>
          <a:xfrm>
            <a:off x="489857" y="1262744"/>
            <a:ext cx="10515600" cy="1222375"/>
          </a:xfrm>
        </p:spPr>
        <p:txBody>
          <a:bodyPr/>
          <a:lstStyle/>
          <a:p>
            <a:r>
              <a:rPr lang="en-US" sz="1800" dirty="0"/>
              <a:t>It is important to have measurable goals, so you can stay motivated whilst tracking your progress. </a:t>
            </a:r>
          </a:p>
          <a:p>
            <a:r>
              <a:rPr lang="en-US" sz="1800" dirty="0"/>
              <a:t>In order to achieve my goals, I will have to successfully complete all the work given in order to get my degree in psychology. </a:t>
            </a:r>
          </a:p>
          <a:p>
            <a:endParaRPr lang="en-GB" dirty="0"/>
          </a:p>
        </p:txBody>
      </p:sp>
      <p:sp>
        <p:nvSpPr>
          <p:cNvPr id="4" name="TextBox 3">
            <a:extLst>
              <a:ext uri="{FF2B5EF4-FFF2-40B4-BE49-F238E27FC236}">
                <a16:creationId xmlns:a16="http://schemas.microsoft.com/office/drawing/2014/main" id="{119D72C5-9C6D-B962-5223-971606CF8123}"/>
              </a:ext>
            </a:extLst>
          </p:cNvPr>
          <p:cNvSpPr txBox="1"/>
          <p:nvPr/>
        </p:nvSpPr>
        <p:spPr>
          <a:xfrm>
            <a:off x="478971" y="2307772"/>
            <a:ext cx="10602686" cy="2462213"/>
          </a:xfrm>
          <a:prstGeom prst="rect">
            <a:avLst/>
          </a:prstGeom>
          <a:noFill/>
        </p:spPr>
        <p:txBody>
          <a:bodyPr wrap="square" rtlCol="0">
            <a:spAutoFit/>
          </a:bodyPr>
          <a:lstStyle/>
          <a:p>
            <a:r>
              <a:rPr lang="en-US" sz="2800" b="1" dirty="0"/>
              <a:t>Achievable:</a:t>
            </a:r>
          </a:p>
          <a:p>
            <a:r>
              <a:rPr lang="en-US" dirty="0"/>
              <a:t>I will accomplish my goal by completing a bachelors degree in psychology and counselling then proceed to a masters and eventually a doctoral degree, this goal could potentially be unrealistic due to financial factors as tuition fees can add up and create financial challenges</a:t>
            </a:r>
          </a:p>
          <a:p>
            <a:r>
              <a:rPr lang="en-US" dirty="0"/>
              <a:t>A PDP should address your strengths and weakness that will either help you or prevent you from reaching your goal, my strengths are having  empathetic and compassionate qualities and strong communication skills, and my weaknesses are the lack of knowledge and experience of dealing with complex emotional and behavioral issues</a:t>
            </a:r>
          </a:p>
        </p:txBody>
      </p:sp>
      <p:sp>
        <p:nvSpPr>
          <p:cNvPr id="6" name="TextBox 5">
            <a:extLst>
              <a:ext uri="{FF2B5EF4-FFF2-40B4-BE49-F238E27FC236}">
                <a16:creationId xmlns:a16="http://schemas.microsoft.com/office/drawing/2014/main" id="{C0C20756-0A9F-6966-D37D-F5C807942ED5}"/>
              </a:ext>
            </a:extLst>
          </p:cNvPr>
          <p:cNvSpPr txBox="1"/>
          <p:nvPr/>
        </p:nvSpPr>
        <p:spPr>
          <a:xfrm>
            <a:off x="566057" y="4948925"/>
            <a:ext cx="6096000" cy="646331"/>
          </a:xfrm>
          <a:prstGeom prst="rect">
            <a:avLst/>
          </a:prstGeom>
          <a:noFill/>
        </p:spPr>
        <p:txBody>
          <a:bodyPr wrap="square">
            <a:spAutoFit/>
          </a:bodyPr>
          <a:lstStyle/>
          <a:p>
            <a:r>
              <a:rPr lang="en-US" b="1" dirty="0"/>
              <a:t>Relevant - </a:t>
            </a:r>
            <a:r>
              <a:rPr lang="en-US" dirty="0"/>
              <a:t>For me to achieve my goals bachelors degree in children psychology will be required.</a:t>
            </a:r>
          </a:p>
        </p:txBody>
      </p:sp>
    </p:spTree>
    <p:extLst>
      <p:ext uri="{BB962C8B-B14F-4D97-AF65-F5344CB8AC3E}">
        <p14:creationId xmlns:p14="http://schemas.microsoft.com/office/powerpoint/2010/main" val="3842493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CF6C-1D67-1302-7170-15CC70B174AB}"/>
              </a:ext>
            </a:extLst>
          </p:cNvPr>
          <p:cNvSpPr>
            <a:spLocks noGrp="1"/>
          </p:cNvSpPr>
          <p:nvPr>
            <p:ph type="title"/>
          </p:nvPr>
        </p:nvSpPr>
        <p:spPr/>
        <p:txBody>
          <a:bodyPr/>
          <a:lstStyle/>
          <a:p>
            <a:r>
              <a:rPr lang="en-GB" dirty="0"/>
              <a:t>Time bound </a:t>
            </a:r>
          </a:p>
        </p:txBody>
      </p:sp>
      <p:sp>
        <p:nvSpPr>
          <p:cNvPr id="3" name="Content Placeholder 2">
            <a:extLst>
              <a:ext uri="{FF2B5EF4-FFF2-40B4-BE49-F238E27FC236}">
                <a16:creationId xmlns:a16="http://schemas.microsoft.com/office/drawing/2014/main" id="{B5DDC115-E301-5BD6-9E78-6FCBDA45A0D5}"/>
              </a:ext>
            </a:extLst>
          </p:cNvPr>
          <p:cNvSpPr>
            <a:spLocks noGrp="1"/>
          </p:cNvSpPr>
          <p:nvPr>
            <p:ph idx="1"/>
          </p:nvPr>
        </p:nvSpPr>
        <p:spPr/>
        <p:txBody>
          <a:bodyPr>
            <a:normAutofit fontScale="92500" lnSpcReduction="20000"/>
          </a:bodyPr>
          <a:lstStyle/>
          <a:p>
            <a:r>
              <a:rPr lang="en-US" dirty="0"/>
              <a:t>Every goal needs a target date, as this gives you something to work towards and focus on the deadline.</a:t>
            </a:r>
          </a:p>
          <a:p>
            <a:r>
              <a:rPr lang="en-US" dirty="0"/>
              <a:t>I will reach my goal once I've completed my degree and have achieved everything needed to become children's psychologist. </a:t>
            </a:r>
          </a:p>
          <a:p>
            <a:r>
              <a:rPr lang="en-US" dirty="0"/>
              <a:t>Six months from now I hope to have passed first year and are getting ready to start second year of my degree which will put me one step closer to my achieving my goal.</a:t>
            </a:r>
          </a:p>
          <a:p>
            <a:r>
              <a:rPr lang="en-US" dirty="0"/>
              <a:t>Six weeks from now I hope to be working on my research methods, introduction to counselling skills, personality and individual differences modules, which are the last modules left of first year. </a:t>
            </a:r>
          </a:p>
          <a:p>
            <a:r>
              <a:rPr lang="en-US" dirty="0"/>
              <a:t>Today's goal I need to complete to get me closer to achieving my long-term goal will be to  complete my PDP for study skills</a:t>
            </a:r>
          </a:p>
          <a:p>
            <a:endParaRPr lang="en-GB" dirty="0"/>
          </a:p>
        </p:txBody>
      </p:sp>
    </p:spTree>
    <p:extLst>
      <p:ext uri="{BB962C8B-B14F-4D97-AF65-F5344CB8AC3E}">
        <p14:creationId xmlns:p14="http://schemas.microsoft.com/office/powerpoint/2010/main" val="1474149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644A-1AB2-529E-E1C1-8AA634404F7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3F23115-15B5-D605-EE93-B259C858C037}"/>
              </a:ext>
            </a:extLst>
          </p:cNvPr>
          <p:cNvSpPr>
            <a:spLocks noGrp="1"/>
          </p:cNvSpPr>
          <p:nvPr>
            <p:ph idx="1"/>
          </p:nvPr>
        </p:nvSpPr>
        <p:spPr/>
        <p:txBody>
          <a:bodyPr/>
          <a:lstStyle/>
          <a:p>
            <a:r>
              <a:rPr lang="en-US" dirty="0"/>
              <a:t>Wolken, M. J., Larson, S., Raney, E. C., Pogge, E. K., Afolabi, T. M., </a:t>
            </a:r>
            <a:r>
              <a:rPr lang="en-US" dirty="0" err="1"/>
              <a:t>Storjohann</a:t>
            </a:r>
            <a:r>
              <a:rPr lang="en-US" dirty="0"/>
              <a:t>, T., Fairman, K. A., &amp; Davis, L. E. (2024). Finding our Voice: Evaluation of Goal Setting Using the Habits of Preceptors Rubric in Terms of Focus, “</a:t>
            </a:r>
            <a:r>
              <a:rPr lang="en-US" dirty="0" err="1"/>
              <a:t>SMARTness</a:t>
            </a:r>
            <a:r>
              <a:rPr lang="en-US" dirty="0"/>
              <a:t>,” and Impact. The Journal of Continuing Education in the Health Professions, 44(3), 162–170. https://doi.org/10.1097/CEH.0000000000000540</a:t>
            </a:r>
          </a:p>
          <a:p>
            <a:endParaRPr lang="en-GB" dirty="0"/>
          </a:p>
        </p:txBody>
      </p:sp>
    </p:spTree>
    <p:extLst>
      <p:ext uri="{BB962C8B-B14F-4D97-AF65-F5344CB8AC3E}">
        <p14:creationId xmlns:p14="http://schemas.microsoft.com/office/powerpoint/2010/main" val="99082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671</Words>
  <Application>Microsoft Office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Personal development plan</vt:lpstr>
      <vt:lpstr>What is a PDP (personal development plan)?</vt:lpstr>
      <vt:lpstr>Specific </vt:lpstr>
      <vt:lpstr>Measurable: </vt:lpstr>
      <vt:lpstr>Time bound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Bretos</dc:creator>
  <cp:lastModifiedBy>Ruby Bretos</cp:lastModifiedBy>
  <cp:revision>1</cp:revision>
  <dcterms:created xsi:type="dcterms:W3CDTF">2025-01-15T12:54:56Z</dcterms:created>
  <dcterms:modified xsi:type="dcterms:W3CDTF">2025-01-15T13:03:40Z</dcterms:modified>
</cp:coreProperties>
</file>