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notesSlides/notesSlide10.xml" ContentType="application/vnd.openxmlformats-officedocument.presentationml.notesSlide+xml"/>
  <Override PartName="/ppt/ink/ink3.xml" ContentType="application/inkml+xml"/>
  <Override PartName="/ppt/ink/ink4.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75" r:id="rId4"/>
  </p:sldMasterIdLst>
  <p:notesMasterIdLst>
    <p:notesMasterId r:id="rId26"/>
  </p:notesMasterIdLst>
  <p:handoutMasterIdLst>
    <p:handoutMasterId r:id="rId27"/>
  </p:handoutMasterIdLst>
  <p:sldIdLst>
    <p:sldId id="373" r:id="rId5"/>
    <p:sldId id="946" r:id="rId6"/>
    <p:sldId id="948" r:id="rId7"/>
    <p:sldId id="947" r:id="rId8"/>
    <p:sldId id="297" r:id="rId9"/>
    <p:sldId id="270" r:id="rId10"/>
    <p:sldId id="949" r:id="rId11"/>
    <p:sldId id="950" r:id="rId12"/>
    <p:sldId id="269" r:id="rId13"/>
    <p:sldId id="952" r:id="rId14"/>
    <p:sldId id="287" r:id="rId15"/>
    <p:sldId id="953" r:id="rId16"/>
    <p:sldId id="288" r:id="rId17"/>
    <p:sldId id="954" r:id="rId18"/>
    <p:sldId id="955" r:id="rId19"/>
    <p:sldId id="956" r:id="rId20"/>
    <p:sldId id="957" r:id="rId21"/>
    <p:sldId id="958" r:id="rId22"/>
    <p:sldId id="940" r:id="rId23"/>
    <p:sldId id="345" r:id="rId24"/>
    <p:sldId id="344" r:id="rId25"/>
  </p:sldIdLst>
  <p:sldSz cx="12192000" cy="6858000"/>
  <p:notesSz cx="6797675" cy="9926638"/>
  <p:embeddedFontLst>
    <p:embeddedFont>
      <p:font typeface="Aharoni" panose="020F0502020204030204" pitchFamily="2" charset="-79"/>
      <p:bold r:id="rId28"/>
    </p:embeddedFont>
    <p:embeddedFont>
      <p:font typeface="Cosmos-Medium" panose="020B0604020202020204"/>
      <p:regular r:id="rId29"/>
    </p:embeddedFont>
    <p:embeddedFont>
      <p:font typeface="Futura LT" panose="020B0604020202020204" charset="0"/>
      <p:regular r:id="rId30"/>
      <p:bold r:id="rId31"/>
      <p:italic r:id="rId32"/>
      <p:boldItalic r:id="rId33"/>
    </p:embeddedFont>
    <p:embeddedFont>
      <p:font typeface="Malgun Gothic" panose="020B0503020000020004" pitchFamily="34" charset="-127"/>
      <p:regular r:id="rId34"/>
      <p:bold r:id="rId35"/>
    </p:embeddedFont>
  </p:embeddedFontLst>
  <p:custDataLst>
    <p:tags r:id="rId3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2F60"/>
    <a:srgbClr val="001D77"/>
    <a:srgbClr val="262F62"/>
    <a:srgbClr val="202A54"/>
    <a:srgbClr val="1E2253"/>
    <a:srgbClr val="212C51"/>
    <a:srgbClr val="2B6D9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3089A-BA10-4DAF-9EFF-581FDCF1C914}" v="290" dt="2025-10-12T15:35:16.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78"/>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font" Target="fonts/font7.fnt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2.fntdata"/><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5.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36"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font" Target="fonts/font3.fntdata"/><Relationship Id="rId35" Type="http://schemas.openxmlformats.org/officeDocument/2006/relationships/font" Target="fonts/font8.fntdata"/><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6.fntdata"/><Relationship Id="rId3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133E9FEB-51CD-4B1B-9C4D-B762C21A90FD}" type="datetimeFigureOut">
              <a:rPr lang="en-GB" smtClean="0"/>
              <a:t>13/10/2025</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11754B5B-9A5B-4B7E-A7B2-CC08D92C87CA}" type="slidenum">
              <a:rPr lang="en-GB" smtClean="0"/>
              <a:t>‹#›</a:t>
            </a:fld>
            <a:endParaRPr lang="en-GB"/>
          </a:p>
        </p:txBody>
      </p:sp>
    </p:spTree>
    <p:extLst>
      <p:ext uri="{BB962C8B-B14F-4D97-AF65-F5344CB8AC3E}">
        <p14:creationId xmlns:p14="http://schemas.microsoft.com/office/powerpoint/2010/main" val="284213355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223"/>
    </inkml:context>
    <inkml:brush xml:id="br0">
      <inkml:brushProperty name="width" value="0.1" units="cm"/>
      <inkml:brushProperty name="height" value="0.1" units="cm"/>
      <inkml:brushProperty name="color" value="#AE198D"/>
      <inkml:brushProperty name="inkEffects" value="galaxy"/>
      <inkml:brushProperty name="anchorX" value="1627.14233"/>
      <inkml:brushProperty name="anchorY" value="1214.64087"/>
      <inkml:brushProperty name="scaleFactor" value="0.5"/>
    </inkml:brush>
  </inkml:definitions>
  <inkml:trace contextRef="#ctx0" brushRef="#br0">1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623"/>
    </inkml:context>
    <inkml:brush xml:id="br0">
      <inkml:brushProperty name="width" value="0.1" units="cm"/>
      <inkml:brushProperty name="height" value="0.1" units="cm"/>
      <inkml:brushProperty name="color" value="#AE198D"/>
      <inkml:brushProperty name="inkEffects" value="galaxy"/>
      <inkml:brushProperty name="anchorX" value="357.1423"/>
      <inkml:brushProperty name="anchorY" value="-55.35919"/>
      <inkml:brushProperty name="scaleFactor" value="0.5"/>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223"/>
    </inkml:context>
    <inkml:brush xml:id="br0">
      <inkml:brushProperty name="width" value="0.1" units="cm"/>
      <inkml:brushProperty name="height" value="0.1" units="cm"/>
      <inkml:brushProperty name="color" value="#AE198D"/>
      <inkml:brushProperty name="inkEffects" value="galaxy"/>
      <inkml:brushProperty name="anchorX" value="1627.14233"/>
      <inkml:brushProperty name="anchorY" value="1214.64087"/>
      <inkml:brushProperty name="scaleFactor" value="0.5"/>
    </inkml:brush>
  </inkml:definitions>
  <inkml:trace contextRef="#ctx0" brushRef="#br0">1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6-29T10:58:42.623"/>
    </inkml:context>
    <inkml:brush xml:id="br0">
      <inkml:brushProperty name="width" value="0.1" units="cm"/>
      <inkml:brushProperty name="height" value="0.1" units="cm"/>
      <inkml:brushProperty name="color" value="#AE198D"/>
      <inkml:brushProperty name="inkEffects" value="galaxy"/>
      <inkml:brushProperty name="anchorX" value="357.1423"/>
      <inkml:brushProperty name="anchorY" value="-55.35919"/>
      <inkml:brushProperty name="scaleFactor" value="0.5"/>
    </inkml:brush>
  </inkml:definitions>
  <inkml:trace contextRef="#ctx0" brushRef="#br0">1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8AC718A5-8174-4A18-90CE-224166A27EE0}" type="datetimeFigureOut">
              <a:rPr lang="en-GB" smtClean="0"/>
              <a:t>13/10/2025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F8990034-2400-49F0-A39E-8899844DB763}" type="slidenum">
              <a:rPr lang="en-GB" smtClean="0"/>
              <a:t>‹#›</a:t>
            </a:fld>
            <a:endParaRPr lang="en-GB"/>
          </a:p>
        </p:txBody>
      </p:sp>
    </p:spTree>
    <p:extLst>
      <p:ext uri="{BB962C8B-B14F-4D97-AF65-F5344CB8AC3E}">
        <p14:creationId xmlns:p14="http://schemas.microsoft.com/office/powerpoint/2010/main" val="552541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455B45-2E15-4211-AC5B-D43E3F6F8DEC}" type="slidenum">
              <a:rPr lang="en-GB" smtClean="0"/>
              <a:t>2</a:t>
            </a:fld>
            <a:endParaRPr lang="en-GB"/>
          </a:p>
        </p:txBody>
      </p:sp>
    </p:spTree>
    <p:extLst>
      <p:ext uri="{BB962C8B-B14F-4D97-AF65-F5344CB8AC3E}">
        <p14:creationId xmlns:p14="http://schemas.microsoft.com/office/powerpoint/2010/main" val="2773416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Appraising what you are looking for will help guide you towards a more fulfilling job or career path. A clear understanding of your skills and strengths will also help you to build your ‘personal brand’, enabling you to market yourself more effectively to potential employers both on paper – be that CVs, cover letters and/or application forms – and verbally, in interviews and/or at assessment centres.</a:t>
            </a:r>
            <a:endParaRPr lang="en-GB" dirty="0"/>
          </a:p>
        </p:txBody>
      </p:sp>
      <p:sp>
        <p:nvSpPr>
          <p:cNvPr id="4" name="Slide Number Placeholder 3"/>
          <p:cNvSpPr>
            <a:spLocks noGrp="1"/>
          </p:cNvSpPr>
          <p:nvPr>
            <p:ph type="sldNum" sz="quarter" idx="5"/>
          </p:nvPr>
        </p:nvSpPr>
        <p:spPr/>
        <p:txBody>
          <a:bodyPr/>
          <a:lstStyle/>
          <a:p>
            <a:fld id="{C652B714-5ABC-4C28-ACBB-CE0202413755}" type="slidenum">
              <a:rPr lang="en-GB" smtClean="0"/>
              <a:t>3</a:t>
            </a:fld>
            <a:endParaRPr lang="en-GB" dirty="0"/>
          </a:p>
        </p:txBody>
      </p:sp>
    </p:spTree>
    <p:extLst>
      <p:ext uri="{BB962C8B-B14F-4D97-AF65-F5344CB8AC3E}">
        <p14:creationId xmlns:p14="http://schemas.microsoft.com/office/powerpoint/2010/main" val="4224853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Why am I talking about reflection?   By reflecting you are becoming more self aware which means you understand more about who you are and what you can offer, this makes its 100% easier to sell yourself to an employer and have the ability to articulate yourself verbally in interviews (you will have a lot of them) and when writing cover letters etc… </a:t>
            </a:r>
          </a:p>
          <a:p>
            <a:endParaRPr lang="en-GB" dirty="0"/>
          </a:p>
        </p:txBody>
      </p:sp>
      <p:sp>
        <p:nvSpPr>
          <p:cNvPr id="4" name="Slide Number Placeholder 3"/>
          <p:cNvSpPr>
            <a:spLocks noGrp="1"/>
          </p:cNvSpPr>
          <p:nvPr>
            <p:ph type="sldNum" sz="quarter" idx="10"/>
          </p:nvPr>
        </p:nvSpPr>
        <p:spPr/>
        <p:txBody>
          <a:bodyPr/>
          <a:lstStyle/>
          <a:p>
            <a:fld id="{61455B45-2E15-4211-AC5B-D43E3F6F8DEC}" type="slidenum">
              <a:rPr lang="en-GB" smtClean="0"/>
              <a:t>4</a:t>
            </a:fld>
            <a:endParaRPr lang="en-GB"/>
          </a:p>
        </p:txBody>
      </p:sp>
    </p:spTree>
    <p:extLst>
      <p:ext uri="{BB962C8B-B14F-4D97-AF65-F5344CB8AC3E}">
        <p14:creationId xmlns:p14="http://schemas.microsoft.com/office/powerpoint/2010/main" val="1560135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err="1"/>
              <a:t>BrightNetwork</a:t>
            </a:r>
            <a:r>
              <a:rPr lang="en-GB"/>
              <a:t> </a:t>
            </a:r>
          </a:p>
        </p:txBody>
      </p:sp>
      <p:sp>
        <p:nvSpPr>
          <p:cNvPr id="4" name="Slide Number Placeholder 3"/>
          <p:cNvSpPr>
            <a:spLocks noGrp="1"/>
          </p:cNvSpPr>
          <p:nvPr>
            <p:ph type="sldNum" sz="quarter" idx="5"/>
          </p:nvPr>
        </p:nvSpPr>
        <p:spPr/>
        <p:txBody>
          <a:bodyPr/>
          <a:lstStyle/>
          <a:p>
            <a:fld id="{C652B714-5ABC-4C28-ACBB-CE0202413755}" type="slidenum">
              <a:rPr lang="en-GB" smtClean="0"/>
              <a:t>6</a:t>
            </a:fld>
            <a:endParaRPr lang="en-GB"/>
          </a:p>
        </p:txBody>
      </p:sp>
    </p:spTree>
    <p:extLst>
      <p:ext uri="{BB962C8B-B14F-4D97-AF65-F5344CB8AC3E}">
        <p14:creationId xmlns:p14="http://schemas.microsoft.com/office/powerpoint/2010/main" val="722469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Values are what make you behave in the way that you do. They are the prime motivating force behind our thoughts, feelings and actions. Not just about what you value in your life as a person it is also about how you conduct your life.  </a:t>
            </a:r>
          </a:p>
          <a:p>
            <a:endParaRPr lang="en-GB" dirty="0"/>
          </a:p>
          <a:p>
            <a:endParaRPr lang="en-GB" dirty="0"/>
          </a:p>
          <a:p>
            <a:endParaRPr lang="en-GB" dirty="0"/>
          </a:p>
          <a:p>
            <a:r>
              <a:rPr lang="en-GB" dirty="0"/>
              <a:t>Usually what you value in life is something you look for in others… However, really think about your own personal values and whether you always uphold these when dealing with others. </a:t>
            </a:r>
          </a:p>
          <a:p>
            <a:endParaRPr lang="en-GB" dirty="0"/>
          </a:p>
          <a:p>
            <a:r>
              <a:rPr lang="en-GB" dirty="0"/>
              <a:t> are your values and some of these link into your skills and the skills you are developing and have developed </a:t>
            </a:r>
          </a:p>
        </p:txBody>
      </p:sp>
      <p:sp>
        <p:nvSpPr>
          <p:cNvPr id="4" name="Slide Number Placeholder 3"/>
          <p:cNvSpPr>
            <a:spLocks noGrp="1"/>
          </p:cNvSpPr>
          <p:nvPr>
            <p:ph type="sldNum" sz="quarter" idx="5"/>
          </p:nvPr>
        </p:nvSpPr>
        <p:spPr/>
        <p:txBody>
          <a:bodyPr/>
          <a:lstStyle/>
          <a:p>
            <a:fld id="{C652B714-5ABC-4C28-ACBB-CE0202413755}" type="slidenum">
              <a:rPr lang="en-GB" smtClean="0"/>
              <a:t>7</a:t>
            </a:fld>
            <a:endParaRPr lang="en-GB"/>
          </a:p>
        </p:txBody>
      </p:sp>
    </p:spTree>
    <p:extLst>
      <p:ext uri="{BB962C8B-B14F-4D97-AF65-F5344CB8AC3E}">
        <p14:creationId xmlns:p14="http://schemas.microsoft.com/office/powerpoint/2010/main" val="1494272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What makes you tick?</a:t>
            </a:r>
          </a:p>
        </p:txBody>
      </p:sp>
      <p:sp>
        <p:nvSpPr>
          <p:cNvPr id="4" name="Slide Number Placeholder 3"/>
          <p:cNvSpPr>
            <a:spLocks noGrp="1"/>
          </p:cNvSpPr>
          <p:nvPr>
            <p:ph type="sldNum" sz="quarter" idx="5"/>
          </p:nvPr>
        </p:nvSpPr>
        <p:spPr/>
        <p:txBody>
          <a:bodyPr/>
          <a:lstStyle/>
          <a:p>
            <a:fld id="{F8990034-2400-49F0-A39E-8899844DB763}" type="slidenum">
              <a:rPr lang="en-GB" smtClean="0"/>
              <a:t>8</a:t>
            </a:fld>
            <a:endParaRPr lang="en-GB" dirty="0"/>
          </a:p>
        </p:txBody>
      </p:sp>
    </p:spTree>
    <p:extLst>
      <p:ext uri="{BB962C8B-B14F-4D97-AF65-F5344CB8AC3E}">
        <p14:creationId xmlns:p14="http://schemas.microsoft.com/office/powerpoint/2010/main" val="587126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a:p>
            <a:endParaRPr lang="en-GB"/>
          </a:p>
          <a:p>
            <a:r>
              <a:rPr lang="en-GB"/>
              <a:t>These unexpected qualities might lend themselves to an area of work that you had never considered before.</a:t>
            </a:r>
            <a:br>
              <a:rPr lang="en-GB"/>
            </a:br>
            <a:br>
              <a:rPr lang="en-GB"/>
            </a:br>
            <a:r>
              <a:rPr lang="en-GB"/>
              <a:t>Look at the required skills section on some job adverts and compare which ones you have. You will always be growing your skills so don’t worry</a:t>
            </a:r>
          </a:p>
        </p:txBody>
      </p:sp>
      <p:sp>
        <p:nvSpPr>
          <p:cNvPr id="4" name="Slide Number Placeholder 3"/>
          <p:cNvSpPr>
            <a:spLocks noGrp="1"/>
          </p:cNvSpPr>
          <p:nvPr>
            <p:ph type="sldNum" sz="quarter" idx="5"/>
          </p:nvPr>
        </p:nvSpPr>
        <p:spPr/>
        <p:txBody>
          <a:bodyPr/>
          <a:lstStyle/>
          <a:p>
            <a:fld id="{C652B714-5ABC-4C28-ACBB-CE0202413755}" type="slidenum">
              <a:rPr lang="en-GB" smtClean="0"/>
              <a:t>9</a:t>
            </a:fld>
            <a:endParaRPr lang="en-GB"/>
          </a:p>
        </p:txBody>
      </p:sp>
    </p:spTree>
    <p:extLst>
      <p:ext uri="{BB962C8B-B14F-4D97-AF65-F5344CB8AC3E}">
        <p14:creationId xmlns:p14="http://schemas.microsoft.com/office/powerpoint/2010/main" val="1084457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This list is a collaboration</a:t>
            </a:r>
            <a:r>
              <a:rPr lang="en-GB" baseline="0" dirty="0"/>
              <a:t> of what employers say they are looking for in employees / students / grads.  </a:t>
            </a:r>
          </a:p>
          <a:p>
            <a:r>
              <a:rPr lang="en-GB" baseline="0" dirty="0"/>
              <a:t>How are you going to demonstrate these skills. What concrete examples of these skills do you have?</a:t>
            </a:r>
          </a:p>
          <a:p>
            <a:endParaRPr lang="en-GB" baseline="0" dirty="0"/>
          </a:p>
          <a:p>
            <a:r>
              <a:rPr lang="en-GB" baseline="0" dirty="0"/>
              <a:t>Have you created social media accounts for an employer / volunteer / school / project etc… </a:t>
            </a:r>
          </a:p>
          <a:p>
            <a:r>
              <a:rPr lang="en-GB" baseline="0" dirty="0"/>
              <a:t>Have you an example of when you have communicated well?</a:t>
            </a:r>
          </a:p>
          <a:p>
            <a:endParaRPr lang="en-GB" baseline="0" dirty="0"/>
          </a:p>
          <a:p>
            <a:r>
              <a:rPr lang="en-GB" baseline="0" dirty="0"/>
              <a:t>This session is about you thinking about what skills you currently have being aware of your strengths and also your weaknesses and how you can prepare yourself for the placement applications.  How can you fill the skills gaps you may have that employers are looking for and also to recognise the skills you already have. </a:t>
            </a:r>
            <a:endParaRPr lang="en-GB" dirty="0"/>
          </a:p>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10</a:t>
            </a:fld>
            <a:endParaRPr lang="en-GB"/>
          </a:p>
        </p:txBody>
      </p:sp>
    </p:spTree>
    <p:extLst>
      <p:ext uri="{BB962C8B-B14F-4D97-AF65-F5344CB8AC3E}">
        <p14:creationId xmlns:p14="http://schemas.microsoft.com/office/powerpoint/2010/main" val="2657902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11</a:t>
            </a:fld>
            <a:endParaRPr lang="en-GB"/>
          </a:p>
        </p:txBody>
      </p:sp>
    </p:spTree>
    <p:extLst>
      <p:ext uri="{BB962C8B-B14F-4D97-AF65-F5344CB8AC3E}">
        <p14:creationId xmlns:p14="http://schemas.microsoft.com/office/powerpoint/2010/main" val="2411160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12</a:t>
            </a:fld>
            <a:endParaRPr lang="en-GB"/>
          </a:p>
        </p:txBody>
      </p:sp>
    </p:spTree>
    <p:extLst>
      <p:ext uri="{BB962C8B-B14F-4D97-AF65-F5344CB8AC3E}">
        <p14:creationId xmlns:p14="http://schemas.microsoft.com/office/powerpoint/2010/main" val="24111603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13</a:t>
            </a:fld>
            <a:endParaRPr lang="en-GB"/>
          </a:p>
        </p:txBody>
      </p:sp>
    </p:spTree>
    <p:extLst>
      <p:ext uri="{BB962C8B-B14F-4D97-AF65-F5344CB8AC3E}">
        <p14:creationId xmlns:p14="http://schemas.microsoft.com/office/powerpoint/2010/main" val="653826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8990034-2400-49F0-A39E-8899844DB763}" type="slidenum">
              <a:rPr lang="en-GB" smtClean="0"/>
              <a:t>14</a:t>
            </a:fld>
            <a:endParaRPr lang="en-GB"/>
          </a:p>
        </p:txBody>
      </p:sp>
    </p:spTree>
    <p:extLst>
      <p:ext uri="{BB962C8B-B14F-4D97-AF65-F5344CB8AC3E}">
        <p14:creationId xmlns:p14="http://schemas.microsoft.com/office/powerpoint/2010/main" val="6538261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Both of these are good methods to use and it depends</a:t>
            </a:r>
            <a:r>
              <a:rPr lang="en-GB" baseline="0" dirty="0"/>
              <a:t> on what works best for you.  </a:t>
            </a:r>
          </a:p>
          <a:p>
            <a:r>
              <a:rPr lang="en-GB" baseline="0" dirty="0"/>
              <a:t>Remember your buzz quiz </a:t>
            </a:r>
          </a:p>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16</a:t>
            </a:fld>
            <a:endParaRPr lang="en-GB" dirty="0"/>
          </a:p>
        </p:txBody>
      </p:sp>
    </p:spTree>
    <p:extLst>
      <p:ext uri="{BB962C8B-B14F-4D97-AF65-F5344CB8AC3E}">
        <p14:creationId xmlns:p14="http://schemas.microsoft.com/office/powerpoint/2010/main" val="628489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8990034-2400-49F0-A39E-8899844DB763}" type="slidenum">
              <a:rPr lang="en-GB" smtClean="0"/>
              <a:t>17</a:t>
            </a:fld>
            <a:endParaRPr lang="en-GB" dirty="0"/>
          </a:p>
        </p:txBody>
      </p:sp>
    </p:spTree>
    <p:extLst>
      <p:ext uri="{BB962C8B-B14F-4D97-AF65-F5344CB8AC3E}">
        <p14:creationId xmlns:p14="http://schemas.microsoft.com/office/powerpoint/2010/main" val="4066553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19C418AB-503F-4E5E-BD1A-634F9011192F}" type="slidenum">
              <a:rPr lang="en-US" altLang="en-US" smtClean="0"/>
              <a:pPr>
                <a:defRPr/>
              </a:pPr>
              <a:t>19</a:t>
            </a:fld>
            <a:endParaRPr lang="en-US" altLang="en-US"/>
          </a:p>
        </p:txBody>
      </p:sp>
    </p:spTree>
    <p:extLst>
      <p:ext uri="{BB962C8B-B14F-4D97-AF65-F5344CB8AC3E}">
        <p14:creationId xmlns:p14="http://schemas.microsoft.com/office/powerpoint/2010/main" val="2701201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68BDB2-F830-6E43-99D1-C40337501669}"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3390623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68BDB2-F830-6E43-99D1-C40337501669}"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3598433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68BDB2-F830-6E43-99D1-C40337501669}"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2291311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68BDB2-F830-6E43-99D1-C40337501669}"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273366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68BDB2-F830-6E43-99D1-C40337501669}" type="datetimeFigureOut">
              <a:rPr lang="en-US" smtClean="0"/>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1243169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68BDB2-F830-6E43-99D1-C40337501669}" type="datetimeFigureOut">
              <a:rPr lang="en-US" smtClean="0"/>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7CE9DF4-A202-5E45-89B7-5C9C48AE225E}" type="slidenum">
              <a:rPr lang="en-US" smtClean="0"/>
              <a:t>‹#›</a:t>
            </a:fld>
            <a:endParaRPr lang="en-US"/>
          </a:p>
        </p:txBody>
      </p:sp>
      <p:pic>
        <p:nvPicPr>
          <p:cNvPr id="6" name="Graphic 5">
            <a:extLst>
              <a:ext uri="{FF2B5EF4-FFF2-40B4-BE49-F238E27FC236}">
                <a16:creationId xmlns:a16="http://schemas.microsoft.com/office/drawing/2014/main" id="{8AAAE621-25C1-8E51-EC82-EDB3DA8FBB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85751" y="297543"/>
            <a:ext cx="2705100" cy="939800"/>
          </a:xfrm>
          <a:prstGeom prst="rect">
            <a:avLst/>
          </a:prstGeom>
        </p:spPr>
      </p:pic>
    </p:spTree>
    <p:extLst>
      <p:ext uri="{BB962C8B-B14F-4D97-AF65-F5344CB8AC3E}">
        <p14:creationId xmlns:p14="http://schemas.microsoft.com/office/powerpoint/2010/main" val="28968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68BDB2-F830-6E43-99D1-C40337501669}" type="datetimeFigureOut">
              <a:rPr lang="en-US" smtClean="0"/>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3522872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68BDB2-F830-6E43-99D1-C40337501669}"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3806569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68BDB2-F830-6E43-99D1-C40337501669}" type="datetimeFigureOut">
              <a:rPr lang="en-US" smtClean="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155825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68BDB2-F830-6E43-99D1-C40337501669}"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3818311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68BDB2-F830-6E43-99D1-C40337501669}" type="datetimeFigureOut">
              <a:rPr lang="en-US" smtClean="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CE9DF4-A202-5E45-89B7-5C9C48AE225E}" type="slidenum">
              <a:rPr lang="en-US" smtClean="0"/>
              <a:t>‹#›</a:t>
            </a:fld>
            <a:endParaRPr lang="en-US"/>
          </a:p>
        </p:txBody>
      </p:sp>
    </p:spTree>
    <p:extLst>
      <p:ext uri="{BB962C8B-B14F-4D97-AF65-F5344CB8AC3E}">
        <p14:creationId xmlns:p14="http://schemas.microsoft.com/office/powerpoint/2010/main" val="3220684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LIDES">
    <p:bg>
      <p:bgPr>
        <a:solidFill>
          <a:srgbClr val="130858"/>
        </a:solidFill>
        <a:effectLst/>
      </p:bgPr>
    </p:bg>
    <p:spTree>
      <p:nvGrpSpPr>
        <p:cNvPr id="1" name=""/>
        <p:cNvGrpSpPr/>
        <p:nvPr/>
      </p:nvGrpSpPr>
      <p:grpSpPr>
        <a:xfrm>
          <a:off x="0" y="0"/>
          <a:ext cx="0" cy="0"/>
          <a:chOff x="0" y="0"/>
          <a:chExt cx="0" cy="0"/>
        </a:xfrm>
      </p:grpSpPr>
      <p:sp>
        <p:nvSpPr>
          <p:cNvPr id="12" name="Text Placeholder 12"/>
          <p:cNvSpPr>
            <a:spLocks noGrp="1"/>
          </p:cNvSpPr>
          <p:nvPr>
            <p:ph type="body" sz="quarter" idx="10" hasCustomPrompt="1"/>
          </p:nvPr>
        </p:nvSpPr>
        <p:spPr>
          <a:xfrm>
            <a:off x="406231" y="1845131"/>
            <a:ext cx="7197284" cy="914400"/>
          </a:xfrm>
        </p:spPr>
        <p:txBody>
          <a:bodyPr>
            <a:noAutofit/>
          </a:bodyPr>
          <a:lstStyle>
            <a:lvl1pPr marL="0" indent="0">
              <a:buNone/>
              <a:defRPr sz="6600" b="0" spc="-300" baseline="0">
                <a:solidFill>
                  <a:schemeClr val="bg1"/>
                </a:solidFill>
                <a:effectLst/>
                <a:latin typeface="Cosmos-Medium" panose="020B0600000000000000" pitchFamily="34" charset="0"/>
              </a:defRPr>
            </a:lvl1pPr>
          </a:lstStyle>
          <a:p>
            <a:pPr lvl="0"/>
            <a:r>
              <a:rPr lang="en-US" dirty="0"/>
              <a:t>Type your text</a:t>
            </a:r>
          </a:p>
        </p:txBody>
      </p:sp>
      <p:sp>
        <p:nvSpPr>
          <p:cNvPr id="17" name="Text Placeholder 2"/>
          <p:cNvSpPr>
            <a:spLocks noGrp="1"/>
          </p:cNvSpPr>
          <p:nvPr>
            <p:ph type="body" sz="quarter" idx="11" hasCustomPrompt="1"/>
          </p:nvPr>
        </p:nvSpPr>
        <p:spPr>
          <a:xfrm>
            <a:off x="446060" y="2847227"/>
            <a:ext cx="8390981" cy="853404"/>
          </a:xfrm>
        </p:spPr>
        <p:txBody>
          <a:bodyPr>
            <a:noAutofit/>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600" baseline="0">
                <a:solidFill>
                  <a:schemeClr val="bg1"/>
                </a:solidFill>
                <a:effectLst>
                  <a:outerShdw blurRad="38100" dist="38100" dir="2700000" algn="tl">
                    <a:srgbClr val="000000">
                      <a:alpha val="43137"/>
                    </a:srgbClr>
                  </a:outerShdw>
                </a:effectLst>
                <a:latin typeface="Cosmos-Medium" panose="020B0600000000000000" pitchFamily="34" charset="0"/>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dirty="0"/>
              <a:t>Type your text type your text type your text type your text type your text type your text type your text type your text type your text type your text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US" dirty="0"/>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US" dirty="0"/>
          </a:p>
          <a:p>
            <a:pPr lvl="0"/>
            <a:endParaRPr lang="en-US" dirty="0"/>
          </a:p>
        </p:txBody>
      </p:sp>
      <p:pic>
        <p:nvPicPr>
          <p:cNvPr id="2" name="Graphic 1">
            <a:extLst>
              <a:ext uri="{FF2B5EF4-FFF2-40B4-BE49-F238E27FC236}">
                <a16:creationId xmlns:a16="http://schemas.microsoft.com/office/drawing/2014/main" id="{F51DAE84-00BB-99E4-B847-ECE34D8D305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85751" y="297543"/>
            <a:ext cx="2705100" cy="939800"/>
          </a:xfrm>
          <a:prstGeom prst="rect">
            <a:avLst/>
          </a:prstGeom>
        </p:spPr>
      </p:pic>
    </p:spTree>
    <p:extLst>
      <p:ext uri="{BB962C8B-B14F-4D97-AF65-F5344CB8AC3E}">
        <p14:creationId xmlns:p14="http://schemas.microsoft.com/office/powerpoint/2010/main" val="2837980500"/>
      </p:ext>
    </p:extLst>
  </p:cSld>
  <p:clrMapOvr>
    <a:masterClrMapping/>
  </p:clrMapOvr>
  <p:transition spd="slow">
    <p:push/>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LIDES">
    <p:bg>
      <p:bgPr>
        <a:solidFill>
          <a:srgbClr val="130858"/>
        </a:solidFill>
        <a:effectLst/>
      </p:bgPr>
    </p:bg>
    <p:spTree>
      <p:nvGrpSpPr>
        <p:cNvPr id="1" name=""/>
        <p:cNvGrpSpPr/>
        <p:nvPr/>
      </p:nvGrpSpPr>
      <p:grpSpPr>
        <a:xfrm>
          <a:off x="0" y="0"/>
          <a:ext cx="0" cy="0"/>
          <a:chOff x="0" y="0"/>
          <a:chExt cx="0" cy="0"/>
        </a:xfrm>
      </p:grpSpPr>
      <p:sp>
        <p:nvSpPr>
          <p:cNvPr id="12" name="Text Placeholder 12"/>
          <p:cNvSpPr>
            <a:spLocks noGrp="1"/>
          </p:cNvSpPr>
          <p:nvPr>
            <p:ph type="body" sz="quarter" idx="10" hasCustomPrompt="1"/>
          </p:nvPr>
        </p:nvSpPr>
        <p:spPr>
          <a:xfrm>
            <a:off x="406231" y="1845131"/>
            <a:ext cx="7197284" cy="914400"/>
          </a:xfrm>
        </p:spPr>
        <p:txBody>
          <a:bodyPr>
            <a:noAutofit/>
          </a:bodyPr>
          <a:lstStyle>
            <a:lvl1pPr marL="0" indent="0">
              <a:buNone/>
              <a:defRPr sz="6600" b="0" spc="-300" baseline="0">
                <a:solidFill>
                  <a:schemeClr val="bg1"/>
                </a:solidFill>
                <a:effectLst/>
                <a:latin typeface="Cosmos-Medium" panose="020B0600000000000000" pitchFamily="34" charset="0"/>
              </a:defRPr>
            </a:lvl1pPr>
          </a:lstStyle>
          <a:p>
            <a:pPr lvl="0"/>
            <a:r>
              <a:rPr lang="en-US"/>
              <a:t>Type your text</a:t>
            </a:r>
          </a:p>
        </p:txBody>
      </p:sp>
      <p:sp>
        <p:nvSpPr>
          <p:cNvPr id="17" name="Text Placeholder 2"/>
          <p:cNvSpPr>
            <a:spLocks noGrp="1"/>
          </p:cNvSpPr>
          <p:nvPr>
            <p:ph type="body" sz="quarter" idx="11" hasCustomPrompt="1"/>
          </p:nvPr>
        </p:nvSpPr>
        <p:spPr>
          <a:xfrm>
            <a:off x="446060" y="2847227"/>
            <a:ext cx="8390981" cy="853404"/>
          </a:xfrm>
        </p:spPr>
        <p:txBody>
          <a:bodyPr>
            <a:noAutofit/>
          </a:bodyPr>
          <a:lstStyle>
            <a:lvl1pPr marL="0" marR="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sz="1600" baseline="0">
                <a:solidFill>
                  <a:schemeClr val="bg1"/>
                </a:solidFill>
                <a:effectLst>
                  <a:outerShdw blurRad="38100" dist="38100" dir="2700000" algn="tl">
                    <a:srgbClr val="000000">
                      <a:alpha val="43137"/>
                    </a:srgbClr>
                  </a:outerShdw>
                </a:effectLst>
                <a:latin typeface="Cosmos-Medium" panose="020B0600000000000000" pitchFamily="34" charset="0"/>
              </a:defRPr>
            </a:lvl1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a:t>Type your text type your text type your text type your text type your text type your text type your text type your text type your text type your text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US"/>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US"/>
          </a:p>
          <a:p>
            <a:pPr lvl="0"/>
            <a:endParaRPr lang="en-US"/>
          </a:p>
        </p:txBody>
      </p:sp>
      <p:pic>
        <p:nvPicPr>
          <p:cNvPr id="2" name="Graphic 1">
            <a:extLst>
              <a:ext uri="{FF2B5EF4-FFF2-40B4-BE49-F238E27FC236}">
                <a16:creationId xmlns:a16="http://schemas.microsoft.com/office/drawing/2014/main" id="{F51DAE84-00BB-99E4-B847-ECE34D8D305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85751" y="297543"/>
            <a:ext cx="2705100" cy="939800"/>
          </a:xfrm>
          <a:prstGeom prst="rect">
            <a:avLst/>
          </a:prstGeom>
        </p:spPr>
      </p:pic>
    </p:spTree>
    <p:extLst>
      <p:ext uri="{BB962C8B-B14F-4D97-AF65-F5344CB8AC3E}">
        <p14:creationId xmlns:p14="http://schemas.microsoft.com/office/powerpoint/2010/main" val="1637923353"/>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10/13/2025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2082544300"/>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60"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brightnetwork.co.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customXml" Target="../ink/ink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mailto:Gyrfaoedd@uwtsd.ac.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ositiveintelligence.com/saboteur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mailto:careers@uwtsd.ac.u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around each other&#10;&#10;Description automatically generated">
            <a:extLst>
              <a:ext uri="{FF2B5EF4-FFF2-40B4-BE49-F238E27FC236}">
                <a16:creationId xmlns:a16="http://schemas.microsoft.com/office/drawing/2014/main" id="{6F027F5B-79B8-26BE-5168-E6F1AC6D4E9C}"/>
              </a:ext>
            </a:extLst>
          </p:cNvPr>
          <p:cNvPicPr>
            <a:picLocks noChangeAspect="1"/>
          </p:cNvPicPr>
          <p:nvPr/>
        </p:nvPicPr>
        <p:blipFill>
          <a:blip r:embed="rId2"/>
          <a:stretch>
            <a:fillRect/>
          </a:stretch>
        </p:blipFill>
        <p:spPr>
          <a:xfrm>
            <a:off x="-2363358" y="-1847549"/>
            <a:ext cx="17047627" cy="11371390"/>
          </a:xfrm>
          <a:prstGeom prst="rect">
            <a:avLst/>
          </a:prstGeom>
        </p:spPr>
      </p:pic>
      <p:sp>
        <p:nvSpPr>
          <p:cNvPr id="2" name="Title 1">
            <a:extLst>
              <a:ext uri="{FF2B5EF4-FFF2-40B4-BE49-F238E27FC236}">
                <a16:creationId xmlns:a16="http://schemas.microsoft.com/office/drawing/2014/main" id="{E3D44433-5C44-A1A7-323E-BFB9D491F202}"/>
              </a:ext>
            </a:extLst>
          </p:cNvPr>
          <p:cNvSpPr>
            <a:spLocks noGrp="1"/>
          </p:cNvSpPr>
          <p:nvPr>
            <p:ph type="ctrTitle"/>
          </p:nvPr>
        </p:nvSpPr>
        <p:spPr>
          <a:xfrm>
            <a:off x="3166540" y="4475767"/>
            <a:ext cx="8568265" cy="1347969"/>
          </a:xfrm>
          <a:solidFill>
            <a:srgbClr val="272259"/>
          </a:solidFill>
        </p:spPr>
        <p:txBody>
          <a:bodyPr>
            <a:normAutofit/>
          </a:bodyPr>
          <a:lstStyle/>
          <a:p>
            <a:r>
              <a:rPr lang="en-US" sz="5400" dirty="0">
                <a:solidFill>
                  <a:schemeClr val="bg1"/>
                </a:solidFill>
                <a:latin typeface="Aharoni" panose="02010803020104030203" pitchFamily="2" charset="-79"/>
                <a:cs typeface="Aharoni" panose="02010803020104030203" pitchFamily="2" charset="-79"/>
              </a:rPr>
              <a:t>CAREERS SERVICE</a:t>
            </a:r>
          </a:p>
        </p:txBody>
      </p:sp>
      <p:sp>
        <p:nvSpPr>
          <p:cNvPr id="3" name="Subtitle 2">
            <a:extLst>
              <a:ext uri="{FF2B5EF4-FFF2-40B4-BE49-F238E27FC236}">
                <a16:creationId xmlns:a16="http://schemas.microsoft.com/office/drawing/2014/main" id="{73F1A3B6-4A8F-BBC0-99CE-E1760459CE05}"/>
              </a:ext>
            </a:extLst>
          </p:cNvPr>
          <p:cNvSpPr>
            <a:spLocks noGrp="1"/>
          </p:cNvSpPr>
          <p:nvPr>
            <p:ph type="subTitle" idx="1"/>
          </p:nvPr>
        </p:nvSpPr>
        <p:spPr>
          <a:xfrm>
            <a:off x="3962400" y="5741075"/>
            <a:ext cx="7552266" cy="597430"/>
          </a:xfrm>
          <a:solidFill>
            <a:schemeClr val="bg1"/>
          </a:solidFill>
        </p:spPr>
        <p:txBody>
          <a:bodyPr>
            <a:noAutofit/>
          </a:bodyPr>
          <a:lstStyle/>
          <a:p>
            <a:pPr>
              <a:lnSpc>
                <a:spcPct val="110000"/>
              </a:lnSpc>
            </a:pPr>
            <a:r>
              <a:rPr lang="en-US" sz="3200">
                <a:solidFill>
                  <a:srgbClr val="A83053"/>
                </a:solidFill>
                <a:latin typeface="Aharoni" panose="02010803020104030203" pitchFamily="2" charset="-79"/>
                <a:cs typeface="Aharoni" panose="02010803020104030203" pitchFamily="2" charset="-79"/>
              </a:rPr>
              <a:t>Personal Development and SWOT</a:t>
            </a:r>
          </a:p>
        </p:txBody>
      </p:sp>
      <p:sp>
        <p:nvSpPr>
          <p:cNvPr id="4" name="TextBox 3">
            <a:extLst>
              <a:ext uri="{FF2B5EF4-FFF2-40B4-BE49-F238E27FC236}">
                <a16:creationId xmlns:a16="http://schemas.microsoft.com/office/drawing/2014/main" id="{046AFF18-663B-DE9B-C572-F047FCFAB138}"/>
              </a:ext>
            </a:extLst>
          </p:cNvPr>
          <p:cNvSpPr txBox="1"/>
          <p:nvPr/>
        </p:nvSpPr>
        <p:spPr>
          <a:xfrm>
            <a:off x="5207152" y="0"/>
            <a:ext cx="6685523" cy="1754326"/>
          </a:xfrm>
          <a:prstGeom prst="rect">
            <a:avLst/>
          </a:prstGeom>
          <a:noFill/>
        </p:spPr>
        <p:txBody>
          <a:bodyPr wrap="square" rtlCol="0">
            <a:spAutoFit/>
          </a:bodyPr>
          <a:lstStyle/>
          <a:p>
            <a:r>
              <a:rPr lang="en-GB" sz="3600" b="1" dirty="0">
                <a:solidFill>
                  <a:schemeClr val="bg1"/>
                </a:solidFill>
                <a:highlight>
                  <a:srgbClr val="0000FF"/>
                </a:highlight>
              </a:rPr>
              <a:t>Y GWASANAETH GYRFAOEDD</a:t>
            </a:r>
          </a:p>
          <a:p>
            <a:endParaRPr lang="en-GB" sz="3600" b="1" dirty="0">
              <a:solidFill>
                <a:schemeClr val="bg1"/>
              </a:solidFill>
              <a:highlight>
                <a:srgbClr val="0000FF"/>
              </a:highlight>
            </a:endParaRPr>
          </a:p>
          <a:p>
            <a:r>
              <a:rPr lang="en-GB" sz="3600" b="1" dirty="0">
                <a:solidFill>
                  <a:schemeClr val="bg1"/>
                </a:solidFill>
                <a:highlight>
                  <a:srgbClr val="0000FF"/>
                </a:highlight>
              </a:rPr>
              <a:t>DATBLYGIAD PERSONOL A SWOT</a:t>
            </a:r>
          </a:p>
        </p:txBody>
      </p:sp>
    </p:spTree>
    <p:extLst>
      <p:ext uri="{BB962C8B-B14F-4D97-AF65-F5344CB8AC3E}">
        <p14:creationId xmlns:p14="http://schemas.microsoft.com/office/powerpoint/2010/main" val="227810196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07775" y="676628"/>
            <a:ext cx="5377145" cy="830997"/>
          </a:xfrm>
          <a:prstGeom prst="rect">
            <a:avLst/>
          </a:prstGeom>
          <a:noFill/>
        </p:spPr>
        <p:txBody>
          <a:bodyPr wrap="square" rtlCol="0">
            <a:spAutoFit/>
          </a:bodyPr>
          <a:lstStyle/>
          <a:p>
            <a:r>
              <a:rPr lang="en-GB" sz="4800" b="1" dirty="0" err="1">
                <a:solidFill>
                  <a:schemeClr val="bg1"/>
                </a:solidFill>
                <a:latin typeface="Malgun Gothic" panose="020B0503020000020004" pitchFamily="34" charset="-127"/>
                <a:ea typeface="Malgun Gothic" panose="020B0503020000020004" pitchFamily="34" charset="-127"/>
              </a:rPr>
              <a:t>Amcanion</a:t>
            </a:r>
            <a:r>
              <a:rPr lang="en-GB" sz="4800" b="1" dirty="0">
                <a:solidFill>
                  <a:schemeClr val="bg1"/>
                </a:solidFill>
                <a:latin typeface="Malgun Gothic" panose="020B0503020000020004" pitchFamily="34" charset="-127"/>
                <a:ea typeface="Malgun Gothic" panose="020B0503020000020004" pitchFamily="34" charset="-127"/>
              </a:rPr>
              <a:t>/Aims</a:t>
            </a:r>
          </a:p>
        </p:txBody>
      </p:sp>
      <p:sp>
        <p:nvSpPr>
          <p:cNvPr id="5" name="TextBox 4"/>
          <p:cNvSpPr txBox="1"/>
          <p:nvPr/>
        </p:nvSpPr>
        <p:spPr>
          <a:xfrm>
            <a:off x="224494" y="1784995"/>
            <a:ext cx="5776598" cy="2358929"/>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2800" dirty="0">
              <a:solidFill>
                <a:schemeClr val="bg1"/>
              </a:solidFill>
              <a:latin typeface="Aptos" panose="020B0004020202020204" pitchFamily="34" charset="0"/>
            </a:endParaRPr>
          </a:p>
          <a:p>
            <a:pPr marL="457200" indent="-457200">
              <a:buFont typeface="Arial" panose="020B0604020202020204" pitchFamily="34" charset="0"/>
              <a:buChar char="•"/>
            </a:pPr>
            <a:r>
              <a:rPr lang="en-GB" sz="2400" dirty="0" err="1">
                <a:solidFill>
                  <a:schemeClr val="bg1"/>
                </a:solidFill>
                <a:latin typeface="Aptos" panose="020B0004020202020204" pitchFamily="34" charset="0"/>
              </a:rPr>
              <a:t>Deall</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beth</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yw</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Cynllun</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Datblygu</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Personol</a:t>
            </a:r>
            <a:r>
              <a:rPr lang="en-GB" sz="2400" dirty="0">
                <a:solidFill>
                  <a:schemeClr val="bg1"/>
                </a:solidFill>
                <a:latin typeface="Aptos" panose="020B0004020202020204" pitchFamily="34" charset="0"/>
              </a:rPr>
              <a:t>.</a:t>
            </a:r>
          </a:p>
          <a:p>
            <a:pPr marL="457200" indent="-457200">
              <a:buFont typeface="Arial" panose="020B0604020202020204" pitchFamily="34" charset="0"/>
              <a:buChar char="•"/>
            </a:pPr>
            <a:endParaRPr lang="en-GB" sz="2400" dirty="0">
              <a:solidFill>
                <a:schemeClr val="bg1"/>
              </a:solidFill>
              <a:latin typeface="Aptos" panose="020B0004020202020204" pitchFamily="34" charset="0"/>
            </a:endParaRPr>
          </a:p>
          <a:p>
            <a:pPr marL="457200" indent="-457200">
              <a:buFont typeface="Arial" panose="020B0604020202020204" pitchFamily="34" charset="0"/>
              <a:buChar char="•"/>
            </a:pPr>
            <a:r>
              <a:rPr lang="en-GB" sz="2400" dirty="0" err="1">
                <a:solidFill>
                  <a:schemeClr val="bg1"/>
                </a:solidFill>
                <a:latin typeface="Aptos" panose="020B0004020202020204" pitchFamily="34" charset="0"/>
              </a:rPr>
              <a:t>Cwblhau</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eich</a:t>
            </a:r>
            <a:r>
              <a:rPr lang="en-GB" sz="2400" dirty="0">
                <a:solidFill>
                  <a:schemeClr val="bg1"/>
                </a:solidFill>
                <a:latin typeface="Aptos" panose="020B0004020202020204" pitchFamily="34" charset="0"/>
              </a:rPr>
              <a:t> CDP </a:t>
            </a:r>
            <a:r>
              <a:rPr lang="en-GB" sz="2400" dirty="0" err="1">
                <a:solidFill>
                  <a:schemeClr val="bg1"/>
                </a:solidFill>
                <a:latin typeface="Aptos" panose="020B0004020202020204" pitchFamily="34" charset="0"/>
              </a:rPr>
              <a:t>a’ch</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dadansoddiad</a:t>
            </a:r>
            <a:r>
              <a:rPr lang="en-GB" sz="2400" dirty="0">
                <a:solidFill>
                  <a:schemeClr val="bg1"/>
                </a:solidFill>
                <a:latin typeface="Aptos" panose="020B0004020202020204" pitchFamily="34" charset="0"/>
              </a:rPr>
              <a:t> SWOT </a:t>
            </a:r>
            <a:r>
              <a:rPr lang="en-GB" sz="2400" dirty="0" err="1">
                <a:solidFill>
                  <a:schemeClr val="bg1"/>
                </a:solidFill>
                <a:latin typeface="Aptos" panose="020B0004020202020204" pitchFamily="34" charset="0"/>
              </a:rPr>
              <a:t>eich</a:t>
            </a:r>
            <a:r>
              <a:rPr lang="en-GB" sz="2400" dirty="0">
                <a:solidFill>
                  <a:schemeClr val="bg1"/>
                </a:solidFill>
                <a:latin typeface="Aptos" panose="020B0004020202020204" pitchFamily="34" charset="0"/>
              </a:rPr>
              <a:t> </a:t>
            </a:r>
            <a:r>
              <a:rPr lang="en-GB" sz="2400" dirty="0" err="1">
                <a:solidFill>
                  <a:schemeClr val="bg1"/>
                </a:solidFill>
                <a:latin typeface="Aptos" panose="020B0004020202020204" pitchFamily="34" charset="0"/>
              </a:rPr>
              <a:t>hun</a:t>
            </a:r>
            <a:endParaRPr lang="en-GB" sz="2400" dirty="0">
              <a:solidFill>
                <a:schemeClr val="bg1"/>
              </a:solidFill>
              <a:latin typeface="Aptos" panose="020B0004020202020204" pitchFamily="34" charset="0"/>
            </a:endParaRPr>
          </a:p>
        </p:txBody>
      </p:sp>
      <p:sp>
        <p:nvSpPr>
          <p:cNvPr id="3" name="TextBox 2">
            <a:extLst>
              <a:ext uri="{FF2B5EF4-FFF2-40B4-BE49-F238E27FC236}">
                <a16:creationId xmlns:a16="http://schemas.microsoft.com/office/drawing/2014/main" id="{DAC8F9D3-3E15-1F7A-B3DD-F03EF467E2CA}"/>
              </a:ext>
            </a:extLst>
          </p:cNvPr>
          <p:cNvSpPr txBox="1"/>
          <p:nvPr/>
        </p:nvSpPr>
        <p:spPr>
          <a:xfrm>
            <a:off x="6647195" y="2184704"/>
            <a:ext cx="5141447"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bg1"/>
                </a:solidFill>
              </a:rPr>
              <a:t>Understand what a Personal Development Plan is</a:t>
            </a:r>
          </a:p>
          <a:p>
            <a:pPr marL="342900" indent="-342900">
              <a:buFont typeface="Arial" panose="020B0604020202020204" pitchFamily="34" charset="0"/>
              <a:buChar char="•"/>
            </a:pP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Complete your own Personal Development Plan and SWOT analysis</a:t>
            </a:r>
          </a:p>
        </p:txBody>
      </p:sp>
    </p:spTree>
    <p:extLst>
      <p:ext uri="{BB962C8B-B14F-4D97-AF65-F5344CB8AC3E}">
        <p14:creationId xmlns:p14="http://schemas.microsoft.com/office/powerpoint/2010/main" val="1395305530"/>
      </p:ext>
    </p:extLst>
  </p:cSld>
  <p:clrMapOvr>
    <a:masterClrMapping/>
  </p:clrMapOvr>
  <p:transition spd="slow">
    <p:push/>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96DA95-C3F9-4047-BBFD-A04E79E62F47}"/>
              </a:ext>
            </a:extLst>
          </p:cNvPr>
          <p:cNvSpPr>
            <a:spLocks noGrp="1"/>
          </p:cNvSpPr>
          <p:nvPr>
            <p:ph type="title"/>
          </p:nvPr>
        </p:nvSpPr>
        <p:spPr>
          <a:xfrm>
            <a:off x="873346" y="588409"/>
            <a:ext cx="10515600" cy="836354"/>
          </a:xfrm>
        </p:spPr>
        <p:txBody>
          <a:bodyPr/>
          <a:lstStyle/>
          <a:p>
            <a:r>
              <a:rPr lang="cy-GB" b="1" dirty="0">
                <a:solidFill>
                  <a:schemeClr val="bg1"/>
                </a:solidFill>
                <a:latin typeface="Aptos" panose="020B0004020202020204" pitchFamily="34" charset="0"/>
                <a:ea typeface="+mn-ea"/>
                <a:cs typeface="+mn-cs"/>
              </a:rPr>
              <a:t>Ble i ddechrau</a:t>
            </a:r>
            <a:r>
              <a:rPr lang="en-GB" b="1" dirty="0">
                <a:solidFill>
                  <a:schemeClr val="bg1"/>
                </a:solidFill>
                <a:latin typeface="Aptos" panose="020B0004020202020204" pitchFamily="34" charset="0"/>
                <a:ea typeface="+mn-ea"/>
                <a:cs typeface="+mn-cs"/>
              </a:rPr>
              <a:t>… Where to start……….</a:t>
            </a:r>
          </a:p>
        </p:txBody>
      </p:sp>
      <p:sp>
        <p:nvSpPr>
          <p:cNvPr id="6" name="Content Placeholder 5">
            <a:extLst>
              <a:ext uri="{FF2B5EF4-FFF2-40B4-BE49-F238E27FC236}">
                <a16:creationId xmlns:a16="http://schemas.microsoft.com/office/drawing/2014/main" id="{0AE62A07-7910-4CF7-AA74-4D5D551BE630}"/>
              </a:ext>
            </a:extLst>
          </p:cNvPr>
          <p:cNvSpPr>
            <a:spLocks noGrp="1"/>
          </p:cNvSpPr>
          <p:nvPr>
            <p:ph idx="1"/>
          </p:nvPr>
        </p:nvSpPr>
        <p:spPr>
          <a:xfrm>
            <a:off x="838200" y="1690688"/>
            <a:ext cx="10480454" cy="3651526"/>
          </a:xfrm>
        </p:spPr>
        <p:txBody>
          <a:bodyPr>
            <a:normAutofit fontScale="92500" lnSpcReduction="10000"/>
          </a:bodyPr>
          <a:lstStyle/>
          <a:p>
            <a:pPr marL="0" indent="0">
              <a:buNone/>
            </a:pPr>
            <a:r>
              <a:rPr lang="cy-GB" b="1" dirty="0">
                <a:solidFill>
                  <a:schemeClr val="bg1"/>
                </a:solidFill>
                <a:latin typeface="Aptos" panose="020B0004020202020204" pitchFamily="34" charset="0"/>
              </a:rPr>
              <a:t>I helpu chi i ddechrau arni, byddwn ni’n canolbwyntio ar dri phrif faes:</a:t>
            </a:r>
          </a:p>
          <a:p>
            <a:pPr marL="0" indent="0">
              <a:buNone/>
            </a:pPr>
            <a:r>
              <a:rPr lang="cy-GB" b="1" dirty="0" err="1">
                <a:solidFill>
                  <a:schemeClr val="bg1"/>
                </a:solidFill>
                <a:latin typeface="Aptos" panose="020B0004020202020204" pitchFamily="34" charset="0"/>
              </a:rPr>
              <a:t>We’ll</a:t>
            </a:r>
            <a:r>
              <a:rPr lang="cy-GB" b="1" dirty="0">
                <a:solidFill>
                  <a:schemeClr val="bg1"/>
                </a:solidFill>
                <a:latin typeface="Aptos" panose="020B0004020202020204" pitchFamily="34" charset="0"/>
              </a:rPr>
              <a:t> </a:t>
            </a:r>
            <a:r>
              <a:rPr lang="cy-GB" b="1" dirty="0" err="1">
                <a:solidFill>
                  <a:schemeClr val="bg1"/>
                </a:solidFill>
                <a:latin typeface="Aptos" panose="020B0004020202020204" pitchFamily="34" charset="0"/>
              </a:rPr>
              <a:t>look</a:t>
            </a:r>
            <a:r>
              <a:rPr lang="cy-GB" b="1" dirty="0">
                <a:solidFill>
                  <a:schemeClr val="bg1"/>
                </a:solidFill>
                <a:latin typeface="Aptos" panose="020B0004020202020204" pitchFamily="34" charset="0"/>
              </a:rPr>
              <a:t> at 3 main </a:t>
            </a:r>
            <a:r>
              <a:rPr lang="cy-GB" b="1" dirty="0" err="1">
                <a:solidFill>
                  <a:schemeClr val="bg1"/>
                </a:solidFill>
                <a:latin typeface="Aptos" panose="020B0004020202020204" pitchFamily="34" charset="0"/>
              </a:rPr>
              <a:t>areas</a:t>
            </a:r>
            <a:r>
              <a:rPr lang="cy-GB" b="1" dirty="0">
                <a:solidFill>
                  <a:schemeClr val="bg1"/>
                </a:solidFill>
                <a:latin typeface="Aptos" panose="020B0004020202020204" pitchFamily="34" charset="0"/>
              </a:rPr>
              <a:t>:</a:t>
            </a:r>
            <a:br>
              <a:rPr lang="cy-GB" b="1" dirty="0">
                <a:solidFill>
                  <a:schemeClr val="bg1"/>
                </a:solidFill>
                <a:latin typeface="Aptos" panose="020B0004020202020204" pitchFamily="34" charset="0"/>
              </a:rPr>
            </a:br>
            <a:endParaRPr lang="cy-GB" b="1" dirty="0">
              <a:solidFill>
                <a:schemeClr val="bg1"/>
              </a:solidFill>
              <a:latin typeface="Aptos" panose="020B0004020202020204" pitchFamily="34" charset="0"/>
            </a:endParaRPr>
          </a:p>
          <a:p>
            <a:r>
              <a:rPr lang="cy-GB" dirty="0">
                <a:solidFill>
                  <a:schemeClr val="bg1"/>
                </a:solidFill>
                <a:latin typeface="Aptos" panose="020B0004020202020204" pitchFamily="34" charset="0"/>
              </a:rPr>
              <a:t>Gwerthoedd a Blaenoriaethau		</a:t>
            </a:r>
            <a:r>
              <a:rPr lang="cy-GB" dirty="0" err="1">
                <a:solidFill>
                  <a:schemeClr val="bg1"/>
                </a:solidFill>
                <a:latin typeface="Aptos" panose="020B0004020202020204" pitchFamily="34" charset="0"/>
              </a:rPr>
              <a:t>Values</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and</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priorities</a:t>
            </a:r>
            <a:r>
              <a:rPr lang="cy-GB" dirty="0">
                <a:solidFill>
                  <a:schemeClr val="bg1"/>
                </a:solidFill>
                <a:latin typeface="Aptos" panose="020B0004020202020204" pitchFamily="34" charset="0"/>
              </a:rPr>
              <a:t>	</a:t>
            </a:r>
            <a:br>
              <a:rPr lang="cy-GB" dirty="0">
                <a:solidFill>
                  <a:schemeClr val="bg1"/>
                </a:solidFill>
                <a:latin typeface="Aptos" panose="020B0004020202020204" pitchFamily="34" charset="0"/>
              </a:rPr>
            </a:br>
            <a:endParaRPr lang="cy-GB" dirty="0">
              <a:solidFill>
                <a:schemeClr val="bg1"/>
              </a:solidFill>
              <a:latin typeface="Aptos" panose="020B0004020202020204" pitchFamily="34" charset="0"/>
            </a:endParaRPr>
          </a:p>
          <a:p>
            <a:r>
              <a:rPr lang="cy-GB" dirty="0">
                <a:solidFill>
                  <a:schemeClr val="bg1"/>
                </a:solidFill>
                <a:latin typeface="Aptos" panose="020B0004020202020204" pitchFamily="34" charset="0"/>
              </a:rPr>
              <a:t>Sgiliau ac effeithlonrwydd		</a:t>
            </a:r>
            <a:r>
              <a:rPr lang="cy-GB" dirty="0" err="1">
                <a:solidFill>
                  <a:schemeClr val="bg1"/>
                </a:solidFill>
                <a:latin typeface="Aptos" panose="020B0004020202020204" pitchFamily="34" charset="0"/>
              </a:rPr>
              <a:t>Skills</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and</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competencies</a:t>
            </a:r>
            <a:br>
              <a:rPr lang="cy-GB" dirty="0">
                <a:solidFill>
                  <a:schemeClr val="bg1"/>
                </a:solidFill>
                <a:latin typeface="Aptos" panose="020B0004020202020204" pitchFamily="34" charset="0"/>
              </a:rPr>
            </a:br>
            <a:endParaRPr lang="cy-GB" dirty="0">
              <a:solidFill>
                <a:schemeClr val="bg1"/>
              </a:solidFill>
              <a:latin typeface="Aptos" panose="020B0004020202020204" pitchFamily="34" charset="0"/>
            </a:endParaRPr>
          </a:p>
          <a:p>
            <a:r>
              <a:rPr lang="cy-GB" dirty="0">
                <a:solidFill>
                  <a:schemeClr val="bg1"/>
                </a:solidFill>
                <a:latin typeface="Aptos" panose="020B0004020202020204" pitchFamily="34" charset="0"/>
              </a:rPr>
              <a:t>Cryfderau					</a:t>
            </a:r>
            <a:r>
              <a:rPr lang="cy-GB" dirty="0" err="1">
                <a:solidFill>
                  <a:schemeClr val="bg1"/>
                </a:solidFill>
                <a:latin typeface="Aptos" panose="020B0004020202020204" pitchFamily="34" charset="0"/>
              </a:rPr>
              <a:t>Strengths</a:t>
            </a:r>
            <a:endParaRPr lang="cy-GB" dirty="0">
              <a:solidFill>
                <a:schemeClr val="bg1"/>
              </a:solidFill>
              <a:latin typeface="Aptos" panose="020B0004020202020204" pitchFamily="34" charset="0"/>
            </a:endParaRPr>
          </a:p>
        </p:txBody>
      </p:sp>
    </p:spTree>
    <p:extLst>
      <p:ext uri="{BB962C8B-B14F-4D97-AF65-F5344CB8AC3E}">
        <p14:creationId xmlns:p14="http://schemas.microsoft.com/office/powerpoint/2010/main" val="371392095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9642" y="1393848"/>
            <a:ext cx="10768918" cy="2185214"/>
          </a:xfrm>
          <a:prstGeom prst="rect">
            <a:avLst/>
          </a:prstGeom>
          <a:noFill/>
        </p:spPr>
        <p:txBody>
          <a:bodyPr wrap="square" rtlCol="0">
            <a:spAutoFit/>
          </a:bodyPr>
          <a:lstStyle/>
          <a:p>
            <a:pPr algn="ctr"/>
            <a:r>
              <a:rPr lang="cy-GB" sz="4400" b="1" dirty="0">
                <a:solidFill>
                  <a:schemeClr val="bg1"/>
                </a:solidFill>
                <a:latin typeface="Malgun Gothic" panose="020B0503020000020004" pitchFamily="34" charset="-127"/>
                <a:ea typeface="Malgun Gothic" panose="020B0503020000020004" pitchFamily="34" charset="-127"/>
              </a:rPr>
              <a:t>Gwneud Penderfyniadau Gyrfaoedd</a:t>
            </a:r>
          </a:p>
          <a:p>
            <a:pPr algn="ctr"/>
            <a:r>
              <a:rPr lang="cy-GB" sz="4400" b="1" dirty="0" err="1">
                <a:solidFill>
                  <a:schemeClr val="bg1"/>
                </a:solidFill>
                <a:latin typeface="Malgun Gothic" panose="020B0503020000020004" pitchFamily="34" charset="-127"/>
                <a:ea typeface="Malgun Gothic" panose="020B0503020000020004" pitchFamily="34" charset="-127"/>
              </a:rPr>
              <a:t>Making</a:t>
            </a:r>
            <a:r>
              <a:rPr lang="cy-GB" sz="4400" b="1" dirty="0">
                <a:solidFill>
                  <a:schemeClr val="bg1"/>
                </a:solidFill>
                <a:latin typeface="Malgun Gothic" panose="020B0503020000020004" pitchFamily="34" charset="-127"/>
                <a:ea typeface="Malgun Gothic" panose="020B0503020000020004" pitchFamily="34" charset="-127"/>
              </a:rPr>
              <a:t> </a:t>
            </a:r>
            <a:r>
              <a:rPr lang="cy-GB" sz="4400" b="1" dirty="0" err="1">
                <a:solidFill>
                  <a:schemeClr val="bg1"/>
                </a:solidFill>
                <a:latin typeface="Malgun Gothic" panose="020B0503020000020004" pitchFamily="34" charset="-127"/>
                <a:ea typeface="Malgun Gothic" panose="020B0503020000020004" pitchFamily="34" charset="-127"/>
              </a:rPr>
              <a:t>Career</a:t>
            </a:r>
            <a:r>
              <a:rPr lang="cy-GB" sz="4400" b="1" dirty="0">
                <a:solidFill>
                  <a:schemeClr val="bg1"/>
                </a:solidFill>
                <a:latin typeface="Malgun Gothic" panose="020B0503020000020004" pitchFamily="34" charset="-127"/>
                <a:ea typeface="Malgun Gothic" panose="020B0503020000020004" pitchFamily="34" charset="-127"/>
              </a:rPr>
              <a:t> </a:t>
            </a:r>
            <a:r>
              <a:rPr lang="cy-GB" sz="4400" b="1" dirty="0" err="1">
                <a:solidFill>
                  <a:schemeClr val="bg1"/>
                </a:solidFill>
                <a:latin typeface="Malgun Gothic" panose="020B0503020000020004" pitchFamily="34" charset="-127"/>
                <a:ea typeface="Malgun Gothic" panose="020B0503020000020004" pitchFamily="34" charset="-127"/>
              </a:rPr>
              <a:t>Decisions</a:t>
            </a:r>
            <a:endParaRPr lang="cy-GB" sz="4400" b="1" dirty="0">
              <a:solidFill>
                <a:schemeClr val="bg1"/>
              </a:solidFill>
              <a:latin typeface="Malgun Gothic" panose="020B0503020000020004" pitchFamily="34" charset="-127"/>
              <a:ea typeface="Malgun Gothic" panose="020B0503020000020004" pitchFamily="34" charset="-127"/>
            </a:endParaRPr>
          </a:p>
          <a:p>
            <a:endParaRPr lang="cy-GB" sz="4800" b="1" dirty="0">
              <a:solidFill>
                <a:schemeClr val="bg1"/>
              </a:solidFill>
              <a:latin typeface="Malgun Gothic" panose="020B0503020000020004" pitchFamily="34" charset="-127"/>
              <a:ea typeface="Malgun Gothic" panose="020B0503020000020004" pitchFamily="34" charset="-127"/>
            </a:endParaRPr>
          </a:p>
        </p:txBody>
      </p:sp>
      <p:sp>
        <p:nvSpPr>
          <p:cNvPr id="2" name="Content Placeholder 10">
            <a:extLst>
              <a:ext uri="{FF2B5EF4-FFF2-40B4-BE49-F238E27FC236}">
                <a16:creationId xmlns:a16="http://schemas.microsoft.com/office/drawing/2014/main" id="{5D0A53CD-9A93-2D51-4217-E4E8DB7D8669}"/>
              </a:ext>
            </a:extLst>
          </p:cNvPr>
          <p:cNvSpPr txBox="1">
            <a:spLocks/>
          </p:cNvSpPr>
          <p:nvPr/>
        </p:nvSpPr>
        <p:spPr>
          <a:xfrm>
            <a:off x="569642" y="3055301"/>
            <a:ext cx="11052716" cy="3613796"/>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defRPr/>
            </a:pPr>
            <a:r>
              <a:rPr lang="cy-GB" sz="2000" b="1" dirty="0">
                <a:solidFill>
                  <a:schemeClr val="bg1"/>
                </a:solidFill>
                <a:latin typeface="Aptos" panose="020B0004020202020204" pitchFamily="34" charset="0"/>
              </a:rPr>
              <a:t> Adnabod eich hun: </a:t>
            </a:r>
            <a:r>
              <a:rPr lang="cy-GB" sz="2000" dirty="0">
                <a:solidFill>
                  <a:schemeClr val="bg1"/>
                </a:solidFill>
                <a:latin typeface="Aptos" panose="020B0004020202020204" pitchFamily="34" charset="0"/>
              </a:rPr>
              <a:t>Edrych ar eich sgiliau, eich gwerthoedd a'ch personoliaeth. Dadansoddi eich cryfderau ac adolygu pwyntiau datblygu.  </a:t>
            </a:r>
            <a:r>
              <a:rPr lang="cy-GB" sz="2000" dirty="0" err="1">
                <a:solidFill>
                  <a:schemeClr val="bg1"/>
                </a:solidFill>
                <a:highlight>
                  <a:srgbClr val="FF00FF"/>
                </a:highlight>
                <a:latin typeface="Aptos" panose="020B0004020202020204" pitchFamily="34" charset="0"/>
              </a:rPr>
              <a:t>Self</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awareness</a:t>
            </a:r>
            <a:r>
              <a:rPr lang="cy-GB" sz="2000" dirty="0">
                <a:solidFill>
                  <a:schemeClr val="bg1"/>
                </a:solidFill>
                <a:highlight>
                  <a:srgbClr val="FF00FF"/>
                </a:highlight>
                <a:latin typeface="Aptos" panose="020B0004020202020204" pitchFamily="34" charset="0"/>
              </a:rPr>
              <a:t> – </a:t>
            </a:r>
            <a:r>
              <a:rPr lang="cy-GB" sz="2000" dirty="0" err="1">
                <a:solidFill>
                  <a:schemeClr val="bg1"/>
                </a:solidFill>
                <a:highlight>
                  <a:srgbClr val="FF00FF"/>
                </a:highlight>
                <a:latin typeface="Aptos" panose="020B0004020202020204" pitchFamily="34" charset="0"/>
              </a:rPr>
              <a:t>Career</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Pulse</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on</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My</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Career</a:t>
            </a:r>
            <a:r>
              <a:rPr lang="cy-GB" sz="2000" dirty="0">
                <a:solidFill>
                  <a:schemeClr val="bg1"/>
                </a:solidFill>
                <a:highlight>
                  <a:srgbClr val="FF00FF"/>
                </a:highlight>
                <a:latin typeface="Aptos" panose="020B0004020202020204" pitchFamily="34" charset="0"/>
              </a:rPr>
              <a:t>!</a:t>
            </a:r>
            <a:br>
              <a:rPr lang="cy-GB" sz="2000" dirty="0">
                <a:solidFill>
                  <a:schemeClr val="bg1"/>
                </a:solidFill>
                <a:latin typeface="Aptos" panose="020B0004020202020204" pitchFamily="34" charset="0"/>
              </a:rPr>
            </a:br>
            <a:endParaRPr lang="cy-GB" sz="2000" dirty="0">
              <a:solidFill>
                <a:schemeClr val="bg1"/>
              </a:solidFill>
              <a:latin typeface="Aptos" panose="020B0004020202020204" pitchFamily="34" charset="0"/>
            </a:endParaRPr>
          </a:p>
          <a:p>
            <a:pPr>
              <a:defRPr/>
            </a:pPr>
            <a:r>
              <a:rPr lang="cy-GB" sz="2000" b="1" dirty="0">
                <a:solidFill>
                  <a:schemeClr val="bg1"/>
                </a:solidFill>
                <a:latin typeface="Aptos" panose="020B0004020202020204" pitchFamily="34" charset="0"/>
              </a:rPr>
              <a:t>Archwilio cyfleoedd: </a:t>
            </a:r>
            <a:r>
              <a:rPr lang="cy-GB" sz="2000" dirty="0">
                <a:solidFill>
                  <a:schemeClr val="bg1"/>
                </a:solidFill>
                <a:latin typeface="Aptos" panose="020B0004020202020204" pitchFamily="34" charset="0"/>
              </a:rPr>
              <a:t>Mynd y tu allan i'ch parth cysur, rhwydweithio a chasglu gwybodaeth am y cyfleoedd sydd ar gael i chi a’u bachu nhw. </a:t>
            </a:r>
            <a:r>
              <a:rPr lang="cy-GB" sz="2000" dirty="0" err="1">
                <a:solidFill>
                  <a:schemeClr val="bg1"/>
                </a:solidFill>
                <a:highlight>
                  <a:srgbClr val="FF00FF"/>
                </a:highlight>
                <a:latin typeface="Aptos" panose="020B0004020202020204" pitchFamily="34" charset="0"/>
              </a:rPr>
              <a:t>Exploring</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opportunities</a:t>
            </a:r>
            <a:r>
              <a:rPr lang="cy-GB" sz="2000" dirty="0">
                <a:solidFill>
                  <a:schemeClr val="bg1"/>
                </a:solidFill>
                <a:highlight>
                  <a:srgbClr val="FF00FF"/>
                </a:highlight>
                <a:latin typeface="Aptos" panose="020B0004020202020204" pitchFamily="34" charset="0"/>
              </a:rPr>
              <a:t> – </a:t>
            </a:r>
            <a:r>
              <a:rPr lang="cy-GB" sz="2000" dirty="0" err="1">
                <a:solidFill>
                  <a:schemeClr val="bg1"/>
                </a:solidFill>
                <a:highlight>
                  <a:srgbClr val="FF00FF"/>
                </a:highlight>
                <a:latin typeface="Aptos" panose="020B0004020202020204" pitchFamily="34" charset="0"/>
              </a:rPr>
              <a:t>move</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out</a:t>
            </a:r>
            <a:r>
              <a:rPr lang="cy-GB" sz="2000" dirty="0">
                <a:solidFill>
                  <a:schemeClr val="bg1"/>
                </a:solidFill>
                <a:highlight>
                  <a:srgbClr val="FF00FF"/>
                </a:highlight>
                <a:latin typeface="Aptos" panose="020B0004020202020204" pitchFamily="34" charset="0"/>
              </a:rPr>
              <a:t> of </a:t>
            </a:r>
            <a:r>
              <a:rPr lang="cy-GB" sz="2000" dirty="0" err="1">
                <a:solidFill>
                  <a:schemeClr val="bg1"/>
                </a:solidFill>
                <a:highlight>
                  <a:srgbClr val="FF00FF"/>
                </a:highlight>
                <a:latin typeface="Aptos" panose="020B0004020202020204" pitchFamily="34" charset="0"/>
              </a:rPr>
              <a:t>your</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comfort</a:t>
            </a:r>
            <a:r>
              <a:rPr lang="cy-GB" sz="2000" dirty="0">
                <a:solidFill>
                  <a:schemeClr val="bg1"/>
                </a:solidFill>
                <a:highlight>
                  <a:srgbClr val="FF00FF"/>
                </a:highlight>
                <a:latin typeface="Aptos" panose="020B0004020202020204" pitchFamily="34" charset="0"/>
              </a:rPr>
              <a:t> </a:t>
            </a:r>
            <a:r>
              <a:rPr lang="cy-GB" sz="2000" dirty="0" err="1">
                <a:solidFill>
                  <a:schemeClr val="bg1"/>
                </a:solidFill>
                <a:highlight>
                  <a:srgbClr val="FF00FF"/>
                </a:highlight>
                <a:latin typeface="Aptos" panose="020B0004020202020204" pitchFamily="34" charset="0"/>
              </a:rPr>
              <a:t>zone</a:t>
            </a:r>
            <a:endParaRPr lang="cy-GB" sz="2000" dirty="0">
              <a:solidFill>
                <a:schemeClr val="bg1"/>
              </a:solidFill>
              <a:highlight>
                <a:srgbClr val="FF00FF"/>
              </a:highlight>
              <a:latin typeface="Aptos" panose="020B0004020202020204" pitchFamily="34" charset="0"/>
            </a:endParaRPr>
          </a:p>
          <a:p>
            <a:pPr marL="0" indent="0" algn="ctr">
              <a:buNone/>
              <a:defRPr/>
            </a:pPr>
            <a:r>
              <a:rPr lang="cy-GB" sz="2000" b="1" dirty="0">
                <a:solidFill>
                  <a:schemeClr val="bg1"/>
                </a:solidFill>
                <a:latin typeface="Aptos" panose="020B0004020202020204" pitchFamily="34" charset="0"/>
              </a:rPr>
              <a:t>Sut allwch chi  werthu'ch hun i gyflogwr os nad ydych chi'n gwybod beth rydych chi'n ei werthu?  </a:t>
            </a:r>
            <a:r>
              <a:rPr lang="cy-GB" sz="2000" b="1" dirty="0" err="1">
                <a:solidFill>
                  <a:schemeClr val="bg1"/>
                </a:solidFill>
                <a:highlight>
                  <a:srgbClr val="FF00FF"/>
                </a:highlight>
                <a:latin typeface="Aptos" panose="020B0004020202020204" pitchFamily="34" charset="0"/>
              </a:rPr>
              <a:t>How</a:t>
            </a:r>
            <a:r>
              <a:rPr lang="cy-GB" sz="2000" b="1" dirty="0">
                <a:solidFill>
                  <a:schemeClr val="bg1"/>
                </a:solidFill>
                <a:highlight>
                  <a:srgbClr val="FF00FF"/>
                </a:highlight>
                <a:latin typeface="Aptos" panose="020B0004020202020204" pitchFamily="34" charset="0"/>
              </a:rPr>
              <a:t> can </a:t>
            </a:r>
            <a:r>
              <a:rPr lang="cy-GB" sz="2000" b="1" dirty="0" err="1">
                <a:solidFill>
                  <a:schemeClr val="bg1"/>
                </a:solidFill>
                <a:highlight>
                  <a:srgbClr val="FF00FF"/>
                </a:highlight>
                <a:latin typeface="Aptos" panose="020B0004020202020204" pitchFamily="34" charset="0"/>
              </a:rPr>
              <a:t>you</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sell</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yourself</a:t>
            </a:r>
            <a:r>
              <a:rPr lang="cy-GB" sz="2000" b="1" dirty="0">
                <a:solidFill>
                  <a:schemeClr val="bg1"/>
                </a:solidFill>
                <a:highlight>
                  <a:srgbClr val="FF00FF"/>
                </a:highlight>
                <a:latin typeface="Aptos" panose="020B0004020202020204" pitchFamily="34" charset="0"/>
              </a:rPr>
              <a:t> to </a:t>
            </a:r>
            <a:r>
              <a:rPr lang="cy-GB" sz="2000" b="1" dirty="0" err="1">
                <a:solidFill>
                  <a:schemeClr val="bg1"/>
                </a:solidFill>
                <a:highlight>
                  <a:srgbClr val="FF00FF"/>
                </a:highlight>
                <a:latin typeface="Aptos" panose="020B0004020202020204" pitchFamily="34" charset="0"/>
              </a:rPr>
              <a:t>an</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employer</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if</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you</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don’t</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know</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what</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you’re</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selling</a:t>
            </a:r>
            <a:r>
              <a:rPr lang="cy-GB" sz="2000" b="1" dirty="0">
                <a:solidFill>
                  <a:schemeClr val="bg1"/>
                </a:solidFill>
                <a:highlight>
                  <a:srgbClr val="FF00FF"/>
                </a:highlight>
                <a:latin typeface="Aptos" panose="020B0004020202020204" pitchFamily="34" charset="0"/>
              </a:rPr>
              <a:t>?</a:t>
            </a:r>
            <a:br>
              <a:rPr lang="cy-GB" sz="2000" b="1" dirty="0">
                <a:solidFill>
                  <a:schemeClr val="bg1"/>
                </a:solidFill>
                <a:highlight>
                  <a:srgbClr val="FF00FF"/>
                </a:highlight>
                <a:latin typeface="Aptos" panose="020B0004020202020204" pitchFamily="34" charset="0"/>
              </a:rPr>
            </a:br>
            <a:endParaRPr lang="cy-GB" sz="2000" b="1" dirty="0">
              <a:solidFill>
                <a:schemeClr val="bg1"/>
              </a:solidFill>
              <a:highlight>
                <a:srgbClr val="FF00FF"/>
              </a:highlight>
              <a:latin typeface="Aptos" panose="020B0004020202020204" pitchFamily="34" charset="0"/>
            </a:endParaRPr>
          </a:p>
          <a:p>
            <a:pPr marL="0" indent="0" algn="ctr">
              <a:buNone/>
              <a:defRPr/>
            </a:pPr>
            <a:r>
              <a:rPr lang="cy-GB" sz="2000" b="1" dirty="0">
                <a:solidFill>
                  <a:schemeClr val="bg1"/>
                </a:solidFill>
                <a:latin typeface="Aptos" panose="020B0004020202020204" pitchFamily="34" charset="0"/>
              </a:rPr>
              <a:t>Beth sy'n bwysig i mi a beth ydw i'n ei werthfawrogi?</a:t>
            </a:r>
          </a:p>
          <a:p>
            <a:pPr marL="0" indent="0" algn="ctr">
              <a:buNone/>
              <a:defRPr/>
            </a:pPr>
            <a:r>
              <a:rPr lang="cy-GB" sz="2000" b="1" dirty="0" err="1">
                <a:solidFill>
                  <a:schemeClr val="bg1"/>
                </a:solidFill>
                <a:highlight>
                  <a:srgbClr val="FF00FF"/>
                </a:highlight>
                <a:latin typeface="Aptos" panose="020B0004020202020204" pitchFamily="34" charset="0"/>
              </a:rPr>
              <a:t>What’s</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important</a:t>
            </a:r>
            <a:r>
              <a:rPr lang="cy-GB" sz="2000" b="1" dirty="0">
                <a:solidFill>
                  <a:schemeClr val="bg1"/>
                </a:solidFill>
                <a:highlight>
                  <a:srgbClr val="FF00FF"/>
                </a:highlight>
                <a:latin typeface="Aptos" panose="020B0004020202020204" pitchFamily="34" charset="0"/>
              </a:rPr>
              <a:t> to </a:t>
            </a:r>
            <a:r>
              <a:rPr lang="cy-GB" sz="2000" b="1" dirty="0" err="1">
                <a:solidFill>
                  <a:schemeClr val="bg1"/>
                </a:solidFill>
                <a:highlight>
                  <a:srgbClr val="FF00FF"/>
                </a:highlight>
                <a:latin typeface="Aptos" panose="020B0004020202020204" pitchFamily="34" charset="0"/>
              </a:rPr>
              <a:t>me</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and</a:t>
            </a:r>
            <a:r>
              <a:rPr lang="cy-GB" sz="2000" b="1" dirty="0">
                <a:solidFill>
                  <a:schemeClr val="bg1"/>
                </a:solidFill>
                <a:highlight>
                  <a:srgbClr val="FF00FF"/>
                </a:highlight>
                <a:latin typeface="Aptos" panose="020B0004020202020204" pitchFamily="34" charset="0"/>
              </a:rPr>
              <a:t> </a:t>
            </a:r>
            <a:r>
              <a:rPr lang="cy-GB" sz="2000" b="1" dirty="0" err="1">
                <a:solidFill>
                  <a:schemeClr val="bg1"/>
                </a:solidFill>
                <a:highlight>
                  <a:srgbClr val="FF00FF"/>
                </a:highlight>
                <a:latin typeface="Aptos" panose="020B0004020202020204" pitchFamily="34" charset="0"/>
              </a:rPr>
              <a:t>what</a:t>
            </a:r>
            <a:r>
              <a:rPr lang="cy-GB" sz="2000" b="1" dirty="0">
                <a:solidFill>
                  <a:schemeClr val="bg1"/>
                </a:solidFill>
                <a:highlight>
                  <a:srgbClr val="FF00FF"/>
                </a:highlight>
                <a:latin typeface="Aptos" panose="020B0004020202020204" pitchFamily="34" charset="0"/>
              </a:rPr>
              <a:t> do I </a:t>
            </a:r>
            <a:r>
              <a:rPr lang="cy-GB" sz="2000" b="1" dirty="0" err="1">
                <a:solidFill>
                  <a:schemeClr val="bg1"/>
                </a:solidFill>
                <a:highlight>
                  <a:srgbClr val="FF00FF"/>
                </a:highlight>
                <a:latin typeface="Aptos" panose="020B0004020202020204" pitchFamily="34" charset="0"/>
              </a:rPr>
              <a:t>value</a:t>
            </a:r>
            <a:r>
              <a:rPr lang="cy-GB" sz="2000" b="1" dirty="0">
                <a:solidFill>
                  <a:schemeClr val="bg1"/>
                </a:solidFill>
                <a:highlight>
                  <a:srgbClr val="FF00FF"/>
                </a:highlight>
                <a:latin typeface="Aptos" panose="020B0004020202020204" pitchFamily="34" charset="0"/>
              </a:rPr>
              <a:t>?</a:t>
            </a:r>
          </a:p>
          <a:p>
            <a:pPr marL="0" indent="0" algn="ctr">
              <a:buNone/>
              <a:defRPr/>
            </a:pPr>
            <a:endParaRPr lang="cy-GB" sz="2000" b="1" dirty="0">
              <a:solidFill>
                <a:schemeClr val="bg1"/>
              </a:solidFill>
              <a:latin typeface="Aptos" panose="020B0004020202020204" pitchFamily="34" charset="0"/>
            </a:endParaRPr>
          </a:p>
          <a:p>
            <a:pPr marL="0" indent="0" algn="ctr">
              <a:buNone/>
              <a:defRPr/>
            </a:pPr>
            <a:endParaRPr lang="cy-GB" sz="2000" b="1" dirty="0">
              <a:solidFill>
                <a:schemeClr val="bg1"/>
              </a:solidFill>
              <a:latin typeface="Aptos" panose="020B0004020202020204" pitchFamily="34" charset="0"/>
            </a:endParaRPr>
          </a:p>
          <a:p>
            <a:pPr>
              <a:defRPr/>
            </a:pPr>
            <a:endParaRPr lang="cy-GB" sz="2000" dirty="0">
              <a:solidFill>
                <a:schemeClr val="bg1"/>
              </a:solidFill>
              <a:latin typeface="Aptos" panose="020B0004020202020204" pitchFamily="34" charset="0"/>
            </a:endParaRPr>
          </a:p>
          <a:p>
            <a:pPr>
              <a:defRPr/>
            </a:pPr>
            <a:endParaRPr lang="en-GB" sz="1800" dirty="0">
              <a:solidFill>
                <a:schemeClr val="bg1"/>
              </a:solidFill>
              <a:latin typeface="Aptos" panose="020B0004020202020204" pitchFamily="34" charset="0"/>
            </a:endParaRPr>
          </a:p>
        </p:txBody>
      </p:sp>
    </p:spTree>
    <p:extLst>
      <p:ext uri="{BB962C8B-B14F-4D97-AF65-F5344CB8AC3E}">
        <p14:creationId xmlns:p14="http://schemas.microsoft.com/office/powerpoint/2010/main" val="80028021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21F19-08F6-461E-A10C-0DD1FA9EABE8}"/>
              </a:ext>
            </a:extLst>
          </p:cNvPr>
          <p:cNvSpPr>
            <a:spLocks noGrp="1"/>
          </p:cNvSpPr>
          <p:nvPr>
            <p:ph type="title"/>
          </p:nvPr>
        </p:nvSpPr>
        <p:spPr>
          <a:xfrm>
            <a:off x="6796584" y="1212112"/>
            <a:ext cx="4601518" cy="821404"/>
          </a:xfrm>
        </p:spPr>
        <p:txBody>
          <a:bodyPr>
            <a:noAutofit/>
          </a:bodyPr>
          <a:lstStyle/>
          <a:p>
            <a:r>
              <a:rPr lang="en-GB" sz="3200">
                <a:solidFill>
                  <a:schemeClr val="bg1"/>
                </a:solidFill>
                <a:hlinkClick r:id="rId2">
                  <a:extLst>
                    <a:ext uri="{A12FA001-AC4F-418D-AE19-62706E023703}">
                      <ahyp:hlinkClr xmlns:ahyp="http://schemas.microsoft.com/office/drawing/2018/hyperlinkcolor" val="tx"/>
                    </a:ext>
                  </a:extLst>
                </a:hlinkClick>
              </a:rPr>
              <a:t>www.brightnetwork.co.uk</a:t>
            </a:r>
            <a:br>
              <a:rPr lang="en-GB" sz="3200">
                <a:solidFill>
                  <a:schemeClr val="bg1"/>
                </a:solidFill>
              </a:rPr>
            </a:br>
            <a:endParaRPr lang="en-GB" sz="3200">
              <a:solidFill>
                <a:schemeClr val="bg1"/>
              </a:solidFill>
            </a:endParaRPr>
          </a:p>
        </p:txBody>
      </p:sp>
      <p:pic>
        <p:nvPicPr>
          <p:cNvPr id="4" name="Content Placeholder 6" descr="Graphical user interface, table&#10;&#10;Description automatically generated">
            <a:extLst>
              <a:ext uri="{FF2B5EF4-FFF2-40B4-BE49-F238E27FC236}">
                <a16:creationId xmlns:a16="http://schemas.microsoft.com/office/drawing/2014/main" id="{0138DCAC-03F1-4304-98CA-B8B77907167F}"/>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9441" t="79172" r="6807" b="2222"/>
          <a:stretch/>
        </p:blipFill>
        <p:spPr>
          <a:xfrm>
            <a:off x="982412" y="2279177"/>
            <a:ext cx="10227181" cy="3045326"/>
          </a:xfrm>
          <a:prstGeom prst="rect">
            <a:avLst/>
          </a:prstGeom>
        </p:spPr>
      </p:pic>
      <p:pic>
        <p:nvPicPr>
          <p:cNvPr id="5" name="Content Placeholder 6" descr="Graphical user interface, table&#10;&#10;Description automatically generated">
            <a:extLst>
              <a:ext uri="{FF2B5EF4-FFF2-40B4-BE49-F238E27FC236}">
                <a16:creationId xmlns:a16="http://schemas.microsoft.com/office/drawing/2014/main" id="{0155D88A-3119-494D-A2B5-920A7D884136}"/>
              </a:ext>
            </a:extLst>
          </p:cNvPr>
          <p:cNvPicPr>
            <a:picLocks noChangeAspect="1"/>
          </p:cNvPicPr>
          <p:nvPr/>
        </p:nvPicPr>
        <p:blipFill rotWithShape="1">
          <a:blip r:embed="rId3">
            <a:extLst>
              <a:ext uri="{28A0092B-C50C-407E-A947-70E740481C1C}">
                <a14:useLocalDpi xmlns:a14="http://schemas.microsoft.com/office/drawing/2010/main" val="0"/>
              </a:ext>
            </a:extLst>
          </a:blip>
          <a:srcRect l="4993" t="92454" r="71738" b="331"/>
          <a:stretch/>
        </p:blipFill>
        <p:spPr>
          <a:xfrm>
            <a:off x="1468903" y="517083"/>
            <a:ext cx="4440581" cy="963993"/>
          </a:xfrm>
          <a:prstGeom prst="rect">
            <a:avLst/>
          </a:prstGeom>
        </p:spPr>
      </p:pic>
      <p:sp>
        <p:nvSpPr>
          <p:cNvPr id="3" name="TextBox 2">
            <a:extLst>
              <a:ext uri="{FF2B5EF4-FFF2-40B4-BE49-F238E27FC236}">
                <a16:creationId xmlns:a16="http://schemas.microsoft.com/office/drawing/2014/main" id="{2D059382-31DF-053F-D8E2-1EDD547A77DE}"/>
              </a:ext>
            </a:extLst>
          </p:cNvPr>
          <p:cNvSpPr txBox="1"/>
          <p:nvPr/>
        </p:nvSpPr>
        <p:spPr>
          <a:xfrm>
            <a:off x="1166271" y="5875157"/>
            <a:ext cx="9220656" cy="584775"/>
          </a:xfrm>
          <a:prstGeom prst="rect">
            <a:avLst/>
          </a:prstGeom>
          <a:noFill/>
        </p:spPr>
        <p:txBody>
          <a:bodyPr wrap="square" rtlCol="0">
            <a:spAutoFit/>
          </a:bodyPr>
          <a:lstStyle/>
          <a:p>
            <a:r>
              <a:rPr lang="en-GB" sz="3200" b="1" dirty="0">
                <a:solidFill>
                  <a:schemeClr val="bg1"/>
                </a:solidFill>
              </a:rPr>
              <a:t>* BUZZ QUIZ – CAREERS WALES</a:t>
            </a:r>
          </a:p>
        </p:txBody>
      </p:sp>
    </p:spTree>
    <p:extLst>
      <p:ext uri="{BB962C8B-B14F-4D97-AF65-F5344CB8AC3E}">
        <p14:creationId xmlns:p14="http://schemas.microsoft.com/office/powerpoint/2010/main" val="283671634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pic>
        <p:nvPicPr>
          <p:cNvPr id="7" name="Content Placeholder 6" descr="Graphical user interface, table&#10;&#10;Description automatically generated">
            <a:extLst>
              <a:ext uri="{FF2B5EF4-FFF2-40B4-BE49-F238E27FC236}">
                <a16:creationId xmlns:a16="http://schemas.microsoft.com/office/drawing/2014/main" id="{83755665-CD65-448E-9702-C5B023E8FEF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867" t="19905" r="7811" b="18606"/>
          <a:stretch/>
        </p:blipFill>
        <p:spPr>
          <a:xfrm>
            <a:off x="53508" y="401912"/>
            <a:ext cx="12138495" cy="6054187"/>
          </a:xfrm>
        </p:spPr>
      </p:pic>
    </p:spTree>
    <p:extLst>
      <p:ext uri="{BB962C8B-B14F-4D97-AF65-F5344CB8AC3E}">
        <p14:creationId xmlns:p14="http://schemas.microsoft.com/office/powerpoint/2010/main" val="62184206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CA303-3E49-49F0-B719-1FDBAC5B143B}"/>
              </a:ext>
            </a:extLst>
          </p:cNvPr>
          <p:cNvSpPr>
            <a:spLocks noGrp="1"/>
          </p:cNvSpPr>
          <p:nvPr>
            <p:ph type="title"/>
          </p:nvPr>
        </p:nvSpPr>
        <p:spPr>
          <a:xfrm>
            <a:off x="974630" y="354174"/>
            <a:ext cx="10379170" cy="965409"/>
          </a:xfrm>
        </p:spPr>
        <p:txBody>
          <a:bodyPr>
            <a:normAutofit fontScale="90000"/>
          </a:bodyPr>
          <a:lstStyle/>
          <a:p>
            <a:pPr algn="ctr"/>
            <a:r>
              <a:rPr lang="cy-GB" sz="4000" dirty="0">
                <a:solidFill>
                  <a:schemeClr val="bg1"/>
                </a:solidFill>
                <a:latin typeface="Cosmos-Medium" panose="020B0600000000000000" pitchFamily="34" charset="0"/>
                <a:ea typeface="+mn-ea"/>
                <a:cs typeface="+mn-cs"/>
              </a:rPr>
              <a:t>Gwerthoedd a Blaenoriaethau / </a:t>
            </a:r>
            <a:r>
              <a:rPr lang="cy-GB" sz="4000" dirty="0" err="1">
                <a:solidFill>
                  <a:schemeClr val="bg1"/>
                </a:solidFill>
                <a:latin typeface="Cosmos-Medium" panose="020B0600000000000000" pitchFamily="34" charset="0"/>
                <a:ea typeface="+mn-ea"/>
                <a:cs typeface="+mn-cs"/>
              </a:rPr>
              <a:t>Values</a:t>
            </a:r>
            <a:r>
              <a:rPr lang="cy-GB" sz="4000" dirty="0">
                <a:solidFill>
                  <a:schemeClr val="bg1"/>
                </a:solidFill>
                <a:latin typeface="Cosmos-Medium" panose="020B0600000000000000" pitchFamily="34" charset="0"/>
                <a:ea typeface="+mn-ea"/>
                <a:cs typeface="+mn-cs"/>
              </a:rPr>
              <a:t> &amp; </a:t>
            </a:r>
            <a:r>
              <a:rPr lang="cy-GB" sz="4000" dirty="0" err="1">
                <a:solidFill>
                  <a:schemeClr val="bg1"/>
                </a:solidFill>
                <a:latin typeface="Cosmos-Medium" panose="020B0600000000000000" pitchFamily="34" charset="0"/>
                <a:ea typeface="+mn-ea"/>
                <a:cs typeface="+mn-cs"/>
              </a:rPr>
              <a:t>Priorities</a:t>
            </a:r>
            <a:endParaRPr lang="cy-GB" sz="4000" dirty="0">
              <a:solidFill>
                <a:schemeClr val="bg1"/>
              </a:solidFill>
              <a:latin typeface="Cosmos-Medium" panose="020B0600000000000000" pitchFamily="34" charset="0"/>
              <a:ea typeface="+mn-ea"/>
              <a:cs typeface="+mn-cs"/>
            </a:endParaRPr>
          </a:p>
        </p:txBody>
      </p:sp>
      <p:sp>
        <p:nvSpPr>
          <p:cNvPr id="3" name="Content Placeholder 2">
            <a:extLst>
              <a:ext uri="{FF2B5EF4-FFF2-40B4-BE49-F238E27FC236}">
                <a16:creationId xmlns:a16="http://schemas.microsoft.com/office/drawing/2014/main" id="{D6BC0032-1ECD-4959-86CF-8EE11F93CD46}"/>
              </a:ext>
            </a:extLst>
          </p:cNvPr>
          <p:cNvSpPr>
            <a:spLocks noGrp="1"/>
          </p:cNvSpPr>
          <p:nvPr>
            <p:ph idx="1"/>
          </p:nvPr>
        </p:nvSpPr>
        <p:spPr>
          <a:xfrm>
            <a:off x="689113" y="1392073"/>
            <a:ext cx="11092070" cy="5035232"/>
          </a:xfrm>
        </p:spPr>
        <p:txBody>
          <a:bodyPr>
            <a:normAutofit fontScale="62500" lnSpcReduction="20000"/>
          </a:bodyPr>
          <a:lstStyle/>
          <a:p>
            <a:pPr marL="0" indent="0">
              <a:spcAft>
                <a:spcPts val="600"/>
              </a:spcAft>
              <a:buNone/>
            </a:pPr>
            <a:r>
              <a:rPr lang="cy-GB" sz="3200" b="1" dirty="0">
                <a:solidFill>
                  <a:schemeClr val="bg1"/>
                </a:solidFill>
                <a:latin typeface="Futura LT" panose="02000503000000000000" pitchFamily="50" charset="0"/>
              </a:rPr>
              <a:t>Pa mor aml ydych chi'n cymryd amser i feddwl am yr hyn rydych chi'n ei werthfawrogi yn </a:t>
            </a:r>
          </a:p>
          <a:p>
            <a:pPr marL="0" indent="0">
              <a:spcAft>
                <a:spcPts val="600"/>
              </a:spcAft>
              <a:buNone/>
            </a:pPr>
            <a:r>
              <a:rPr lang="cy-GB" sz="3200" b="1" dirty="0">
                <a:solidFill>
                  <a:schemeClr val="bg1"/>
                </a:solidFill>
                <a:latin typeface="Futura LT" panose="02000503000000000000" pitchFamily="50" charset="0"/>
              </a:rPr>
              <a:t>eich bywyd, beth sy’n flaenoriaeth ac yn bwysig i chi a'r hyn y byddech chi’n chwilio amdano</a:t>
            </a:r>
          </a:p>
          <a:p>
            <a:pPr marL="0" indent="0">
              <a:spcAft>
                <a:spcPts val="600"/>
              </a:spcAft>
              <a:buNone/>
            </a:pPr>
            <a:r>
              <a:rPr lang="cy-GB" sz="3200" b="1" dirty="0">
                <a:solidFill>
                  <a:schemeClr val="bg1"/>
                </a:solidFill>
                <a:latin typeface="Futura LT" panose="02000503000000000000" pitchFamily="50" charset="0"/>
              </a:rPr>
              <a:t>mewn cyflogwr? </a:t>
            </a:r>
            <a:r>
              <a:rPr lang="cy-GB" sz="3200" b="1" dirty="0" err="1">
                <a:solidFill>
                  <a:schemeClr val="bg1"/>
                </a:solidFill>
                <a:highlight>
                  <a:srgbClr val="FF00FF"/>
                </a:highlight>
                <a:latin typeface="Futura LT" panose="02000503000000000000" pitchFamily="50" charset="0"/>
              </a:rPr>
              <a:t>What</a:t>
            </a:r>
            <a:r>
              <a:rPr lang="cy-GB" sz="3200" b="1" dirty="0">
                <a:solidFill>
                  <a:schemeClr val="bg1"/>
                </a:solidFill>
                <a:highlight>
                  <a:srgbClr val="FF00FF"/>
                </a:highlight>
                <a:latin typeface="Futura LT" panose="02000503000000000000" pitchFamily="50" charset="0"/>
              </a:rPr>
              <a:t> do </a:t>
            </a:r>
            <a:r>
              <a:rPr lang="cy-GB" sz="3200" b="1" dirty="0" err="1">
                <a:solidFill>
                  <a:schemeClr val="bg1"/>
                </a:solidFill>
                <a:highlight>
                  <a:srgbClr val="FF00FF"/>
                </a:highlight>
                <a:latin typeface="Futura LT" panose="02000503000000000000" pitchFamily="50" charset="0"/>
              </a:rPr>
              <a:t>you</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value</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in</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life</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What</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are</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your</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priorities</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What</a:t>
            </a:r>
            <a:r>
              <a:rPr lang="cy-GB" sz="3200" b="1" dirty="0">
                <a:solidFill>
                  <a:schemeClr val="bg1"/>
                </a:solidFill>
                <a:highlight>
                  <a:srgbClr val="FF00FF"/>
                </a:highlight>
                <a:latin typeface="Futura LT" panose="02000503000000000000" pitchFamily="50" charset="0"/>
              </a:rPr>
              <a:t> do </a:t>
            </a:r>
            <a:r>
              <a:rPr lang="cy-GB" sz="3200" b="1" dirty="0" err="1">
                <a:solidFill>
                  <a:schemeClr val="bg1"/>
                </a:solidFill>
                <a:highlight>
                  <a:srgbClr val="FF00FF"/>
                </a:highlight>
                <a:latin typeface="Futura LT" panose="02000503000000000000" pitchFamily="50" charset="0"/>
              </a:rPr>
              <a:t>you</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look</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for</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in</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an</a:t>
            </a:r>
            <a:r>
              <a:rPr lang="cy-GB" sz="3200" b="1" dirty="0">
                <a:solidFill>
                  <a:schemeClr val="bg1"/>
                </a:solidFill>
                <a:highlight>
                  <a:srgbClr val="FF00FF"/>
                </a:highlight>
                <a:latin typeface="Futura LT" panose="02000503000000000000" pitchFamily="50" charset="0"/>
              </a:rPr>
              <a:t> </a:t>
            </a:r>
            <a:r>
              <a:rPr lang="cy-GB" sz="3200" b="1" dirty="0" err="1">
                <a:solidFill>
                  <a:schemeClr val="bg1"/>
                </a:solidFill>
                <a:highlight>
                  <a:srgbClr val="FF00FF"/>
                </a:highlight>
                <a:latin typeface="Futura LT" panose="02000503000000000000" pitchFamily="50" charset="0"/>
              </a:rPr>
              <a:t>employer</a:t>
            </a:r>
            <a:r>
              <a:rPr lang="cy-GB" sz="3200" b="1" dirty="0">
                <a:solidFill>
                  <a:schemeClr val="bg1"/>
                </a:solidFill>
                <a:highlight>
                  <a:srgbClr val="FF00FF"/>
                </a:highlight>
                <a:latin typeface="Futura LT" panose="02000503000000000000" pitchFamily="50" charset="0"/>
              </a:rPr>
              <a:t>?</a:t>
            </a:r>
          </a:p>
          <a:p>
            <a:endParaRPr lang="cy-GB" dirty="0">
              <a:solidFill>
                <a:schemeClr val="bg1"/>
              </a:solidFill>
            </a:endParaRPr>
          </a:p>
          <a:p>
            <a:pPr marL="0" indent="0">
              <a:lnSpc>
                <a:spcPct val="110000"/>
              </a:lnSpc>
              <a:buNone/>
            </a:pPr>
            <a:r>
              <a:rPr lang="cy-GB" sz="3200" dirty="0">
                <a:solidFill>
                  <a:schemeClr val="bg1"/>
                </a:solidFill>
                <a:highlight>
                  <a:srgbClr val="FF00FF"/>
                </a:highlight>
                <a:latin typeface="Futura LT" panose="02000503000000000000" pitchFamily="50" charset="0"/>
              </a:rPr>
              <a:t>Mae'n bwysig deall eich gwerthoedd, beth sy'n gwneud i chi dicio, beth sy'n eich ysgogi chi? </a:t>
            </a:r>
            <a:r>
              <a:rPr lang="cy-GB" sz="3200" dirty="0">
                <a:solidFill>
                  <a:schemeClr val="bg1"/>
                </a:solidFill>
                <a:latin typeface="Futura LT" panose="02000503000000000000" pitchFamily="50" charset="0"/>
              </a:rPr>
              <a:t>Bydd hyn yn eich helpu chi i weithio allan y math o rôl a’r sefydliad yr hoffech chi weithio iddo. Byddwch yn onest, os yw arian yn ysgogydd mawr, mae hynny'n iawn! </a:t>
            </a:r>
            <a:r>
              <a:rPr lang="cy-GB" sz="3200" dirty="0" err="1">
                <a:solidFill>
                  <a:schemeClr val="bg1"/>
                </a:solidFill>
                <a:highlight>
                  <a:srgbClr val="FF00FF"/>
                </a:highlight>
                <a:latin typeface="Futura LT" panose="02000503000000000000" pitchFamily="50" charset="0"/>
              </a:rPr>
              <a:t>It’s</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important</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that</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you</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understand</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your</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values</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what</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makes</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you</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tick</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what</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motivates</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you</a:t>
            </a:r>
            <a:r>
              <a:rPr lang="cy-GB" sz="3200" dirty="0">
                <a:solidFill>
                  <a:schemeClr val="bg1"/>
                </a:solidFill>
                <a:highlight>
                  <a:srgbClr val="FF00FF"/>
                </a:highlight>
                <a:latin typeface="Futura LT" panose="02000503000000000000" pitchFamily="50" charset="0"/>
              </a:rPr>
              <a:t>?</a:t>
            </a:r>
            <a:br>
              <a:rPr lang="cy-GB" sz="3200" dirty="0">
                <a:solidFill>
                  <a:schemeClr val="bg1"/>
                </a:solidFill>
                <a:latin typeface="Futura LT" panose="02000503000000000000" pitchFamily="50" charset="0"/>
              </a:rPr>
            </a:br>
            <a:endParaRPr lang="cy-GB" sz="3200" dirty="0">
              <a:solidFill>
                <a:schemeClr val="bg1"/>
              </a:solidFill>
              <a:latin typeface="Futura LT" panose="02000503000000000000" pitchFamily="50" charset="0"/>
            </a:endParaRPr>
          </a:p>
          <a:p>
            <a:pPr>
              <a:lnSpc>
                <a:spcPct val="110000"/>
              </a:lnSpc>
            </a:pPr>
            <a:r>
              <a:rPr lang="cy-GB" sz="3200" dirty="0">
                <a:solidFill>
                  <a:schemeClr val="bg1"/>
                </a:solidFill>
                <a:latin typeface="Futura LT" panose="02000503000000000000" pitchFamily="50" charset="0"/>
              </a:rPr>
              <a:t>potensial dysgu, datblygiad personol a chyfleoedd ar gyfer dilyniant gyrfa / </a:t>
            </a:r>
            <a:r>
              <a:rPr lang="cy-GB" sz="3200" dirty="0" err="1">
                <a:solidFill>
                  <a:schemeClr val="bg1"/>
                </a:solidFill>
                <a:highlight>
                  <a:srgbClr val="FF00FF"/>
                </a:highlight>
                <a:latin typeface="Futura LT" panose="02000503000000000000" pitchFamily="50" charset="0"/>
              </a:rPr>
              <a:t>career</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progression</a:t>
            </a:r>
            <a:endParaRPr lang="cy-GB" sz="3200" dirty="0">
              <a:solidFill>
                <a:schemeClr val="bg1"/>
              </a:solidFill>
              <a:highlight>
                <a:srgbClr val="FF00FF"/>
              </a:highlight>
              <a:latin typeface="Futura LT" panose="02000503000000000000" pitchFamily="50" charset="0"/>
            </a:endParaRPr>
          </a:p>
          <a:p>
            <a:pPr>
              <a:lnSpc>
                <a:spcPct val="110000"/>
              </a:lnSpc>
            </a:pPr>
            <a:r>
              <a:rPr lang="cy-GB" sz="3200" dirty="0">
                <a:solidFill>
                  <a:schemeClr val="bg1"/>
                </a:solidFill>
                <a:latin typeface="Futura LT" panose="02000503000000000000" pitchFamily="50" charset="0"/>
              </a:rPr>
              <a:t>yr amgylchedd gwaith / diwylliant / cydbwysedd bywyd gwaith / </a:t>
            </a:r>
            <a:r>
              <a:rPr lang="cy-GB" sz="3200" dirty="0" err="1">
                <a:solidFill>
                  <a:schemeClr val="bg1"/>
                </a:solidFill>
                <a:highlight>
                  <a:srgbClr val="FF00FF"/>
                </a:highlight>
                <a:latin typeface="Futura LT" panose="02000503000000000000" pitchFamily="50" charset="0"/>
              </a:rPr>
              <a:t>work</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environment</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culture</a:t>
            </a:r>
            <a:r>
              <a:rPr lang="cy-GB" sz="3200" dirty="0">
                <a:solidFill>
                  <a:schemeClr val="bg1"/>
                </a:solidFill>
                <a:highlight>
                  <a:srgbClr val="FF00FF"/>
                </a:highlight>
                <a:latin typeface="Futura LT" panose="02000503000000000000" pitchFamily="50" charset="0"/>
              </a:rPr>
              <a:t> &amp; </a:t>
            </a:r>
            <a:r>
              <a:rPr lang="cy-GB" sz="3200" dirty="0" err="1">
                <a:solidFill>
                  <a:schemeClr val="bg1"/>
                </a:solidFill>
                <a:highlight>
                  <a:srgbClr val="FF00FF"/>
                </a:highlight>
                <a:latin typeface="Futura LT" panose="02000503000000000000" pitchFamily="50" charset="0"/>
              </a:rPr>
              <a:t>work</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life</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balance</a:t>
            </a:r>
            <a:endParaRPr lang="cy-GB" sz="3200" dirty="0">
              <a:solidFill>
                <a:schemeClr val="bg1"/>
              </a:solidFill>
              <a:highlight>
                <a:srgbClr val="FF00FF"/>
              </a:highlight>
              <a:latin typeface="Futura LT" panose="02000503000000000000" pitchFamily="50" charset="0"/>
            </a:endParaRPr>
          </a:p>
          <a:p>
            <a:pPr>
              <a:lnSpc>
                <a:spcPct val="110000"/>
              </a:lnSpc>
            </a:pPr>
            <a:r>
              <a:rPr lang="cy-GB" sz="3200" dirty="0">
                <a:solidFill>
                  <a:schemeClr val="bg1"/>
                </a:solidFill>
                <a:latin typeface="Futura LT" panose="02000503000000000000" pitchFamily="50" charset="0"/>
              </a:rPr>
              <a:t>effaith ehangach eich gwaith (e.e. ar gymdeithas, yr economi a/neu unigolion) / </a:t>
            </a:r>
            <a:r>
              <a:rPr lang="cy-GB" sz="3200" dirty="0" err="1">
                <a:solidFill>
                  <a:schemeClr val="bg1"/>
                </a:solidFill>
                <a:highlight>
                  <a:srgbClr val="FF00FF"/>
                </a:highlight>
                <a:latin typeface="Futura LT" panose="02000503000000000000" pitchFamily="50" charset="0"/>
              </a:rPr>
              <a:t>wider</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impact</a:t>
            </a:r>
            <a:r>
              <a:rPr lang="cy-GB" sz="3200" dirty="0">
                <a:solidFill>
                  <a:schemeClr val="bg1"/>
                </a:solidFill>
                <a:highlight>
                  <a:srgbClr val="FF00FF"/>
                </a:highlight>
                <a:latin typeface="Futura LT" panose="02000503000000000000" pitchFamily="50" charset="0"/>
              </a:rPr>
              <a:t> of </a:t>
            </a:r>
            <a:r>
              <a:rPr lang="cy-GB" sz="3200" dirty="0" err="1">
                <a:solidFill>
                  <a:schemeClr val="bg1"/>
                </a:solidFill>
                <a:highlight>
                  <a:srgbClr val="FF00FF"/>
                </a:highlight>
                <a:latin typeface="Futura LT" panose="02000503000000000000" pitchFamily="50" charset="0"/>
              </a:rPr>
              <a:t>your</a:t>
            </a:r>
            <a:r>
              <a:rPr lang="cy-GB" sz="3200" dirty="0">
                <a:solidFill>
                  <a:schemeClr val="bg1"/>
                </a:solidFill>
                <a:highlight>
                  <a:srgbClr val="FF00FF"/>
                </a:highlight>
                <a:latin typeface="Futura LT" panose="02000503000000000000" pitchFamily="50" charset="0"/>
              </a:rPr>
              <a:t> </a:t>
            </a:r>
            <a:r>
              <a:rPr lang="cy-GB" sz="3200" dirty="0" err="1">
                <a:solidFill>
                  <a:schemeClr val="bg1"/>
                </a:solidFill>
                <a:highlight>
                  <a:srgbClr val="FF00FF"/>
                </a:highlight>
                <a:latin typeface="Futura LT" panose="02000503000000000000" pitchFamily="50" charset="0"/>
              </a:rPr>
              <a:t>work</a:t>
            </a:r>
            <a:endParaRPr lang="cy-GB" sz="3200" dirty="0">
              <a:solidFill>
                <a:schemeClr val="bg1"/>
              </a:solidFill>
              <a:highlight>
                <a:srgbClr val="FF00FF"/>
              </a:highlight>
              <a:latin typeface="Futura LT" panose="02000503000000000000" pitchFamily="50" charset="0"/>
            </a:endParaRPr>
          </a:p>
          <a:p>
            <a:pPr marL="0" indent="0">
              <a:buNone/>
            </a:pPr>
            <a:endParaRPr lang="en-GB" dirty="0">
              <a:solidFill>
                <a:schemeClr val="bg1"/>
              </a:solidFill>
            </a:endParaRPr>
          </a:p>
        </p:txBody>
      </p:sp>
    </p:spTree>
    <p:extLst>
      <p:ext uri="{BB962C8B-B14F-4D97-AF65-F5344CB8AC3E}">
        <p14:creationId xmlns:p14="http://schemas.microsoft.com/office/powerpoint/2010/main" val="40311988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CF52C-F63B-A29F-BBAF-A4C0CD18262E}"/>
              </a:ext>
            </a:extLst>
          </p:cNvPr>
          <p:cNvSpPr>
            <a:spLocks noGrp="1"/>
          </p:cNvSpPr>
          <p:nvPr>
            <p:ph type="title"/>
          </p:nvPr>
        </p:nvSpPr>
        <p:spPr>
          <a:xfrm>
            <a:off x="838200" y="365131"/>
            <a:ext cx="10740656" cy="1325563"/>
          </a:xfrm>
        </p:spPr>
        <p:txBody>
          <a:bodyPr>
            <a:normAutofit fontScale="90000"/>
          </a:bodyPr>
          <a:lstStyle/>
          <a:p>
            <a:r>
              <a:rPr lang="cy-GB" sz="4000" dirty="0">
                <a:solidFill>
                  <a:srgbClr val="002060"/>
                </a:solidFill>
              </a:rPr>
              <a:t>Ydych chi'n gweld unrhyw her(iau) yn y byd yr hoffech chi eu datrys? Do </a:t>
            </a:r>
            <a:r>
              <a:rPr lang="cy-GB" sz="4000" dirty="0" err="1">
                <a:solidFill>
                  <a:srgbClr val="002060"/>
                </a:solidFill>
              </a:rPr>
              <a:t>you</a:t>
            </a:r>
            <a:r>
              <a:rPr lang="cy-GB" sz="4000" dirty="0">
                <a:solidFill>
                  <a:srgbClr val="002060"/>
                </a:solidFill>
              </a:rPr>
              <a:t> </a:t>
            </a:r>
            <a:r>
              <a:rPr lang="cy-GB" sz="4000" dirty="0" err="1">
                <a:solidFill>
                  <a:srgbClr val="002060"/>
                </a:solidFill>
              </a:rPr>
              <a:t>see</a:t>
            </a:r>
            <a:r>
              <a:rPr lang="cy-GB" sz="4000" dirty="0">
                <a:solidFill>
                  <a:srgbClr val="002060"/>
                </a:solidFill>
              </a:rPr>
              <a:t> </a:t>
            </a:r>
            <a:r>
              <a:rPr lang="cy-GB" sz="4000" dirty="0" err="1">
                <a:solidFill>
                  <a:srgbClr val="002060"/>
                </a:solidFill>
              </a:rPr>
              <a:t>any</a:t>
            </a:r>
            <a:r>
              <a:rPr lang="cy-GB" sz="4000" dirty="0">
                <a:solidFill>
                  <a:srgbClr val="002060"/>
                </a:solidFill>
              </a:rPr>
              <a:t> </a:t>
            </a:r>
            <a:r>
              <a:rPr lang="cy-GB" sz="4000" dirty="0" err="1">
                <a:solidFill>
                  <a:srgbClr val="002060"/>
                </a:solidFill>
              </a:rPr>
              <a:t>challenges</a:t>
            </a:r>
            <a:r>
              <a:rPr lang="cy-GB" sz="4000" dirty="0">
                <a:solidFill>
                  <a:srgbClr val="002060"/>
                </a:solidFill>
              </a:rPr>
              <a:t> </a:t>
            </a:r>
            <a:r>
              <a:rPr lang="cy-GB" sz="4000" dirty="0" err="1">
                <a:solidFill>
                  <a:srgbClr val="002060"/>
                </a:solidFill>
              </a:rPr>
              <a:t>in</a:t>
            </a:r>
            <a:r>
              <a:rPr lang="cy-GB" sz="4000" dirty="0">
                <a:solidFill>
                  <a:srgbClr val="002060"/>
                </a:solidFill>
              </a:rPr>
              <a:t> the </a:t>
            </a:r>
            <a:r>
              <a:rPr lang="cy-GB" sz="4000" dirty="0" err="1">
                <a:solidFill>
                  <a:srgbClr val="002060"/>
                </a:solidFill>
              </a:rPr>
              <a:t>world</a:t>
            </a:r>
            <a:r>
              <a:rPr lang="cy-GB" sz="4000" dirty="0">
                <a:solidFill>
                  <a:srgbClr val="002060"/>
                </a:solidFill>
              </a:rPr>
              <a:t> </a:t>
            </a:r>
            <a:r>
              <a:rPr lang="cy-GB" sz="4000" dirty="0" err="1">
                <a:solidFill>
                  <a:srgbClr val="002060"/>
                </a:solidFill>
              </a:rPr>
              <a:t>that</a:t>
            </a:r>
            <a:r>
              <a:rPr lang="cy-GB" sz="4000" dirty="0">
                <a:solidFill>
                  <a:srgbClr val="002060"/>
                </a:solidFill>
              </a:rPr>
              <a:t> </a:t>
            </a:r>
            <a:r>
              <a:rPr lang="cy-GB" sz="4000" dirty="0" err="1">
                <a:solidFill>
                  <a:srgbClr val="002060"/>
                </a:solidFill>
              </a:rPr>
              <a:t>you’d</a:t>
            </a:r>
            <a:r>
              <a:rPr lang="cy-GB" sz="4000" dirty="0">
                <a:solidFill>
                  <a:srgbClr val="002060"/>
                </a:solidFill>
              </a:rPr>
              <a:t> </a:t>
            </a:r>
            <a:r>
              <a:rPr lang="cy-GB" sz="4000" dirty="0" err="1">
                <a:solidFill>
                  <a:srgbClr val="002060"/>
                </a:solidFill>
              </a:rPr>
              <a:t>like</a:t>
            </a:r>
            <a:r>
              <a:rPr lang="cy-GB" sz="4000" dirty="0">
                <a:solidFill>
                  <a:srgbClr val="002060"/>
                </a:solidFill>
              </a:rPr>
              <a:t> to help </a:t>
            </a:r>
            <a:r>
              <a:rPr lang="cy-GB" sz="4000" dirty="0" err="1">
                <a:solidFill>
                  <a:srgbClr val="002060"/>
                </a:solidFill>
              </a:rPr>
              <a:t>solve</a:t>
            </a:r>
            <a:r>
              <a:rPr lang="cy-GB" sz="4000" dirty="0">
                <a:solidFill>
                  <a:srgbClr val="002060"/>
                </a:solidFill>
              </a:rPr>
              <a:t>?</a:t>
            </a:r>
            <a:br>
              <a:rPr lang="en-GB" sz="4000" dirty="0">
                <a:solidFill>
                  <a:srgbClr val="002060"/>
                </a:solidFill>
              </a:rPr>
            </a:br>
            <a:endParaRPr lang="en-GB" sz="4000" dirty="0"/>
          </a:p>
        </p:txBody>
      </p:sp>
      <p:pic>
        <p:nvPicPr>
          <p:cNvPr id="4" name="Content Placeholder 3">
            <a:extLst>
              <a:ext uri="{FF2B5EF4-FFF2-40B4-BE49-F238E27FC236}">
                <a16:creationId xmlns:a16="http://schemas.microsoft.com/office/drawing/2014/main" id="{AE1672E0-AF5F-79E9-47D2-A4ABFEAF1DBC}"/>
              </a:ext>
            </a:extLst>
          </p:cNvPr>
          <p:cNvPicPr>
            <a:picLocks noGrp="1" noChangeAspect="1"/>
          </p:cNvPicPr>
          <p:nvPr>
            <p:ph idx="1"/>
          </p:nvPr>
        </p:nvPicPr>
        <p:blipFill>
          <a:blip r:embed="rId3"/>
          <a:stretch>
            <a:fillRect/>
          </a:stretch>
        </p:blipFill>
        <p:spPr>
          <a:xfrm>
            <a:off x="838203" y="1825625"/>
            <a:ext cx="7328569" cy="4351338"/>
          </a:xfrm>
          <a:prstGeom prst="rect">
            <a:avLst/>
          </a:prstGeom>
        </p:spPr>
      </p:pic>
      <p:sp>
        <p:nvSpPr>
          <p:cNvPr id="5" name="TextBox 4">
            <a:extLst>
              <a:ext uri="{FF2B5EF4-FFF2-40B4-BE49-F238E27FC236}">
                <a16:creationId xmlns:a16="http://schemas.microsoft.com/office/drawing/2014/main" id="{DB0E9A7E-A1CA-9E18-EFE7-F938BBEB9BC9}"/>
              </a:ext>
            </a:extLst>
          </p:cNvPr>
          <p:cNvSpPr txBox="1"/>
          <p:nvPr/>
        </p:nvSpPr>
        <p:spPr>
          <a:xfrm>
            <a:off x="8166770" y="2231579"/>
            <a:ext cx="3897640" cy="3539430"/>
          </a:xfrm>
          <a:prstGeom prst="rect">
            <a:avLst/>
          </a:prstGeom>
          <a:noFill/>
        </p:spPr>
        <p:txBody>
          <a:bodyPr wrap="square" rtlCol="0">
            <a:spAutoFit/>
          </a:bodyPr>
          <a:lstStyle>
            <a:defPPr>
              <a:defRPr lang="en-US"/>
            </a:defPPr>
            <a:lvl1pPr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sz="3600" b="1" kern="1200">
                <a:solidFill>
                  <a:srgbClr val="FF0000"/>
                </a:solidFill>
                <a:latin typeface="Arial" panose="020B0604020202020204" pitchFamily="34" charset="0"/>
                <a:ea typeface="+mn-ea"/>
                <a:cs typeface="Arial" panose="020B0604020202020204" pitchFamily="34" charset="0"/>
              </a:defRPr>
            </a:lvl5pPr>
            <a:lvl6pPr marL="22860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6pPr>
            <a:lvl7pPr marL="27432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7pPr>
            <a:lvl8pPr marL="32004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8pPr>
            <a:lvl9pPr marL="3657600" algn="l" defTabSz="914400" rtl="0" eaLnBrk="1" latinLnBrk="0" hangingPunct="1">
              <a:defRPr sz="3600" b="1" kern="1200">
                <a:solidFill>
                  <a:srgbClr val="FF0000"/>
                </a:solidFill>
                <a:latin typeface="Arial" panose="020B0604020202020204" pitchFamily="34" charset="0"/>
                <a:ea typeface="+mn-ea"/>
                <a:cs typeface="Arial" panose="020B0604020202020204" pitchFamily="34" charset="0"/>
              </a:defRPr>
            </a:lvl9pPr>
          </a:lstStyle>
          <a:p>
            <a:pPr defTabSz="685800" eaLnBrk="1" fontAlgn="auto" hangingPunct="1">
              <a:spcBef>
                <a:spcPts val="0"/>
              </a:spcBef>
              <a:spcAft>
                <a:spcPts val="0"/>
              </a:spcAft>
            </a:pPr>
            <a:r>
              <a:rPr lang="cy-GB" sz="2400" dirty="0">
                <a:solidFill>
                  <a:srgbClr val="002060"/>
                </a:solidFill>
                <a:latin typeface="Calibri" panose="020F0502020204030204"/>
                <a:cs typeface="+mn-cs"/>
              </a:rPr>
              <a:t>Pryderon</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Iechyd meddwl gwael</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Iechyd corfforol gwael</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Tlodi</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Argyfwng costau byw</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Bwlio </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Anghydraddoldeb a gormes</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Rhyfel a Ffoaduriaid</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Y newid yn yr hinsawdd </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Diffyg gwaith teilwng</a:t>
            </a:r>
          </a:p>
          <a:p>
            <a:pPr defTabSz="685800" eaLnBrk="1" fontAlgn="auto" hangingPunct="1">
              <a:spcBef>
                <a:spcPts val="0"/>
              </a:spcBef>
              <a:spcAft>
                <a:spcPts val="0"/>
              </a:spcAft>
            </a:pPr>
            <a:r>
              <a:rPr lang="cy-GB" sz="2000" b="0" dirty="0">
                <a:solidFill>
                  <a:srgbClr val="002060"/>
                </a:solidFill>
                <a:latin typeface="Calibri" panose="020F0502020204030204"/>
                <a:cs typeface="+mn-cs"/>
              </a:rPr>
              <a:t>Addysg nad yw'n gweithio i bawb</a:t>
            </a:r>
          </a:p>
        </p:txBody>
      </p:sp>
      <p:sp>
        <p:nvSpPr>
          <p:cNvPr id="6" name="TextBox 5">
            <a:extLst>
              <a:ext uri="{FF2B5EF4-FFF2-40B4-BE49-F238E27FC236}">
                <a16:creationId xmlns:a16="http://schemas.microsoft.com/office/drawing/2014/main" id="{06EF37E8-E823-53B5-FFBF-8AFBD04D2F53}"/>
              </a:ext>
            </a:extLst>
          </p:cNvPr>
          <p:cNvSpPr txBox="1"/>
          <p:nvPr/>
        </p:nvSpPr>
        <p:spPr>
          <a:xfrm>
            <a:off x="3232303" y="6301267"/>
            <a:ext cx="2945219" cy="382772"/>
          </a:xfrm>
          <a:prstGeom prst="rect">
            <a:avLst/>
          </a:prstGeom>
          <a:noFill/>
        </p:spPr>
        <p:txBody>
          <a:bodyPr wrap="square" rtlCol="0">
            <a:spAutoFit/>
          </a:bodyPr>
          <a:lstStyle/>
          <a:p>
            <a:r>
              <a:rPr lang="en-US" b="1" dirty="0"/>
              <a:t>UN Sustainable Goals </a:t>
            </a:r>
            <a:endParaRPr lang="en-GB" b="1" dirty="0"/>
          </a:p>
        </p:txBody>
      </p:sp>
    </p:spTree>
    <p:extLst>
      <p:ext uri="{BB962C8B-B14F-4D97-AF65-F5344CB8AC3E}">
        <p14:creationId xmlns:p14="http://schemas.microsoft.com/office/powerpoint/2010/main" val="2327832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0DC6-51E0-4FEA-8094-5ED4EB8E8D6A}"/>
              </a:ext>
            </a:extLst>
          </p:cNvPr>
          <p:cNvSpPr>
            <a:spLocks noGrp="1"/>
          </p:cNvSpPr>
          <p:nvPr>
            <p:ph type="title"/>
          </p:nvPr>
        </p:nvSpPr>
        <p:spPr>
          <a:xfrm>
            <a:off x="518615" y="365131"/>
            <a:ext cx="10515600" cy="998017"/>
          </a:xfrm>
        </p:spPr>
        <p:txBody>
          <a:bodyPr/>
          <a:lstStyle/>
          <a:p>
            <a:r>
              <a:rPr lang="en-GB" dirty="0">
                <a:solidFill>
                  <a:schemeClr val="bg1"/>
                </a:solidFill>
                <a:latin typeface="Cosmos-Medium" panose="020B0600000000000000" pitchFamily="34" charset="0"/>
                <a:ea typeface="+mn-ea"/>
                <a:cs typeface="+mn-cs"/>
              </a:rPr>
              <a:t>Strengths / </a:t>
            </a:r>
            <a:r>
              <a:rPr lang="en-GB" dirty="0" err="1">
                <a:solidFill>
                  <a:schemeClr val="bg1"/>
                </a:solidFill>
                <a:latin typeface="Cosmos-Medium" panose="020B0600000000000000" pitchFamily="34" charset="0"/>
                <a:ea typeface="+mn-ea"/>
                <a:cs typeface="+mn-cs"/>
              </a:rPr>
              <a:t>Cryfderau</a:t>
            </a:r>
            <a:endParaRPr lang="en-GB" dirty="0">
              <a:solidFill>
                <a:schemeClr val="bg1"/>
              </a:solidFill>
              <a:latin typeface="Cosmos-Medium" panose="020B0600000000000000" pitchFamily="34" charset="0"/>
              <a:ea typeface="+mn-ea"/>
              <a:cs typeface="+mn-cs"/>
            </a:endParaRPr>
          </a:p>
        </p:txBody>
      </p:sp>
      <p:sp>
        <p:nvSpPr>
          <p:cNvPr id="3" name="Content Placeholder 2">
            <a:extLst>
              <a:ext uri="{FF2B5EF4-FFF2-40B4-BE49-F238E27FC236}">
                <a16:creationId xmlns:a16="http://schemas.microsoft.com/office/drawing/2014/main" id="{B92AB28B-87D2-467A-926B-34941E49E27B}"/>
              </a:ext>
            </a:extLst>
          </p:cNvPr>
          <p:cNvSpPr>
            <a:spLocks noGrp="1"/>
          </p:cNvSpPr>
          <p:nvPr>
            <p:ph idx="1"/>
          </p:nvPr>
        </p:nvSpPr>
        <p:spPr>
          <a:xfrm>
            <a:off x="518618" y="1241952"/>
            <a:ext cx="11218459" cy="5250929"/>
          </a:xfrm>
        </p:spPr>
        <p:txBody>
          <a:bodyPr>
            <a:normAutofit fontScale="70000" lnSpcReduction="20000"/>
          </a:bodyPr>
          <a:lstStyle/>
          <a:p>
            <a:pPr marL="0" indent="0">
              <a:lnSpc>
                <a:spcPct val="120000"/>
              </a:lnSpc>
              <a:spcBef>
                <a:spcPts val="600"/>
              </a:spcBef>
              <a:spcAft>
                <a:spcPts val="600"/>
              </a:spcAft>
              <a:buNone/>
            </a:pPr>
            <a:r>
              <a:rPr lang="en-GB" sz="2600" b="1" dirty="0">
                <a:solidFill>
                  <a:schemeClr val="bg1"/>
                </a:solidFill>
                <a:highlight>
                  <a:srgbClr val="FF00FF"/>
                </a:highlight>
                <a:latin typeface="Futura LT" panose="02000503000000000000" pitchFamily="50" charset="0"/>
              </a:rPr>
              <a:t>Ask around and discover your personality / </a:t>
            </a:r>
            <a:r>
              <a:rPr lang="en-GB" sz="2600" b="1" dirty="0" err="1">
                <a:solidFill>
                  <a:schemeClr val="bg1"/>
                </a:solidFill>
                <a:highlight>
                  <a:srgbClr val="FF00FF"/>
                </a:highlight>
                <a:latin typeface="Futura LT" panose="02000503000000000000" pitchFamily="50" charset="0"/>
              </a:rPr>
              <a:t>Holwch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eich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ffrindiau</a:t>
            </a:r>
            <a:r>
              <a:rPr lang="en-GB" sz="2600" b="1" dirty="0">
                <a:solidFill>
                  <a:schemeClr val="bg1"/>
                </a:solidFill>
                <a:highlight>
                  <a:srgbClr val="FF00FF"/>
                </a:highlight>
                <a:latin typeface="Futura LT" panose="02000503000000000000" pitchFamily="50" charset="0"/>
              </a:rPr>
              <a:t> am 3 gair </a:t>
            </a:r>
            <a:r>
              <a:rPr lang="en-GB" sz="2600" b="1" dirty="0" err="1">
                <a:solidFill>
                  <a:schemeClr val="bg1"/>
                </a:solidFill>
                <a:highlight>
                  <a:srgbClr val="FF00FF"/>
                </a:highlight>
                <a:latin typeface="Futura LT" panose="02000503000000000000" pitchFamily="50" charset="0"/>
              </a:rPr>
              <a:t>i’ch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ddisgrifio</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A great way to find out more about yourself is to ask people you like, trust and respect what they think you’re best at. Or what 3 words would you use to describe yourself? Why these 3?  Thinking about your personality is a great way to start identifying the kind of jobs which could be a good match.</a:t>
            </a:r>
            <a:br>
              <a:rPr lang="en-GB" sz="2300" dirty="0">
                <a:solidFill>
                  <a:schemeClr val="bg1"/>
                </a:solidFill>
                <a:latin typeface="Futura LT" panose="02000503000000000000" pitchFamily="50" charset="0"/>
              </a:rPr>
            </a:br>
            <a:endParaRPr lang="en-GB" sz="2300" dirty="0">
              <a:solidFill>
                <a:schemeClr val="bg1"/>
              </a:solidFill>
              <a:latin typeface="Futura LT" panose="02000503000000000000" pitchFamily="50" charset="0"/>
            </a:endParaRPr>
          </a:p>
          <a:p>
            <a:pPr marL="0" indent="0">
              <a:lnSpc>
                <a:spcPct val="120000"/>
              </a:lnSpc>
              <a:spcBef>
                <a:spcPts val="600"/>
              </a:spcBef>
              <a:spcAft>
                <a:spcPts val="600"/>
              </a:spcAft>
              <a:buNone/>
            </a:pPr>
            <a:r>
              <a:rPr lang="en-GB" sz="2600" b="1" dirty="0">
                <a:solidFill>
                  <a:schemeClr val="bg1"/>
                </a:solidFill>
                <a:highlight>
                  <a:srgbClr val="FF00FF"/>
                </a:highlight>
                <a:latin typeface="Futura LT" panose="02000503000000000000" pitchFamily="50" charset="0"/>
              </a:rPr>
              <a:t>Write down what you do / </a:t>
            </a:r>
            <a:r>
              <a:rPr lang="en-GB" sz="2600" b="1" dirty="0" err="1">
                <a:solidFill>
                  <a:schemeClr val="bg1"/>
                </a:solidFill>
                <a:highlight>
                  <a:srgbClr val="FF00FF"/>
                </a:highlight>
                <a:latin typeface="Futura LT" panose="02000503000000000000" pitchFamily="50" charset="0"/>
              </a:rPr>
              <a:t>Ysgrifennwch</a:t>
            </a:r>
            <a:r>
              <a:rPr lang="en-GB" sz="2600" b="1" dirty="0">
                <a:solidFill>
                  <a:schemeClr val="bg1"/>
                </a:solidFill>
                <a:highlight>
                  <a:srgbClr val="FF00FF"/>
                </a:highlight>
                <a:latin typeface="Futura LT" panose="02000503000000000000" pitchFamily="50" charset="0"/>
              </a:rPr>
              <a:t> am 5 </a:t>
            </a:r>
            <a:r>
              <a:rPr lang="en-GB" sz="2600" b="1" dirty="0" err="1">
                <a:solidFill>
                  <a:schemeClr val="bg1"/>
                </a:solidFill>
                <a:highlight>
                  <a:srgbClr val="FF00FF"/>
                </a:highlight>
                <a:latin typeface="Futura LT" panose="02000503000000000000" pitchFamily="50" charset="0"/>
              </a:rPr>
              <a:t>peth</a:t>
            </a:r>
            <a:r>
              <a:rPr lang="en-GB" sz="2600" b="1" dirty="0">
                <a:solidFill>
                  <a:schemeClr val="bg1"/>
                </a:solidFill>
                <a:highlight>
                  <a:srgbClr val="FF00FF"/>
                </a:highlight>
                <a:latin typeface="Futura LT" panose="02000503000000000000" pitchFamily="50" charset="0"/>
              </a:rPr>
              <a:t> yr </a:t>
            </a:r>
            <a:r>
              <a:rPr lang="en-GB" sz="2600" b="1" dirty="0" err="1">
                <a:solidFill>
                  <a:schemeClr val="bg1"/>
                </a:solidFill>
                <a:highlight>
                  <a:srgbClr val="FF00FF"/>
                </a:highlight>
                <a:latin typeface="Futura LT" panose="02000503000000000000" pitchFamily="50" charset="0"/>
              </a:rPr>
              <a:t>ydych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yn</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hoffi</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gwneud</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Over the course of a week, think about the 5 things you most enjoy doing and write them down. Challenge yourself to really think about why it is you like them. For example: playing sport, writing blogs, organising stuff, chatting and meeting new people, leading teams</a:t>
            </a:r>
            <a:br>
              <a:rPr lang="en-GB" sz="2300" dirty="0">
                <a:solidFill>
                  <a:schemeClr val="bg1"/>
                </a:solidFill>
                <a:latin typeface="Futura LT" panose="02000503000000000000" pitchFamily="50" charset="0"/>
              </a:rPr>
            </a:br>
            <a:endParaRPr lang="en-GB" sz="2300" dirty="0">
              <a:solidFill>
                <a:schemeClr val="bg1"/>
              </a:solidFill>
              <a:latin typeface="Futura LT" panose="02000503000000000000" pitchFamily="50" charset="0"/>
            </a:endParaRPr>
          </a:p>
          <a:p>
            <a:pPr marL="0" indent="0">
              <a:lnSpc>
                <a:spcPct val="120000"/>
              </a:lnSpc>
              <a:spcBef>
                <a:spcPts val="600"/>
              </a:spcBef>
              <a:spcAft>
                <a:spcPts val="600"/>
              </a:spcAft>
              <a:buNone/>
            </a:pPr>
            <a:r>
              <a:rPr lang="en-GB" sz="2600" b="1" dirty="0">
                <a:solidFill>
                  <a:schemeClr val="bg1"/>
                </a:solidFill>
                <a:highlight>
                  <a:srgbClr val="FF00FF"/>
                </a:highlight>
                <a:latin typeface="Futura LT" panose="02000503000000000000" pitchFamily="50" charset="0"/>
              </a:rPr>
              <a:t>Look for Patterns / </a:t>
            </a:r>
            <a:r>
              <a:rPr lang="en-GB" sz="2600" b="1" dirty="0" err="1">
                <a:solidFill>
                  <a:schemeClr val="bg1"/>
                </a:solidFill>
                <a:highlight>
                  <a:srgbClr val="FF00FF"/>
                </a:highlight>
                <a:latin typeface="Futura LT" panose="02000503000000000000" pitchFamily="50" charset="0"/>
              </a:rPr>
              <a:t>Edrychwch</a:t>
            </a:r>
            <a:r>
              <a:rPr lang="en-GB" sz="2600" b="1" dirty="0">
                <a:solidFill>
                  <a:schemeClr val="bg1"/>
                </a:solidFill>
                <a:highlight>
                  <a:srgbClr val="FF00FF"/>
                </a:highlight>
                <a:latin typeface="Futura LT" panose="02000503000000000000" pitchFamily="50" charset="0"/>
              </a:rPr>
              <a:t> am </a:t>
            </a:r>
            <a:r>
              <a:rPr lang="en-GB" sz="2600" b="1" dirty="0" err="1">
                <a:solidFill>
                  <a:schemeClr val="bg1"/>
                </a:solidFill>
                <a:highlight>
                  <a:srgbClr val="FF00FF"/>
                </a:highlight>
                <a:latin typeface="Futura LT" panose="02000503000000000000" pitchFamily="50" charset="0"/>
              </a:rPr>
              <a:t>batrymau</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Are there personality traits or skills that keep coming up.  Are you the person that people rely on for certain things or someone people turn to?  Do you get asked to complete the same tasks?</a:t>
            </a:r>
            <a:br>
              <a:rPr lang="en-GB" sz="2300" dirty="0">
                <a:solidFill>
                  <a:schemeClr val="bg1"/>
                </a:solidFill>
                <a:latin typeface="Futura LT" panose="02000503000000000000" pitchFamily="50" charset="0"/>
              </a:rPr>
            </a:br>
            <a:endParaRPr lang="en-GB" sz="2300" dirty="0">
              <a:solidFill>
                <a:schemeClr val="bg1"/>
              </a:solidFill>
              <a:latin typeface="Futura LT" panose="02000503000000000000" pitchFamily="50" charset="0"/>
            </a:endParaRPr>
          </a:p>
          <a:p>
            <a:pPr marL="0" indent="0">
              <a:lnSpc>
                <a:spcPct val="120000"/>
              </a:lnSpc>
              <a:spcBef>
                <a:spcPts val="600"/>
              </a:spcBef>
              <a:spcAft>
                <a:spcPts val="600"/>
              </a:spcAft>
              <a:buNone/>
            </a:pPr>
            <a:r>
              <a:rPr lang="en-GB" sz="2600" b="1" dirty="0">
                <a:solidFill>
                  <a:schemeClr val="bg1"/>
                </a:solidFill>
                <a:highlight>
                  <a:srgbClr val="FF00FF"/>
                </a:highlight>
                <a:latin typeface="Futura LT" panose="02000503000000000000" pitchFamily="50" charset="0"/>
              </a:rPr>
              <a:t>Keep an open mind / </a:t>
            </a:r>
            <a:r>
              <a:rPr lang="en-GB" sz="2600" b="1" dirty="0" err="1">
                <a:solidFill>
                  <a:schemeClr val="bg1"/>
                </a:solidFill>
                <a:highlight>
                  <a:srgbClr val="FF00FF"/>
                </a:highlight>
                <a:latin typeface="Futura LT" panose="02000503000000000000" pitchFamily="50" charset="0"/>
              </a:rPr>
              <a:t>Cadwch</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meddwl</a:t>
            </a:r>
            <a:r>
              <a:rPr lang="en-GB" sz="2600" b="1" dirty="0">
                <a:solidFill>
                  <a:schemeClr val="bg1"/>
                </a:solidFill>
                <a:highlight>
                  <a:srgbClr val="FF00FF"/>
                </a:highlight>
                <a:latin typeface="Futura LT" panose="02000503000000000000" pitchFamily="50" charset="0"/>
              </a:rPr>
              <a:t> </a:t>
            </a:r>
            <a:r>
              <a:rPr lang="en-GB" sz="2600" b="1" dirty="0" err="1">
                <a:solidFill>
                  <a:schemeClr val="bg1"/>
                </a:solidFill>
                <a:highlight>
                  <a:srgbClr val="FF00FF"/>
                </a:highlight>
                <a:latin typeface="Futura LT" panose="02000503000000000000" pitchFamily="50" charset="0"/>
              </a:rPr>
              <a:t>agored</a:t>
            </a:r>
            <a:br>
              <a:rPr lang="en-GB" sz="2300" dirty="0">
                <a:solidFill>
                  <a:schemeClr val="bg1"/>
                </a:solidFill>
                <a:latin typeface="Futura LT" panose="02000503000000000000" pitchFamily="50" charset="0"/>
              </a:rPr>
            </a:br>
            <a:r>
              <a:rPr lang="en-GB" sz="2300" dirty="0">
                <a:solidFill>
                  <a:schemeClr val="bg1"/>
                </a:solidFill>
                <a:latin typeface="Futura LT" panose="02000503000000000000" pitchFamily="50" charset="0"/>
              </a:rPr>
              <a:t>Some of the answers and results you get might be </a:t>
            </a:r>
            <a:r>
              <a:rPr lang="en-GB" sz="2300" dirty="0" err="1">
                <a:solidFill>
                  <a:schemeClr val="bg1"/>
                </a:solidFill>
                <a:latin typeface="Futura LT" panose="02000503000000000000" pitchFamily="50" charset="0"/>
              </a:rPr>
              <a:t>surprising,or</a:t>
            </a:r>
            <a:r>
              <a:rPr lang="en-GB" sz="2300" dirty="0">
                <a:solidFill>
                  <a:schemeClr val="bg1"/>
                </a:solidFill>
                <a:latin typeface="Futura LT" panose="02000503000000000000" pitchFamily="50" charset="0"/>
              </a:rPr>
              <a:t> highlight aspects of your personality that you hadn’t considered. Don’t dismiss these. The idea is to get a better picture of yourself, and that includes the image you present to other people, as well as what you’re good at and things that you could improve. </a:t>
            </a:r>
          </a:p>
        </p:txBody>
      </p:sp>
    </p:spTree>
    <p:extLst>
      <p:ext uri="{BB962C8B-B14F-4D97-AF65-F5344CB8AC3E}">
        <p14:creationId xmlns:p14="http://schemas.microsoft.com/office/powerpoint/2010/main" val="308329049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175214"/>
            <a:ext cx="9600686" cy="1067713"/>
          </a:xfrm>
        </p:spPr>
        <p:txBody>
          <a:bodyPr>
            <a:normAutofit fontScale="90000"/>
          </a:bodyPr>
          <a:lstStyle/>
          <a:p>
            <a:r>
              <a:rPr lang="cy-GB" sz="4000" dirty="0">
                <a:solidFill>
                  <a:schemeClr val="bg1"/>
                </a:solidFill>
                <a:highlight>
                  <a:srgbClr val="FF00FF"/>
                </a:highlight>
                <a:latin typeface="Cosmos-Medium" panose="020B0600000000000000" pitchFamily="34" charset="0"/>
                <a:ea typeface="+mn-ea"/>
                <a:cs typeface="+mn-cs"/>
              </a:rPr>
              <a:t>Pa sgiliau ydych chi'n eu datblygu</a:t>
            </a:r>
            <a:r>
              <a:rPr lang="en-GB" sz="4000" dirty="0">
                <a:solidFill>
                  <a:schemeClr val="bg1"/>
                </a:solidFill>
                <a:highlight>
                  <a:srgbClr val="FF00FF"/>
                </a:highlight>
                <a:latin typeface="Cosmos-Medium" panose="020B0600000000000000" pitchFamily="34" charset="0"/>
                <a:ea typeface="+mn-ea"/>
                <a:cs typeface="+mn-cs"/>
              </a:rPr>
              <a:t>?</a:t>
            </a:r>
            <a:br>
              <a:rPr lang="en-GB" sz="4000" dirty="0">
                <a:solidFill>
                  <a:schemeClr val="bg1"/>
                </a:solidFill>
                <a:highlight>
                  <a:srgbClr val="FF00FF"/>
                </a:highlight>
                <a:latin typeface="Cosmos-Medium" panose="020B0600000000000000" pitchFamily="34" charset="0"/>
                <a:ea typeface="+mn-ea"/>
                <a:cs typeface="+mn-cs"/>
              </a:rPr>
            </a:br>
            <a:r>
              <a:rPr lang="en-GB" sz="4000" dirty="0">
                <a:solidFill>
                  <a:schemeClr val="bg1"/>
                </a:solidFill>
                <a:highlight>
                  <a:srgbClr val="FF00FF"/>
                </a:highlight>
                <a:latin typeface="Cosmos-Medium" panose="020B0600000000000000" pitchFamily="34" charset="0"/>
                <a:ea typeface="+mn-ea"/>
                <a:cs typeface="+mn-cs"/>
              </a:rPr>
              <a:t>What skills are you developing?</a:t>
            </a:r>
          </a:p>
        </p:txBody>
      </p:sp>
      <p:sp>
        <p:nvSpPr>
          <p:cNvPr id="5" name="Content Placeholder 2"/>
          <p:cNvSpPr>
            <a:spLocks noGrp="1"/>
          </p:cNvSpPr>
          <p:nvPr>
            <p:ph idx="1"/>
          </p:nvPr>
        </p:nvSpPr>
        <p:spPr>
          <a:xfrm>
            <a:off x="1171746" y="1352436"/>
            <a:ext cx="9444495" cy="4665593"/>
          </a:xfrm>
        </p:spPr>
        <p:txBody>
          <a:bodyPr numCol="2">
            <a:noAutofit/>
          </a:bodyPr>
          <a:lstStyle/>
          <a:p>
            <a:pPr>
              <a:defRPr/>
            </a:pPr>
            <a:r>
              <a:rPr lang="cy-GB" sz="2000" dirty="0">
                <a:solidFill>
                  <a:schemeClr val="bg1"/>
                </a:solidFill>
                <a:latin typeface="Futura LT" panose="02000503000000000000" pitchFamily="50" charset="0"/>
              </a:rPr>
              <a:t>Ymwybyddiaeth fasnachol/Commercial </a:t>
            </a:r>
            <a:r>
              <a:rPr lang="cy-GB" sz="2000" dirty="0" err="1">
                <a:solidFill>
                  <a:schemeClr val="bg1"/>
                </a:solidFill>
                <a:latin typeface="Futura LT" panose="02000503000000000000" pitchFamily="50" charset="0"/>
              </a:rPr>
              <a:t>awareness</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Arweinyddiaeth / </a:t>
            </a:r>
            <a:r>
              <a:rPr lang="cy-GB" sz="2000" dirty="0" err="1">
                <a:solidFill>
                  <a:schemeClr val="bg1"/>
                </a:solidFill>
                <a:latin typeface="Futura LT" panose="02000503000000000000" pitchFamily="50" charset="0"/>
              </a:rPr>
              <a:t>Leadership</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Creadigrwydd / Chwilfrydedd / </a:t>
            </a:r>
            <a:r>
              <a:rPr lang="cy-GB" sz="2000" dirty="0" err="1">
                <a:solidFill>
                  <a:schemeClr val="bg1"/>
                </a:solidFill>
                <a:latin typeface="Futura LT" panose="02000503000000000000" pitchFamily="50" charset="0"/>
              </a:rPr>
              <a:t>Creativity</a:t>
            </a:r>
            <a:r>
              <a:rPr lang="cy-GB" sz="2000" dirty="0">
                <a:solidFill>
                  <a:schemeClr val="bg1"/>
                </a:solidFill>
                <a:latin typeface="Futura LT" panose="02000503000000000000" pitchFamily="50" charset="0"/>
              </a:rPr>
              <a:t> / </a:t>
            </a:r>
            <a:r>
              <a:rPr lang="cy-GB" sz="2000" dirty="0" err="1">
                <a:solidFill>
                  <a:schemeClr val="bg1"/>
                </a:solidFill>
                <a:latin typeface="Futura LT" panose="02000503000000000000" pitchFamily="50" charset="0"/>
              </a:rPr>
              <a:t>Curiosity</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Cyfathrebu / </a:t>
            </a:r>
            <a:r>
              <a:rPr lang="cy-GB" sz="2000" dirty="0" err="1">
                <a:solidFill>
                  <a:schemeClr val="bg1"/>
                </a:solidFill>
                <a:latin typeface="Futura LT" panose="02000503000000000000" pitchFamily="50" charset="0"/>
              </a:rPr>
              <a:t>Communication</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Sgiliau gwneud penderfyniadau</a:t>
            </a:r>
          </a:p>
          <a:p>
            <a:pPr>
              <a:defRPr/>
            </a:pPr>
            <a:r>
              <a:rPr lang="cy-GB" sz="2000" dirty="0">
                <a:solidFill>
                  <a:schemeClr val="bg1"/>
                </a:solidFill>
                <a:latin typeface="Futura LT" panose="02000503000000000000" pitchFamily="50" charset="0"/>
              </a:rPr>
              <a:t>Gwydnwch / Realaeth / </a:t>
            </a:r>
            <a:r>
              <a:rPr lang="cy-GB" sz="2000" dirty="0" err="1">
                <a:solidFill>
                  <a:schemeClr val="bg1"/>
                </a:solidFill>
                <a:latin typeface="Futura LT" panose="02000503000000000000" pitchFamily="50" charset="0"/>
              </a:rPr>
              <a:t>Resilience</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Optimistiaeth / </a:t>
            </a:r>
            <a:r>
              <a:rPr lang="cy-GB" sz="2000" dirty="0" err="1">
                <a:solidFill>
                  <a:schemeClr val="bg1"/>
                </a:solidFill>
                <a:latin typeface="Futura LT" panose="02000503000000000000" pitchFamily="50" charset="0"/>
              </a:rPr>
              <a:t>Optimism</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Hyblygrwydd / </a:t>
            </a:r>
            <a:r>
              <a:rPr lang="cy-GB" sz="2000" dirty="0" err="1">
                <a:solidFill>
                  <a:schemeClr val="bg1"/>
                </a:solidFill>
                <a:latin typeface="Futura LT" panose="02000503000000000000" pitchFamily="50" charset="0"/>
              </a:rPr>
              <a:t>Adaptability</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Cymhelliant / Dyfalbarhad</a:t>
            </a:r>
          </a:p>
          <a:p>
            <a:pPr>
              <a:defRPr/>
            </a:pPr>
            <a:r>
              <a:rPr lang="cy-GB" sz="2000" dirty="0">
                <a:solidFill>
                  <a:schemeClr val="bg1"/>
                </a:solidFill>
                <a:latin typeface="Futura LT" panose="02000503000000000000" pitchFamily="50" charset="0"/>
              </a:rPr>
              <a:t>Cymryd Risgiau / </a:t>
            </a:r>
            <a:r>
              <a:rPr lang="cy-GB" sz="2000" dirty="0" err="1">
                <a:solidFill>
                  <a:schemeClr val="bg1"/>
                </a:solidFill>
                <a:latin typeface="Futura LT" panose="02000503000000000000" pitchFamily="50" charset="0"/>
              </a:rPr>
              <a:t>Risk</a:t>
            </a:r>
            <a:r>
              <a:rPr lang="cy-GB" sz="2000" dirty="0">
                <a:solidFill>
                  <a:schemeClr val="bg1"/>
                </a:solidFill>
                <a:latin typeface="Futura LT" panose="02000503000000000000" pitchFamily="50" charset="0"/>
              </a:rPr>
              <a:t> </a:t>
            </a:r>
            <a:r>
              <a:rPr lang="cy-GB" sz="2000" dirty="0" err="1">
                <a:solidFill>
                  <a:schemeClr val="bg1"/>
                </a:solidFill>
                <a:latin typeface="Futura LT" panose="02000503000000000000" pitchFamily="50" charset="0"/>
              </a:rPr>
              <a:t>taking</a:t>
            </a:r>
            <a:r>
              <a:rPr lang="cy-GB" sz="2000" dirty="0">
                <a:solidFill>
                  <a:schemeClr val="bg1"/>
                </a:solidFill>
                <a:latin typeface="Futura LT" panose="02000503000000000000" pitchFamily="50" charset="0"/>
              </a:rPr>
              <a:t> / </a:t>
            </a:r>
            <a:r>
              <a:rPr lang="cy-GB" sz="2000" dirty="0" err="1">
                <a:solidFill>
                  <a:schemeClr val="bg1"/>
                </a:solidFill>
                <a:latin typeface="Futura LT" panose="02000503000000000000" pitchFamily="50" charset="0"/>
              </a:rPr>
              <a:t>Persistence</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Parodrwydd i ddysgu / </a:t>
            </a:r>
            <a:r>
              <a:rPr lang="cy-GB" sz="2000" dirty="0" err="1">
                <a:solidFill>
                  <a:schemeClr val="bg1"/>
                </a:solidFill>
                <a:latin typeface="Futura LT" panose="02000503000000000000" pitchFamily="50" charset="0"/>
              </a:rPr>
              <a:t>Readiness</a:t>
            </a:r>
            <a:r>
              <a:rPr lang="cy-GB" sz="2000" dirty="0">
                <a:solidFill>
                  <a:schemeClr val="bg1"/>
                </a:solidFill>
                <a:latin typeface="Futura LT" panose="02000503000000000000" pitchFamily="50" charset="0"/>
              </a:rPr>
              <a:t> to </a:t>
            </a:r>
            <a:r>
              <a:rPr lang="cy-GB" sz="2000" dirty="0" err="1">
                <a:solidFill>
                  <a:schemeClr val="bg1"/>
                </a:solidFill>
                <a:latin typeface="Futura LT" panose="02000503000000000000" pitchFamily="50" charset="0"/>
              </a:rPr>
              <a:t>learn</a:t>
            </a:r>
            <a:endParaRPr lang="cy-GB" sz="2000" dirty="0">
              <a:solidFill>
                <a:schemeClr val="bg1"/>
              </a:solidFill>
              <a:latin typeface="Futura LT" panose="02000503000000000000" pitchFamily="50" charset="0"/>
            </a:endParaRPr>
          </a:p>
          <a:p>
            <a:pPr>
              <a:defRPr/>
            </a:pPr>
            <a:endParaRPr lang="en-GB" sz="2000" dirty="0">
              <a:solidFill>
                <a:schemeClr val="bg1"/>
              </a:solidFill>
              <a:latin typeface="Futura LT" panose="02000503000000000000" pitchFamily="50" charset="0"/>
            </a:endParaRPr>
          </a:p>
          <a:p>
            <a:pPr>
              <a:defRPr/>
            </a:pPr>
            <a:endParaRPr lang="en-GB" sz="2000" dirty="0">
              <a:solidFill>
                <a:schemeClr val="bg1"/>
              </a:solidFill>
              <a:latin typeface="Futura LT" panose="02000503000000000000" pitchFamily="50" charset="0"/>
            </a:endParaRPr>
          </a:p>
          <a:p>
            <a:pPr>
              <a:defRPr/>
            </a:pPr>
            <a:endParaRPr lang="en-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Sgiliau </a:t>
            </a:r>
            <a:r>
              <a:rPr lang="cy-GB" sz="2000" dirty="0" err="1">
                <a:solidFill>
                  <a:schemeClr val="bg1"/>
                </a:solidFill>
                <a:latin typeface="Futura LT" panose="02000503000000000000" pitchFamily="50" charset="0"/>
              </a:rPr>
              <a:t>Hunangyflwyno</a:t>
            </a:r>
            <a:r>
              <a:rPr lang="cy-GB" sz="2000" dirty="0">
                <a:solidFill>
                  <a:schemeClr val="bg1"/>
                </a:solidFill>
                <a:latin typeface="Futura LT" panose="02000503000000000000" pitchFamily="50" charset="0"/>
              </a:rPr>
              <a:t> (yn bersonol ac ar bapur) / </a:t>
            </a:r>
            <a:r>
              <a:rPr lang="cy-GB" sz="2000" dirty="0" err="1">
                <a:solidFill>
                  <a:schemeClr val="bg1"/>
                </a:solidFill>
                <a:latin typeface="Futura LT" panose="02000503000000000000" pitchFamily="50" charset="0"/>
              </a:rPr>
              <a:t>Self</a:t>
            </a:r>
            <a:r>
              <a:rPr lang="cy-GB" sz="2000" dirty="0">
                <a:solidFill>
                  <a:schemeClr val="bg1"/>
                </a:solidFill>
                <a:latin typeface="Futura LT" panose="02000503000000000000" pitchFamily="50" charset="0"/>
              </a:rPr>
              <a:t> </a:t>
            </a:r>
            <a:r>
              <a:rPr lang="cy-GB" sz="2000" dirty="0" err="1">
                <a:solidFill>
                  <a:schemeClr val="bg1"/>
                </a:solidFill>
                <a:latin typeface="Futura LT" panose="02000503000000000000" pitchFamily="50" charset="0"/>
              </a:rPr>
              <a:t>presentation</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Datrys Problemau / Meddwl dadansoddol / Problem </a:t>
            </a:r>
            <a:r>
              <a:rPr lang="cy-GB" sz="2000" dirty="0" err="1">
                <a:solidFill>
                  <a:schemeClr val="bg1"/>
                </a:solidFill>
                <a:latin typeface="Futura LT" panose="02000503000000000000" pitchFamily="50" charset="0"/>
              </a:rPr>
              <a:t>solving</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Hunan Ymwybyddiaeth / </a:t>
            </a:r>
            <a:r>
              <a:rPr lang="cy-GB" sz="2000" dirty="0" err="1">
                <a:solidFill>
                  <a:schemeClr val="bg1"/>
                </a:solidFill>
                <a:latin typeface="Futura LT" panose="02000503000000000000" pitchFamily="50" charset="0"/>
              </a:rPr>
              <a:t>Self</a:t>
            </a:r>
            <a:r>
              <a:rPr lang="cy-GB" sz="2000" dirty="0">
                <a:solidFill>
                  <a:schemeClr val="bg1"/>
                </a:solidFill>
                <a:latin typeface="Futura LT" panose="02000503000000000000" pitchFamily="50" charset="0"/>
              </a:rPr>
              <a:t> </a:t>
            </a:r>
            <a:r>
              <a:rPr lang="cy-GB" sz="2000" dirty="0" err="1">
                <a:solidFill>
                  <a:schemeClr val="bg1"/>
                </a:solidFill>
                <a:latin typeface="Futura LT" panose="02000503000000000000" pitchFamily="50" charset="0"/>
              </a:rPr>
              <a:t>awareness</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Cynllunio / </a:t>
            </a:r>
            <a:r>
              <a:rPr lang="cy-GB" sz="2000" dirty="0" err="1">
                <a:solidFill>
                  <a:schemeClr val="bg1"/>
                </a:solidFill>
                <a:latin typeface="Futura LT" panose="02000503000000000000" pitchFamily="50" charset="0"/>
              </a:rPr>
              <a:t>Planning</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Cydweithredu / </a:t>
            </a:r>
            <a:r>
              <a:rPr lang="cy-GB" sz="2000" dirty="0" err="1">
                <a:solidFill>
                  <a:schemeClr val="bg1"/>
                </a:solidFill>
                <a:latin typeface="Futura LT" panose="02000503000000000000" pitchFamily="50" charset="0"/>
              </a:rPr>
              <a:t>Collaboration</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Rheoli Amser / </a:t>
            </a:r>
            <a:r>
              <a:rPr lang="cy-GB" sz="2000" dirty="0" err="1">
                <a:solidFill>
                  <a:schemeClr val="bg1"/>
                </a:solidFill>
                <a:latin typeface="Futura LT" panose="02000503000000000000" pitchFamily="50" charset="0"/>
              </a:rPr>
              <a:t>Time</a:t>
            </a:r>
            <a:r>
              <a:rPr lang="cy-GB" sz="2000" dirty="0">
                <a:solidFill>
                  <a:schemeClr val="bg1"/>
                </a:solidFill>
                <a:latin typeface="Futura LT" panose="02000503000000000000" pitchFamily="50" charset="0"/>
              </a:rPr>
              <a:t> </a:t>
            </a:r>
            <a:r>
              <a:rPr lang="cy-GB" sz="2000" dirty="0" err="1">
                <a:solidFill>
                  <a:schemeClr val="bg1"/>
                </a:solidFill>
                <a:latin typeface="Futura LT" panose="02000503000000000000" pitchFamily="50" charset="0"/>
              </a:rPr>
              <a:t>keeping</a:t>
            </a:r>
            <a:endParaRPr lang="cy-GB" sz="2000" dirty="0">
              <a:solidFill>
                <a:schemeClr val="bg1"/>
              </a:solidFill>
              <a:latin typeface="Futura LT" panose="02000503000000000000" pitchFamily="50" charset="0"/>
            </a:endParaRPr>
          </a:p>
          <a:p>
            <a:pPr>
              <a:defRPr/>
            </a:pPr>
            <a:r>
              <a:rPr lang="cy-GB" sz="2000" dirty="0">
                <a:solidFill>
                  <a:schemeClr val="bg1"/>
                </a:solidFill>
                <a:latin typeface="Futura LT" panose="02000503000000000000" pitchFamily="50" charset="0"/>
              </a:rPr>
              <a:t>Sgiliau ar y Cyfryngau Cymdeithasol / </a:t>
            </a:r>
            <a:r>
              <a:rPr lang="cy-GB" sz="2000" dirty="0" err="1">
                <a:solidFill>
                  <a:schemeClr val="bg1"/>
                </a:solidFill>
                <a:latin typeface="Futura LT" panose="02000503000000000000" pitchFamily="50" charset="0"/>
              </a:rPr>
              <a:t>Social</a:t>
            </a:r>
            <a:r>
              <a:rPr lang="cy-GB" sz="2000" dirty="0">
                <a:solidFill>
                  <a:schemeClr val="bg1"/>
                </a:solidFill>
                <a:latin typeface="Futura LT" panose="02000503000000000000" pitchFamily="50" charset="0"/>
              </a:rPr>
              <a:t> </a:t>
            </a:r>
            <a:r>
              <a:rPr lang="cy-GB" sz="2000" dirty="0" err="1">
                <a:solidFill>
                  <a:schemeClr val="bg1"/>
                </a:solidFill>
                <a:latin typeface="Futura LT" panose="02000503000000000000" pitchFamily="50" charset="0"/>
              </a:rPr>
              <a:t>media</a:t>
            </a:r>
            <a:r>
              <a:rPr lang="cy-GB" sz="2000" dirty="0">
                <a:solidFill>
                  <a:schemeClr val="bg1"/>
                </a:solidFill>
                <a:latin typeface="Futura LT" panose="02000503000000000000" pitchFamily="50" charset="0"/>
              </a:rPr>
              <a:t> </a:t>
            </a:r>
            <a:r>
              <a:rPr lang="cy-GB" sz="2000" dirty="0" err="1">
                <a:solidFill>
                  <a:schemeClr val="bg1"/>
                </a:solidFill>
                <a:latin typeface="Futura LT" panose="02000503000000000000" pitchFamily="50" charset="0"/>
              </a:rPr>
              <a:t>skills</a:t>
            </a:r>
            <a:endParaRPr lang="cy-GB" sz="2000" dirty="0">
              <a:solidFill>
                <a:schemeClr val="bg1"/>
              </a:solidFill>
              <a:latin typeface="+mj-lt"/>
            </a:endParaRPr>
          </a:p>
          <a:p>
            <a:endParaRPr lang="en-GB" sz="2400" dirty="0">
              <a:solidFill>
                <a:schemeClr val="bg1"/>
              </a:solidFill>
              <a:latin typeface="+mj-lt"/>
            </a:endParaRPr>
          </a:p>
          <a:p>
            <a:endParaRPr lang="en-GB" dirty="0">
              <a:solidFill>
                <a:schemeClr val="bg1"/>
              </a:solidFill>
              <a:latin typeface="+mj-lt"/>
            </a:endParaRPr>
          </a:p>
          <a:p>
            <a:endParaRPr lang="en-GB" dirty="0">
              <a:solidFill>
                <a:schemeClr val="bg1"/>
              </a:solidFill>
              <a:latin typeface="+mj-lt"/>
            </a:endParaRPr>
          </a:p>
        </p:txBody>
      </p:sp>
    </p:spTree>
    <p:extLst>
      <p:ext uri="{BB962C8B-B14F-4D97-AF65-F5344CB8AC3E}">
        <p14:creationId xmlns:p14="http://schemas.microsoft.com/office/powerpoint/2010/main" val="189661414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en-GB">
                <a:solidFill>
                  <a:schemeClr val="bg1"/>
                </a:solidFill>
                <a:latin typeface="Cosmos-Medium" panose="020B0600000000000000" pitchFamily="34" charset="0"/>
                <a:ea typeface="+mn-ea"/>
                <a:cs typeface="+mn-cs"/>
              </a:rPr>
              <a:t>SWOT Analysis</a:t>
            </a:r>
          </a:p>
        </p:txBody>
      </p:sp>
      <p:graphicFrame>
        <p:nvGraphicFramePr>
          <p:cNvPr id="5" name="Content Placeholder 9"/>
          <p:cNvGraphicFramePr>
            <a:graphicFrameLocks noGrp="1"/>
          </p:cNvGraphicFramePr>
          <p:nvPr>
            <p:ph idx="1"/>
            <p:extLst>
              <p:ext uri="{D42A27DB-BD31-4B8C-83A1-F6EECF244321}">
                <p14:modId xmlns:p14="http://schemas.microsoft.com/office/powerpoint/2010/main" val="3372905605"/>
              </p:ext>
            </p:extLst>
          </p:nvPr>
        </p:nvGraphicFramePr>
        <p:xfrm>
          <a:off x="1543664" y="1514169"/>
          <a:ext cx="8813804" cy="4222210"/>
        </p:xfrm>
        <a:graphic>
          <a:graphicData uri="http://schemas.openxmlformats.org/drawingml/2006/table">
            <a:tbl>
              <a:tblPr firstRow="1" bandRow="1">
                <a:tableStyleId>{5C22544A-7EE6-4342-B048-85BDC9FD1C3A}</a:tableStyleId>
              </a:tblPr>
              <a:tblGrid>
                <a:gridCol w="4406902">
                  <a:extLst>
                    <a:ext uri="{9D8B030D-6E8A-4147-A177-3AD203B41FA5}">
                      <a16:colId xmlns:a16="http://schemas.microsoft.com/office/drawing/2014/main" val="1048482715"/>
                    </a:ext>
                  </a:extLst>
                </a:gridCol>
                <a:gridCol w="4406902">
                  <a:extLst>
                    <a:ext uri="{9D8B030D-6E8A-4147-A177-3AD203B41FA5}">
                      <a16:colId xmlns:a16="http://schemas.microsoft.com/office/drawing/2014/main" val="1555832481"/>
                    </a:ext>
                  </a:extLst>
                </a:gridCol>
              </a:tblGrid>
              <a:tr h="685224">
                <a:tc>
                  <a:txBody>
                    <a:bodyPr/>
                    <a:lstStyle/>
                    <a:p>
                      <a:r>
                        <a:rPr lang="en-GB" sz="2400">
                          <a:solidFill>
                            <a:schemeClr val="tx2">
                              <a:lumMod val="50000"/>
                            </a:schemeClr>
                          </a:solidFill>
                        </a:rPr>
                        <a:t>Strengths (Internal)</a:t>
                      </a:r>
                    </a:p>
                  </a:txBody>
                  <a:tcPr marL="68580" marR="68580" marT="34290" marB="34290">
                    <a:solidFill>
                      <a:srgbClr val="FFC000"/>
                    </a:solidFill>
                  </a:tcPr>
                </a:tc>
                <a:tc>
                  <a:txBody>
                    <a:bodyPr/>
                    <a:lstStyle/>
                    <a:p>
                      <a:r>
                        <a:rPr lang="en-GB" sz="2400">
                          <a:solidFill>
                            <a:schemeClr val="tx2">
                              <a:lumMod val="50000"/>
                            </a:schemeClr>
                          </a:solidFill>
                        </a:rPr>
                        <a:t>Weaknesses (Internal)</a:t>
                      </a:r>
                    </a:p>
                  </a:txBody>
                  <a:tcPr marL="68580" marR="68580" marT="34290" marB="34290">
                    <a:solidFill>
                      <a:schemeClr val="accent3">
                        <a:lumMod val="60000"/>
                        <a:lumOff val="40000"/>
                      </a:schemeClr>
                    </a:solidFill>
                  </a:tcPr>
                </a:tc>
                <a:extLst>
                  <a:ext uri="{0D108BD9-81ED-4DB2-BD59-A6C34878D82A}">
                    <a16:rowId xmlns:a16="http://schemas.microsoft.com/office/drawing/2014/main" val="4107350005"/>
                  </a:ext>
                </a:extLst>
              </a:tr>
              <a:tr h="1326437">
                <a:tc>
                  <a:txBody>
                    <a:bodyPr/>
                    <a:lstStyle/>
                    <a:p>
                      <a:r>
                        <a:rPr lang="en-GB" sz="2000"/>
                        <a:t>Good interpersonal</a:t>
                      </a:r>
                      <a:r>
                        <a:rPr lang="en-GB" sz="2000" baseline="0"/>
                        <a:t> skills </a:t>
                      </a:r>
                      <a:endParaRPr lang="en-GB" sz="2000"/>
                    </a:p>
                  </a:txBody>
                  <a:tcPr marL="68580" marR="68580" marT="34290" marB="34290"/>
                </a:tc>
                <a:tc>
                  <a:txBody>
                    <a:bodyPr/>
                    <a:lstStyle/>
                    <a:p>
                      <a:r>
                        <a:rPr lang="en-GB" sz="2000"/>
                        <a:t>Leadership and</a:t>
                      </a:r>
                      <a:r>
                        <a:rPr lang="en-GB" sz="2000" baseline="0"/>
                        <a:t> delegating</a:t>
                      </a:r>
                      <a:endParaRPr lang="en-GB" sz="2000"/>
                    </a:p>
                  </a:txBody>
                  <a:tcPr marL="68580" marR="68580" marT="34290" marB="34290"/>
                </a:tc>
                <a:extLst>
                  <a:ext uri="{0D108BD9-81ED-4DB2-BD59-A6C34878D82A}">
                    <a16:rowId xmlns:a16="http://schemas.microsoft.com/office/drawing/2014/main" val="174388989"/>
                  </a:ext>
                </a:extLst>
              </a:tr>
              <a:tr h="509727">
                <a:tc>
                  <a:txBody>
                    <a:bodyPr/>
                    <a:lstStyle/>
                    <a:p>
                      <a:pPr marL="0" algn="l" defTabSz="914400" rtl="0" eaLnBrk="1" latinLnBrk="0" hangingPunct="1"/>
                      <a:r>
                        <a:rPr lang="en-GB" sz="2000" b="1" kern="1200">
                          <a:solidFill>
                            <a:schemeClr val="tx2">
                              <a:lumMod val="50000"/>
                            </a:schemeClr>
                          </a:solidFill>
                          <a:latin typeface="+mn-lt"/>
                          <a:ea typeface="+mn-ea"/>
                          <a:cs typeface="+mn-cs"/>
                        </a:rPr>
                        <a:t>Opportunities (External)</a:t>
                      </a:r>
                    </a:p>
                  </a:txBody>
                  <a:tcPr marL="68580" marR="68580" marT="34290" marB="34290">
                    <a:solidFill>
                      <a:schemeClr val="accent6">
                        <a:lumMod val="75000"/>
                      </a:schemeClr>
                    </a:solidFill>
                  </a:tcPr>
                </a:tc>
                <a:tc>
                  <a:txBody>
                    <a:bodyPr/>
                    <a:lstStyle/>
                    <a:p>
                      <a:pPr marL="0" algn="l" defTabSz="914400" rtl="0" eaLnBrk="1" latinLnBrk="0" hangingPunct="1"/>
                      <a:r>
                        <a:rPr lang="en-GB" sz="2000" b="1" kern="1200">
                          <a:solidFill>
                            <a:schemeClr val="lt1"/>
                          </a:solidFill>
                          <a:latin typeface="+mn-lt"/>
                          <a:ea typeface="+mn-ea"/>
                          <a:cs typeface="+mn-cs"/>
                        </a:rPr>
                        <a:t>Threats (External)</a:t>
                      </a:r>
                    </a:p>
                  </a:txBody>
                  <a:tcPr marL="68580" marR="68580" marT="34290" marB="34290">
                    <a:solidFill>
                      <a:schemeClr val="accent1">
                        <a:lumMod val="75000"/>
                      </a:schemeClr>
                    </a:solidFill>
                  </a:tcPr>
                </a:tc>
                <a:extLst>
                  <a:ext uri="{0D108BD9-81ED-4DB2-BD59-A6C34878D82A}">
                    <a16:rowId xmlns:a16="http://schemas.microsoft.com/office/drawing/2014/main" val="1672173489"/>
                  </a:ext>
                </a:extLst>
              </a:tr>
              <a:tr h="1700822">
                <a:tc>
                  <a:txBody>
                    <a:bodyPr/>
                    <a:lstStyle/>
                    <a:p>
                      <a:r>
                        <a:rPr lang="en-GB" sz="1800"/>
                        <a:t>Take part in presentations</a:t>
                      </a:r>
                      <a:r>
                        <a:rPr lang="en-GB" sz="1800" baseline="0"/>
                        <a:t> in </a:t>
                      </a:r>
                      <a:r>
                        <a:rPr lang="en-GB" sz="1800" baseline="0" err="1"/>
                        <a:t>Uni</a:t>
                      </a:r>
                      <a:endParaRPr lang="en-GB" sz="1800" baseline="0"/>
                    </a:p>
                    <a:p>
                      <a:endParaRPr lang="en-GB" sz="1800" baseline="0"/>
                    </a:p>
                    <a:p>
                      <a:r>
                        <a:rPr lang="en-GB" sz="1800" baseline="0"/>
                        <a:t>Ask for more leadership roles in part time work / group projects, practice delegation. </a:t>
                      </a:r>
                      <a:endParaRPr lang="en-GB" sz="1800"/>
                    </a:p>
                  </a:txBody>
                  <a:tcPr marL="68580" marR="68580" marT="34290" marB="34290"/>
                </a:tc>
                <a:tc>
                  <a:txBody>
                    <a:bodyPr/>
                    <a:lstStyle/>
                    <a:p>
                      <a:r>
                        <a:rPr lang="en-GB" sz="1800"/>
                        <a:t>Other students may have more experience of delegation. </a:t>
                      </a:r>
                    </a:p>
                    <a:p>
                      <a:r>
                        <a:rPr lang="en-GB" sz="1800"/>
                        <a:t>Need</a:t>
                      </a:r>
                      <a:r>
                        <a:rPr lang="en-GB" sz="1800" baseline="0"/>
                        <a:t> to look at what skills and person specification Job Descriptions ask for.</a:t>
                      </a:r>
                      <a:endParaRPr lang="en-GB" sz="1800"/>
                    </a:p>
                  </a:txBody>
                  <a:tcPr marL="68580" marR="68580" marT="34290" marB="34290"/>
                </a:tc>
                <a:extLst>
                  <a:ext uri="{0D108BD9-81ED-4DB2-BD59-A6C34878D82A}">
                    <a16:rowId xmlns:a16="http://schemas.microsoft.com/office/drawing/2014/main" val="3636598576"/>
                  </a:ext>
                </a:extLst>
              </a:tr>
            </a:tbl>
          </a:graphicData>
        </a:graphic>
      </p:graphicFrame>
      <mc:AlternateContent xmlns:mc="http://schemas.openxmlformats.org/markup-compatibility/2006" xmlns:p14="http://schemas.microsoft.com/office/powerpoint/2010/main" xmlns:aink="http://schemas.microsoft.com/office/drawing/2016/ink">
        <mc:Choice Requires="p14 aink">
          <p:contentPart p14:bwMode="auto" r:id="rId3">
            <p14:nvContentPartPr>
              <p14:cNvPr id="2" name="Ink 1">
                <a:extLst>
                  <a:ext uri="{FF2B5EF4-FFF2-40B4-BE49-F238E27FC236}">
                    <a16:creationId xmlns:a16="http://schemas.microsoft.com/office/drawing/2014/main" id="{1575B7C0-D72F-45F1-9AD5-83A4E83F5DAA}"/>
                  </a:ext>
                </a:extLst>
              </p14:cNvPr>
              <p14:cNvContentPartPr/>
              <p14:nvPr/>
            </p14:nvContentPartPr>
            <p14:xfrm>
              <a:off x="-739184" y="5655193"/>
              <a:ext cx="360" cy="360"/>
            </p14:xfrm>
          </p:contentPart>
        </mc:Choice>
        <mc:Fallback xmlns="">
          <p:pic>
            <p:nvPicPr>
              <p:cNvPr id="2" name="Ink 1">
                <a:extLst>
                  <a:ext uri="{FF2B5EF4-FFF2-40B4-BE49-F238E27FC236}">
                    <a16:creationId xmlns:a16="http://schemas.microsoft.com/office/drawing/2014/main" id="{1575B7C0-D72F-45F1-9AD5-83A4E83F5DAA}"/>
                  </a:ext>
                </a:extLst>
              </p:cNvPr>
              <p:cNvPicPr/>
              <p:nvPr/>
            </p:nvPicPr>
            <p:blipFill>
              <a:blip r:embed="rId4"/>
              <a:stretch>
                <a:fillRect/>
              </a:stretch>
            </p:blipFill>
            <p:spPr>
              <a:xfrm>
                <a:off x="-757184" y="5637193"/>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3" name="Ink 2">
                <a:extLst>
                  <a:ext uri="{FF2B5EF4-FFF2-40B4-BE49-F238E27FC236}">
                    <a16:creationId xmlns:a16="http://schemas.microsoft.com/office/drawing/2014/main" id="{D89F8511-0CAA-48D7-9CDD-87A91D92370B}"/>
                  </a:ext>
                </a:extLst>
              </p14:cNvPr>
              <p14:cNvContentPartPr/>
              <p14:nvPr/>
            </p14:nvContentPartPr>
            <p14:xfrm>
              <a:off x="-749264" y="5794153"/>
              <a:ext cx="360" cy="360"/>
            </p14:xfrm>
          </p:contentPart>
        </mc:Choice>
        <mc:Fallback xmlns="">
          <p:pic>
            <p:nvPicPr>
              <p:cNvPr id="3" name="Ink 2">
                <a:extLst>
                  <a:ext uri="{FF2B5EF4-FFF2-40B4-BE49-F238E27FC236}">
                    <a16:creationId xmlns:a16="http://schemas.microsoft.com/office/drawing/2014/main" id="{D89F8511-0CAA-48D7-9CDD-87A91D92370B}"/>
                  </a:ext>
                </a:extLst>
              </p:cNvPr>
              <p:cNvPicPr/>
              <p:nvPr/>
            </p:nvPicPr>
            <p:blipFill>
              <a:blip r:embed="rId6"/>
              <a:stretch>
                <a:fillRect/>
              </a:stretch>
            </p:blipFill>
            <p:spPr>
              <a:xfrm>
                <a:off x="-767264" y="5776153"/>
                <a:ext cx="36000" cy="36000"/>
              </a:xfrm>
              <a:prstGeom prst="rect">
                <a:avLst/>
              </a:prstGeom>
            </p:spPr>
          </p:pic>
        </mc:Fallback>
      </mc:AlternateContent>
    </p:spTree>
    <p:extLst>
      <p:ext uri="{BB962C8B-B14F-4D97-AF65-F5344CB8AC3E}">
        <p14:creationId xmlns:p14="http://schemas.microsoft.com/office/powerpoint/2010/main" val="279607069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cy-GB" dirty="0">
                <a:solidFill>
                  <a:schemeClr val="bg1"/>
                </a:solidFill>
                <a:latin typeface="Cosmos-Medium" panose="020B0600000000000000" pitchFamily="34" charset="0"/>
                <a:ea typeface="+mn-ea"/>
                <a:cs typeface="+mn-cs"/>
              </a:rPr>
              <a:t>Dadansoddiad SWOT</a:t>
            </a:r>
          </a:p>
        </p:txBody>
      </p:sp>
      <p:graphicFrame>
        <p:nvGraphicFramePr>
          <p:cNvPr id="5" name="Content Placeholder 9"/>
          <p:cNvGraphicFramePr>
            <a:graphicFrameLocks noGrp="1"/>
          </p:cNvGraphicFramePr>
          <p:nvPr>
            <p:ph idx="1"/>
          </p:nvPr>
        </p:nvGraphicFramePr>
        <p:xfrm>
          <a:off x="1579418" y="1514169"/>
          <a:ext cx="8778050" cy="4235888"/>
        </p:xfrm>
        <a:graphic>
          <a:graphicData uri="http://schemas.openxmlformats.org/drawingml/2006/table">
            <a:tbl>
              <a:tblPr firstRow="1" bandRow="1">
                <a:tableStyleId>{5C22544A-7EE6-4342-B048-85BDC9FD1C3A}</a:tableStyleId>
              </a:tblPr>
              <a:tblGrid>
                <a:gridCol w="4371148">
                  <a:extLst>
                    <a:ext uri="{9D8B030D-6E8A-4147-A177-3AD203B41FA5}">
                      <a16:colId xmlns:a16="http://schemas.microsoft.com/office/drawing/2014/main" val="1048482715"/>
                    </a:ext>
                  </a:extLst>
                </a:gridCol>
                <a:gridCol w="4406902">
                  <a:extLst>
                    <a:ext uri="{9D8B030D-6E8A-4147-A177-3AD203B41FA5}">
                      <a16:colId xmlns:a16="http://schemas.microsoft.com/office/drawing/2014/main" val="1555832481"/>
                    </a:ext>
                  </a:extLst>
                </a:gridCol>
              </a:tblGrid>
              <a:tr h="685224">
                <a:tc>
                  <a:txBody>
                    <a:bodyPr/>
                    <a:lstStyle/>
                    <a:p>
                      <a:r>
                        <a:rPr lang="cy-GB" sz="2400" noProof="0" dirty="0">
                          <a:solidFill>
                            <a:schemeClr val="tx2">
                              <a:lumMod val="50000"/>
                            </a:schemeClr>
                          </a:solidFill>
                        </a:rPr>
                        <a:t>Cryfderau (Mewnol)</a:t>
                      </a:r>
                    </a:p>
                  </a:txBody>
                  <a:tcPr marL="68580" marR="68580" marT="34290" marB="34290">
                    <a:solidFill>
                      <a:srgbClr val="FFC000"/>
                    </a:solidFill>
                  </a:tcPr>
                </a:tc>
                <a:tc>
                  <a:txBody>
                    <a:bodyPr/>
                    <a:lstStyle/>
                    <a:p>
                      <a:r>
                        <a:rPr lang="cy-GB" sz="2400" noProof="0" dirty="0">
                          <a:solidFill>
                            <a:schemeClr val="tx2">
                              <a:lumMod val="50000"/>
                            </a:schemeClr>
                          </a:solidFill>
                        </a:rPr>
                        <a:t>Gwendidau (Mewnol)</a:t>
                      </a:r>
                    </a:p>
                  </a:txBody>
                  <a:tcPr marL="68580" marR="68580" marT="34290" marB="34290">
                    <a:solidFill>
                      <a:schemeClr val="accent3">
                        <a:lumMod val="60000"/>
                        <a:lumOff val="40000"/>
                      </a:schemeClr>
                    </a:solidFill>
                  </a:tcPr>
                </a:tc>
                <a:extLst>
                  <a:ext uri="{0D108BD9-81ED-4DB2-BD59-A6C34878D82A}">
                    <a16:rowId xmlns:a16="http://schemas.microsoft.com/office/drawing/2014/main" val="4107350005"/>
                  </a:ext>
                </a:extLst>
              </a:tr>
              <a:tr h="1326437">
                <a:tc>
                  <a:txBody>
                    <a:bodyPr/>
                    <a:lstStyle/>
                    <a:p>
                      <a:r>
                        <a:rPr lang="cy-GB" sz="2000" noProof="0" dirty="0"/>
                        <a:t>Sgiliau rhyngbersonol da</a:t>
                      </a:r>
                    </a:p>
                  </a:txBody>
                  <a:tcPr marL="68580" marR="68580" marT="34290" marB="34290"/>
                </a:tc>
                <a:tc>
                  <a:txBody>
                    <a:bodyPr/>
                    <a:lstStyle/>
                    <a:p>
                      <a:r>
                        <a:rPr lang="cy-GB" sz="2000" noProof="0" dirty="0"/>
                        <a:t>Arweinyddiaeth a dirprwyo</a:t>
                      </a:r>
                    </a:p>
                  </a:txBody>
                  <a:tcPr marL="68580" marR="68580" marT="34290" marB="34290"/>
                </a:tc>
                <a:extLst>
                  <a:ext uri="{0D108BD9-81ED-4DB2-BD59-A6C34878D82A}">
                    <a16:rowId xmlns:a16="http://schemas.microsoft.com/office/drawing/2014/main" val="174388989"/>
                  </a:ext>
                </a:extLst>
              </a:tr>
              <a:tr h="509727">
                <a:tc>
                  <a:txBody>
                    <a:bodyPr/>
                    <a:lstStyle/>
                    <a:p>
                      <a:pPr marL="0" algn="l" defTabSz="914400" rtl="0" eaLnBrk="1" latinLnBrk="0" hangingPunct="1"/>
                      <a:r>
                        <a:rPr lang="cy-GB" sz="2000" b="1" kern="1200" noProof="0" dirty="0">
                          <a:solidFill>
                            <a:schemeClr val="tx2">
                              <a:lumMod val="50000"/>
                            </a:schemeClr>
                          </a:solidFill>
                          <a:latin typeface="+mn-lt"/>
                          <a:ea typeface="+mn-ea"/>
                          <a:cs typeface="+mn-cs"/>
                        </a:rPr>
                        <a:t>Cyfleoedd (Allanol)</a:t>
                      </a:r>
                    </a:p>
                  </a:txBody>
                  <a:tcPr marL="68580" marR="68580" marT="34290" marB="34290">
                    <a:solidFill>
                      <a:schemeClr val="accent6">
                        <a:lumMod val="75000"/>
                      </a:schemeClr>
                    </a:solidFill>
                  </a:tcPr>
                </a:tc>
                <a:tc>
                  <a:txBody>
                    <a:bodyPr/>
                    <a:lstStyle/>
                    <a:p>
                      <a:pPr marL="0" algn="l" defTabSz="914400" rtl="0" eaLnBrk="1" latinLnBrk="0" hangingPunct="1"/>
                      <a:r>
                        <a:rPr lang="cy-GB" sz="2000" b="1" kern="1200" noProof="0" dirty="0">
                          <a:solidFill>
                            <a:schemeClr val="lt1"/>
                          </a:solidFill>
                          <a:latin typeface="+mn-lt"/>
                          <a:ea typeface="+mn-ea"/>
                          <a:cs typeface="+mn-cs"/>
                        </a:rPr>
                        <a:t>Bygythiadau (Allanol)</a:t>
                      </a:r>
                    </a:p>
                  </a:txBody>
                  <a:tcPr marL="68580" marR="68580" marT="34290" marB="34290">
                    <a:solidFill>
                      <a:schemeClr val="accent1">
                        <a:lumMod val="75000"/>
                      </a:schemeClr>
                    </a:solidFill>
                  </a:tcPr>
                </a:tc>
                <a:extLst>
                  <a:ext uri="{0D108BD9-81ED-4DB2-BD59-A6C34878D82A}">
                    <a16:rowId xmlns:a16="http://schemas.microsoft.com/office/drawing/2014/main" val="1672173489"/>
                  </a:ext>
                </a:extLst>
              </a:tr>
              <a:tr h="1700822">
                <a:tc>
                  <a:txBody>
                    <a:bodyPr/>
                    <a:lstStyle/>
                    <a:p>
                      <a:r>
                        <a:rPr lang="cy-GB" sz="1800" noProof="0" dirty="0"/>
                        <a:t>Cymryd rhan mewn cyflwyniadau yn y Brifysgol</a:t>
                      </a:r>
                    </a:p>
                    <a:p>
                      <a:endParaRPr lang="cy-GB" sz="1800" baseline="0" noProof="0" dirty="0"/>
                    </a:p>
                    <a:p>
                      <a:r>
                        <a:rPr lang="cy-GB" sz="1800" baseline="0" noProof="0" dirty="0"/>
                        <a:t>Gofynnwch am ragor o rolau arwain mewn gwaith rhan-amser / prosiectau grŵp, dirprwyo ymarfer. </a:t>
                      </a:r>
                      <a:endParaRPr lang="cy-GB" sz="1800" noProof="0" dirty="0"/>
                    </a:p>
                  </a:txBody>
                  <a:tcPr marL="68580" marR="68580" marT="34290" marB="34290"/>
                </a:tc>
                <a:tc>
                  <a:txBody>
                    <a:bodyPr/>
                    <a:lstStyle/>
                    <a:p>
                      <a:r>
                        <a:rPr lang="cy-GB" sz="1800" noProof="0" dirty="0"/>
                        <a:t>Efallai y bydd gan fyfyrwyr eraill fwy o brofiad o ddirprwyo. </a:t>
                      </a:r>
                    </a:p>
                    <a:p>
                      <a:r>
                        <a:rPr lang="cy-GB" sz="1800" noProof="0" dirty="0"/>
                        <a:t>Angen edrych ar y sgiliau a manyleb y person y mae disgrifiad swydd yn gofyn amdanyn nhw</a:t>
                      </a:r>
                    </a:p>
                  </a:txBody>
                  <a:tcPr marL="68580" marR="68580" marT="34290" marB="34290"/>
                </a:tc>
                <a:extLst>
                  <a:ext uri="{0D108BD9-81ED-4DB2-BD59-A6C34878D82A}">
                    <a16:rowId xmlns:a16="http://schemas.microsoft.com/office/drawing/2014/main" val="3636598576"/>
                  </a:ext>
                </a:extLst>
              </a:tr>
            </a:tbl>
          </a:graphicData>
        </a:graphic>
      </p:graphicFrame>
      <mc:AlternateContent xmlns:mc="http://schemas.openxmlformats.org/markup-compatibility/2006" xmlns:p14="http://schemas.microsoft.com/office/powerpoint/2010/main" xmlns:aink="http://schemas.microsoft.com/office/drawing/2016/ink">
        <mc:Choice Requires="p14 aink">
          <p:contentPart p14:bwMode="auto" r:id="rId3">
            <p14:nvContentPartPr>
              <p14:cNvPr id="2" name="Ink 1">
                <a:extLst>
                  <a:ext uri="{FF2B5EF4-FFF2-40B4-BE49-F238E27FC236}">
                    <a16:creationId xmlns:a16="http://schemas.microsoft.com/office/drawing/2014/main" id="{1575B7C0-D72F-45F1-9AD5-83A4E83F5DAA}"/>
                  </a:ext>
                </a:extLst>
              </p14:cNvPr>
              <p14:cNvContentPartPr/>
              <p14:nvPr/>
            </p14:nvContentPartPr>
            <p14:xfrm>
              <a:off x="-739184" y="5655193"/>
              <a:ext cx="360" cy="360"/>
            </p14:xfrm>
          </p:contentPart>
        </mc:Choice>
        <mc:Fallback xmlns="">
          <p:pic>
            <p:nvPicPr>
              <p:cNvPr id="2" name="Ink 1">
                <a:extLst>
                  <a:ext uri="{FF2B5EF4-FFF2-40B4-BE49-F238E27FC236}">
                    <a16:creationId xmlns:a16="http://schemas.microsoft.com/office/drawing/2014/main" id="{1575B7C0-D72F-45F1-9AD5-83A4E83F5DAA}"/>
                  </a:ext>
                </a:extLst>
              </p:cNvPr>
              <p:cNvPicPr/>
              <p:nvPr/>
            </p:nvPicPr>
            <p:blipFill>
              <a:blip r:embed="rId4"/>
              <a:stretch>
                <a:fillRect/>
              </a:stretch>
            </p:blipFill>
            <p:spPr>
              <a:xfrm>
                <a:off x="-757184" y="5637193"/>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3" name="Ink 2">
                <a:extLst>
                  <a:ext uri="{FF2B5EF4-FFF2-40B4-BE49-F238E27FC236}">
                    <a16:creationId xmlns:a16="http://schemas.microsoft.com/office/drawing/2014/main" id="{D89F8511-0CAA-48D7-9CDD-87A91D92370B}"/>
                  </a:ext>
                </a:extLst>
              </p14:cNvPr>
              <p14:cNvContentPartPr/>
              <p14:nvPr/>
            </p14:nvContentPartPr>
            <p14:xfrm>
              <a:off x="-749264" y="5794153"/>
              <a:ext cx="360" cy="360"/>
            </p14:xfrm>
          </p:contentPart>
        </mc:Choice>
        <mc:Fallback xmlns="">
          <p:pic>
            <p:nvPicPr>
              <p:cNvPr id="3" name="Ink 2">
                <a:extLst>
                  <a:ext uri="{FF2B5EF4-FFF2-40B4-BE49-F238E27FC236}">
                    <a16:creationId xmlns:a16="http://schemas.microsoft.com/office/drawing/2014/main" id="{D89F8511-0CAA-48D7-9CDD-87A91D92370B}"/>
                  </a:ext>
                </a:extLst>
              </p:cNvPr>
              <p:cNvPicPr/>
              <p:nvPr/>
            </p:nvPicPr>
            <p:blipFill>
              <a:blip r:embed="rId6"/>
              <a:stretch>
                <a:fillRect/>
              </a:stretch>
            </p:blipFill>
            <p:spPr>
              <a:xfrm>
                <a:off x="-767264" y="5776153"/>
                <a:ext cx="36000" cy="36000"/>
              </a:xfrm>
              <a:prstGeom prst="rect">
                <a:avLst/>
              </a:prstGeom>
            </p:spPr>
          </p:pic>
        </mc:Fallback>
      </mc:AlternateContent>
    </p:spTree>
    <p:extLst>
      <p:ext uri="{BB962C8B-B14F-4D97-AF65-F5344CB8AC3E}">
        <p14:creationId xmlns:p14="http://schemas.microsoft.com/office/powerpoint/2010/main" val="110353170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en-GB">
                <a:solidFill>
                  <a:schemeClr val="bg1"/>
                </a:solidFill>
                <a:latin typeface="Cosmos-Medium" panose="020B0600000000000000" pitchFamily="34" charset="0"/>
                <a:ea typeface="+mn-ea"/>
                <a:cs typeface="+mn-cs"/>
              </a:rPr>
              <a:t>Personal Development Plan</a:t>
            </a:r>
          </a:p>
        </p:txBody>
      </p:sp>
      <p:graphicFrame>
        <p:nvGraphicFramePr>
          <p:cNvPr id="9" name="Content Placeholder 7"/>
          <p:cNvGraphicFramePr>
            <a:graphicFrameLocks/>
          </p:cNvGraphicFramePr>
          <p:nvPr>
            <p:extLst>
              <p:ext uri="{D42A27DB-BD31-4B8C-83A1-F6EECF244321}">
                <p14:modId xmlns:p14="http://schemas.microsoft.com/office/powerpoint/2010/main" val="3138710734"/>
              </p:ext>
            </p:extLst>
          </p:nvPr>
        </p:nvGraphicFramePr>
        <p:xfrm>
          <a:off x="890333" y="1527379"/>
          <a:ext cx="10436428" cy="4623505"/>
        </p:xfrm>
        <a:graphic>
          <a:graphicData uri="http://schemas.openxmlformats.org/drawingml/2006/table">
            <a:tbl>
              <a:tblPr firstRow="1" bandRow="1">
                <a:tableStyleId>{5C22544A-7EE6-4342-B048-85BDC9FD1C3A}</a:tableStyleId>
              </a:tblPr>
              <a:tblGrid>
                <a:gridCol w="1528402">
                  <a:extLst>
                    <a:ext uri="{9D8B030D-6E8A-4147-A177-3AD203B41FA5}">
                      <a16:colId xmlns:a16="http://schemas.microsoft.com/office/drawing/2014/main" val="264090048"/>
                    </a:ext>
                  </a:extLst>
                </a:gridCol>
                <a:gridCol w="2320413">
                  <a:extLst>
                    <a:ext uri="{9D8B030D-6E8A-4147-A177-3AD203B41FA5}">
                      <a16:colId xmlns:a16="http://schemas.microsoft.com/office/drawing/2014/main" val="286618867"/>
                    </a:ext>
                  </a:extLst>
                </a:gridCol>
                <a:gridCol w="2753033">
                  <a:extLst>
                    <a:ext uri="{9D8B030D-6E8A-4147-A177-3AD203B41FA5}">
                      <a16:colId xmlns:a16="http://schemas.microsoft.com/office/drawing/2014/main" val="1535843905"/>
                    </a:ext>
                  </a:extLst>
                </a:gridCol>
                <a:gridCol w="2672610">
                  <a:extLst>
                    <a:ext uri="{9D8B030D-6E8A-4147-A177-3AD203B41FA5}">
                      <a16:colId xmlns:a16="http://schemas.microsoft.com/office/drawing/2014/main" val="219654146"/>
                    </a:ext>
                  </a:extLst>
                </a:gridCol>
                <a:gridCol w="1161970">
                  <a:extLst>
                    <a:ext uri="{9D8B030D-6E8A-4147-A177-3AD203B41FA5}">
                      <a16:colId xmlns:a16="http://schemas.microsoft.com/office/drawing/2014/main" val="2698738158"/>
                    </a:ext>
                  </a:extLst>
                </a:gridCol>
              </a:tblGrid>
              <a:tr h="897225">
                <a:tc>
                  <a:txBody>
                    <a:bodyPr/>
                    <a:lstStyle/>
                    <a:p>
                      <a:r>
                        <a:rPr lang="en-GB" sz="1600"/>
                        <a:t>What</a:t>
                      </a:r>
                      <a:r>
                        <a:rPr lang="en-GB" sz="1600" baseline="0"/>
                        <a:t> do I want to learn?</a:t>
                      </a:r>
                      <a:endParaRPr lang="en-GB" sz="1600"/>
                    </a:p>
                  </a:txBody>
                  <a:tcPr marL="68580" marR="68580" marT="34290" marB="34290"/>
                </a:tc>
                <a:tc>
                  <a:txBody>
                    <a:bodyPr/>
                    <a:lstStyle/>
                    <a:p>
                      <a:r>
                        <a:rPr lang="en-GB" sz="1600"/>
                        <a:t>What I have to do?</a:t>
                      </a:r>
                    </a:p>
                  </a:txBody>
                  <a:tcPr marL="68580" marR="68580" marT="34290" marB="34290"/>
                </a:tc>
                <a:tc>
                  <a:txBody>
                    <a:bodyPr/>
                    <a:lstStyle/>
                    <a:p>
                      <a:r>
                        <a:rPr lang="en-GB" sz="1600"/>
                        <a:t>What support and resources will I need?</a:t>
                      </a:r>
                    </a:p>
                  </a:txBody>
                  <a:tcPr marL="68580" marR="68580" marT="34290" marB="34290"/>
                </a:tc>
                <a:tc>
                  <a:txBody>
                    <a:bodyPr/>
                    <a:lstStyle/>
                    <a:p>
                      <a:r>
                        <a:rPr lang="en-GB" sz="1600"/>
                        <a:t>How will I measure success?</a:t>
                      </a:r>
                    </a:p>
                  </a:txBody>
                  <a:tcPr marL="68580" marR="68580" marT="34290" marB="34290"/>
                </a:tc>
                <a:tc>
                  <a:txBody>
                    <a:bodyPr/>
                    <a:lstStyle/>
                    <a:p>
                      <a:r>
                        <a:rPr lang="en-GB" sz="1600"/>
                        <a:t>Target Date for Review</a:t>
                      </a:r>
                    </a:p>
                  </a:txBody>
                  <a:tcPr marL="68580" marR="68580" marT="34290" marB="34290"/>
                </a:tc>
                <a:extLst>
                  <a:ext uri="{0D108BD9-81ED-4DB2-BD59-A6C34878D82A}">
                    <a16:rowId xmlns:a16="http://schemas.microsoft.com/office/drawing/2014/main" val="777892311"/>
                  </a:ext>
                </a:extLst>
              </a:tr>
              <a:tr h="1152371">
                <a:tc>
                  <a:txBody>
                    <a:bodyPr/>
                    <a:lstStyle/>
                    <a:p>
                      <a:r>
                        <a:rPr lang="en-GB" sz="1600"/>
                        <a:t>Communication skills for job application </a:t>
                      </a:r>
                    </a:p>
                  </a:txBody>
                  <a:tcPr marL="68580" marR="68580" marT="34290" marB="34290"/>
                </a:tc>
                <a:tc>
                  <a:txBody>
                    <a:bodyPr/>
                    <a:lstStyle/>
                    <a:p>
                      <a:r>
                        <a:rPr lang="en-GB" sz="1600"/>
                        <a:t>Attend networking</a:t>
                      </a:r>
                      <a:r>
                        <a:rPr lang="en-GB" sz="1600" baseline="0"/>
                        <a:t> events</a:t>
                      </a:r>
                    </a:p>
                  </a:txBody>
                  <a:tcPr marL="68580" marR="68580" marT="34290" marB="34290"/>
                </a:tc>
                <a:tc>
                  <a:txBody>
                    <a:bodyPr/>
                    <a:lstStyle/>
                    <a:p>
                      <a:r>
                        <a:rPr lang="en-GB" sz="1600"/>
                        <a:t>Information on event details. Preparation before event</a:t>
                      </a:r>
                      <a:r>
                        <a:rPr lang="en-GB" sz="1600" baseline="0"/>
                        <a:t> about what to say</a:t>
                      </a:r>
                      <a:endParaRPr lang="en-GB" sz="1600"/>
                    </a:p>
                  </a:txBody>
                  <a:tcPr marL="68580" marR="68580" marT="34290" marB="34290"/>
                </a:tc>
                <a:tc>
                  <a:txBody>
                    <a:bodyPr/>
                    <a:lstStyle/>
                    <a:p>
                      <a:r>
                        <a:rPr lang="en-GB" sz="1600" kern="1200">
                          <a:solidFill>
                            <a:schemeClr val="dk1"/>
                          </a:solidFill>
                          <a:latin typeface="+mn-lt"/>
                          <a:ea typeface="+mn-ea"/>
                          <a:cs typeface="+mn-cs"/>
                        </a:rPr>
                        <a:t>Number of meaningful connections I create on LinkedIn</a:t>
                      </a:r>
                    </a:p>
                  </a:txBody>
                  <a:tcPr marL="68580" marR="68580" marT="34290" marB="34290"/>
                </a:tc>
                <a:tc>
                  <a:txBody>
                    <a:bodyPr/>
                    <a:lstStyle/>
                    <a:p>
                      <a:r>
                        <a:rPr lang="en-GB" sz="1600" kern="1200">
                          <a:solidFill>
                            <a:schemeClr val="dk1"/>
                          </a:solidFill>
                          <a:latin typeface="+mn-lt"/>
                          <a:ea typeface="+mn-ea"/>
                          <a:cs typeface="+mn-cs"/>
                        </a:rPr>
                        <a:t>3 months </a:t>
                      </a:r>
                    </a:p>
                  </a:txBody>
                  <a:tcPr marL="68580" marR="68580" marT="34290" marB="34290"/>
                </a:tc>
                <a:extLst>
                  <a:ext uri="{0D108BD9-81ED-4DB2-BD59-A6C34878D82A}">
                    <a16:rowId xmlns:a16="http://schemas.microsoft.com/office/drawing/2014/main" val="3736506664"/>
                  </a:ext>
                </a:extLst>
              </a:tr>
              <a:tr h="1152371">
                <a:tc>
                  <a:txBody>
                    <a:bodyPr/>
                    <a:lstStyle/>
                    <a:p>
                      <a:endParaRPr lang="en-GB" sz="1600"/>
                    </a:p>
                  </a:txBody>
                  <a:tcPr marL="68580" marR="68580" marT="34290" marB="3429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600" baseline="0"/>
                        <a:t>Put myself forward for team leader role in work </a:t>
                      </a:r>
                      <a:endParaRPr lang="en-GB" sz="1600"/>
                    </a:p>
                    <a:p>
                      <a:endParaRPr lang="en-GB" sz="1600"/>
                    </a:p>
                  </a:txBody>
                  <a:tcPr marL="68580" marR="68580" marT="34290" marB="34290"/>
                </a:tc>
                <a:tc>
                  <a:txBody>
                    <a:bodyPr/>
                    <a:lstStyle/>
                    <a:p>
                      <a:r>
                        <a:rPr lang="en-GB" sz="1600"/>
                        <a:t>Speak to line</a:t>
                      </a:r>
                      <a:r>
                        <a:rPr lang="en-GB" sz="1600" baseline="0"/>
                        <a:t> manager.  Attend training courses</a:t>
                      </a:r>
                      <a:endParaRPr lang="en-GB" sz="1600"/>
                    </a:p>
                  </a:txBody>
                  <a:tcPr marL="68580" marR="68580" marT="34290" marB="34290"/>
                </a:tc>
                <a:tc>
                  <a:txBody>
                    <a:bodyPr/>
                    <a:lstStyle/>
                    <a:p>
                      <a:r>
                        <a:rPr lang="en-GB" sz="1600" kern="1200">
                          <a:solidFill>
                            <a:schemeClr val="dk1"/>
                          </a:solidFill>
                          <a:latin typeface="+mn-lt"/>
                          <a:ea typeface="+mn-ea"/>
                          <a:cs typeface="+mn-cs"/>
                        </a:rPr>
                        <a:t>Target settings in work </a:t>
                      </a:r>
                    </a:p>
                  </a:txBody>
                  <a:tcPr marL="68580" marR="68580" marT="34290" marB="34290"/>
                </a:tc>
                <a:tc>
                  <a:txBody>
                    <a:bodyPr/>
                    <a:lstStyle/>
                    <a:p>
                      <a:r>
                        <a:rPr lang="en-GB" sz="1600" kern="1200">
                          <a:solidFill>
                            <a:schemeClr val="dk1"/>
                          </a:solidFill>
                          <a:latin typeface="+mn-lt"/>
                          <a:ea typeface="+mn-ea"/>
                          <a:cs typeface="+mn-cs"/>
                        </a:rPr>
                        <a:t>6 months</a:t>
                      </a:r>
                    </a:p>
                  </a:txBody>
                  <a:tcPr marL="68580" marR="68580" marT="34290" marB="34290"/>
                </a:tc>
                <a:extLst>
                  <a:ext uri="{0D108BD9-81ED-4DB2-BD59-A6C34878D82A}">
                    <a16:rowId xmlns:a16="http://schemas.microsoft.com/office/drawing/2014/main" val="2969026195"/>
                  </a:ext>
                </a:extLst>
              </a:tr>
              <a:tr h="1421538">
                <a:tc>
                  <a:txBody>
                    <a:bodyPr/>
                    <a:lstStyle/>
                    <a:p>
                      <a:endParaRPr lang="en-GB" sz="1600"/>
                    </a:p>
                  </a:txBody>
                  <a:tcPr marL="68580" marR="68580" marT="34290" marB="34290"/>
                </a:tc>
                <a:tc>
                  <a:txBody>
                    <a:bodyPr/>
                    <a:lstStyle/>
                    <a:p>
                      <a:r>
                        <a:rPr lang="en-GB" sz="1600"/>
                        <a:t>Practice</a:t>
                      </a:r>
                      <a:r>
                        <a:rPr lang="en-GB" sz="1600" baseline="0"/>
                        <a:t> public speaking</a:t>
                      </a:r>
                      <a:endParaRPr lang="en-GB" sz="1600"/>
                    </a:p>
                  </a:txBody>
                  <a:tcPr marL="68580" marR="68580" marT="34290" marB="34290"/>
                </a:tc>
                <a:tc>
                  <a:txBody>
                    <a:bodyPr/>
                    <a:lstStyle/>
                    <a:p>
                      <a:r>
                        <a:rPr lang="en-GB" sz="1600"/>
                        <a:t>Speak to module tutors find out when opportunities are coming up.  Support from careers team</a:t>
                      </a:r>
                    </a:p>
                  </a:txBody>
                  <a:tcPr marL="68580" marR="68580" marT="34290" marB="34290"/>
                </a:tc>
                <a:tc>
                  <a:txBody>
                    <a:bodyPr/>
                    <a:lstStyle/>
                    <a:p>
                      <a:r>
                        <a:rPr lang="en-GB" sz="1600" kern="1200">
                          <a:solidFill>
                            <a:schemeClr val="dk1"/>
                          </a:solidFill>
                          <a:latin typeface="+mn-lt"/>
                          <a:ea typeface="+mn-ea"/>
                          <a:cs typeface="+mn-cs"/>
                        </a:rPr>
                        <a:t>Completion of public speaking and feedback from audience</a:t>
                      </a:r>
                    </a:p>
                  </a:txBody>
                  <a:tcPr marL="68580" marR="68580" marT="34290" marB="34290"/>
                </a:tc>
                <a:tc>
                  <a:txBody>
                    <a:bodyPr/>
                    <a:lstStyle/>
                    <a:p>
                      <a:r>
                        <a:rPr lang="en-GB" sz="1600" kern="1200">
                          <a:solidFill>
                            <a:schemeClr val="dk1"/>
                          </a:solidFill>
                          <a:latin typeface="+mn-lt"/>
                          <a:ea typeface="+mn-ea"/>
                          <a:cs typeface="+mn-cs"/>
                        </a:rPr>
                        <a:t>6months </a:t>
                      </a:r>
                    </a:p>
                  </a:txBody>
                  <a:tcPr marL="68580" marR="68580" marT="34290" marB="34290"/>
                </a:tc>
                <a:extLst>
                  <a:ext uri="{0D108BD9-81ED-4DB2-BD59-A6C34878D82A}">
                    <a16:rowId xmlns:a16="http://schemas.microsoft.com/office/drawing/2014/main" val="2894177416"/>
                  </a:ext>
                </a:extLst>
              </a:tr>
            </a:tbl>
          </a:graphicData>
        </a:graphic>
      </p:graphicFrame>
    </p:spTree>
    <p:extLst>
      <p:ext uri="{BB962C8B-B14F-4D97-AF65-F5344CB8AC3E}">
        <p14:creationId xmlns:p14="http://schemas.microsoft.com/office/powerpoint/2010/main" val="341802705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6" name="Title 6"/>
          <p:cNvSpPr>
            <a:spLocks noGrp="1"/>
          </p:cNvSpPr>
          <p:nvPr>
            <p:ph type="title"/>
          </p:nvPr>
        </p:nvSpPr>
        <p:spPr>
          <a:xfrm>
            <a:off x="890333" y="513055"/>
            <a:ext cx="9600686" cy="1143000"/>
          </a:xfrm>
        </p:spPr>
        <p:txBody>
          <a:bodyPr/>
          <a:lstStyle/>
          <a:p>
            <a:pPr algn="ctr"/>
            <a:r>
              <a:rPr lang="cy-GB" dirty="0">
                <a:solidFill>
                  <a:schemeClr val="bg1"/>
                </a:solidFill>
                <a:latin typeface="Cosmos-Medium" panose="020B0600000000000000" pitchFamily="34" charset="0"/>
                <a:ea typeface="+mn-ea"/>
                <a:cs typeface="+mn-cs"/>
              </a:rPr>
              <a:t>Cynllun Datblygu Personol</a:t>
            </a:r>
          </a:p>
        </p:txBody>
      </p:sp>
      <p:graphicFrame>
        <p:nvGraphicFramePr>
          <p:cNvPr id="9" name="Content Placeholder 7"/>
          <p:cNvGraphicFramePr>
            <a:graphicFrameLocks/>
          </p:cNvGraphicFramePr>
          <p:nvPr>
            <p:extLst>
              <p:ext uri="{D42A27DB-BD31-4B8C-83A1-F6EECF244321}">
                <p14:modId xmlns:p14="http://schemas.microsoft.com/office/powerpoint/2010/main" val="3361260435"/>
              </p:ext>
            </p:extLst>
          </p:nvPr>
        </p:nvGraphicFramePr>
        <p:xfrm>
          <a:off x="890337" y="1527379"/>
          <a:ext cx="10436429" cy="4765423"/>
        </p:xfrm>
        <a:graphic>
          <a:graphicData uri="http://schemas.openxmlformats.org/drawingml/2006/table">
            <a:tbl>
              <a:tblPr firstRow="1" bandRow="1">
                <a:tableStyleId>{5C22544A-7EE6-4342-B048-85BDC9FD1C3A}</a:tableStyleId>
              </a:tblPr>
              <a:tblGrid>
                <a:gridCol w="1464838">
                  <a:extLst>
                    <a:ext uri="{9D8B030D-6E8A-4147-A177-3AD203B41FA5}">
                      <a16:colId xmlns:a16="http://schemas.microsoft.com/office/drawing/2014/main" val="264090048"/>
                    </a:ext>
                  </a:extLst>
                </a:gridCol>
                <a:gridCol w="2336971">
                  <a:extLst>
                    <a:ext uri="{9D8B030D-6E8A-4147-A177-3AD203B41FA5}">
                      <a16:colId xmlns:a16="http://schemas.microsoft.com/office/drawing/2014/main" val="286618867"/>
                    </a:ext>
                  </a:extLst>
                </a:gridCol>
                <a:gridCol w="2772678">
                  <a:extLst>
                    <a:ext uri="{9D8B030D-6E8A-4147-A177-3AD203B41FA5}">
                      <a16:colId xmlns:a16="http://schemas.microsoft.com/office/drawing/2014/main" val="1535843905"/>
                    </a:ext>
                  </a:extLst>
                </a:gridCol>
                <a:gridCol w="2691681">
                  <a:extLst>
                    <a:ext uri="{9D8B030D-6E8A-4147-A177-3AD203B41FA5}">
                      <a16:colId xmlns:a16="http://schemas.microsoft.com/office/drawing/2014/main" val="219654146"/>
                    </a:ext>
                  </a:extLst>
                </a:gridCol>
                <a:gridCol w="1170261">
                  <a:extLst>
                    <a:ext uri="{9D8B030D-6E8A-4147-A177-3AD203B41FA5}">
                      <a16:colId xmlns:a16="http://schemas.microsoft.com/office/drawing/2014/main" val="2698738158"/>
                    </a:ext>
                  </a:extLst>
                </a:gridCol>
              </a:tblGrid>
              <a:tr h="897225">
                <a:tc>
                  <a:txBody>
                    <a:bodyPr/>
                    <a:lstStyle/>
                    <a:p>
                      <a:r>
                        <a:rPr lang="cy-GB" sz="1600" noProof="0" dirty="0"/>
                        <a:t>Beth ydw i am ei ddysgu</a:t>
                      </a:r>
                      <a:r>
                        <a:rPr lang="cy-GB" sz="1600" baseline="0" noProof="0" dirty="0"/>
                        <a:t>?</a:t>
                      </a:r>
                      <a:endParaRPr lang="cy-GB" sz="1600" noProof="0" dirty="0"/>
                    </a:p>
                  </a:txBody>
                  <a:tcPr marL="68580" marR="68580" marT="34290" marB="34290"/>
                </a:tc>
                <a:tc>
                  <a:txBody>
                    <a:bodyPr/>
                    <a:lstStyle/>
                    <a:p>
                      <a:r>
                        <a:rPr lang="cy-GB" sz="1600" noProof="0" dirty="0"/>
                        <a:t>Beth sy'n rhaid i mi ei wneud?</a:t>
                      </a:r>
                    </a:p>
                  </a:txBody>
                  <a:tcPr marL="68580" marR="68580" marT="34290" marB="34290"/>
                </a:tc>
                <a:tc>
                  <a:txBody>
                    <a:bodyPr/>
                    <a:lstStyle/>
                    <a:p>
                      <a:r>
                        <a:rPr lang="cy-GB" sz="1600" noProof="0" dirty="0"/>
                        <a:t>Pa gymorth ac adnoddau y mae eu hangen arnaf?</a:t>
                      </a:r>
                    </a:p>
                  </a:txBody>
                  <a:tcPr marL="68580" marR="68580" marT="34290" marB="34290"/>
                </a:tc>
                <a:tc>
                  <a:txBody>
                    <a:bodyPr/>
                    <a:lstStyle/>
                    <a:p>
                      <a:r>
                        <a:rPr lang="cy-GB" sz="1600" noProof="0" dirty="0"/>
                        <a:t>Sut byddaf yn mesur llwyddiant?</a:t>
                      </a:r>
                    </a:p>
                  </a:txBody>
                  <a:tcPr marL="68580" marR="68580" marT="34290" marB="34290"/>
                </a:tc>
                <a:tc>
                  <a:txBody>
                    <a:bodyPr/>
                    <a:lstStyle/>
                    <a:p>
                      <a:r>
                        <a:rPr lang="cy-GB" sz="1600" noProof="0" dirty="0"/>
                        <a:t>Dyddiad Targed ar gyfer Adolygiad</a:t>
                      </a:r>
                    </a:p>
                  </a:txBody>
                  <a:tcPr marL="68580" marR="68580" marT="34290" marB="34290"/>
                </a:tc>
                <a:extLst>
                  <a:ext uri="{0D108BD9-81ED-4DB2-BD59-A6C34878D82A}">
                    <a16:rowId xmlns:a16="http://schemas.microsoft.com/office/drawing/2014/main" val="777892311"/>
                  </a:ext>
                </a:extLst>
              </a:tr>
              <a:tr h="1152371">
                <a:tc>
                  <a:txBody>
                    <a:bodyPr/>
                    <a:lstStyle/>
                    <a:p>
                      <a:r>
                        <a:rPr lang="cy-GB" sz="1600" noProof="0" dirty="0"/>
                        <a:t>Sgiliau cyfathrebu ar gyfer cais am swydd</a:t>
                      </a:r>
                    </a:p>
                  </a:txBody>
                  <a:tcPr marL="68580" marR="68580" marT="34290" marB="34290"/>
                </a:tc>
                <a:tc>
                  <a:txBody>
                    <a:bodyPr/>
                    <a:lstStyle/>
                    <a:p>
                      <a:r>
                        <a:rPr lang="cy-GB" sz="1600" noProof="0" dirty="0"/>
                        <a:t>Mynd i ddigwyddiadau rhwydweithio</a:t>
                      </a:r>
                      <a:endParaRPr lang="cy-GB" sz="1600" baseline="0" noProof="0" dirty="0"/>
                    </a:p>
                  </a:txBody>
                  <a:tcPr marL="68580" marR="68580" marT="34290" marB="34290"/>
                </a:tc>
                <a:tc>
                  <a:txBody>
                    <a:bodyPr/>
                    <a:lstStyle/>
                    <a:p>
                      <a:r>
                        <a:rPr lang="cy-GB" sz="1600" noProof="0" dirty="0"/>
                        <a:t>Gwybodaeth am fanylion y digwyddiad. Paratoi cyn digwyddiad am beth i'w ddweud</a:t>
                      </a:r>
                    </a:p>
                  </a:txBody>
                  <a:tcPr marL="68580" marR="68580" marT="34290" marB="34290"/>
                </a:tc>
                <a:tc>
                  <a:txBody>
                    <a:bodyPr/>
                    <a:lstStyle/>
                    <a:p>
                      <a:r>
                        <a:rPr lang="cy-GB" sz="1600" kern="1200" noProof="0" dirty="0">
                          <a:solidFill>
                            <a:schemeClr val="dk1"/>
                          </a:solidFill>
                          <a:latin typeface="+mn-lt"/>
                          <a:ea typeface="+mn-ea"/>
                          <a:cs typeface="+mn-cs"/>
                        </a:rPr>
                        <a:t>Nifer y cysylltiadau rwy'n eu creu</a:t>
                      </a:r>
                    </a:p>
                  </a:txBody>
                  <a:tcPr marL="68580" marR="68580" marT="34290" marB="34290"/>
                </a:tc>
                <a:tc>
                  <a:txBody>
                    <a:bodyPr/>
                    <a:lstStyle/>
                    <a:p>
                      <a:r>
                        <a:rPr lang="cy-GB" sz="1600" kern="1200" noProof="0" dirty="0">
                          <a:solidFill>
                            <a:schemeClr val="dk1"/>
                          </a:solidFill>
                          <a:latin typeface="+mn-lt"/>
                          <a:ea typeface="+mn-ea"/>
                          <a:cs typeface="+mn-cs"/>
                        </a:rPr>
                        <a:t>3 mis</a:t>
                      </a:r>
                    </a:p>
                  </a:txBody>
                  <a:tcPr marL="68580" marR="68580" marT="34290" marB="34290"/>
                </a:tc>
                <a:extLst>
                  <a:ext uri="{0D108BD9-81ED-4DB2-BD59-A6C34878D82A}">
                    <a16:rowId xmlns:a16="http://schemas.microsoft.com/office/drawing/2014/main" val="3736506664"/>
                  </a:ext>
                </a:extLst>
              </a:tr>
              <a:tr h="1147574">
                <a:tc>
                  <a:txBody>
                    <a:bodyPr/>
                    <a:lstStyle/>
                    <a:p>
                      <a:endParaRPr lang="cy-GB" sz="1600" noProof="0" dirty="0"/>
                    </a:p>
                  </a:txBody>
                  <a:tcPr marL="68580" marR="68580" marT="34290" marB="3429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1600" baseline="0" noProof="0" dirty="0"/>
                        <a:t>Cyflwyno fy hun ar gyfer rôl arweinydd tîm mewn gwaith</a:t>
                      </a:r>
                      <a:endParaRPr lang="cy-GB" sz="1600" noProof="0" dirty="0"/>
                    </a:p>
                  </a:txBody>
                  <a:tcPr marL="68580" marR="68580" marT="34290" marB="34290"/>
                </a:tc>
                <a:tc>
                  <a:txBody>
                    <a:bodyPr/>
                    <a:lstStyle/>
                    <a:p>
                      <a:r>
                        <a:rPr lang="cy-GB" sz="1600" noProof="0" dirty="0"/>
                        <a:t>Siarad â'r rheolwr llinell.  Mynychu cyrsiau hyfforddi</a:t>
                      </a:r>
                    </a:p>
                  </a:txBody>
                  <a:tcPr marL="68580" marR="68580" marT="34290" marB="34290"/>
                </a:tc>
                <a:tc>
                  <a:txBody>
                    <a:bodyPr/>
                    <a:lstStyle/>
                    <a:p>
                      <a:r>
                        <a:rPr lang="cy-GB" sz="1600" kern="1200" noProof="0" dirty="0">
                          <a:solidFill>
                            <a:schemeClr val="dk1"/>
                          </a:solidFill>
                          <a:latin typeface="+mn-lt"/>
                          <a:ea typeface="+mn-ea"/>
                          <a:cs typeface="+mn-cs"/>
                        </a:rPr>
                        <a:t>Pennu targedau yn y gwaith</a:t>
                      </a:r>
                    </a:p>
                  </a:txBody>
                  <a:tcPr marL="68580" marR="68580" marT="34290" marB="34290"/>
                </a:tc>
                <a:tc>
                  <a:txBody>
                    <a:bodyPr/>
                    <a:lstStyle/>
                    <a:p>
                      <a:r>
                        <a:rPr lang="cy-GB" sz="1600" kern="1200" noProof="0" dirty="0">
                          <a:solidFill>
                            <a:schemeClr val="dk1"/>
                          </a:solidFill>
                          <a:latin typeface="+mn-lt"/>
                          <a:ea typeface="+mn-ea"/>
                          <a:cs typeface="+mn-cs"/>
                        </a:rPr>
                        <a:t>6 mis</a:t>
                      </a:r>
                    </a:p>
                  </a:txBody>
                  <a:tcPr marL="68580" marR="68580" marT="34290" marB="34290"/>
                </a:tc>
                <a:extLst>
                  <a:ext uri="{0D108BD9-81ED-4DB2-BD59-A6C34878D82A}">
                    <a16:rowId xmlns:a16="http://schemas.microsoft.com/office/drawing/2014/main" val="2969026195"/>
                  </a:ext>
                </a:extLst>
              </a:tr>
              <a:tr h="1421538">
                <a:tc>
                  <a:txBody>
                    <a:bodyPr/>
                    <a:lstStyle/>
                    <a:p>
                      <a:endParaRPr lang="cy-GB" sz="1600" noProof="0" dirty="0"/>
                    </a:p>
                  </a:txBody>
                  <a:tcPr marL="68580" marR="68580" marT="34290" marB="34290"/>
                </a:tc>
                <a:tc>
                  <a:txBody>
                    <a:bodyPr/>
                    <a:lstStyle/>
                    <a:p>
                      <a:r>
                        <a:rPr lang="cy-GB" sz="1600" noProof="0" dirty="0"/>
                        <a:t>Ymarfer siarad cyhoeddus</a:t>
                      </a:r>
                    </a:p>
                  </a:txBody>
                  <a:tcPr marL="68580" marR="68580" marT="34290" marB="34290"/>
                </a:tc>
                <a:tc>
                  <a:txBody>
                    <a:bodyPr/>
                    <a:lstStyle/>
                    <a:p>
                      <a:r>
                        <a:rPr lang="cy-GB" sz="1600" noProof="0" dirty="0"/>
                        <a:t>Siarad â thiwtoriaid modiwl i ddarganfod pryd mae cyfleoedd ar y gweill.  Cymorth gan y tîm gyrfaoedd</a:t>
                      </a:r>
                    </a:p>
                  </a:txBody>
                  <a:tcPr marL="68580" marR="68580" marT="34290" marB="34290"/>
                </a:tc>
                <a:tc>
                  <a:txBody>
                    <a:bodyPr/>
                    <a:lstStyle/>
                    <a:p>
                      <a:r>
                        <a:rPr lang="cy-GB" sz="1600" kern="1200" noProof="0" dirty="0">
                          <a:solidFill>
                            <a:schemeClr val="dk1"/>
                          </a:solidFill>
                          <a:latin typeface="+mn-lt"/>
                          <a:ea typeface="+mn-ea"/>
                          <a:cs typeface="+mn-cs"/>
                        </a:rPr>
                        <a:t>Cwblhau’r siarad cyhoeddus ac adborth gan y gynulleidfa</a:t>
                      </a:r>
                    </a:p>
                  </a:txBody>
                  <a:tcPr marL="68580" marR="68580" marT="34290" marB="34290"/>
                </a:tc>
                <a:tc>
                  <a:txBody>
                    <a:bodyPr/>
                    <a:lstStyle/>
                    <a:p>
                      <a:r>
                        <a:rPr lang="cy-GB" sz="1600" kern="1200" noProof="0" dirty="0">
                          <a:solidFill>
                            <a:schemeClr val="dk1"/>
                          </a:solidFill>
                          <a:latin typeface="+mn-lt"/>
                          <a:ea typeface="+mn-ea"/>
                          <a:cs typeface="+mn-cs"/>
                        </a:rPr>
                        <a:t>6 mis </a:t>
                      </a:r>
                    </a:p>
                  </a:txBody>
                  <a:tcPr marL="68580" marR="68580" marT="34290" marB="34290"/>
                </a:tc>
                <a:extLst>
                  <a:ext uri="{0D108BD9-81ED-4DB2-BD59-A6C34878D82A}">
                    <a16:rowId xmlns:a16="http://schemas.microsoft.com/office/drawing/2014/main" val="2894177416"/>
                  </a:ext>
                </a:extLst>
              </a:tr>
            </a:tbl>
          </a:graphicData>
        </a:graphic>
      </p:graphicFrame>
    </p:spTree>
    <p:extLst>
      <p:ext uri="{BB962C8B-B14F-4D97-AF65-F5344CB8AC3E}">
        <p14:creationId xmlns:p14="http://schemas.microsoft.com/office/powerpoint/2010/main" val="369729369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D33DC-F42A-D944-00ED-AE26FDF4ACB1}"/>
              </a:ext>
            </a:extLst>
          </p:cNvPr>
          <p:cNvSpPr>
            <a:spLocks noGrp="1"/>
          </p:cNvSpPr>
          <p:nvPr>
            <p:ph type="title"/>
          </p:nvPr>
        </p:nvSpPr>
        <p:spPr>
          <a:xfrm>
            <a:off x="382188" y="681037"/>
            <a:ext cx="11188931" cy="719396"/>
          </a:xfrm>
        </p:spPr>
        <p:txBody>
          <a:bodyPr>
            <a:normAutofit fontScale="90000"/>
          </a:bodyPr>
          <a:lstStyle/>
          <a:p>
            <a:pPr algn="ctr"/>
            <a:r>
              <a:rPr lang="en-US" dirty="0" err="1">
                <a:solidFill>
                  <a:schemeClr val="bg1"/>
                </a:solidFill>
                <a:latin typeface="Aptos" panose="020B0004020202020204" pitchFamily="34" charset="0"/>
                <a:ea typeface="+mn-ea"/>
                <a:cs typeface="+mn-cs"/>
              </a:rPr>
              <a:t>Defnyddio</a:t>
            </a:r>
            <a:r>
              <a:rPr lang="en-US" dirty="0">
                <a:solidFill>
                  <a:schemeClr val="bg1"/>
                </a:solidFill>
                <a:latin typeface="Aptos" panose="020B0004020202020204" pitchFamily="34" charset="0"/>
                <a:ea typeface="+mn-ea"/>
                <a:cs typeface="+mn-cs"/>
              </a:rPr>
              <a:t> </a:t>
            </a:r>
            <a:r>
              <a:rPr lang="en-US" dirty="0" err="1">
                <a:solidFill>
                  <a:schemeClr val="bg1"/>
                </a:solidFill>
                <a:latin typeface="Aptos" panose="020B0004020202020204" pitchFamily="34" charset="0"/>
                <a:ea typeface="+mn-ea"/>
                <a:cs typeface="+mn-cs"/>
              </a:rPr>
              <a:t>Cymorth</a:t>
            </a:r>
            <a:r>
              <a:rPr lang="en-US" dirty="0">
                <a:solidFill>
                  <a:schemeClr val="bg1"/>
                </a:solidFill>
                <a:latin typeface="Aptos" panose="020B0004020202020204" pitchFamily="34" charset="0"/>
                <a:ea typeface="+mn-ea"/>
                <a:cs typeface="+mn-cs"/>
              </a:rPr>
              <a:t> </a:t>
            </a:r>
            <a:r>
              <a:rPr lang="en-US" dirty="0" err="1">
                <a:solidFill>
                  <a:schemeClr val="bg1"/>
                </a:solidFill>
                <a:latin typeface="Aptos" panose="020B0004020202020204" pitchFamily="34" charset="0"/>
                <a:ea typeface="+mn-ea"/>
                <a:cs typeface="+mn-cs"/>
              </a:rPr>
              <a:t>o’ch</a:t>
            </a:r>
            <a:r>
              <a:rPr lang="en-US" dirty="0">
                <a:solidFill>
                  <a:schemeClr val="bg1"/>
                </a:solidFill>
                <a:latin typeface="Aptos" panose="020B0004020202020204" pitchFamily="34" charset="0"/>
                <a:ea typeface="+mn-ea"/>
                <a:cs typeface="+mn-cs"/>
              </a:rPr>
              <a:t> </a:t>
            </a:r>
            <a:r>
              <a:rPr lang="en-US" dirty="0" err="1">
                <a:solidFill>
                  <a:schemeClr val="bg1"/>
                </a:solidFill>
                <a:latin typeface="Aptos" panose="020B0004020202020204" pitchFamily="34" charset="0"/>
                <a:ea typeface="+mn-ea"/>
                <a:cs typeface="+mn-cs"/>
              </a:rPr>
              <a:t>Cwmpas</a:t>
            </a:r>
            <a:r>
              <a:rPr lang="en-US" dirty="0">
                <a:solidFill>
                  <a:schemeClr val="bg1"/>
                </a:solidFill>
                <a:latin typeface="Aptos" panose="020B0004020202020204" pitchFamily="34" charset="0"/>
                <a:ea typeface="+mn-ea"/>
                <a:cs typeface="+mn-cs"/>
              </a:rPr>
              <a:t> ac AI</a:t>
            </a:r>
            <a:br>
              <a:rPr lang="en-US" dirty="0">
                <a:solidFill>
                  <a:schemeClr val="bg1"/>
                </a:solidFill>
                <a:latin typeface="Aptos" panose="020B0004020202020204" pitchFamily="34" charset="0"/>
                <a:ea typeface="+mn-ea"/>
                <a:cs typeface="+mn-cs"/>
              </a:rPr>
            </a:br>
            <a:r>
              <a:rPr lang="en-US" dirty="0">
                <a:solidFill>
                  <a:schemeClr val="bg1"/>
                </a:solidFill>
                <a:latin typeface="Aptos" panose="020B0004020202020204" pitchFamily="34" charset="0"/>
                <a:ea typeface="+mn-ea"/>
                <a:cs typeface="+mn-cs"/>
              </a:rPr>
              <a:t>Using AI and other support</a:t>
            </a:r>
            <a:endParaRPr lang="en-GB" dirty="0">
              <a:solidFill>
                <a:schemeClr val="bg1"/>
              </a:solidFill>
              <a:latin typeface="Aptos" panose="020B0004020202020204" pitchFamily="34" charset="0"/>
              <a:ea typeface="+mn-ea"/>
              <a:cs typeface="+mn-cs"/>
            </a:endParaRPr>
          </a:p>
        </p:txBody>
      </p:sp>
      <p:sp>
        <p:nvSpPr>
          <p:cNvPr id="3" name="Content Placeholder 2">
            <a:extLst>
              <a:ext uri="{FF2B5EF4-FFF2-40B4-BE49-F238E27FC236}">
                <a16:creationId xmlns:a16="http://schemas.microsoft.com/office/drawing/2014/main" id="{725BC6A6-7ADD-0E08-0CDA-C3A4CCB424A2}"/>
              </a:ext>
            </a:extLst>
          </p:cNvPr>
          <p:cNvSpPr>
            <a:spLocks noGrp="1"/>
          </p:cNvSpPr>
          <p:nvPr>
            <p:ph idx="1"/>
          </p:nvPr>
        </p:nvSpPr>
        <p:spPr/>
        <p:txBody>
          <a:bodyPr>
            <a:normAutofit lnSpcReduction="10000"/>
          </a:bodyPr>
          <a:lstStyle/>
          <a:p>
            <a:r>
              <a:rPr lang="en-US" sz="2400" dirty="0">
                <a:solidFill>
                  <a:schemeClr val="bg1"/>
                </a:solidFill>
                <a:latin typeface="Aptos" panose="020B0004020202020204" pitchFamily="34" charset="0"/>
              </a:rPr>
              <a:t>ChatGPT: </a:t>
            </a:r>
            <a:r>
              <a:rPr lang="en-US" sz="2400" dirty="0" err="1">
                <a:solidFill>
                  <a:schemeClr val="bg1"/>
                </a:solidFill>
                <a:latin typeface="Aptos" panose="020B0004020202020204" pitchFamily="34" charset="0"/>
              </a:rPr>
              <a:t>Gofynnwch</a:t>
            </a:r>
            <a:r>
              <a:rPr lang="en-US" sz="2400" dirty="0">
                <a:solidFill>
                  <a:schemeClr val="bg1"/>
                </a:solidFill>
                <a:latin typeface="Aptos" panose="020B0004020202020204" pitchFamily="34" charset="0"/>
              </a:rPr>
              <a:t> pa </a:t>
            </a:r>
            <a:r>
              <a:rPr lang="en-US" sz="2400" dirty="0" err="1">
                <a:solidFill>
                  <a:schemeClr val="bg1"/>
                </a:solidFill>
                <a:latin typeface="Aptos" panose="020B0004020202020204" pitchFamily="34" charset="0"/>
              </a:rPr>
              <a:t>gwmnïau</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sy'n</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cyd-fynd</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â'ch</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nodau</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yn</a:t>
            </a:r>
            <a:r>
              <a:rPr lang="en-US" sz="2400" dirty="0">
                <a:solidFill>
                  <a:schemeClr val="bg1"/>
                </a:solidFill>
                <a:latin typeface="Aptos" panose="020B0004020202020204" pitchFamily="34" charset="0"/>
              </a:rPr>
              <a:t> y pen draw </a:t>
            </a:r>
            <a:r>
              <a:rPr lang="en-US" sz="2400" dirty="0" err="1">
                <a:solidFill>
                  <a:schemeClr val="bg1"/>
                </a:solidFill>
                <a:latin typeface="Aptos" panose="020B0004020202020204" pitchFamily="34" charset="0"/>
              </a:rPr>
              <a:t>a'ch</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gwerthoedd</a:t>
            </a:r>
            <a:r>
              <a:rPr lang="en-US" sz="2400" dirty="0">
                <a:solidFill>
                  <a:schemeClr val="bg1"/>
                </a:solidFill>
                <a:latin typeface="Aptos" panose="020B0004020202020204" pitchFamily="34" charset="0"/>
              </a:rPr>
              <a:t>? </a:t>
            </a:r>
            <a:r>
              <a:rPr lang="en-US" dirty="0">
                <a:solidFill>
                  <a:schemeClr val="bg1"/>
                </a:solidFill>
                <a:highlight>
                  <a:srgbClr val="FF00FF"/>
                </a:highlight>
                <a:latin typeface="Aptos" panose="020B0004020202020204" pitchFamily="34" charset="0"/>
              </a:rPr>
              <a:t>Ask ChatGPT for companies that align to your goals &amp; values</a:t>
            </a:r>
            <a:br>
              <a:rPr lang="en-US" dirty="0">
                <a:solidFill>
                  <a:schemeClr val="bg1"/>
                </a:solidFill>
                <a:highlight>
                  <a:srgbClr val="FF00FF"/>
                </a:highlight>
                <a:latin typeface="Aptos" panose="020B0004020202020204" pitchFamily="34" charset="0"/>
              </a:rPr>
            </a:br>
            <a:endParaRPr lang="en-US" dirty="0">
              <a:solidFill>
                <a:schemeClr val="bg1"/>
              </a:solidFill>
              <a:highlight>
                <a:srgbClr val="FF00FF"/>
              </a:highlight>
              <a:latin typeface="Aptos" panose="020B0004020202020204" pitchFamily="34" charset="0"/>
            </a:endParaRPr>
          </a:p>
          <a:p>
            <a:r>
              <a:rPr lang="en-US" sz="2400" dirty="0" err="1">
                <a:solidFill>
                  <a:schemeClr val="bg1"/>
                </a:solidFill>
                <a:latin typeface="Aptos" panose="020B0004020202020204" pitchFamily="34" charset="0"/>
              </a:rPr>
              <a:t>Ymchwiliwch</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i'r</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cwmni</a:t>
            </a:r>
            <a:r>
              <a:rPr lang="en-US" sz="2400" dirty="0">
                <a:solidFill>
                  <a:schemeClr val="bg1"/>
                </a:solidFill>
                <a:latin typeface="Aptos" panose="020B0004020202020204" pitchFamily="34" charset="0"/>
              </a:rPr>
              <a:t> / </a:t>
            </a:r>
            <a:r>
              <a:rPr lang="en-US" dirty="0">
                <a:solidFill>
                  <a:schemeClr val="bg1"/>
                </a:solidFill>
                <a:highlight>
                  <a:srgbClr val="FF00FF"/>
                </a:highlight>
                <a:latin typeface="Aptos" panose="020B0004020202020204" pitchFamily="34" charset="0"/>
              </a:rPr>
              <a:t>research the company</a:t>
            </a:r>
            <a:br>
              <a:rPr lang="en-US" sz="2400" dirty="0">
                <a:solidFill>
                  <a:schemeClr val="bg1"/>
                </a:solidFill>
                <a:latin typeface="Aptos" panose="020B0004020202020204" pitchFamily="34" charset="0"/>
              </a:rPr>
            </a:br>
            <a:endParaRPr lang="en-US" sz="2400" dirty="0">
              <a:solidFill>
                <a:schemeClr val="bg1"/>
              </a:solidFill>
              <a:latin typeface="Aptos" panose="020B0004020202020204" pitchFamily="34" charset="0"/>
            </a:endParaRPr>
          </a:p>
          <a:p>
            <a:r>
              <a:rPr lang="en-US" sz="2400" dirty="0" err="1">
                <a:solidFill>
                  <a:schemeClr val="bg1"/>
                </a:solidFill>
                <a:latin typeface="Aptos" panose="020B0004020202020204" pitchFamily="34" charset="0"/>
              </a:rPr>
              <a:t>Dewch</a:t>
            </a:r>
            <a:r>
              <a:rPr lang="en-US" sz="2400" dirty="0">
                <a:solidFill>
                  <a:schemeClr val="bg1"/>
                </a:solidFill>
                <a:latin typeface="Aptos" panose="020B0004020202020204" pitchFamily="34" charset="0"/>
              </a:rPr>
              <a:t> o </a:t>
            </a:r>
            <a:r>
              <a:rPr lang="en-US" sz="2400" dirty="0" err="1">
                <a:solidFill>
                  <a:schemeClr val="bg1"/>
                </a:solidFill>
                <a:latin typeface="Aptos" panose="020B0004020202020204" pitchFamily="34" charset="0"/>
              </a:rPr>
              <a:t>hyd</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i'r</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cwmni</a:t>
            </a:r>
            <a:r>
              <a:rPr lang="en-US" sz="2400" dirty="0">
                <a:solidFill>
                  <a:schemeClr val="bg1"/>
                </a:solidFill>
                <a:latin typeface="Aptos" panose="020B0004020202020204" pitchFamily="34" charset="0"/>
              </a:rPr>
              <a:t> neu </a:t>
            </a:r>
            <a:r>
              <a:rPr lang="en-US" sz="2400" dirty="0" err="1">
                <a:solidFill>
                  <a:schemeClr val="bg1"/>
                </a:solidFill>
                <a:latin typeface="Aptos" panose="020B0004020202020204" pitchFamily="34" charset="0"/>
              </a:rPr>
              <a:t>bwy</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sy'n</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gweithio</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iddo</a:t>
            </a:r>
            <a:r>
              <a:rPr lang="en-US" sz="2400" dirty="0">
                <a:solidFill>
                  <a:schemeClr val="bg1"/>
                </a:solidFill>
                <a:latin typeface="Aptos" panose="020B0004020202020204" pitchFamily="34" charset="0"/>
              </a:rPr>
              <a:t> (Cyn-</a:t>
            </a:r>
            <a:r>
              <a:rPr lang="en-US" sz="2400" dirty="0" err="1">
                <a:solidFill>
                  <a:schemeClr val="bg1"/>
                </a:solidFill>
                <a:latin typeface="Aptos" panose="020B0004020202020204" pitchFamily="34" charset="0"/>
              </a:rPr>
              <a:t>fyfyrwyr</a:t>
            </a:r>
            <a:r>
              <a:rPr lang="en-US" sz="2400" dirty="0">
                <a:solidFill>
                  <a:schemeClr val="bg1"/>
                </a:solidFill>
                <a:latin typeface="Aptos" panose="020B0004020202020204" pitchFamily="34" charset="0"/>
              </a:rPr>
              <a:t>) </a:t>
            </a:r>
            <a:r>
              <a:rPr lang="en-US" sz="2400" dirty="0" err="1">
                <a:solidFill>
                  <a:schemeClr val="bg1"/>
                </a:solidFill>
                <a:latin typeface="Aptos" panose="020B0004020202020204" pitchFamily="34" charset="0"/>
              </a:rPr>
              <a:t>ar</a:t>
            </a:r>
            <a:r>
              <a:rPr lang="en-US" sz="2400" dirty="0">
                <a:solidFill>
                  <a:schemeClr val="bg1"/>
                </a:solidFill>
                <a:latin typeface="Aptos" panose="020B0004020202020204" pitchFamily="34" charset="0"/>
              </a:rPr>
              <a:t> LinkedIn a </a:t>
            </a:r>
            <a:r>
              <a:rPr lang="en-US" sz="2400" dirty="0" err="1">
                <a:solidFill>
                  <a:schemeClr val="bg1"/>
                </a:solidFill>
                <a:latin typeface="Aptos" panose="020B0004020202020204" pitchFamily="34" charset="0"/>
              </a:rPr>
              <a:t>chysylltwch</a:t>
            </a:r>
            <a:r>
              <a:rPr lang="en-US" sz="2400" dirty="0">
                <a:solidFill>
                  <a:schemeClr val="bg1"/>
                </a:solidFill>
                <a:latin typeface="Aptos" panose="020B0004020202020204" pitchFamily="34" charset="0"/>
              </a:rPr>
              <a:t> / </a:t>
            </a:r>
            <a:r>
              <a:rPr lang="en-US" dirty="0">
                <a:solidFill>
                  <a:schemeClr val="bg1"/>
                </a:solidFill>
                <a:highlight>
                  <a:srgbClr val="FF00FF"/>
                </a:highlight>
                <a:latin typeface="Aptos" panose="020B0004020202020204" pitchFamily="34" charset="0"/>
              </a:rPr>
              <a:t>connect with previous graduates on LinkedIn</a:t>
            </a:r>
          </a:p>
          <a:p>
            <a:endParaRPr lang="en-US" sz="2400" dirty="0">
              <a:solidFill>
                <a:schemeClr val="bg1"/>
              </a:solidFill>
              <a:latin typeface="Aptos" panose="020B0004020202020204" pitchFamily="34" charset="0"/>
            </a:endParaRPr>
          </a:p>
          <a:p>
            <a:pPr algn="ctr"/>
            <a:r>
              <a:rPr lang="en-US" dirty="0" err="1">
                <a:solidFill>
                  <a:schemeClr val="bg1"/>
                </a:solidFill>
                <a:highlight>
                  <a:srgbClr val="FF00FF"/>
                </a:highlight>
                <a:latin typeface="Aptos" panose="020B0004020202020204" pitchFamily="34" charset="0"/>
              </a:rPr>
              <a:t>Cysylltwch</a:t>
            </a:r>
            <a:r>
              <a:rPr lang="en-US" dirty="0">
                <a:solidFill>
                  <a:schemeClr val="bg1"/>
                </a:solidFill>
                <a:highlight>
                  <a:srgbClr val="FF00FF"/>
                </a:highlight>
                <a:latin typeface="Aptos" panose="020B0004020202020204" pitchFamily="34" charset="0"/>
              </a:rPr>
              <a:t> </a:t>
            </a:r>
            <a:r>
              <a:rPr lang="en-US" dirty="0" err="1">
                <a:solidFill>
                  <a:schemeClr val="bg1"/>
                </a:solidFill>
                <a:highlight>
                  <a:srgbClr val="FF00FF"/>
                </a:highlight>
                <a:latin typeface="Aptos" panose="020B0004020202020204" pitchFamily="34" charset="0"/>
              </a:rPr>
              <a:t>â'r</a:t>
            </a:r>
            <a:r>
              <a:rPr lang="en-US" dirty="0">
                <a:solidFill>
                  <a:schemeClr val="bg1"/>
                </a:solidFill>
                <a:highlight>
                  <a:srgbClr val="FF00FF"/>
                </a:highlight>
                <a:latin typeface="Aptos" panose="020B0004020202020204" pitchFamily="34" charset="0"/>
              </a:rPr>
              <a:t> </a:t>
            </a:r>
            <a:r>
              <a:rPr lang="en-US" dirty="0" err="1">
                <a:solidFill>
                  <a:schemeClr val="bg1"/>
                </a:solidFill>
                <a:highlight>
                  <a:srgbClr val="FF00FF"/>
                </a:highlight>
                <a:latin typeface="Aptos" panose="020B0004020202020204" pitchFamily="34" charset="0"/>
              </a:rPr>
              <a:t>tîm</a:t>
            </a:r>
            <a:r>
              <a:rPr lang="en-US" dirty="0">
                <a:solidFill>
                  <a:schemeClr val="bg1"/>
                </a:solidFill>
                <a:highlight>
                  <a:srgbClr val="FF00FF"/>
                </a:highlight>
                <a:latin typeface="Aptos" panose="020B0004020202020204" pitchFamily="34" charset="0"/>
              </a:rPr>
              <a:t> </a:t>
            </a:r>
            <a:r>
              <a:rPr lang="en-US" dirty="0" err="1">
                <a:solidFill>
                  <a:schemeClr val="bg1"/>
                </a:solidFill>
                <a:highlight>
                  <a:srgbClr val="FF00FF"/>
                </a:highlight>
                <a:latin typeface="Aptos" panose="020B0004020202020204" pitchFamily="34" charset="0"/>
              </a:rPr>
              <a:t>gyrfaoedd</a:t>
            </a:r>
            <a:r>
              <a:rPr lang="en-US" dirty="0">
                <a:solidFill>
                  <a:schemeClr val="bg1"/>
                </a:solidFill>
                <a:highlight>
                  <a:srgbClr val="FF00FF"/>
                </a:highlight>
                <a:latin typeface="Aptos" panose="020B0004020202020204" pitchFamily="34" charset="0"/>
              </a:rPr>
              <a:t>: </a:t>
            </a:r>
            <a:r>
              <a:rPr lang="en-US" b="1" dirty="0">
                <a:solidFill>
                  <a:schemeClr val="bg1"/>
                </a:solidFill>
                <a:highlight>
                  <a:srgbClr val="FF00FF"/>
                </a:highlight>
                <a:latin typeface="Aptos" panose="020B0004020202020204" pitchFamily="34" charset="0"/>
                <a:hlinkClick r:id="rId2">
                  <a:extLst>
                    <a:ext uri="{A12FA001-AC4F-418D-AE19-62706E023703}">
                      <ahyp:hlinkClr xmlns:ahyp="http://schemas.microsoft.com/office/drawing/2018/hyperlinkcolor" val="tx"/>
                    </a:ext>
                  </a:extLst>
                </a:hlinkClick>
              </a:rPr>
              <a:t>Gyrfaoedd@pcydds.ac.uk</a:t>
            </a:r>
            <a:r>
              <a:rPr lang="en-US" b="1" dirty="0">
                <a:solidFill>
                  <a:schemeClr val="bg1"/>
                </a:solidFill>
                <a:highlight>
                  <a:srgbClr val="FF00FF"/>
                </a:highlight>
                <a:latin typeface="Aptos" panose="020B0004020202020204" pitchFamily="34" charset="0"/>
              </a:rPr>
              <a:t>  / Contact us!</a:t>
            </a:r>
          </a:p>
          <a:p>
            <a:endParaRPr lang="en-US" sz="2400" dirty="0">
              <a:solidFill>
                <a:schemeClr val="bg1"/>
              </a:solidFill>
              <a:latin typeface="Aptos" panose="020B0004020202020204" pitchFamily="34" charset="0"/>
            </a:endParaRPr>
          </a:p>
        </p:txBody>
      </p:sp>
    </p:spTree>
    <p:extLst>
      <p:ext uri="{BB962C8B-B14F-4D97-AF65-F5344CB8AC3E}">
        <p14:creationId xmlns:p14="http://schemas.microsoft.com/office/powerpoint/2010/main" val="316211808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5" name="TextBox 4"/>
          <p:cNvSpPr txBox="1"/>
          <p:nvPr/>
        </p:nvSpPr>
        <p:spPr>
          <a:xfrm>
            <a:off x="379310" y="349771"/>
            <a:ext cx="11690773" cy="1631216"/>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y-GB" sz="4000" dirty="0">
                <a:solidFill>
                  <a:schemeClr val="bg1"/>
                </a:solidFill>
                <a:latin typeface="Aptos" panose="020B0004020202020204" pitchFamily="34" charset="0"/>
              </a:rPr>
              <a:t>Cynllunio Gweithredu... beth sy'n gweithio i chi?</a:t>
            </a:r>
          </a:p>
          <a:p>
            <a:r>
              <a:rPr lang="cy-GB" sz="4000" dirty="0">
                <a:solidFill>
                  <a:schemeClr val="bg1"/>
                </a:solidFill>
                <a:latin typeface="Aptos" panose="020B0004020202020204" pitchFamily="34" charset="0"/>
              </a:rPr>
              <a:t>Action </a:t>
            </a:r>
            <a:r>
              <a:rPr lang="cy-GB" sz="4000" dirty="0" err="1">
                <a:solidFill>
                  <a:schemeClr val="bg1"/>
                </a:solidFill>
                <a:latin typeface="Aptos" panose="020B0004020202020204" pitchFamily="34" charset="0"/>
              </a:rPr>
              <a:t>Planning</a:t>
            </a:r>
            <a:r>
              <a:rPr lang="cy-GB" sz="4000" dirty="0">
                <a:solidFill>
                  <a:schemeClr val="bg1"/>
                </a:solidFill>
                <a:latin typeface="Aptos" panose="020B0004020202020204" pitchFamily="34" charset="0"/>
              </a:rPr>
              <a:t>.....</a:t>
            </a:r>
            <a:r>
              <a:rPr lang="cy-GB" sz="4000" dirty="0" err="1">
                <a:solidFill>
                  <a:schemeClr val="bg1"/>
                </a:solidFill>
                <a:latin typeface="Aptos" panose="020B0004020202020204" pitchFamily="34" charset="0"/>
              </a:rPr>
              <a:t>what</a:t>
            </a:r>
            <a:r>
              <a:rPr lang="cy-GB" sz="4000" dirty="0">
                <a:solidFill>
                  <a:schemeClr val="bg1"/>
                </a:solidFill>
                <a:latin typeface="Aptos" panose="020B0004020202020204" pitchFamily="34" charset="0"/>
              </a:rPr>
              <a:t> </a:t>
            </a:r>
            <a:r>
              <a:rPr lang="cy-GB" sz="4000" dirty="0" err="1">
                <a:solidFill>
                  <a:schemeClr val="bg1"/>
                </a:solidFill>
                <a:latin typeface="Aptos" panose="020B0004020202020204" pitchFamily="34" charset="0"/>
              </a:rPr>
              <a:t>works</a:t>
            </a:r>
            <a:r>
              <a:rPr lang="cy-GB" sz="4000" dirty="0">
                <a:solidFill>
                  <a:schemeClr val="bg1"/>
                </a:solidFill>
                <a:latin typeface="Aptos" panose="020B0004020202020204" pitchFamily="34" charset="0"/>
              </a:rPr>
              <a:t> </a:t>
            </a:r>
            <a:r>
              <a:rPr lang="cy-GB" sz="4000" dirty="0" err="1">
                <a:solidFill>
                  <a:schemeClr val="bg1"/>
                </a:solidFill>
                <a:latin typeface="Aptos" panose="020B0004020202020204" pitchFamily="34" charset="0"/>
              </a:rPr>
              <a:t>for</a:t>
            </a:r>
            <a:r>
              <a:rPr lang="cy-GB" sz="4000" dirty="0">
                <a:solidFill>
                  <a:schemeClr val="bg1"/>
                </a:solidFill>
                <a:latin typeface="Aptos" panose="020B0004020202020204" pitchFamily="34" charset="0"/>
              </a:rPr>
              <a:t> </a:t>
            </a:r>
            <a:r>
              <a:rPr lang="cy-GB" sz="4000" dirty="0" err="1">
                <a:solidFill>
                  <a:schemeClr val="bg1"/>
                </a:solidFill>
                <a:latin typeface="Aptos" panose="020B0004020202020204" pitchFamily="34" charset="0"/>
              </a:rPr>
              <a:t>you</a:t>
            </a:r>
            <a:r>
              <a:rPr lang="cy-GB" sz="4000" dirty="0">
                <a:solidFill>
                  <a:schemeClr val="bg1"/>
                </a:solidFill>
                <a:latin typeface="Aptos" panose="020B0004020202020204" pitchFamily="34" charset="0"/>
              </a:rPr>
              <a:t>?</a:t>
            </a:r>
          </a:p>
          <a:p>
            <a:endParaRPr lang="en-GB" sz="2000" dirty="0">
              <a:solidFill>
                <a:schemeClr val="bg1"/>
              </a:solidFill>
              <a:latin typeface="Aptos" panose="020B0004020202020204" pitchFamily="34" charset="0"/>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48604" y="5536582"/>
            <a:ext cx="1252260" cy="1228605"/>
          </a:xfrm>
          <a:prstGeom prst="rect">
            <a:avLst/>
          </a:prstGeom>
        </p:spPr>
      </p:pic>
      <p:sp>
        <p:nvSpPr>
          <p:cNvPr id="3" name="Content Placeholder 2"/>
          <p:cNvSpPr>
            <a:spLocks noGrp="1"/>
          </p:cNvSpPr>
          <p:nvPr>
            <p:ph idx="1"/>
          </p:nvPr>
        </p:nvSpPr>
        <p:spPr>
          <a:xfrm>
            <a:off x="291136" y="1516699"/>
            <a:ext cx="10702162" cy="4991530"/>
          </a:xfrm>
        </p:spPr>
        <p:txBody>
          <a:bodyPr>
            <a:normAutofit lnSpcReduction="10000"/>
          </a:bodyPr>
          <a:lstStyle/>
          <a:p>
            <a:endParaRPr lang="en-GB" sz="2400" b="1" dirty="0">
              <a:solidFill>
                <a:schemeClr val="bg1"/>
              </a:solidFill>
              <a:latin typeface="Aptos" panose="020B0004020202020204" pitchFamily="34" charset="0"/>
            </a:endParaRPr>
          </a:p>
          <a:p>
            <a:r>
              <a:rPr lang="cy-GB" b="1" dirty="0">
                <a:solidFill>
                  <a:schemeClr val="bg1"/>
                </a:solidFill>
                <a:highlight>
                  <a:srgbClr val="FF00FF"/>
                </a:highlight>
                <a:latin typeface="Aptos" panose="020B0004020202020204" pitchFamily="34" charset="0"/>
              </a:rPr>
              <a:t>Blaengynllunio Gweithredu / </a:t>
            </a:r>
            <a:r>
              <a:rPr lang="cy-GB" b="1" dirty="0" err="1">
                <a:solidFill>
                  <a:schemeClr val="bg1"/>
                </a:solidFill>
                <a:highlight>
                  <a:srgbClr val="FF00FF"/>
                </a:highlight>
                <a:latin typeface="Aptos" panose="020B0004020202020204" pitchFamily="34" charset="0"/>
              </a:rPr>
              <a:t>Forward</a:t>
            </a:r>
            <a:r>
              <a:rPr lang="cy-GB" b="1" dirty="0">
                <a:solidFill>
                  <a:schemeClr val="bg1"/>
                </a:solidFill>
                <a:highlight>
                  <a:srgbClr val="FF00FF"/>
                </a:highlight>
                <a:latin typeface="Aptos" panose="020B0004020202020204" pitchFamily="34" charset="0"/>
              </a:rPr>
              <a:t> Action </a:t>
            </a:r>
            <a:r>
              <a:rPr lang="cy-GB" b="1" dirty="0" err="1">
                <a:solidFill>
                  <a:schemeClr val="bg1"/>
                </a:solidFill>
                <a:highlight>
                  <a:srgbClr val="FF00FF"/>
                </a:highlight>
                <a:latin typeface="Aptos" panose="020B0004020202020204" pitchFamily="34" charset="0"/>
              </a:rPr>
              <a:t>Planning</a:t>
            </a:r>
            <a:endParaRPr lang="cy-GB" b="1" dirty="0">
              <a:solidFill>
                <a:schemeClr val="bg1"/>
              </a:solidFill>
              <a:highlight>
                <a:srgbClr val="FF00FF"/>
              </a:highlight>
              <a:latin typeface="Aptos" panose="020B0004020202020204" pitchFamily="34" charset="0"/>
            </a:endParaRPr>
          </a:p>
          <a:p>
            <a:pPr lvl="1"/>
            <a:r>
              <a:rPr lang="cy-GB" dirty="0">
                <a:solidFill>
                  <a:schemeClr val="bg1"/>
                </a:solidFill>
                <a:latin typeface="Aptos" panose="020B0004020202020204" pitchFamily="34" charset="0"/>
              </a:rPr>
              <a:t>Ysgrifennwch eich nod ac wedyn gweithio allan y camau sydd eu hangen i’w gyrraedd / </a:t>
            </a:r>
            <a:r>
              <a:rPr lang="cy-GB" dirty="0" err="1">
                <a:solidFill>
                  <a:schemeClr val="bg1"/>
                </a:solidFill>
                <a:latin typeface="Aptos" panose="020B0004020202020204" pitchFamily="34" charset="0"/>
              </a:rPr>
              <a:t>Write</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out</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you</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goal</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and</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how</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you</a:t>
            </a:r>
            <a:r>
              <a:rPr lang="cy-GB" dirty="0">
                <a:solidFill>
                  <a:schemeClr val="bg1"/>
                </a:solidFill>
                <a:latin typeface="Aptos" panose="020B0004020202020204" pitchFamily="34" charset="0"/>
              </a:rPr>
              <a:t> plan to </a:t>
            </a:r>
            <a:r>
              <a:rPr lang="cy-GB" dirty="0" err="1">
                <a:solidFill>
                  <a:schemeClr val="bg1"/>
                </a:solidFill>
                <a:latin typeface="Aptos" panose="020B0004020202020204" pitchFamily="34" charset="0"/>
              </a:rPr>
              <a:t>achieve</a:t>
            </a:r>
            <a:r>
              <a:rPr lang="cy-GB" dirty="0">
                <a:solidFill>
                  <a:schemeClr val="bg1"/>
                </a:solidFill>
                <a:latin typeface="Aptos" panose="020B0004020202020204" pitchFamily="34" charset="0"/>
              </a:rPr>
              <a:t> it</a:t>
            </a:r>
          </a:p>
          <a:p>
            <a:pPr lvl="1"/>
            <a:endParaRPr lang="cy-GB" dirty="0">
              <a:solidFill>
                <a:schemeClr val="bg1"/>
              </a:solidFill>
              <a:latin typeface="Aptos" panose="020B0004020202020204" pitchFamily="34" charset="0"/>
            </a:endParaRPr>
          </a:p>
          <a:p>
            <a:r>
              <a:rPr lang="cy-GB" b="1" dirty="0" err="1">
                <a:solidFill>
                  <a:schemeClr val="bg1"/>
                </a:solidFill>
                <a:highlight>
                  <a:srgbClr val="FF00FF"/>
                </a:highlight>
                <a:latin typeface="Aptos" panose="020B0004020202020204" pitchFamily="34" charset="0"/>
              </a:rPr>
              <a:t>Ôlgynllunio</a:t>
            </a:r>
            <a:r>
              <a:rPr lang="cy-GB" b="1" dirty="0">
                <a:solidFill>
                  <a:schemeClr val="bg1"/>
                </a:solidFill>
                <a:highlight>
                  <a:srgbClr val="FF00FF"/>
                </a:highlight>
                <a:latin typeface="Aptos" panose="020B0004020202020204" pitchFamily="34" charset="0"/>
              </a:rPr>
              <a:t> Gweithredu / </a:t>
            </a:r>
            <a:r>
              <a:rPr lang="cy-GB" b="1" dirty="0" err="1">
                <a:solidFill>
                  <a:schemeClr val="bg1"/>
                </a:solidFill>
                <a:highlight>
                  <a:srgbClr val="FF00FF"/>
                </a:highlight>
                <a:latin typeface="Aptos" panose="020B0004020202020204" pitchFamily="34" charset="0"/>
              </a:rPr>
              <a:t>Backward</a:t>
            </a:r>
            <a:r>
              <a:rPr lang="cy-GB" b="1" dirty="0">
                <a:solidFill>
                  <a:schemeClr val="bg1"/>
                </a:solidFill>
                <a:highlight>
                  <a:srgbClr val="FF00FF"/>
                </a:highlight>
                <a:latin typeface="Aptos" panose="020B0004020202020204" pitchFamily="34" charset="0"/>
              </a:rPr>
              <a:t> Action </a:t>
            </a:r>
            <a:r>
              <a:rPr lang="cy-GB" b="1" dirty="0" err="1">
                <a:solidFill>
                  <a:schemeClr val="bg1"/>
                </a:solidFill>
                <a:highlight>
                  <a:srgbClr val="FF00FF"/>
                </a:highlight>
                <a:latin typeface="Aptos" panose="020B0004020202020204" pitchFamily="34" charset="0"/>
              </a:rPr>
              <a:t>planning</a:t>
            </a:r>
            <a:endParaRPr lang="cy-GB" b="1" dirty="0">
              <a:solidFill>
                <a:schemeClr val="bg1"/>
              </a:solidFill>
              <a:highlight>
                <a:srgbClr val="FF00FF"/>
              </a:highlight>
              <a:latin typeface="Aptos" panose="020B0004020202020204" pitchFamily="34" charset="0"/>
            </a:endParaRPr>
          </a:p>
          <a:p>
            <a:pPr lvl="1"/>
            <a:r>
              <a:rPr lang="cy-GB" dirty="0">
                <a:solidFill>
                  <a:schemeClr val="bg1"/>
                </a:solidFill>
                <a:latin typeface="Aptos" panose="020B0004020202020204" pitchFamily="34" charset="0"/>
              </a:rPr>
              <a:t>Taflwch eich hun i'r dyfodol yn eich meddwl a dychmygu eich bod wedi cyflawni'ch nod, defnyddiwch eich dychymyg  yn wir a phreswylio’r lle hwnnw.  Project </a:t>
            </a:r>
            <a:r>
              <a:rPr lang="cy-GB" dirty="0" err="1">
                <a:solidFill>
                  <a:schemeClr val="bg1"/>
                </a:solidFill>
                <a:latin typeface="Aptos" panose="020B0004020202020204" pitchFamily="34" charset="0"/>
              </a:rPr>
              <a:t>yourself</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into</a:t>
            </a:r>
            <a:r>
              <a:rPr lang="cy-GB" dirty="0">
                <a:solidFill>
                  <a:schemeClr val="bg1"/>
                </a:solidFill>
                <a:latin typeface="Aptos" panose="020B0004020202020204" pitchFamily="34" charset="0"/>
              </a:rPr>
              <a:t> the </a:t>
            </a:r>
            <a:r>
              <a:rPr lang="cy-GB" dirty="0" err="1">
                <a:solidFill>
                  <a:schemeClr val="bg1"/>
                </a:solidFill>
                <a:latin typeface="Aptos" panose="020B0004020202020204" pitchFamily="34" charset="0"/>
              </a:rPr>
              <a:t>future</a:t>
            </a:r>
            <a:r>
              <a:rPr lang="cy-GB" dirty="0">
                <a:solidFill>
                  <a:schemeClr val="bg1"/>
                </a:solidFill>
                <a:latin typeface="Aptos" panose="020B0004020202020204" pitchFamily="34" charset="0"/>
              </a:rPr>
              <a:t> &amp; </a:t>
            </a:r>
            <a:r>
              <a:rPr lang="cy-GB" dirty="0" err="1">
                <a:solidFill>
                  <a:schemeClr val="bg1"/>
                </a:solidFill>
                <a:latin typeface="Aptos" panose="020B0004020202020204" pitchFamily="34" charset="0"/>
              </a:rPr>
              <a:t>imagine</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you’ve</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achieved</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your</a:t>
            </a:r>
            <a:r>
              <a:rPr lang="cy-GB" dirty="0">
                <a:solidFill>
                  <a:schemeClr val="bg1"/>
                </a:solidFill>
                <a:latin typeface="Aptos" panose="020B0004020202020204" pitchFamily="34" charset="0"/>
              </a:rPr>
              <a:t> </a:t>
            </a:r>
            <a:r>
              <a:rPr lang="cy-GB" dirty="0" err="1">
                <a:solidFill>
                  <a:schemeClr val="bg1"/>
                </a:solidFill>
                <a:latin typeface="Aptos" panose="020B0004020202020204" pitchFamily="34" charset="0"/>
              </a:rPr>
              <a:t>goal</a:t>
            </a:r>
            <a:r>
              <a:rPr lang="cy-GB" dirty="0">
                <a:solidFill>
                  <a:schemeClr val="bg1"/>
                </a:solidFill>
                <a:latin typeface="Aptos" panose="020B0004020202020204" pitchFamily="34" charset="0"/>
              </a:rPr>
              <a:t>.</a:t>
            </a:r>
          </a:p>
          <a:p>
            <a:pPr lvl="2"/>
            <a:r>
              <a:rPr lang="cy-GB" sz="2400" dirty="0">
                <a:solidFill>
                  <a:schemeClr val="bg1"/>
                </a:solidFill>
                <a:latin typeface="Aptos" panose="020B0004020202020204" pitchFamily="34" charset="0"/>
              </a:rPr>
              <a:t>Sut gwnaethoch chi gyrraedd yno?  </a:t>
            </a:r>
            <a:r>
              <a:rPr lang="cy-GB" sz="2400" dirty="0" err="1">
                <a:solidFill>
                  <a:schemeClr val="bg1"/>
                </a:solidFill>
                <a:latin typeface="Aptos" panose="020B0004020202020204" pitchFamily="34" charset="0"/>
              </a:rPr>
              <a:t>How</a:t>
            </a:r>
            <a:r>
              <a:rPr lang="cy-GB" sz="2400" dirty="0">
                <a:solidFill>
                  <a:schemeClr val="bg1"/>
                </a:solidFill>
                <a:latin typeface="Aptos" panose="020B0004020202020204" pitchFamily="34" charset="0"/>
              </a:rPr>
              <a:t> did </a:t>
            </a:r>
            <a:r>
              <a:rPr lang="cy-GB" sz="2400" dirty="0" err="1">
                <a:solidFill>
                  <a:schemeClr val="bg1"/>
                </a:solidFill>
                <a:latin typeface="Aptos" panose="020B0004020202020204" pitchFamily="34" charset="0"/>
              </a:rPr>
              <a:t>you</a:t>
            </a:r>
            <a:r>
              <a:rPr lang="cy-GB" sz="2400" dirty="0">
                <a:solidFill>
                  <a:schemeClr val="bg1"/>
                </a:solidFill>
                <a:latin typeface="Aptos" panose="020B0004020202020204" pitchFamily="34" charset="0"/>
              </a:rPr>
              <a:t> </a:t>
            </a:r>
            <a:r>
              <a:rPr lang="cy-GB" sz="2400" dirty="0" err="1">
                <a:solidFill>
                  <a:schemeClr val="bg1"/>
                </a:solidFill>
                <a:latin typeface="Aptos" panose="020B0004020202020204" pitchFamily="34" charset="0"/>
              </a:rPr>
              <a:t>get</a:t>
            </a:r>
            <a:r>
              <a:rPr lang="cy-GB" sz="2400" dirty="0">
                <a:solidFill>
                  <a:schemeClr val="bg1"/>
                </a:solidFill>
                <a:latin typeface="Aptos" panose="020B0004020202020204" pitchFamily="34" charset="0"/>
              </a:rPr>
              <a:t> </a:t>
            </a:r>
            <a:r>
              <a:rPr lang="cy-GB" sz="2400" dirty="0" err="1">
                <a:solidFill>
                  <a:schemeClr val="bg1"/>
                </a:solidFill>
                <a:latin typeface="Aptos" panose="020B0004020202020204" pitchFamily="34" charset="0"/>
              </a:rPr>
              <a:t>there</a:t>
            </a:r>
            <a:r>
              <a:rPr lang="cy-GB" sz="2400" dirty="0">
                <a:solidFill>
                  <a:schemeClr val="bg1"/>
                </a:solidFill>
                <a:latin typeface="Aptos" panose="020B0004020202020204" pitchFamily="34" charset="0"/>
              </a:rPr>
              <a:t>?</a:t>
            </a:r>
          </a:p>
          <a:p>
            <a:pPr lvl="2"/>
            <a:r>
              <a:rPr lang="cy-GB" sz="2400" dirty="0">
                <a:solidFill>
                  <a:schemeClr val="bg1"/>
                </a:solidFill>
                <a:latin typeface="Aptos" panose="020B0004020202020204" pitchFamily="34" charset="0"/>
              </a:rPr>
              <a:t>Pa gamau gwnaethoch chi eu cymryd? </a:t>
            </a:r>
            <a:r>
              <a:rPr lang="cy-GB" sz="2400" dirty="0" err="1">
                <a:solidFill>
                  <a:schemeClr val="bg1"/>
                </a:solidFill>
                <a:latin typeface="Aptos" panose="020B0004020202020204" pitchFamily="34" charset="0"/>
              </a:rPr>
              <a:t>What</a:t>
            </a:r>
            <a:r>
              <a:rPr lang="cy-GB" sz="2400" dirty="0">
                <a:solidFill>
                  <a:schemeClr val="bg1"/>
                </a:solidFill>
                <a:latin typeface="Aptos" panose="020B0004020202020204" pitchFamily="34" charset="0"/>
              </a:rPr>
              <a:t> </a:t>
            </a:r>
            <a:r>
              <a:rPr lang="cy-GB" sz="2400" dirty="0" err="1">
                <a:solidFill>
                  <a:schemeClr val="bg1"/>
                </a:solidFill>
                <a:latin typeface="Aptos" panose="020B0004020202020204" pitchFamily="34" charset="0"/>
              </a:rPr>
              <a:t>steps</a:t>
            </a:r>
            <a:r>
              <a:rPr lang="cy-GB" sz="2400" dirty="0">
                <a:solidFill>
                  <a:schemeClr val="bg1"/>
                </a:solidFill>
                <a:latin typeface="Aptos" panose="020B0004020202020204" pitchFamily="34" charset="0"/>
              </a:rPr>
              <a:t> did </a:t>
            </a:r>
            <a:r>
              <a:rPr lang="cy-GB" sz="2400" dirty="0" err="1">
                <a:solidFill>
                  <a:schemeClr val="bg1"/>
                </a:solidFill>
                <a:latin typeface="Aptos" panose="020B0004020202020204" pitchFamily="34" charset="0"/>
              </a:rPr>
              <a:t>you</a:t>
            </a:r>
            <a:r>
              <a:rPr lang="cy-GB" sz="2400" dirty="0">
                <a:solidFill>
                  <a:schemeClr val="bg1"/>
                </a:solidFill>
                <a:latin typeface="Aptos" panose="020B0004020202020204" pitchFamily="34" charset="0"/>
              </a:rPr>
              <a:t> </a:t>
            </a:r>
            <a:r>
              <a:rPr lang="cy-GB" sz="2400" dirty="0" err="1">
                <a:solidFill>
                  <a:schemeClr val="bg1"/>
                </a:solidFill>
                <a:latin typeface="Aptos" panose="020B0004020202020204" pitchFamily="34" charset="0"/>
              </a:rPr>
              <a:t>take</a:t>
            </a:r>
            <a:r>
              <a:rPr lang="cy-GB" sz="2400" dirty="0">
                <a:solidFill>
                  <a:schemeClr val="bg1"/>
                </a:solidFill>
                <a:latin typeface="Aptos" panose="020B0004020202020204" pitchFamily="34" charset="0"/>
              </a:rPr>
              <a:t>?</a:t>
            </a:r>
          </a:p>
          <a:p>
            <a:pPr lvl="2"/>
            <a:r>
              <a:rPr lang="cy-GB" sz="2400" dirty="0">
                <a:solidFill>
                  <a:schemeClr val="bg1"/>
                </a:solidFill>
                <a:latin typeface="Aptos" panose="020B0004020202020204" pitchFamily="34" charset="0"/>
              </a:rPr>
              <a:t>Beth roddodd y mwynhad mwyaf i chi? </a:t>
            </a:r>
            <a:r>
              <a:rPr lang="cy-GB" sz="2400" dirty="0" err="1">
                <a:solidFill>
                  <a:schemeClr val="bg1"/>
                </a:solidFill>
                <a:latin typeface="Aptos" panose="020B0004020202020204" pitchFamily="34" charset="0"/>
              </a:rPr>
              <a:t>What</a:t>
            </a:r>
            <a:r>
              <a:rPr lang="cy-GB" sz="2400" dirty="0">
                <a:solidFill>
                  <a:schemeClr val="bg1"/>
                </a:solidFill>
                <a:latin typeface="Aptos" panose="020B0004020202020204" pitchFamily="34" charset="0"/>
              </a:rPr>
              <a:t> did </a:t>
            </a:r>
            <a:r>
              <a:rPr lang="cy-GB" sz="2400" dirty="0" err="1">
                <a:solidFill>
                  <a:schemeClr val="bg1"/>
                </a:solidFill>
                <a:latin typeface="Aptos" panose="020B0004020202020204" pitchFamily="34" charset="0"/>
              </a:rPr>
              <a:t>you</a:t>
            </a:r>
            <a:r>
              <a:rPr lang="cy-GB" sz="2400" dirty="0">
                <a:solidFill>
                  <a:schemeClr val="bg1"/>
                </a:solidFill>
                <a:latin typeface="Aptos" panose="020B0004020202020204" pitchFamily="34" charset="0"/>
              </a:rPr>
              <a:t> </a:t>
            </a:r>
            <a:r>
              <a:rPr lang="cy-GB" sz="2400" dirty="0" err="1">
                <a:solidFill>
                  <a:schemeClr val="bg1"/>
                </a:solidFill>
                <a:latin typeface="Aptos" panose="020B0004020202020204" pitchFamily="34" charset="0"/>
              </a:rPr>
              <a:t>enjoy</a:t>
            </a:r>
            <a:r>
              <a:rPr lang="cy-GB" sz="2400" dirty="0">
                <a:solidFill>
                  <a:schemeClr val="bg1"/>
                </a:solidFill>
                <a:latin typeface="Aptos" panose="020B0004020202020204" pitchFamily="34" charset="0"/>
              </a:rPr>
              <a:t> the most?</a:t>
            </a:r>
          </a:p>
        </p:txBody>
      </p:sp>
      <p:pic>
        <p:nvPicPr>
          <p:cNvPr id="1026" name="Picture 2" descr="Image result for cartoon person on a mountai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5398" y="5048364"/>
            <a:ext cx="1723494" cy="15229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50831" y="1426989"/>
            <a:ext cx="1261862" cy="1261862"/>
          </a:xfrm>
          <a:prstGeom prst="rect">
            <a:avLst/>
          </a:prstGeom>
        </p:spPr>
      </p:pic>
    </p:spTree>
    <p:extLst>
      <p:ext uri="{BB962C8B-B14F-4D97-AF65-F5344CB8AC3E}">
        <p14:creationId xmlns:p14="http://schemas.microsoft.com/office/powerpoint/2010/main" val="414447963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3970"/>
          </a:xfrm>
        </p:spPr>
        <p:txBody>
          <a:bodyPr/>
          <a:lstStyle/>
          <a:p>
            <a:r>
              <a:rPr lang="cy-GB" dirty="0">
                <a:solidFill>
                  <a:schemeClr val="bg1"/>
                </a:solidFill>
                <a:latin typeface="Aptos" panose="020B0004020202020204" pitchFamily="34" charset="0"/>
                <a:ea typeface="+mn-ea"/>
                <a:cs typeface="+mn-cs"/>
              </a:rPr>
              <a:t>Lluniwch Nodau CAMPUS/SMART </a:t>
            </a:r>
            <a:r>
              <a:rPr lang="cy-GB" dirty="0" err="1">
                <a:solidFill>
                  <a:schemeClr val="bg1"/>
                </a:solidFill>
                <a:latin typeface="Aptos" panose="020B0004020202020204" pitchFamily="34" charset="0"/>
                <a:ea typeface="+mn-ea"/>
                <a:cs typeface="+mn-cs"/>
              </a:rPr>
              <a:t>Goals</a:t>
            </a:r>
            <a:endParaRPr lang="cy-GB" dirty="0">
              <a:solidFill>
                <a:schemeClr val="bg1"/>
              </a:solidFill>
              <a:latin typeface="Aptos" panose="020B0004020202020204" pitchFamily="34" charset="0"/>
              <a:ea typeface="+mn-ea"/>
              <a:cs typeface="+mn-cs"/>
            </a:endParaRPr>
          </a:p>
        </p:txBody>
      </p:sp>
      <p:sp>
        <p:nvSpPr>
          <p:cNvPr id="3" name="Content Placeholder 2"/>
          <p:cNvSpPr>
            <a:spLocks noGrp="1"/>
          </p:cNvSpPr>
          <p:nvPr>
            <p:ph idx="1"/>
          </p:nvPr>
        </p:nvSpPr>
        <p:spPr>
          <a:xfrm>
            <a:off x="838200" y="1299411"/>
            <a:ext cx="10515600" cy="4877552"/>
          </a:xfrm>
        </p:spPr>
        <p:txBody>
          <a:bodyPr>
            <a:normAutofit fontScale="92500" lnSpcReduction="10000"/>
          </a:bodyPr>
          <a:lstStyle/>
          <a:p>
            <a:pPr fontAlgn="base"/>
            <a:r>
              <a:rPr lang="cy-GB" b="1" dirty="0">
                <a:solidFill>
                  <a:schemeClr val="bg1"/>
                </a:solidFill>
                <a:highlight>
                  <a:srgbClr val="FF00FF"/>
                </a:highlight>
                <a:latin typeface="Aptos" panose="020B0004020202020204" pitchFamily="34" charset="0"/>
              </a:rPr>
              <a:t>C</a:t>
            </a:r>
            <a:r>
              <a:rPr lang="cy-GB" dirty="0">
                <a:solidFill>
                  <a:schemeClr val="bg1"/>
                </a:solidFill>
                <a:latin typeface="Aptos" panose="020B0004020202020204" pitchFamily="34" charset="0"/>
              </a:rPr>
              <a:t>yraeddadwy: (cytunwyd arnynt, posibl eu cyflawni).</a:t>
            </a:r>
            <a:br>
              <a:rPr lang="cy-GB" dirty="0">
                <a:solidFill>
                  <a:schemeClr val="bg1"/>
                </a:solidFill>
                <a:latin typeface="Aptos" panose="020B0004020202020204" pitchFamily="34" charset="0"/>
              </a:rPr>
            </a:br>
            <a:endParaRPr lang="cy-GB" dirty="0">
              <a:solidFill>
                <a:schemeClr val="bg1"/>
              </a:solidFill>
              <a:latin typeface="Aptos" panose="020B0004020202020204" pitchFamily="34" charset="0"/>
            </a:endParaRPr>
          </a:p>
          <a:p>
            <a:pPr fontAlgn="base"/>
            <a:r>
              <a:rPr lang="cy-GB" b="1" dirty="0">
                <a:solidFill>
                  <a:schemeClr val="bg1"/>
                </a:solidFill>
                <a:highlight>
                  <a:srgbClr val="FF00FF"/>
                </a:highlight>
                <a:latin typeface="Aptos" panose="020B0004020202020204" pitchFamily="34" charset="0"/>
              </a:rPr>
              <a:t>A</a:t>
            </a:r>
            <a:r>
              <a:rPr lang="cy-GB" dirty="0">
                <a:solidFill>
                  <a:schemeClr val="bg1"/>
                </a:solidFill>
                <a:latin typeface="Aptos" panose="020B0004020202020204" pitchFamily="34" charset="0"/>
              </a:rPr>
              <a:t>mserol: (yn seiliedig ar amser, cyfyngedig i amser, sensitif o ran amser). </a:t>
            </a:r>
            <a:br>
              <a:rPr lang="cy-GB" dirty="0">
                <a:solidFill>
                  <a:schemeClr val="bg1"/>
                </a:solidFill>
                <a:latin typeface="Aptos" panose="020B0004020202020204" pitchFamily="34" charset="0"/>
              </a:rPr>
            </a:br>
            <a:endParaRPr lang="cy-GB" dirty="0">
              <a:solidFill>
                <a:schemeClr val="bg1"/>
              </a:solidFill>
              <a:latin typeface="Aptos" panose="020B0004020202020204" pitchFamily="34" charset="0"/>
            </a:endParaRPr>
          </a:p>
          <a:p>
            <a:pPr fontAlgn="base"/>
            <a:r>
              <a:rPr lang="cy-GB" b="1" dirty="0">
                <a:solidFill>
                  <a:schemeClr val="bg1"/>
                </a:solidFill>
                <a:highlight>
                  <a:srgbClr val="FF00FF"/>
                </a:highlight>
                <a:latin typeface="Aptos" panose="020B0004020202020204" pitchFamily="34" charset="0"/>
              </a:rPr>
              <a:t>M</a:t>
            </a:r>
            <a:r>
              <a:rPr lang="cy-GB" dirty="0">
                <a:solidFill>
                  <a:schemeClr val="bg1"/>
                </a:solidFill>
                <a:latin typeface="Aptos" panose="020B0004020202020204" pitchFamily="34" charset="0"/>
              </a:rPr>
              <a:t>esuradwy: (cost, amser, cyflawniadau). </a:t>
            </a:r>
            <a:br>
              <a:rPr lang="cy-GB" dirty="0">
                <a:solidFill>
                  <a:schemeClr val="bg1"/>
                </a:solidFill>
                <a:latin typeface="Aptos" panose="020B0004020202020204" pitchFamily="34" charset="0"/>
              </a:rPr>
            </a:br>
            <a:endParaRPr lang="cy-GB" dirty="0">
              <a:solidFill>
                <a:schemeClr val="bg1"/>
              </a:solidFill>
              <a:latin typeface="Aptos" panose="020B0004020202020204" pitchFamily="34" charset="0"/>
            </a:endParaRPr>
          </a:p>
          <a:p>
            <a:pPr fontAlgn="base"/>
            <a:r>
              <a:rPr lang="cy-GB" b="1" dirty="0">
                <a:solidFill>
                  <a:schemeClr val="bg1"/>
                </a:solidFill>
                <a:highlight>
                  <a:srgbClr val="FF00FF"/>
                </a:highlight>
                <a:latin typeface="Aptos" panose="020B0004020202020204" pitchFamily="34" charset="0"/>
              </a:rPr>
              <a:t>P</a:t>
            </a:r>
            <a:r>
              <a:rPr lang="cy-GB" dirty="0">
                <a:solidFill>
                  <a:schemeClr val="bg1"/>
                </a:solidFill>
                <a:latin typeface="Aptos" panose="020B0004020202020204" pitchFamily="34" charset="0"/>
              </a:rPr>
              <a:t>enodol: (ystyrlon, ysgogol).</a:t>
            </a:r>
            <a:br>
              <a:rPr lang="cy-GB" dirty="0">
                <a:solidFill>
                  <a:schemeClr val="bg1"/>
                </a:solidFill>
                <a:latin typeface="Aptos" panose="020B0004020202020204" pitchFamily="34" charset="0"/>
              </a:rPr>
            </a:br>
            <a:endParaRPr lang="cy-GB" dirty="0">
              <a:solidFill>
                <a:schemeClr val="bg1"/>
              </a:solidFill>
              <a:latin typeface="Aptos" panose="020B0004020202020204" pitchFamily="34" charset="0"/>
            </a:endParaRPr>
          </a:p>
          <a:p>
            <a:pPr fontAlgn="base"/>
            <a:r>
              <a:rPr lang="cy-GB" b="1" dirty="0">
                <a:solidFill>
                  <a:schemeClr val="bg1"/>
                </a:solidFill>
                <a:highlight>
                  <a:srgbClr val="FF00FF"/>
                </a:highlight>
                <a:latin typeface="Aptos" panose="020B0004020202020204" pitchFamily="34" charset="0"/>
              </a:rPr>
              <a:t>U</a:t>
            </a:r>
            <a:r>
              <a:rPr lang="cy-GB" dirty="0">
                <a:solidFill>
                  <a:schemeClr val="bg1"/>
                </a:solidFill>
                <a:latin typeface="Aptos" panose="020B0004020202020204" pitchFamily="34" charset="0"/>
              </a:rPr>
              <a:t>chelgeisiol a </a:t>
            </a:r>
            <a:r>
              <a:rPr lang="cy-GB" b="1" dirty="0">
                <a:solidFill>
                  <a:schemeClr val="bg1"/>
                </a:solidFill>
                <a:latin typeface="Aptos" panose="020B0004020202020204" pitchFamily="34" charset="0"/>
              </a:rPr>
              <a:t>S</a:t>
            </a:r>
            <a:r>
              <a:rPr lang="cy-GB" dirty="0">
                <a:solidFill>
                  <a:schemeClr val="bg1"/>
                </a:solidFill>
                <a:latin typeface="Aptos" panose="020B0004020202020204" pitchFamily="34" charset="0"/>
              </a:rPr>
              <a:t>ynhwyrol: (syml, synhwyrol, sylweddol).</a:t>
            </a:r>
          </a:p>
          <a:p>
            <a:pPr fontAlgn="base"/>
            <a:endParaRPr lang="cy-GB" dirty="0">
              <a:solidFill>
                <a:schemeClr val="bg1"/>
              </a:solidFill>
              <a:latin typeface="Aptos" panose="020B0004020202020204" pitchFamily="34" charset="0"/>
            </a:endParaRPr>
          </a:p>
          <a:p>
            <a:pPr fontAlgn="base"/>
            <a:r>
              <a:rPr lang="cy-GB" sz="3000" dirty="0" err="1">
                <a:solidFill>
                  <a:schemeClr val="bg1"/>
                </a:solidFill>
                <a:highlight>
                  <a:srgbClr val="FF00FF"/>
                </a:highlight>
                <a:latin typeface="Aptos" panose="020B0004020202020204" pitchFamily="34" charset="0"/>
              </a:rPr>
              <a:t>Specific</a:t>
            </a:r>
            <a:r>
              <a:rPr lang="cy-GB" sz="3000" dirty="0">
                <a:solidFill>
                  <a:schemeClr val="bg1"/>
                </a:solidFill>
                <a:highlight>
                  <a:srgbClr val="FF00FF"/>
                </a:highlight>
                <a:latin typeface="Aptos" panose="020B0004020202020204" pitchFamily="34" charset="0"/>
              </a:rPr>
              <a:t>	</a:t>
            </a:r>
            <a:r>
              <a:rPr lang="cy-GB" sz="3000" dirty="0" err="1">
                <a:solidFill>
                  <a:schemeClr val="bg1"/>
                </a:solidFill>
                <a:highlight>
                  <a:srgbClr val="FF00FF"/>
                </a:highlight>
                <a:latin typeface="Aptos" panose="020B0004020202020204" pitchFamily="34" charset="0"/>
              </a:rPr>
              <a:t>Measurable</a:t>
            </a:r>
            <a:r>
              <a:rPr lang="cy-GB" sz="3000" dirty="0">
                <a:solidFill>
                  <a:schemeClr val="bg1"/>
                </a:solidFill>
                <a:highlight>
                  <a:srgbClr val="FF00FF"/>
                </a:highlight>
                <a:latin typeface="Aptos" panose="020B0004020202020204" pitchFamily="34" charset="0"/>
              </a:rPr>
              <a:t>		</a:t>
            </a:r>
            <a:r>
              <a:rPr lang="cy-GB" sz="3000" dirty="0" err="1">
                <a:solidFill>
                  <a:schemeClr val="bg1"/>
                </a:solidFill>
                <a:highlight>
                  <a:srgbClr val="FF00FF"/>
                </a:highlight>
                <a:latin typeface="Aptos" panose="020B0004020202020204" pitchFamily="34" charset="0"/>
              </a:rPr>
              <a:t>Achievable</a:t>
            </a:r>
            <a:r>
              <a:rPr lang="cy-GB" sz="3000" dirty="0">
                <a:solidFill>
                  <a:schemeClr val="bg1"/>
                </a:solidFill>
                <a:highlight>
                  <a:srgbClr val="FF00FF"/>
                </a:highlight>
                <a:latin typeface="Aptos" panose="020B0004020202020204" pitchFamily="34" charset="0"/>
              </a:rPr>
              <a:t>	</a:t>
            </a:r>
            <a:r>
              <a:rPr lang="cy-GB" sz="3000" dirty="0" err="1">
                <a:solidFill>
                  <a:schemeClr val="bg1"/>
                </a:solidFill>
                <a:highlight>
                  <a:srgbClr val="FF00FF"/>
                </a:highlight>
                <a:latin typeface="Aptos" panose="020B0004020202020204" pitchFamily="34" charset="0"/>
              </a:rPr>
              <a:t>Relevant</a:t>
            </a:r>
            <a:r>
              <a:rPr lang="cy-GB" sz="3000" dirty="0">
                <a:solidFill>
                  <a:schemeClr val="bg1"/>
                </a:solidFill>
                <a:highlight>
                  <a:srgbClr val="FF00FF"/>
                </a:highlight>
                <a:latin typeface="Aptos" panose="020B0004020202020204" pitchFamily="34" charset="0"/>
              </a:rPr>
              <a:t>	</a:t>
            </a:r>
            <a:r>
              <a:rPr lang="cy-GB" sz="3000" dirty="0" err="1">
                <a:solidFill>
                  <a:schemeClr val="bg1"/>
                </a:solidFill>
                <a:highlight>
                  <a:srgbClr val="FF00FF"/>
                </a:highlight>
                <a:latin typeface="Aptos" panose="020B0004020202020204" pitchFamily="34" charset="0"/>
              </a:rPr>
              <a:t>Time</a:t>
            </a:r>
            <a:r>
              <a:rPr lang="cy-GB" sz="3000" dirty="0">
                <a:solidFill>
                  <a:schemeClr val="bg1"/>
                </a:solidFill>
                <a:highlight>
                  <a:srgbClr val="FF00FF"/>
                </a:highlight>
                <a:latin typeface="Aptos" panose="020B0004020202020204" pitchFamily="34" charset="0"/>
              </a:rPr>
              <a:t> </a:t>
            </a:r>
            <a:r>
              <a:rPr lang="cy-GB" sz="3000" dirty="0" err="1">
                <a:solidFill>
                  <a:schemeClr val="bg1"/>
                </a:solidFill>
                <a:highlight>
                  <a:srgbClr val="FF00FF"/>
                </a:highlight>
                <a:latin typeface="Aptos" panose="020B0004020202020204" pitchFamily="34" charset="0"/>
              </a:rPr>
              <a:t>Bound</a:t>
            </a:r>
            <a:endParaRPr lang="cy-GB" sz="3000" dirty="0">
              <a:solidFill>
                <a:schemeClr val="bg1"/>
              </a:solidFill>
              <a:highlight>
                <a:srgbClr val="FF00FF"/>
              </a:highlight>
              <a:latin typeface="Aptos" panose="020B0004020202020204" pitchFamily="34" charset="0"/>
            </a:endParaRPr>
          </a:p>
        </p:txBody>
      </p:sp>
    </p:spTree>
    <p:extLst>
      <p:ext uri="{BB962C8B-B14F-4D97-AF65-F5344CB8AC3E}">
        <p14:creationId xmlns:p14="http://schemas.microsoft.com/office/powerpoint/2010/main" val="135287868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30488-4E3C-B496-6627-FDC338021861}"/>
              </a:ext>
            </a:extLst>
          </p:cNvPr>
          <p:cNvSpPr>
            <a:spLocks noGrp="1"/>
          </p:cNvSpPr>
          <p:nvPr>
            <p:ph type="title"/>
          </p:nvPr>
        </p:nvSpPr>
        <p:spPr>
          <a:xfrm>
            <a:off x="662761" y="609680"/>
            <a:ext cx="10515600" cy="878883"/>
          </a:xfrm>
        </p:spPr>
        <p:txBody>
          <a:bodyPr/>
          <a:lstStyle/>
          <a:p>
            <a:r>
              <a:rPr lang="cy-GB" dirty="0">
                <a:solidFill>
                  <a:srgbClr val="262F62"/>
                </a:solidFill>
                <a:latin typeface="Cosmos-Medium" panose="020B0600000000000000" pitchFamily="34" charset="0"/>
                <a:ea typeface="+mn-ea"/>
                <a:cs typeface="+mn-cs"/>
              </a:rPr>
              <a:t>Maglau Meddwl Arferol/</a:t>
            </a:r>
            <a:r>
              <a:rPr lang="cy-GB" dirty="0" err="1">
                <a:solidFill>
                  <a:srgbClr val="262F62"/>
                </a:solidFill>
                <a:latin typeface="Cosmos-Medium" panose="020B0600000000000000" pitchFamily="34" charset="0"/>
                <a:ea typeface="+mn-ea"/>
                <a:cs typeface="+mn-cs"/>
              </a:rPr>
              <a:t>Thinking</a:t>
            </a:r>
            <a:r>
              <a:rPr lang="cy-GB" dirty="0">
                <a:solidFill>
                  <a:srgbClr val="262F62"/>
                </a:solidFill>
                <a:latin typeface="Cosmos-Medium" panose="020B0600000000000000" pitchFamily="34" charset="0"/>
                <a:ea typeface="+mn-ea"/>
                <a:cs typeface="+mn-cs"/>
              </a:rPr>
              <a:t> </a:t>
            </a:r>
            <a:r>
              <a:rPr lang="cy-GB" dirty="0" err="1">
                <a:solidFill>
                  <a:srgbClr val="262F62"/>
                </a:solidFill>
                <a:latin typeface="Cosmos-Medium" panose="020B0600000000000000" pitchFamily="34" charset="0"/>
                <a:ea typeface="+mn-ea"/>
                <a:cs typeface="+mn-cs"/>
              </a:rPr>
              <a:t>Traps</a:t>
            </a:r>
            <a:endParaRPr lang="cy-GB" dirty="0">
              <a:solidFill>
                <a:srgbClr val="262F62"/>
              </a:solidFill>
              <a:latin typeface="Cosmos-Medium" panose="020B0600000000000000" pitchFamily="34" charset="0"/>
              <a:ea typeface="+mn-ea"/>
              <a:cs typeface="+mn-cs"/>
            </a:endParaRPr>
          </a:p>
        </p:txBody>
      </p:sp>
      <p:sp>
        <p:nvSpPr>
          <p:cNvPr id="4" name="Rectangle 3">
            <a:extLst>
              <a:ext uri="{FF2B5EF4-FFF2-40B4-BE49-F238E27FC236}">
                <a16:creationId xmlns:a16="http://schemas.microsoft.com/office/drawing/2014/main" id="{F49BE1B6-639C-5C5D-7A2A-E32441A355A7}"/>
              </a:ext>
            </a:extLst>
          </p:cNvPr>
          <p:cNvSpPr>
            <a:spLocks noGrp="1" noChangeArrowheads="1"/>
          </p:cNvSpPr>
          <p:nvPr/>
        </p:nvSpPr>
        <p:spPr bwMode="auto">
          <a:xfrm>
            <a:off x="662764" y="1244014"/>
            <a:ext cx="11011787" cy="5314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a:lstStyle>
          <a:p>
            <a:pPr eaLnBrk="1" hangingPunct="1">
              <a:lnSpc>
                <a:spcPct val="90000"/>
              </a:lnSpc>
              <a:buFontTx/>
              <a:buNone/>
            </a:pPr>
            <a:r>
              <a:rPr lang="en-GB" altLang="en-US" sz="2400" b="1" dirty="0"/>
              <a:t>   </a:t>
            </a:r>
            <a:endParaRPr lang="en-GB" altLang="en-US" sz="800" i="1" dirty="0"/>
          </a:p>
          <a:p>
            <a:pPr eaLnBrk="1" hangingPunct="1">
              <a:lnSpc>
                <a:spcPct val="120000"/>
              </a:lnSpc>
            </a:pPr>
            <a:r>
              <a:rPr lang="cy-GB" altLang="en-US" sz="2400" dirty="0">
                <a:solidFill>
                  <a:srgbClr val="262F62"/>
                </a:solidFill>
                <a:latin typeface="Cosmos-Medium" panose="020B0600000000000000" pitchFamily="34" charset="0"/>
              </a:rPr>
              <a:t>Meddylfryd y cyfan neu ddim byd e.e. </a:t>
            </a:r>
            <a:r>
              <a:rPr lang="cy-GB" altLang="en-US" sz="2000" dirty="0">
                <a:solidFill>
                  <a:srgbClr val="0070C0"/>
                </a:solidFill>
                <a:latin typeface="Cosmos-Medium" panose="020B0600000000000000" pitchFamily="34" charset="0"/>
              </a:rPr>
              <a:t>‘Os na alla i wneud hynny, ni alla i wneud unrhyw beth’. </a:t>
            </a:r>
            <a:r>
              <a:rPr lang="cy-GB" altLang="en-US" sz="2400" b="1" dirty="0">
                <a:solidFill>
                  <a:schemeClr val="tx2"/>
                </a:solidFill>
                <a:highlight>
                  <a:srgbClr val="FF00FF"/>
                </a:highlight>
                <a:latin typeface="Cosmos-Medium" panose="020B0600000000000000" pitchFamily="34" charset="0"/>
              </a:rPr>
              <a:t>All or </a:t>
            </a:r>
            <a:r>
              <a:rPr lang="cy-GB" altLang="en-US" sz="2400" b="1" dirty="0" err="1">
                <a:solidFill>
                  <a:schemeClr val="tx2"/>
                </a:solidFill>
                <a:highlight>
                  <a:srgbClr val="FF00FF"/>
                </a:highlight>
                <a:latin typeface="Cosmos-Medium" panose="020B0600000000000000" pitchFamily="34" charset="0"/>
              </a:rPr>
              <a:t>nothing</a:t>
            </a:r>
            <a:endParaRPr lang="cy-GB" altLang="en-US" sz="2400" b="1" dirty="0">
              <a:solidFill>
                <a:schemeClr val="tx2"/>
              </a:solidFill>
              <a:highlight>
                <a:srgbClr val="FF00FF"/>
              </a:highlight>
              <a:latin typeface="Cosmos-Medium" panose="020B0600000000000000" pitchFamily="34" charset="0"/>
            </a:endParaRPr>
          </a:p>
          <a:p>
            <a:pPr eaLnBrk="1" hangingPunct="1">
              <a:lnSpc>
                <a:spcPct val="120000"/>
              </a:lnSpc>
            </a:pPr>
            <a:r>
              <a:rPr lang="cy-GB" altLang="en-US" sz="2400" dirty="0" err="1">
                <a:solidFill>
                  <a:srgbClr val="262F62"/>
                </a:solidFill>
                <a:latin typeface="Cosmos-Medium" panose="020B0600000000000000" pitchFamily="34" charset="0"/>
              </a:rPr>
              <a:t>Gorgyffredinoli</a:t>
            </a:r>
            <a:r>
              <a:rPr lang="cy-GB" altLang="en-US" sz="2400" dirty="0">
                <a:solidFill>
                  <a:srgbClr val="262F62"/>
                </a:solidFill>
                <a:latin typeface="Cosmos-Medium" panose="020B0600000000000000" pitchFamily="34" charset="0"/>
              </a:rPr>
              <a:t>, dod i gasgliadau ysgubol ar sail un digwyddiad e.e. </a:t>
            </a:r>
            <a:r>
              <a:rPr lang="cy-GB" altLang="en-US" sz="2000" dirty="0">
                <a:solidFill>
                  <a:srgbClr val="0070C0"/>
                </a:solidFill>
                <a:latin typeface="Cosmos-Medium" panose="020B0600000000000000" pitchFamily="34" charset="0"/>
              </a:rPr>
              <a:t>‘Doeddwn i ddim yn hoffi'r ysgol, felly dydw i ddim yn hoffi astudio’. </a:t>
            </a:r>
            <a:r>
              <a:rPr lang="cy-GB" altLang="en-US" sz="2000" b="1" dirty="0" err="1">
                <a:solidFill>
                  <a:schemeClr val="tx2"/>
                </a:solidFill>
                <a:highlight>
                  <a:srgbClr val="FF00FF"/>
                </a:highlight>
                <a:latin typeface="Cosmos-Medium" panose="020B0600000000000000" pitchFamily="34" charset="0"/>
              </a:rPr>
              <a:t>Overgeneralisation</a:t>
            </a:r>
            <a:endParaRPr lang="cy-GB" altLang="en-US" sz="2000" b="1" dirty="0">
              <a:solidFill>
                <a:schemeClr val="tx2"/>
              </a:solidFill>
              <a:highlight>
                <a:srgbClr val="FF00FF"/>
              </a:highlight>
              <a:latin typeface="Cosmos-Medium" panose="020B0600000000000000" pitchFamily="34" charset="0"/>
            </a:endParaRPr>
          </a:p>
          <a:p>
            <a:pPr eaLnBrk="1" hangingPunct="1">
              <a:lnSpc>
                <a:spcPct val="120000"/>
              </a:lnSpc>
            </a:pPr>
            <a:r>
              <a:rPr lang="cy-GB" altLang="en-US" sz="2400" dirty="0">
                <a:solidFill>
                  <a:srgbClr val="262F62"/>
                </a:solidFill>
                <a:latin typeface="Cosmos-Medium" panose="020B0600000000000000" pitchFamily="34" charset="0"/>
              </a:rPr>
              <a:t>Hidlydd meddwl </a:t>
            </a:r>
            <a:r>
              <a:rPr lang="cy-GB" altLang="en-US" sz="2000" dirty="0">
                <a:solidFill>
                  <a:srgbClr val="0070C0"/>
                </a:solidFill>
                <a:latin typeface="Cosmos-Medium" panose="020B0600000000000000" pitchFamily="34" charset="0"/>
              </a:rPr>
              <a:t>Dim ond gweld agweddau negyddol sefyllfa. </a:t>
            </a:r>
            <a:r>
              <a:rPr lang="cy-GB" altLang="en-US" sz="2000" b="1" dirty="0" err="1">
                <a:solidFill>
                  <a:schemeClr val="tx2"/>
                </a:solidFill>
                <a:highlight>
                  <a:srgbClr val="FF00FF"/>
                </a:highlight>
                <a:latin typeface="Cosmos-Medium" panose="020B0600000000000000" pitchFamily="34" charset="0"/>
              </a:rPr>
              <a:t>Mental</a:t>
            </a:r>
            <a:r>
              <a:rPr lang="cy-GB" altLang="en-US" sz="2000" b="1" dirty="0">
                <a:solidFill>
                  <a:schemeClr val="tx2"/>
                </a:solidFill>
                <a:highlight>
                  <a:srgbClr val="FF00FF"/>
                </a:highlight>
                <a:latin typeface="Cosmos-Medium" panose="020B0600000000000000" pitchFamily="34" charset="0"/>
              </a:rPr>
              <a:t> </a:t>
            </a:r>
            <a:r>
              <a:rPr lang="cy-GB" altLang="en-US" sz="2000" b="1" dirty="0" err="1">
                <a:solidFill>
                  <a:schemeClr val="tx2"/>
                </a:solidFill>
                <a:highlight>
                  <a:srgbClr val="FF00FF"/>
                </a:highlight>
                <a:latin typeface="Cosmos-Medium" panose="020B0600000000000000" pitchFamily="34" charset="0"/>
              </a:rPr>
              <a:t>Filter</a:t>
            </a:r>
            <a:endParaRPr lang="cy-GB" altLang="en-US" sz="2000" b="1" dirty="0">
              <a:solidFill>
                <a:schemeClr val="tx2"/>
              </a:solidFill>
              <a:highlight>
                <a:srgbClr val="FF00FF"/>
              </a:highlight>
              <a:latin typeface="Cosmos-Medium" panose="020B0600000000000000" pitchFamily="34" charset="0"/>
            </a:endParaRPr>
          </a:p>
          <a:p>
            <a:pPr eaLnBrk="1" hangingPunct="1">
              <a:lnSpc>
                <a:spcPct val="120000"/>
              </a:lnSpc>
            </a:pPr>
            <a:r>
              <a:rPr lang="cy-GB" altLang="en-US" sz="2400" dirty="0">
                <a:solidFill>
                  <a:srgbClr val="262F62"/>
                </a:solidFill>
                <a:latin typeface="Cosmos-Medium" panose="020B0600000000000000" pitchFamily="34" charset="0"/>
              </a:rPr>
              <a:t>Trychinebu, tybio’r gwaethaf </a:t>
            </a:r>
            <a:r>
              <a:rPr lang="cy-GB" altLang="en-US" sz="2000" dirty="0">
                <a:solidFill>
                  <a:srgbClr val="0070C0"/>
                </a:solidFill>
                <a:latin typeface="Cosmos-Medium" panose="020B0600000000000000" pitchFamily="34" charset="0"/>
              </a:rPr>
              <a:t>‘Bydd yn mynd o chwith... Fydda i ddim yn gallu ymdopi’. </a:t>
            </a:r>
            <a:r>
              <a:rPr lang="cy-GB" altLang="en-US" sz="2000" b="1" dirty="0" err="1">
                <a:solidFill>
                  <a:schemeClr val="tx2"/>
                </a:solidFill>
                <a:highlight>
                  <a:srgbClr val="FF00FF"/>
                </a:highlight>
                <a:latin typeface="Cosmos-Medium" panose="020B0600000000000000" pitchFamily="34" charset="0"/>
              </a:rPr>
              <a:t>Catastrophising</a:t>
            </a:r>
            <a:endParaRPr lang="cy-GB" altLang="en-US" sz="2400" dirty="0">
              <a:solidFill>
                <a:srgbClr val="262F62"/>
              </a:solidFill>
              <a:highlight>
                <a:srgbClr val="FF00FF"/>
              </a:highlight>
              <a:latin typeface="Cosmos-Medium" panose="020B0600000000000000" pitchFamily="34" charset="0"/>
            </a:endParaRPr>
          </a:p>
          <a:p>
            <a:pPr eaLnBrk="1" hangingPunct="1">
              <a:lnSpc>
                <a:spcPct val="120000"/>
              </a:lnSpc>
            </a:pPr>
            <a:r>
              <a:rPr lang="cy-GB" altLang="en-US" sz="2400" dirty="0">
                <a:solidFill>
                  <a:srgbClr val="262F62"/>
                </a:solidFill>
                <a:latin typeface="Cosmos-Medium" panose="020B0600000000000000" pitchFamily="34" charset="0"/>
              </a:rPr>
              <a:t>Twyll tegwch, credu mewn 'byd cyfiawn’ </a:t>
            </a:r>
            <a:r>
              <a:rPr lang="cy-GB" altLang="en-US" sz="2000" dirty="0">
                <a:solidFill>
                  <a:srgbClr val="0070C0"/>
                </a:solidFill>
                <a:latin typeface="Cosmos-Medium" panose="020B0600000000000000" pitchFamily="34" charset="0"/>
              </a:rPr>
              <a:t>‘Os dwi'n gweithio'n galed mi </a:t>
            </a:r>
            <a:r>
              <a:rPr lang="cy-GB" altLang="en-US" sz="2000" dirty="0" err="1">
                <a:solidFill>
                  <a:srgbClr val="0070C0"/>
                </a:solidFill>
                <a:latin typeface="Cosmos-Medium" panose="020B0600000000000000" pitchFamily="34" charset="0"/>
              </a:rPr>
              <a:t>ga</a:t>
            </a:r>
            <a:r>
              <a:rPr lang="cy-GB" altLang="en-US" sz="2000" dirty="0">
                <a:solidFill>
                  <a:srgbClr val="0070C0"/>
                </a:solidFill>
                <a:latin typeface="Cosmos-Medium" panose="020B0600000000000000" pitchFamily="34" charset="0"/>
              </a:rPr>
              <a:t> i’r dyrchafiad’. </a:t>
            </a:r>
            <a:r>
              <a:rPr lang="cy-GB" altLang="en-US" sz="2000" b="1" dirty="0" err="1">
                <a:solidFill>
                  <a:schemeClr val="tx2"/>
                </a:solidFill>
                <a:highlight>
                  <a:srgbClr val="FF00FF"/>
                </a:highlight>
                <a:latin typeface="Cosmos-Medium" panose="020B0600000000000000" pitchFamily="34" charset="0"/>
              </a:rPr>
              <a:t>Fallacy</a:t>
            </a:r>
            <a:r>
              <a:rPr lang="cy-GB" altLang="en-US" sz="2000" b="1" dirty="0">
                <a:solidFill>
                  <a:schemeClr val="tx2"/>
                </a:solidFill>
                <a:highlight>
                  <a:srgbClr val="FF00FF"/>
                </a:highlight>
                <a:latin typeface="Cosmos-Medium" panose="020B0600000000000000" pitchFamily="34" charset="0"/>
              </a:rPr>
              <a:t> of </a:t>
            </a:r>
            <a:r>
              <a:rPr lang="cy-GB" altLang="en-US" sz="2000" b="1" dirty="0" err="1">
                <a:solidFill>
                  <a:schemeClr val="tx2"/>
                </a:solidFill>
                <a:highlight>
                  <a:srgbClr val="FF00FF"/>
                </a:highlight>
                <a:latin typeface="Cosmos-Medium" panose="020B0600000000000000" pitchFamily="34" charset="0"/>
              </a:rPr>
              <a:t>fairness</a:t>
            </a:r>
            <a:endParaRPr lang="cy-GB" altLang="en-US" sz="2000" b="1" dirty="0">
              <a:solidFill>
                <a:schemeClr val="tx2"/>
              </a:solidFill>
              <a:highlight>
                <a:srgbClr val="FF00FF"/>
              </a:highlight>
              <a:latin typeface="Cosmos-Medium" panose="020B0600000000000000" pitchFamily="34" charset="0"/>
            </a:endParaRPr>
          </a:p>
          <a:p>
            <a:pPr eaLnBrk="1" hangingPunct="1">
              <a:lnSpc>
                <a:spcPct val="120000"/>
              </a:lnSpc>
            </a:pPr>
            <a:r>
              <a:rPr lang="cy-GB" altLang="en-US" sz="2400" dirty="0">
                <a:solidFill>
                  <a:srgbClr val="262F62"/>
                </a:solidFill>
                <a:latin typeface="Cosmos-Medium" panose="020B0600000000000000" pitchFamily="34" charset="0"/>
              </a:rPr>
              <a:t>Perffeithrwydd  </a:t>
            </a:r>
            <a:r>
              <a:rPr lang="cy-GB" altLang="en-US" sz="2000" dirty="0">
                <a:solidFill>
                  <a:srgbClr val="0070C0"/>
                </a:solidFill>
                <a:latin typeface="Cosmos-Medium" panose="020B0600000000000000" pitchFamily="34" charset="0"/>
              </a:rPr>
              <a:t>‘Mae'n rhaid i mi ei gael 100% yn iawn i fod yn ddigon da’. </a:t>
            </a:r>
            <a:r>
              <a:rPr lang="cy-GB" altLang="en-US" sz="2000" b="1" dirty="0" err="1">
                <a:solidFill>
                  <a:schemeClr val="tx2"/>
                </a:solidFill>
                <a:highlight>
                  <a:srgbClr val="FF00FF"/>
                </a:highlight>
                <a:latin typeface="Cosmos-Medium" panose="020B0600000000000000" pitchFamily="34" charset="0"/>
              </a:rPr>
              <a:t>Perfectionism</a:t>
            </a:r>
            <a:endParaRPr lang="cy-GB" altLang="en-US" sz="2000" b="1" dirty="0">
              <a:solidFill>
                <a:schemeClr val="tx2"/>
              </a:solidFill>
              <a:highlight>
                <a:srgbClr val="FF00FF"/>
              </a:highlight>
              <a:latin typeface="Cosmos-Medium" panose="020B0600000000000000" pitchFamily="34" charset="0"/>
            </a:endParaRPr>
          </a:p>
        </p:txBody>
      </p:sp>
    </p:spTree>
    <p:extLst>
      <p:ext uri="{BB962C8B-B14F-4D97-AF65-F5344CB8AC3E}">
        <p14:creationId xmlns:p14="http://schemas.microsoft.com/office/powerpoint/2010/main" val="1240267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6C4F5-B838-24FA-B0B8-2CADEA960D8A}"/>
              </a:ext>
            </a:extLst>
          </p:cNvPr>
          <p:cNvSpPr>
            <a:spLocks noGrp="1"/>
          </p:cNvSpPr>
          <p:nvPr>
            <p:ph type="title"/>
          </p:nvPr>
        </p:nvSpPr>
        <p:spPr>
          <a:xfrm>
            <a:off x="6988983" y="952774"/>
            <a:ext cx="4845059" cy="891380"/>
          </a:xfrm>
        </p:spPr>
        <p:txBody>
          <a:bodyPr>
            <a:normAutofit fontScale="90000"/>
          </a:bodyPr>
          <a:lstStyle/>
          <a:p>
            <a:r>
              <a:rPr lang="en-GB">
                <a:solidFill>
                  <a:schemeClr val="tx1"/>
                </a:solidFill>
              </a:rPr>
              <a:t>Shirzad </a:t>
            </a:r>
            <a:r>
              <a:rPr lang="en-GB" err="1">
                <a:solidFill>
                  <a:schemeClr val="tx1"/>
                </a:solidFill>
              </a:rPr>
              <a:t>Chamine’s</a:t>
            </a:r>
            <a:r>
              <a:rPr lang="en-GB">
                <a:solidFill>
                  <a:schemeClr val="tx1"/>
                </a:solidFill>
              </a:rPr>
              <a:t> - 10 Saboteurs</a:t>
            </a:r>
          </a:p>
        </p:txBody>
      </p:sp>
      <p:sp>
        <p:nvSpPr>
          <p:cNvPr id="3" name="Content Placeholder 2">
            <a:extLst>
              <a:ext uri="{FF2B5EF4-FFF2-40B4-BE49-F238E27FC236}">
                <a16:creationId xmlns:a16="http://schemas.microsoft.com/office/drawing/2014/main" id="{81A86421-F57D-05EC-1494-B08201B85041}"/>
              </a:ext>
            </a:extLst>
          </p:cNvPr>
          <p:cNvSpPr>
            <a:spLocks noGrp="1"/>
          </p:cNvSpPr>
          <p:nvPr>
            <p:ph idx="1"/>
          </p:nvPr>
        </p:nvSpPr>
        <p:spPr>
          <a:xfrm>
            <a:off x="2697840" y="6032982"/>
            <a:ext cx="7264152" cy="493198"/>
          </a:xfrm>
        </p:spPr>
        <p:txBody>
          <a:bodyPr/>
          <a:lstStyle/>
          <a:p>
            <a:pPr marL="0" indent="0">
              <a:buNone/>
            </a:pPr>
            <a:r>
              <a:rPr lang="en-GB">
                <a:hlinkClick r:id="rId3"/>
              </a:rPr>
              <a:t>https://positiveintelligence.com/saboteurs</a:t>
            </a:r>
            <a:endParaRPr lang="en-GB"/>
          </a:p>
          <a:p>
            <a:pPr marL="0" indent="0">
              <a:buNone/>
            </a:pPr>
            <a:endParaRPr lang="en-GB"/>
          </a:p>
        </p:txBody>
      </p:sp>
      <p:pic>
        <p:nvPicPr>
          <p:cNvPr id="4" name="Picture 3">
            <a:extLst>
              <a:ext uri="{FF2B5EF4-FFF2-40B4-BE49-F238E27FC236}">
                <a16:creationId xmlns:a16="http://schemas.microsoft.com/office/drawing/2014/main" id="{89C907B0-5F03-CF19-1A42-3E9AE5787EA8}"/>
              </a:ext>
            </a:extLst>
          </p:cNvPr>
          <p:cNvPicPr>
            <a:picLocks noChangeAspect="1"/>
          </p:cNvPicPr>
          <p:nvPr/>
        </p:nvPicPr>
        <p:blipFill>
          <a:blip r:embed="rId4"/>
          <a:stretch>
            <a:fillRect/>
          </a:stretch>
        </p:blipFill>
        <p:spPr>
          <a:xfrm>
            <a:off x="6988983" y="2613654"/>
            <a:ext cx="4024089" cy="2261324"/>
          </a:xfrm>
          <a:prstGeom prst="rect">
            <a:avLst/>
          </a:prstGeom>
        </p:spPr>
      </p:pic>
      <p:pic>
        <p:nvPicPr>
          <p:cNvPr id="5" name="Picture 4">
            <a:extLst>
              <a:ext uri="{FF2B5EF4-FFF2-40B4-BE49-F238E27FC236}">
                <a16:creationId xmlns:a16="http://schemas.microsoft.com/office/drawing/2014/main" id="{1548B916-9CB7-35C4-585D-E54B1237BF53}"/>
              </a:ext>
            </a:extLst>
          </p:cNvPr>
          <p:cNvPicPr>
            <a:picLocks noChangeAspect="1"/>
          </p:cNvPicPr>
          <p:nvPr/>
        </p:nvPicPr>
        <p:blipFill>
          <a:blip r:embed="rId5"/>
          <a:stretch>
            <a:fillRect/>
          </a:stretch>
        </p:blipFill>
        <p:spPr>
          <a:xfrm>
            <a:off x="698866" y="292978"/>
            <a:ext cx="5553081" cy="5601859"/>
          </a:xfrm>
          <a:prstGeom prst="rect">
            <a:avLst/>
          </a:prstGeom>
        </p:spPr>
      </p:pic>
    </p:spTree>
    <p:extLst>
      <p:ext uri="{BB962C8B-B14F-4D97-AF65-F5344CB8AC3E}">
        <p14:creationId xmlns:p14="http://schemas.microsoft.com/office/powerpoint/2010/main" val="1495726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30858"/>
        </a:solidFill>
        <a:effectLst/>
      </p:bgPr>
    </p:bg>
    <p:spTree>
      <p:nvGrpSpPr>
        <p:cNvPr id="1" name=""/>
        <p:cNvGrpSpPr/>
        <p:nvPr/>
      </p:nvGrpSpPr>
      <p:grpSpPr>
        <a:xfrm>
          <a:off x="0" y="0"/>
          <a:ext cx="0" cy="0"/>
          <a:chOff x="0" y="0"/>
          <a:chExt cx="0" cy="0"/>
        </a:xfrm>
      </p:grpSpPr>
      <p:pic>
        <p:nvPicPr>
          <p:cNvPr id="9" name="Graphic 8">
            <a:extLst>
              <a:ext uri="{FF2B5EF4-FFF2-40B4-BE49-F238E27FC236}">
                <a16:creationId xmlns:a16="http://schemas.microsoft.com/office/drawing/2014/main" id="{E9A8A8F0-37FB-AAD8-8D86-292424FA49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9991" y="264886"/>
            <a:ext cx="2705100" cy="939800"/>
          </a:xfrm>
          <a:prstGeom prst="rect">
            <a:avLst/>
          </a:prstGeom>
        </p:spPr>
      </p:pic>
      <p:sp>
        <p:nvSpPr>
          <p:cNvPr id="4" name="TextBox 3">
            <a:extLst>
              <a:ext uri="{FF2B5EF4-FFF2-40B4-BE49-F238E27FC236}">
                <a16:creationId xmlns:a16="http://schemas.microsoft.com/office/drawing/2014/main" id="{3795AF0B-8A20-A543-C5DC-02F932BDEA06}"/>
              </a:ext>
            </a:extLst>
          </p:cNvPr>
          <p:cNvSpPr txBox="1"/>
          <p:nvPr/>
        </p:nvSpPr>
        <p:spPr>
          <a:xfrm>
            <a:off x="941777" y="1204686"/>
            <a:ext cx="9905087" cy="3046988"/>
          </a:xfrm>
          <a:prstGeom prst="rect">
            <a:avLst/>
          </a:prstGeom>
          <a:noFill/>
        </p:spPr>
        <p:txBody>
          <a:bodyPr wrap="square" rtlCol="0">
            <a:spAutoFit/>
          </a:bodyPr>
          <a:lstStyle/>
          <a:p>
            <a:r>
              <a:rPr lang="en-GB" sz="4800" b="1" dirty="0">
                <a:solidFill>
                  <a:srgbClr val="002060"/>
                </a:solidFill>
                <a:highlight>
                  <a:srgbClr val="FF00FF"/>
                </a:highlight>
              </a:rPr>
              <a:t>Carmarthen Careers Fair – 4/11/25</a:t>
            </a:r>
          </a:p>
          <a:p>
            <a:r>
              <a:rPr lang="en-GB" sz="4800" b="1" dirty="0">
                <a:solidFill>
                  <a:srgbClr val="002060"/>
                </a:solidFill>
                <a:highlight>
                  <a:srgbClr val="FF00FF"/>
                </a:highlight>
              </a:rPr>
              <a:t>Sports Hall : 11am – 2pm</a:t>
            </a:r>
          </a:p>
          <a:p>
            <a:r>
              <a:rPr lang="en-GB" sz="4800" b="1" dirty="0" err="1">
                <a:solidFill>
                  <a:srgbClr val="002060"/>
                </a:solidFill>
                <a:highlight>
                  <a:srgbClr val="FF00FF"/>
                </a:highlight>
              </a:rPr>
              <a:t>Ffair</a:t>
            </a:r>
            <a:r>
              <a:rPr lang="en-GB" sz="4800" b="1" dirty="0">
                <a:solidFill>
                  <a:srgbClr val="002060"/>
                </a:solidFill>
                <a:highlight>
                  <a:srgbClr val="FF00FF"/>
                </a:highlight>
              </a:rPr>
              <a:t> </a:t>
            </a:r>
            <a:r>
              <a:rPr lang="en-GB" sz="4800" b="1" dirty="0" err="1">
                <a:solidFill>
                  <a:srgbClr val="002060"/>
                </a:solidFill>
                <a:highlight>
                  <a:srgbClr val="FF00FF"/>
                </a:highlight>
              </a:rPr>
              <a:t>Gyrfaoedd</a:t>
            </a:r>
            <a:r>
              <a:rPr lang="en-GB" sz="4800" b="1" dirty="0">
                <a:solidFill>
                  <a:srgbClr val="002060"/>
                </a:solidFill>
                <a:highlight>
                  <a:srgbClr val="FF00FF"/>
                </a:highlight>
              </a:rPr>
              <a:t> – 4/11/25</a:t>
            </a:r>
          </a:p>
          <a:p>
            <a:r>
              <a:rPr lang="en-GB" sz="4800" b="1" dirty="0">
                <a:solidFill>
                  <a:srgbClr val="002060"/>
                </a:solidFill>
                <a:highlight>
                  <a:srgbClr val="FF00FF"/>
                </a:highlight>
              </a:rPr>
              <a:t>Neuadd </a:t>
            </a:r>
            <a:r>
              <a:rPr lang="en-GB" sz="4800" b="1" dirty="0" err="1">
                <a:solidFill>
                  <a:srgbClr val="002060"/>
                </a:solidFill>
                <a:highlight>
                  <a:srgbClr val="FF00FF"/>
                </a:highlight>
              </a:rPr>
              <a:t>Chwaraeon</a:t>
            </a:r>
            <a:r>
              <a:rPr lang="en-GB" sz="4800" b="1" dirty="0">
                <a:solidFill>
                  <a:srgbClr val="002060"/>
                </a:solidFill>
                <a:highlight>
                  <a:srgbClr val="FF00FF"/>
                </a:highlight>
              </a:rPr>
              <a:t> : 11yb – 2yp</a:t>
            </a:r>
          </a:p>
        </p:txBody>
      </p:sp>
      <p:sp>
        <p:nvSpPr>
          <p:cNvPr id="2" name="TextBox 1">
            <a:extLst>
              <a:ext uri="{FF2B5EF4-FFF2-40B4-BE49-F238E27FC236}">
                <a16:creationId xmlns:a16="http://schemas.microsoft.com/office/drawing/2014/main" id="{74EEFD99-CF6A-2126-31B6-F63A0F76BE48}"/>
              </a:ext>
            </a:extLst>
          </p:cNvPr>
          <p:cNvSpPr txBox="1"/>
          <p:nvPr/>
        </p:nvSpPr>
        <p:spPr>
          <a:xfrm>
            <a:off x="985581" y="5026462"/>
            <a:ext cx="9275411" cy="1569660"/>
          </a:xfrm>
          <a:prstGeom prst="rect">
            <a:avLst/>
          </a:prstGeom>
          <a:noFill/>
        </p:spPr>
        <p:txBody>
          <a:bodyPr wrap="square" rtlCol="0">
            <a:spAutoFit/>
          </a:bodyPr>
          <a:lstStyle/>
          <a:p>
            <a:r>
              <a:rPr lang="en-GB" sz="2400" dirty="0">
                <a:solidFill>
                  <a:schemeClr val="bg1"/>
                </a:solidFill>
              </a:rPr>
              <a:t>BINGO RHWYDWEITHIO – PITSA A PROSECCO YN YR UNDEB – NOS IAU 23/10/25 – 5.30 – 8.30YH</a:t>
            </a:r>
          </a:p>
          <a:p>
            <a:r>
              <a:rPr lang="en-GB" sz="2400" dirty="0">
                <a:solidFill>
                  <a:schemeClr val="bg1"/>
                </a:solidFill>
              </a:rPr>
              <a:t>NETWORKING BINGO – PIZZA &amp; PROSECCO IN THE UNION – THURSDAY 23/10/25 – 5.30 – 8.30PM</a:t>
            </a:r>
          </a:p>
        </p:txBody>
      </p:sp>
    </p:spTree>
    <p:extLst>
      <p:ext uri="{BB962C8B-B14F-4D97-AF65-F5344CB8AC3E}">
        <p14:creationId xmlns:p14="http://schemas.microsoft.com/office/powerpoint/2010/main" val="221995020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093076" y="1196752"/>
            <a:ext cx="10005848" cy="4099148"/>
          </a:xfrm>
        </p:spPr>
        <p:txBody>
          <a:bodyPr/>
          <a:lstStyle/>
          <a:p>
            <a:pPr algn="ctr"/>
            <a:r>
              <a:rPr lang="en-GB" sz="4400" b="1" dirty="0" err="1">
                <a:solidFill>
                  <a:srgbClr val="002060"/>
                </a:solidFill>
                <a:highlight>
                  <a:srgbClr val="FF00FF"/>
                </a:highlight>
                <a:latin typeface="+mn-lt"/>
                <a:ea typeface="+mj-ea"/>
                <a:cs typeface="Calibri" panose="020F0502020204030204" pitchFamily="34" charset="0"/>
              </a:rPr>
              <a:t>Unrhyw</a:t>
            </a:r>
            <a:r>
              <a:rPr lang="en-GB" sz="4400" b="1" dirty="0">
                <a:solidFill>
                  <a:srgbClr val="002060"/>
                </a:solidFill>
                <a:highlight>
                  <a:srgbClr val="FF00FF"/>
                </a:highlight>
                <a:latin typeface="+mn-lt"/>
                <a:ea typeface="+mj-ea"/>
                <a:cs typeface="Calibri" panose="020F0502020204030204" pitchFamily="34" charset="0"/>
              </a:rPr>
              <a:t> </a:t>
            </a:r>
            <a:r>
              <a:rPr lang="en-GB" sz="4400" b="1" dirty="0" err="1">
                <a:solidFill>
                  <a:srgbClr val="002060"/>
                </a:solidFill>
                <a:highlight>
                  <a:srgbClr val="FF00FF"/>
                </a:highlight>
                <a:latin typeface="+mn-lt"/>
                <a:ea typeface="+mj-ea"/>
                <a:cs typeface="Calibri" panose="020F0502020204030204" pitchFamily="34" charset="0"/>
              </a:rPr>
              <a:t>gwestiynau</a:t>
            </a:r>
            <a:br>
              <a:rPr lang="en-GB" sz="4400" b="1" dirty="0">
                <a:solidFill>
                  <a:srgbClr val="002060"/>
                </a:solidFill>
                <a:highlight>
                  <a:srgbClr val="FF00FF"/>
                </a:highlight>
                <a:latin typeface="+mn-lt"/>
                <a:ea typeface="+mj-ea"/>
                <a:cs typeface="Calibri" panose="020F0502020204030204" pitchFamily="34" charset="0"/>
              </a:rPr>
            </a:br>
            <a:r>
              <a:rPr lang="en-GB" sz="4400" b="1" dirty="0">
                <a:solidFill>
                  <a:srgbClr val="002060"/>
                </a:solidFill>
                <a:highlight>
                  <a:srgbClr val="FF00FF"/>
                </a:highlight>
                <a:latin typeface="+mn-lt"/>
                <a:ea typeface="+mj-ea"/>
                <a:cs typeface="Calibri" panose="020F0502020204030204" pitchFamily="34" charset="0"/>
              </a:rPr>
              <a:t>Do you have any questions?</a:t>
            </a:r>
            <a:br>
              <a:rPr lang="en-GB" sz="4400" b="1" dirty="0">
                <a:solidFill>
                  <a:srgbClr val="002060"/>
                </a:solidFill>
                <a:highlight>
                  <a:srgbClr val="FF00FF"/>
                </a:highlight>
                <a:latin typeface="+mn-lt"/>
                <a:ea typeface="+mj-ea"/>
                <a:cs typeface="Calibri" panose="020F0502020204030204" pitchFamily="34" charset="0"/>
              </a:rPr>
            </a:br>
            <a:br>
              <a:rPr lang="en-GB" sz="4400" b="1" dirty="0">
                <a:solidFill>
                  <a:srgbClr val="002060"/>
                </a:solidFill>
                <a:highlight>
                  <a:srgbClr val="FF00FF"/>
                </a:highlight>
                <a:latin typeface="+mn-lt"/>
                <a:ea typeface="+mj-ea"/>
                <a:cs typeface="Calibri" panose="020F0502020204030204" pitchFamily="34" charset="0"/>
              </a:rPr>
            </a:br>
            <a:r>
              <a:rPr lang="en-GB" sz="4400" b="1" dirty="0">
                <a:solidFill>
                  <a:srgbClr val="002060"/>
                </a:solidFill>
                <a:highlight>
                  <a:srgbClr val="FF00FF"/>
                </a:highlight>
                <a:latin typeface="+mn-lt"/>
                <a:ea typeface="+mj-ea"/>
                <a:cs typeface="Calibri" panose="020F0502020204030204" pitchFamily="34" charset="0"/>
              </a:rPr>
              <a:t>Contact/</a:t>
            </a:r>
            <a:r>
              <a:rPr lang="en-GB" sz="4400" b="1" dirty="0" err="1">
                <a:solidFill>
                  <a:srgbClr val="002060"/>
                </a:solidFill>
                <a:highlight>
                  <a:srgbClr val="FF00FF"/>
                </a:highlight>
                <a:latin typeface="+mn-lt"/>
                <a:ea typeface="+mj-ea"/>
                <a:cs typeface="Calibri" panose="020F0502020204030204" pitchFamily="34" charset="0"/>
              </a:rPr>
              <a:t>cysylltwch</a:t>
            </a:r>
            <a:endParaRPr lang="en-GB" sz="4400" b="1" dirty="0">
              <a:solidFill>
                <a:srgbClr val="002060"/>
              </a:solidFill>
              <a:highlight>
                <a:srgbClr val="FF00FF"/>
              </a:highlight>
              <a:latin typeface="+mn-lt"/>
              <a:ea typeface="+mj-ea"/>
              <a:cs typeface="Calibri" panose="020F0502020204030204" pitchFamily="34" charset="0"/>
            </a:endParaRPr>
          </a:p>
          <a:p>
            <a:pPr algn="ctr"/>
            <a:r>
              <a:rPr lang="en-GB" sz="4400" b="1" dirty="0">
                <a:solidFill>
                  <a:srgbClr val="002060"/>
                </a:solidFill>
                <a:highlight>
                  <a:srgbClr val="FF00FF"/>
                </a:highlight>
                <a:latin typeface="+mn-lt"/>
                <a:ea typeface="+mj-ea"/>
                <a:cs typeface="Calibri" panose="020F0502020204030204" pitchFamily="34" charset="0"/>
              </a:rPr>
              <a:t>Bethan Jenkins ( Mon-Weds)</a:t>
            </a:r>
          </a:p>
          <a:p>
            <a:pPr algn="ctr"/>
            <a:r>
              <a:rPr lang="en-GB" sz="4400" b="1" dirty="0">
                <a:solidFill>
                  <a:srgbClr val="002060"/>
                </a:solidFill>
                <a:highlight>
                  <a:srgbClr val="FF00FF"/>
                </a:highlight>
                <a:latin typeface="+mn-lt"/>
                <a:ea typeface="+mj-ea"/>
                <a:cs typeface="Calibri" panose="020F0502020204030204" pitchFamily="34" charset="0"/>
              </a:rPr>
              <a:t>b.jenkins@uwtsd.ac.uk</a:t>
            </a:r>
            <a:endParaRPr lang="en-GB" sz="4800" dirty="0">
              <a:solidFill>
                <a:srgbClr val="002060"/>
              </a:solidFill>
              <a:highlight>
                <a:srgbClr val="FF00FF"/>
              </a:highlight>
              <a:latin typeface="+mn-lt"/>
              <a:ea typeface="Malgun Gothic" panose="020B0503020000020004" pitchFamily="34" charset="-127"/>
            </a:endParaRPr>
          </a:p>
          <a:p>
            <a:pPr algn="ctr"/>
            <a:endParaRPr lang="en-GB" sz="4800" dirty="0">
              <a:latin typeface="+mn-lt"/>
              <a:ea typeface="Malgun Gothic" panose="020B0503020000020004" pitchFamily="34" charset="-127"/>
            </a:endParaRPr>
          </a:p>
          <a:p>
            <a:pPr algn="ctr"/>
            <a:r>
              <a:rPr lang="en-GB" sz="4800" dirty="0">
                <a:latin typeface="+mn-lt"/>
                <a:ea typeface="Malgun Gothic" panose="020B0503020000020004" pitchFamily="34" charset="-127"/>
                <a:hlinkClick r:id="rId2">
                  <a:extLst>
                    <a:ext uri="{A12FA001-AC4F-418D-AE19-62706E023703}">
                      <ahyp:hlinkClr xmlns:ahyp="http://schemas.microsoft.com/office/drawing/2018/hyperlinkcolor" val="tx"/>
                    </a:ext>
                  </a:extLst>
                </a:hlinkClick>
              </a:rPr>
              <a:t>careers@uwtsd.ac.uk</a:t>
            </a:r>
            <a:r>
              <a:rPr lang="en-GB" sz="4800" dirty="0">
                <a:latin typeface="+mn-lt"/>
                <a:ea typeface="Malgun Gothic" panose="020B0503020000020004" pitchFamily="34" charset="-127"/>
              </a:rPr>
              <a:t> </a:t>
            </a:r>
          </a:p>
        </p:txBody>
      </p:sp>
    </p:spTree>
    <p:extLst>
      <p:ext uri="{BB962C8B-B14F-4D97-AF65-F5344CB8AC3E}">
        <p14:creationId xmlns:p14="http://schemas.microsoft.com/office/powerpoint/2010/main" val="2207563220"/>
      </p:ext>
    </p:extLst>
  </p:cSld>
  <p:clrMapOvr>
    <a:masterClrMapping/>
  </p:clrMapOvr>
  <p:transition spd="slow">
    <p:push/>
  </p:transition>
</p:sld>
</file>

<file path=ppt/tags/tag1.xml><?xml version="1.0" encoding="utf-8"?>
<p:tagLst xmlns:a="http://schemas.openxmlformats.org/drawingml/2006/main" xmlns:r="http://schemas.openxmlformats.org/officeDocument/2006/relationships" xmlns:p="http://schemas.openxmlformats.org/presentationml/2006/main">
  <p:tag name="SLIDO_APP_VERSION" val="1.3.1.2927"/>
  <p:tag name="SLIDO_PRESENTATION_ID" val="00000000-0000-0000-0000-000000000000"/>
  <p:tag name="SLIDO_EVENT_UUID" val="9ab97b80-75d6-43d6-9500-e0e5642d300c"/>
  <p:tag name="SLIDO_EVENT_SECTION_UUID" val="8eb234ae-3123-40d8-98e1-362593689547"/>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ABDE19A53F824BB1762AB663DBC65F" ma:contentTypeVersion="38" ma:contentTypeDescription="Create a new document." ma:contentTypeScope="" ma:versionID="dca2b0807f5326251b05878359fdaaf1">
  <xsd:schema xmlns:xsd="http://www.w3.org/2001/XMLSchema" xmlns:xs="http://www.w3.org/2001/XMLSchema" xmlns:p="http://schemas.microsoft.com/office/2006/metadata/properties" xmlns:ns2="82cb61f4-8006-4055-9084-02a83bfe4b48" xmlns:ns3="d54f88f9-1b65-490f-913e-6608a6002d4e" targetNamespace="http://schemas.microsoft.com/office/2006/metadata/properties" ma:root="true" ma:fieldsID="92b68e67e5089ca04f4f9b174f852053" ns2:_="" ns3:_="">
    <xsd:import namespace="82cb61f4-8006-4055-9084-02a83bfe4b48"/>
    <xsd:import namespace="d54f88f9-1b65-490f-913e-6608a6002d4e"/>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element ref="ns3:SharedWithUsers" minOccurs="0"/>
                <xsd:element ref="ns3:SharedWithDetails" minOccurs="0"/>
                <xsd:element ref="ns2:MediaServiceLocation"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cb61f4-8006-4055-9084-02a83bfe4b48"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OCR" ma:index="30" nillable="true" ma:displayName="Extracted Text" ma:internalName="MediaServiceOCR" ma:readOnly="true">
      <xsd:simpleType>
        <xsd:restriction base="dms:Note">
          <xsd:maxLength value="255"/>
        </xsd:restriction>
      </xsd:simpleType>
    </xsd:element>
    <xsd:element name="MediaServiceGenerationTime" ma:index="31" nillable="true" ma:displayName="MediaServiceGenerationTime" ma:hidden="true" ma:internalName="MediaServiceGenerationTime" ma:readOnly="true">
      <xsd:simpleType>
        <xsd:restriction base="dms:Text"/>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AutoKeyPoints" ma:index="33" nillable="true" ma:displayName="MediaServiceAutoKeyPoints" ma:hidden="true" ma:internalName="MediaServiceAutoKeyPoints" ma:readOnly="true">
      <xsd:simpleType>
        <xsd:restriction base="dms:Note"/>
      </xsd:simpleType>
    </xsd:element>
    <xsd:element name="MediaServiceKeyPoints" ma:index="34" nillable="true" ma:displayName="KeyPoints" ma:internalName="MediaServiceKeyPoints" ma:readOnly="true">
      <xsd:simpleType>
        <xsd:restriction base="dms:Note">
          <xsd:maxLength value="255"/>
        </xsd:restriction>
      </xsd:simpleType>
    </xsd:element>
    <xsd:element name="MediaServiceDateTaken" ma:index="35" nillable="true" ma:displayName="MediaServiceDateTaken" ma:hidden="true" ma:internalName="MediaServiceDateTaken" ma:readOnly="true">
      <xsd:simpleType>
        <xsd:restriction base="dms:Text"/>
      </xsd:simpleType>
    </xsd:element>
    <xsd:element name="MediaServiceLocation" ma:index="38" nillable="true" ma:displayName="Location" ma:internalName="MediaServiceLocation" ma:readOnly="true">
      <xsd:simpleType>
        <xsd:restriction base="dms:Text"/>
      </xsd:simpleType>
    </xsd:element>
    <xsd:element name="MediaLengthInSeconds" ma:index="39" nillable="true" ma:displayName="Length (seconds)" ma:internalName="MediaLengthInSeconds" ma:readOnly="true">
      <xsd:simpleType>
        <xsd:restriction base="dms:Unknown"/>
      </xsd:simpleType>
    </xsd:element>
    <xsd:element name="lcf76f155ced4ddcb4097134ff3c332f" ma:index="4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3" nillable="true" ma:displayName="MediaServiceSearchProperties" ma:hidden="true" ma:internalName="MediaServiceSearchProperties" ma:readOnly="true">
      <xsd:simpleType>
        <xsd:restriction base="dms:Note"/>
      </xsd:simpleType>
    </xsd:element>
    <xsd:element name="MediaServiceObjectDetectorVersions" ma:index="4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54f88f9-1b65-490f-913e-6608a6002d4e" elementFormDefault="qualified">
    <xsd:import namespace="http://schemas.microsoft.com/office/2006/documentManagement/types"/>
    <xsd:import namespace="http://schemas.microsoft.com/office/infopath/2007/PartnerControls"/>
    <xsd:element name="SharedWithUsers" ma:index="3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7" nillable="true" ma:displayName="Shared With Details" ma:internalName="SharedWithDetails" ma:readOnly="true">
      <xsd:simpleType>
        <xsd:restriction base="dms:Note">
          <xsd:maxLength value="255"/>
        </xsd:restriction>
      </xsd:simpleType>
    </xsd:element>
    <xsd:element name="TaxCatchAll" ma:index="42" nillable="true" ma:displayName="Taxonomy Catch All Column" ma:hidden="true" ma:list="{5f1fbfe5-7bc2-4303-b919-07e8fa4d9608}" ma:internalName="TaxCatchAll" ma:showField="CatchAllData" ma:web="d54f88f9-1b65-490f-913e-6608a6002d4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emplates xmlns="82cb61f4-8006-4055-9084-02a83bfe4b48" xsi:nil="true"/>
    <TeamsChannelId xmlns="82cb61f4-8006-4055-9084-02a83bfe4b48" xsi:nil="true"/>
    <Leaders xmlns="82cb61f4-8006-4055-9084-02a83bfe4b48">
      <UserInfo>
        <DisplayName/>
        <AccountId xsi:nil="true"/>
        <AccountType/>
      </UserInfo>
    </Leaders>
    <CultureName xmlns="82cb61f4-8006-4055-9084-02a83bfe4b48" xsi:nil="true"/>
    <Member_Groups xmlns="82cb61f4-8006-4055-9084-02a83bfe4b48">
      <UserInfo>
        <DisplayName/>
        <AccountId xsi:nil="true"/>
        <AccountType/>
      </UserInfo>
    </Member_Groups>
    <Invited_Members xmlns="82cb61f4-8006-4055-9084-02a83bfe4b48" xsi:nil="true"/>
    <Is_Collaboration_Space_Locked xmlns="82cb61f4-8006-4055-9084-02a83bfe4b48" xsi:nil="true"/>
    <Has_Leaders_Only_SectionGroup xmlns="82cb61f4-8006-4055-9084-02a83bfe4b48" xsi:nil="true"/>
    <Distribution_Groups xmlns="82cb61f4-8006-4055-9084-02a83bfe4b48" xsi:nil="true"/>
    <DefaultSectionNames xmlns="82cb61f4-8006-4055-9084-02a83bfe4b48" xsi:nil="true"/>
    <LMS_Mappings xmlns="82cb61f4-8006-4055-9084-02a83bfe4b48" xsi:nil="true"/>
    <Owner xmlns="82cb61f4-8006-4055-9084-02a83bfe4b48">
      <UserInfo>
        <DisplayName/>
        <AccountId xsi:nil="true"/>
        <AccountType/>
      </UserInfo>
    </Owner>
    <Math_Settings xmlns="82cb61f4-8006-4055-9084-02a83bfe4b48" xsi:nil="true"/>
    <Members xmlns="82cb61f4-8006-4055-9084-02a83bfe4b48">
      <UserInfo>
        <DisplayName/>
        <AccountId xsi:nil="true"/>
        <AccountType/>
      </UserInfo>
    </Members>
    <FolderType xmlns="82cb61f4-8006-4055-9084-02a83bfe4b48" xsi:nil="true"/>
    <IsNotebookLocked xmlns="82cb61f4-8006-4055-9084-02a83bfe4b48" xsi:nil="true"/>
    <Self_Registration_Enabled xmlns="82cb61f4-8006-4055-9084-02a83bfe4b48" xsi:nil="true"/>
    <Invited_Leaders xmlns="82cb61f4-8006-4055-9084-02a83bfe4b48" xsi:nil="true"/>
    <AppVersion xmlns="82cb61f4-8006-4055-9084-02a83bfe4b48" xsi:nil="true"/>
    <lcf76f155ced4ddcb4097134ff3c332f xmlns="82cb61f4-8006-4055-9084-02a83bfe4b48">
      <Terms xmlns="http://schemas.microsoft.com/office/infopath/2007/PartnerControls"/>
    </lcf76f155ced4ddcb4097134ff3c332f>
    <NotebookType xmlns="82cb61f4-8006-4055-9084-02a83bfe4b48" xsi:nil="true"/>
    <TaxCatchAll xmlns="d54f88f9-1b65-490f-913e-6608a6002d4e" xsi:nil="true"/>
  </documentManagement>
</p:properties>
</file>

<file path=customXml/itemProps1.xml><?xml version="1.0" encoding="utf-8"?>
<ds:datastoreItem xmlns:ds="http://schemas.openxmlformats.org/officeDocument/2006/customXml" ds:itemID="{940298A2-D1B2-4070-AD30-B4D515041B16}">
  <ds:schemaRefs>
    <ds:schemaRef ds:uri="82cb61f4-8006-4055-9084-02a83bfe4b48"/>
    <ds:schemaRef ds:uri="d54f88f9-1b65-490f-913e-6608a6002d4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3ADA4C1-5756-451F-B524-9985A8FDA092}">
  <ds:schemaRefs>
    <ds:schemaRef ds:uri="http://schemas.microsoft.com/sharepoint/v3/contenttype/forms"/>
  </ds:schemaRefs>
</ds:datastoreItem>
</file>

<file path=customXml/itemProps3.xml><?xml version="1.0" encoding="utf-8"?>
<ds:datastoreItem xmlns:ds="http://schemas.openxmlformats.org/officeDocument/2006/customXml" ds:itemID="{4971F738-F0B8-4CD5-800B-F007647E9684}">
  <ds:schemaRefs>
    <ds:schemaRef ds:uri="http://purl.org/dc/dcmitype/"/>
    <ds:schemaRef ds:uri="d54f88f9-1b65-490f-913e-6608a6002d4e"/>
    <ds:schemaRef ds:uri="http://www.w3.org/XML/1998/namespace"/>
    <ds:schemaRef ds:uri="http://schemas.microsoft.com/office/2006/documentManagement/types"/>
    <ds:schemaRef ds:uri="http://schemas.microsoft.com/office/2006/metadata/properties"/>
    <ds:schemaRef ds:uri="http://purl.org/dc/elements/1.1/"/>
    <ds:schemaRef ds:uri="82cb61f4-8006-4055-9084-02a83bfe4b48"/>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0</TotalTime>
  <Words>2277</Words>
  <Application>Microsoft Office PowerPoint</Application>
  <PresentationFormat>Widescreen</PresentationFormat>
  <Paragraphs>226</Paragraphs>
  <Slides>21</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Aharoni</vt:lpstr>
      <vt:lpstr>Calibri Light</vt:lpstr>
      <vt:lpstr>Arial</vt:lpstr>
      <vt:lpstr>Cosmos-Medium</vt:lpstr>
      <vt:lpstr>Malgun Gothic</vt:lpstr>
      <vt:lpstr>Calibri</vt:lpstr>
      <vt:lpstr>Aptos</vt:lpstr>
      <vt:lpstr>Futura LT</vt:lpstr>
      <vt:lpstr>Office 2013 - 2022 Theme</vt:lpstr>
      <vt:lpstr>CAREERS SERVICE</vt:lpstr>
      <vt:lpstr>PowerPoint Presentation</vt:lpstr>
      <vt:lpstr>Ble i ddechrau… Where to start……….</vt:lpstr>
      <vt:lpstr>PowerPoint Presentation</vt:lpstr>
      <vt:lpstr>www.brightnetwork.co.uk </vt:lpstr>
      <vt:lpstr>PowerPoint Presentation</vt:lpstr>
      <vt:lpstr>Gwerthoedd a Blaenoriaethau / Values &amp; Priorities</vt:lpstr>
      <vt:lpstr>Ydych chi'n gweld unrhyw her(iau) yn y byd yr hoffech chi eu datrys? Do you see any challenges in the world that you’d like to help solve? </vt:lpstr>
      <vt:lpstr>Strengths / Cryfderau</vt:lpstr>
      <vt:lpstr>Pa sgiliau ydych chi'n eu datblygu? What skills are you developing?</vt:lpstr>
      <vt:lpstr>SWOT Analysis</vt:lpstr>
      <vt:lpstr>Dadansoddiad SWOT</vt:lpstr>
      <vt:lpstr>Personal Development Plan</vt:lpstr>
      <vt:lpstr>Cynllun Datblygu Personol</vt:lpstr>
      <vt:lpstr>Defnyddio Cymorth o’ch Cwmpas ac AI Using AI and other support</vt:lpstr>
      <vt:lpstr>PowerPoint Presentation</vt:lpstr>
      <vt:lpstr>Lluniwch Nodau CAMPUS/SMART Goals</vt:lpstr>
      <vt:lpstr>Maglau Meddwl Arferol/Thinking Traps</vt:lpstr>
      <vt:lpstr>Shirzad Chamine’s - 10 Saboteurs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Cox Melissa</dc:creator>
  <cp:lastModifiedBy>Heddwen Davies</cp:lastModifiedBy>
  <cp:revision>3</cp:revision>
  <cp:lastPrinted>2020-02-10T08:13:40Z</cp:lastPrinted>
  <dcterms:created xsi:type="dcterms:W3CDTF">2017-03-16T11:43:27Z</dcterms:created>
  <dcterms:modified xsi:type="dcterms:W3CDTF">2025-10-13T13:23:44Z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1.3.1.2927</vt:lpwstr>
  </property>
  <property fmtid="{D5CDD505-2E9C-101B-9397-08002B2CF9AE}" pid="3" name="MediaServiceImageTags">
    <vt:lpwstr/>
  </property>
  <property fmtid="{D5CDD505-2E9C-101B-9397-08002B2CF9AE}" pid="4" name="ContentTypeId">
    <vt:lpwstr>0x0101003FABDE19A53F824BB1762AB663DBC65F</vt:lpwstr>
  </property>
</Properties>
</file>