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media/image15.jpg" ContentType="image/jpg"/>
  <Override PartName="/ppt/media/image16.jpg" ContentType="image/jpg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39"/>
  </p:handoutMasterIdLst>
  <p:sldIdLst>
    <p:sldId id="256" r:id="rId5"/>
    <p:sldId id="258" r:id="rId6"/>
    <p:sldId id="366" r:id="rId7"/>
    <p:sldId id="367" r:id="rId8"/>
    <p:sldId id="368" r:id="rId9"/>
    <p:sldId id="369" r:id="rId10"/>
    <p:sldId id="263" r:id="rId11"/>
    <p:sldId id="264" r:id="rId12"/>
    <p:sldId id="270" r:id="rId13"/>
    <p:sldId id="271" r:id="rId14"/>
    <p:sldId id="273" r:id="rId15"/>
    <p:sldId id="274" r:id="rId16"/>
    <p:sldId id="275" r:id="rId17"/>
    <p:sldId id="276" r:id="rId18"/>
    <p:sldId id="278" r:id="rId19"/>
    <p:sldId id="340" r:id="rId20"/>
    <p:sldId id="280" r:id="rId21"/>
    <p:sldId id="281" r:id="rId22"/>
    <p:sldId id="282" r:id="rId23"/>
    <p:sldId id="285" r:id="rId24"/>
    <p:sldId id="287" r:id="rId25"/>
    <p:sldId id="289" r:id="rId26"/>
    <p:sldId id="291" r:id="rId27"/>
    <p:sldId id="346" r:id="rId28"/>
    <p:sldId id="347" r:id="rId29"/>
    <p:sldId id="349" r:id="rId30"/>
    <p:sldId id="358" r:id="rId31"/>
    <p:sldId id="359" r:id="rId32"/>
    <p:sldId id="360" r:id="rId33"/>
    <p:sldId id="361" r:id="rId34"/>
    <p:sldId id="362" r:id="rId35"/>
    <p:sldId id="363" r:id="rId36"/>
    <p:sldId id="364" r:id="rId37"/>
    <p:sldId id="279" r:id="rId3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1498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handoutMaster" Target="handoutMasters/handoutMaster1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theme" Target="theme/theme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tableStyles" Target="tableStyle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15/10/2021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15/10/2021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15/10/2021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709676" y="1813001"/>
            <a:ext cx="7724647" cy="4832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10/15/2021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6795878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15/10/2021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2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ssms/download-sql-server-management-studio-ssms?view=sql-server-ver15" TargetMode="External"/><Relationship Id="rId2" Type="http://schemas.openxmlformats.org/officeDocument/2006/relationships/hyperlink" Target="https://www.guru99.com/ms-sql-server-tutorial.html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832375"/>
            <a:ext cx="7992888" cy="1470025"/>
          </a:xfrm>
        </p:spPr>
        <p:txBody>
          <a:bodyPr>
            <a:normAutofit/>
          </a:bodyPr>
          <a:lstStyle/>
          <a:p>
            <a:pPr algn="l"/>
            <a:r>
              <a:rPr lang="en-GB" b="1" i="0" u="none" strike="noStrike" dirty="0">
                <a:effectLst/>
                <a:latin typeface="Lato" panose="020F0502020204030203" pitchFamily="34" charset="0"/>
              </a:rPr>
              <a:t>BSc (Hons) Cloud Computing</a:t>
            </a:r>
            <a:endParaRPr lang="en-GB" b="0" i="0" dirty="0">
              <a:effectLst/>
              <a:latin typeface="Lato" panose="020F0502020204030203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DF19CEE-DBDB-4661-BBB2-6DFE130B9BEC}"/>
              </a:ext>
            </a:extLst>
          </p:cNvPr>
          <p:cNvSpPr txBox="1"/>
          <p:nvPr/>
        </p:nvSpPr>
        <p:spPr>
          <a:xfrm>
            <a:off x="827584" y="2204864"/>
            <a:ext cx="74888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0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Module Code : ACCA4023 - </a:t>
            </a:r>
            <a:r>
              <a:rPr lang="en-US" sz="30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Calibri" panose="020F0502020204030204" pitchFamily="34" charset="0"/>
              </a:rPr>
              <a:t>Introduction to Web and Database Concepts</a:t>
            </a:r>
            <a:endParaRPr lang="en-GB" sz="3000" b="1" i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9C3A6D-BCF4-470F-96E7-38CA4076E710}"/>
              </a:ext>
            </a:extLst>
          </p:cNvPr>
          <p:cNvSpPr txBox="1"/>
          <p:nvPr/>
        </p:nvSpPr>
        <p:spPr>
          <a:xfrm>
            <a:off x="1187624" y="3447004"/>
            <a:ext cx="69127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 04 : </a:t>
            </a:r>
            <a:r>
              <a:rPr lang="en-GB" sz="3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</a:rPr>
              <a:t>Relational database implementation using DBMS 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417638"/>
            <a:ext cx="8435280" cy="4099595"/>
          </a:xfrm>
        </p:spPr>
        <p:txBody>
          <a:bodyPr>
            <a:norm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US" b="1" i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ource Sans Pro" panose="020B0503030403020204" pitchFamily="34" charset="0"/>
              </a:rPr>
              <a:t>SQL 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3200" b="1" i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ource Sans Pro" panose="020B0503030403020204" pitchFamily="34" charset="0"/>
              </a:rPr>
              <a:t>SQL Command Type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ource Sans Pro" panose="020B0503030403020204" pitchFamily="34" charset="0"/>
            </a:endParaRP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ource Sans Pro" panose="020B0503030403020204" pitchFamily="34" charset="0"/>
              </a:rPr>
              <a:t>SQL Commands</a:t>
            </a:r>
            <a:endParaRPr lang="en-GB" sz="3200" b="1" i="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ource Sans Pro" panose="020B0503030403020204" pitchFamily="34" charset="0"/>
            </a:endParaRP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ource Sans Pro" panose="020B0503030403020204" pitchFamily="34" charset="0"/>
              </a:rPr>
              <a:t>Setting Primary key and foreign key</a:t>
            </a:r>
          </a:p>
          <a:p>
            <a:pPr algn="just">
              <a:buFont typeface="Wingdings" panose="05000000000000000000" pitchFamily="2" charset="2"/>
              <a:buChar char="Ø"/>
            </a:pPr>
            <a:endParaRPr lang="en-GB" sz="3200" b="1" dirty="0">
              <a:solidFill>
                <a:srgbClr val="222222"/>
              </a:solidFill>
              <a:latin typeface="Source Sans Pro" panose="020B0503030403020204" pitchFamily="34" charset="0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b="1" dirty="0">
              <a:solidFill>
                <a:srgbClr val="22222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ource Sans Pro" panose="020B0503030403020204" pitchFamily="34" charset="0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b="1" i="0" dirty="0">
              <a:solidFill>
                <a:srgbClr val="22222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ource Sans Pro" panose="020B0503030403020204" pitchFamily="34" charset="0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rmorant Garamond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rmorant Garamond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>
              <a:solidFill>
                <a:srgbClr val="00B0F0"/>
              </a:solidFill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>
              <a:solidFill>
                <a:srgbClr val="29A5D6"/>
              </a:solidFill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>
              <a:solidFill>
                <a:srgbClr val="29A5D6"/>
              </a:solidFill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b="0" i="0" u="none" strike="noStrike" dirty="0">
              <a:solidFill>
                <a:srgbClr val="29A5D6"/>
              </a:solidFill>
              <a:effectLst/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89585" y="1340768"/>
            <a:ext cx="8164830" cy="4022511"/>
          </a:xfrm>
          <a:prstGeom prst="rect">
            <a:avLst/>
          </a:prstGeom>
        </p:spPr>
        <p:txBody>
          <a:bodyPr vert="horz" wrap="square" lIns="0" tIns="43815" rIns="0" bIns="0" rtlCol="0">
            <a:spAutoFit/>
          </a:bodyPr>
          <a:lstStyle/>
          <a:p>
            <a:pPr marL="355600" marR="21590" indent="-342900">
              <a:lnSpc>
                <a:spcPts val="1939"/>
              </a:lnSpc>
              <a:spcBef>
                <a:spcPts val="34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800" b="1" spc="-5" dirty="0">
                <a:latin typeface="Courier New"/>
                <a:cs typeface="Courier New"/>
              </a:rPr>
              <a:t>SQL </a:t>
            </a:r>
            <a:r>
              <a:rPr sz="1800" b="1" spc="-10" dirty="0">
                <a:latin typeface="Courier New"/>
                <a:cs typeface="Courier New"/>
              </a:rPr>
              <a:t>(pronounced "ess-que-el") stands for Structured Query </a:t>
            </a:r>
            <a:r>
              <a:rPr sz="1800" b="1" spc="-1070" dirty="0">
                <a:latin typeface="Courier New"/>
                <a:cs typeface="Courier New"/>
              </a:rPr>
              <a:t> </a:t>
            </a:r>
            <a:r>
              <a:rPr sz="1800" b="1" spc="-10" dirty="0">
                <a:latin typeface="Courier New"/>
                <a:cs typeface="Courier New"/>
              </a:rPr>
              <a:t>Language</a:t>
            </a:r>
            <a:endParaRPr sz="1800" dirty="0">
              <a:latin typeface="Courier New"/>
              <a:cs typeface="Courier New"/>
            </a:endParaRPr>
          </a:p>
          <a:p>
            <a:pPr marL="355600" indent="-342900">
              <a:lnSpc>
                <a:spcPct val="100000"/>
              </a:lnSpc>
              <a:spcBef>
                <a:spcPts val="19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800" b="1" spc="-5" dirty="0">
                <a:latin typeface="Courier New"/>
                <a:cs typeface="Courier New"/>
              </a:rPr>
              <a:t>SQL </a:t>
            </a:r>
            <a:r>
              <a:rPr sz="1800" b="1" spc="-10" dirty="0">
                <a:latin typeface="Courier New"/>
                <a:cs typeface="Courier New"/>
              </a:rPr>
              <a:t>is</a:t>
            </a:r>
            <a:r>
              <a:rPr sz="1800" b="1" spc="-5" dirty="0">
                <a:latin typeface="Courier New"/>
                <a:cs typeface="Courier New"/>
              </a:rPr>
              <a:t> </a:t>
            </a:r>
            <a:r>
              <a:rPr sz="1800" b="1" spc="-10" dirty="0">
                <a:latin typeface="Courier New"/>
                <a:cs typeface="Courier New"/>
              </a:rPr>
              <a:t>used </a:t>
            </a:r>
            <a:r>
              <a:rPr sz="1800" b="1" spc="-5" dirty="0">
                <a:latin typeface="Courier New"/>
                <a:cs typeface="Courier New"/>
              </a:rPr>
              <a:t>to </a:t>
            </a:r>
            <a:r>
              <a:rPr sz="1800" b="1" spc="-10" dirty="0">
                <a:latin typeface="Courier New"/>
                <a:cs typeface="Courier New"/>
              </a:rPr>
              <a:t>communicate</a:t>
            </a:r>
            <a:r>
              <a:rPr sz="1800" b="1" spc="-15" dirty="0">
                <a:latin typeface="Courier New"/>
                <a:cs typeface="Courier New"/>
              </a:rPr>
              <a:t> </a:t>
            </a:r>
            <a:r>
              <a:rPr sz="1800" b="1" spc="-5" dirty="0">
                <a:latin typeface="Courier New"/>
                <a:cs typeface="Courier New"/>
              </a:rPr>
              <a:t>with</a:t>
            </a:r>
            <a:r>
              <a:rPr sz="1800" b="1" spc="-15" dirty="0">
                <a:latin typeface="Courier New"/>
                <a:cs typeface="Courier New"/>
              </a:rPr>
              <a:t> </a:t>
            </a:r>
            <a:r>
              <a:rPr sz="1800" b="1" dirty="0">
                <a:latin typeface="Courier New"/>
                <a:cs typeface="Courier New"/>
              </a:rPr>
              <a:t>a</a:t>
            </a:r>
            <a:r>
              <a:rPr sz="1800" b="1" spc="-10" dirty="0">
                <a:latin typeface="Courier New"/>
                <a:cs typeface="Courier New"/>
              </a:rPr>
              <a:t> database</a:t>
            </a:r>
            <a:endParaRPr sz="1800" dirty="0">
              <a:latin typeface="Courier New"/>
              <a:cs typeface="Courier New"/>
            </a:endParaRPr>
          </a:p>
          <a:p>
            <a:pPr marL="355600" marR="413384" indent="-342900">
              <a:lnSpc>
                <a:spcPts val="1939"/>
              </a:lnSpc>
              <a:spcBef>
                <a:spcPts val="464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800" b="1" spc="-10" dirty="0">
                <a:latin typeface="Courier New"/>
                <a:cs typeface="Courier New"/>
              </a:rPr>
              <a:t>According to</a:t>
            </a:r>
            <a:r>
              <a:rPr sz="1800" b="1" spc="5" dirty="0">
                <a:latin typeface="Courier New"/>
                <a:cs typeface="Courier New"/>
              </a:rPr>
              <a:t> </a:t>
            </a:r>
            <a:r>
              <a:rPr sz="1800" b="1" spc="-10" dirty="0">
                <a:latin typeface="Courier New"/>
                <a:cs typeface="Courier New"/>
              </a:rPr>
              <a:t>ANSI</a:t>
            </a:r>
            <a:r>
              <a:rPr sz="1800" b="1" spc="5" dirty="0">
                <a:latin typeface="Courier New"/>
                <a:cs typeface="Courier New"/>
              </a:rPr>
              <a:t> </a:t>
            </a:r>
            <a:r>
              <a:rPr sz="1800" b="1" spc="-10" dirty="0">
                <a:latin typeface="Courier New"/>
                <a:cs typeface="Courier New"/>
              </a:rPr>
              <a:t>(American</a:t>
            </a:r>
            <a:r>
              <a:rPr sz="1800" b="1" spc="-5" dirty="0">
                <a:latin typeface="Courier New"/>
                <a:cs typeface="Courier New"/>
              </a:rPr>
              <a:t> </a:t>
            </a:r>
            <a:r>
              <a:rPr sz="1800" b="1" spc="-10" dirty="0">
                <a:latin typeface="Courier New"/>
                <a:cs typeface="Courier New"/>
              </a:rPr>
              <a:t>National</a:t>
            </a:r>
            <a:r>
              <a:rPr sz="1800" b="1" spc="-5" dirty="0">
                <a:latin typeface="Courier New"/>
                <a:cs typeface="Courier New"/>
              </a:rPr>
              <a:t> </a:t>
            </a:r>
            <a:r>
              <a:rPr sz="1800" b="1" spc="-10" dirty="0">
                <a:latin typeface="Courier New"/>
                <a:cs typeface="Courier New"/>
              </a:rPr>
              <a:t>Standards </a:t>
            </a:r>
            <a:r>
              <a:rPr sz="1800" b="1" spc="-5" dirty="0">
                <a:latin typeface="Courier New"/>
                <a:cs typeface="Courier New"/>
              </a:rPr>
              <a:t> </a:t>
            </a:r>
            <a:r>
              <a:rPr sz="1800" b="1" spc="-10" dirty="0">
                <a:latin typeface="Courier New"/>
                <a:cs typeface="Courier New"/>
              </a:rPr>
              <a:t>Institute),</a:t>
            </a:r>
            <a:r>
              <a:rPr sz="1800" b="1" spc="-5" dirty="0">
                <a:latin typeface="Courier New"/>
                <a:cs typeface="Courier New"/>
              </a:rPr>
              <a:t> it</a:t>
            </a:r>
            <a:r>
              <a:rPr sz="1800" b="1" spc="5" dirty="0">
                <a:latin typeface="Courier New"/>
                <a:cs typeface="Courier New"/>
              </a:rPr>
              <a:t> </a:t>
            </a:r>
            <a:r>
              <a:rPr sz="1800" b="1" spc="-10" dirty="0">
                <a:latin typeface="Courier New"/>
                <a:cs typeface="Courier New"/>
              </a:rPr>
              <a:t>is</a:t>
            </a:r>
            <a:r>
              <a:rPr sz="1800" b="1" dirty="0">
                <a:latin typeface="Courier New"/>
                <a:cs typeface="Courier New"/>
              </a:rPr>
              <a:t> </a:t>
            </a:r>
            <a:r>
              <a:rPr sz="1800" b="1" spc="-5" dirty="0">
                <a:latin typeface="Courier New"/>
                <a:cs typeface="Courier New"/>
              </a:rPr>
              <a:t>the</a:t>
            </a:r>
            <a:r>
              <a:rPr sz="1800" b="1" spc="-15" dirty="0">
                <a:latin typeface="Courier New"/>
                <a:cs typeface="Courier New"/>
              </a:rPr>
              <a:t> </a:t>
            </a:r>
            <a:r>
              <a:rPr sz="1800" b="1" spc="-10" dirty="0">
                <a:latin typeface="Courier New"/>
                <a:cs typeface="Courier New"/>
              </a:rPr>
              <a:t>standard</a:t>
            </a:r>
            <a:r>
              <a:rPr sz="1800" b="1" dirty="0">
                <a:latin typeface="Courier New"/>
                <a:cs typeface="Courier New"/>
              </a:rPr>
              <a:t> </a:t>
            </a:r>
            <a:r>
              <a:rPr sz="1800" b="1" spc="-10" dirty="0">
                <a:latin typeface="Courier New"/>
                <a:cs typeface="Courier New"/>
              </a:rPr>
              <a:t>language</a:t>
            </a:r>
            <a:r>
              <a:rPr sz="1800" b="1" spc="5" dirty="0">
                <a:latin typeface="Courier New"/>
                <a:cs typeface="Courier New"/>
              </a:rPr>
              <a:t> </a:t>
            </a:r>
            <a:r>
              <a:rPr sz="1800" b="1" spc="-5" dirty="0">
                <a:latin typeface="Courier New"/>
                <a:cs typeface="Courier New"/>
              </a:rPr>
              <a:t>for</a:t>
            </a:r>
            <a:r>
              <a:rPr sz="1800" b="1" spc="-20" dirty="0">
                <a:latin typeface="Courier New"/>
                <a:cs typeface="Courier New"/>
              </a:rPr>
              <a:t> </a:t>
            </a:r>
            <a:r>
              <a:rPr sz="1800" b="1" spc="-10" dirty="0">
                <a:latin typeface="Courier New"/>
                <a:cs typeface="Courier New"/>
              </a:rPr>
              <a:t>relational </a:t>
            </a:r>
            <a:r>
              <a:rPr sz="1800" b="1" spc="-1065" dirty="0">
                <a:latin typeface="Courier New"/>
                <a:cs typeface="Courier New"/>
              </a:rPr>
              <a:t> </a:t>
            </a:r>
            <a:r>
              <a:rPr sz="1800" b="1" spc="-10" dirty="0">
                <a:latin typeface="Courier New"/>
                <a:cs typeface="Courier New"/>
              </a:rPr>
              <a:t>database management</a:t>
            </a:r>
            <a:r>
              <a:rPr sz="1800" b="1" spc="-5" dirty="0">
                <a:latin typeface="Courier New"/>
                <a:cs typeface="Courier New"/>
              </a:rPr>
              <a:t> </a:t>
            </a:r>
            <a:r>
              <a:rPr sz="1800" b="1" spc="-10" dirty="0">
                <a:latin typeface="Courier New"/>
                <a:cs typeface="Courier New"/>
              </a:rPr>
              <a:t>systems</a:t>
            </a:r>
            <a:endParaRPr sz="1800" dirty="0">
              <a:latin typeface="Courier New"/>
              <a:cs typeface="Courier New"/>
            </a:endParaRPr>
          </a:p>
          <a:p>
            <a:pPr marL="355600" marR="278130" indent="-342900">
              <a:lnSpc>
                <a:spcPts val="1939"/>
              </a:lnSpc>
              <a:spcBef>
                <a:spcPts val="44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800" b="1" spc="-5" dirty="0">
                <a:latin typeface="Courier New"/>
                <a:cs typeface="Courier New"/>
              </a:rPr>
              <a:t>SQL </a:t>
            </a:r>
            <a:r>
              <a:rPr sz="1800" b="1" spc="-10" dirty="0">
                <a:latin typeface="Courier New"/>
                <a:cs typeface="Courier New"/>
              </a:rPr>
              <a:t>statements</a:t>
            </a:r>
            <a:r>
              <a:rPr sz="1800" b="1" dirty="0">
                <a:latin typeface="Courier New"/>
                <a:cs typeface="Courier New"/>
              </a:rPr>
              <a:t> </a:t>
            </a:r>
            <a:r>
              <a:rPr sz="1800" b="1" spc="-10" dirty="0">
                <a:latin typeface="Courier New"/>
                <a:cs typeface="Courier New"/>
              </a:rPr>
              <a:t>are</a:t>
            </a:r>
            <a:r>
              <a:rPr sz="1800" b="1" dirty="0">
                <a:latin typeface="Courier New"/>
                <a:cs typeface="Courier New"/>
              </a:rPr>
              <a:t> </a:t>
            </a:r>
            <a:r>
              <a:rPr sz="1800" b="1" spc="-10" dirty="0">
                <a:latin typeface="Courier New"/>
                <a:cs typeface="Courier New"/>
              </a:rPr>
              <a:t>used</a:t>
            </a:r>
            <a:r>
              <a:rPr sz="1800" b="1" dirty="0">
                <a:latin typeface="Courier New"/>
                <a:cs typeface="Courier New"/>
              </a:rPr>
              <a:t> </a:t>
            </a:r>
            <a:r>
              <a:rPr sz="1800" b="1" spc="-5" dirty="0">
                <a:latin typeface="Courier New"/>
                <a:cs typeface="Courier New"/>
              </a:rPr>
              <a:t>to</a:t>
            </a:r>
            <a:r>
              <a:rPr sz="1800" b="1" spc="-10" dirty="0">
                <a:latin typeface="Courier New"/>
                <a:cs typeface="Courier New"/>
              </a:rPr>
              <a:t> perform</a:t>
            </a:r>
            <a:r>
              <a:rPr sz="1800" b="1" dirty="0">
                <a:latin typeface="Courier New"/>
                <a:cs typeface="Courier New"/>
              </a:rPr>
              <a:t> </a:t>
            </a:r>
            <a:r>
              <a:rPr sz="1800" b="1" spc="-10" dirty="0">
                <a:latin typeface="Courier New"/>
                <a:cs typeface="Courier New"/>
              </a:rPr>
              <a:t>tasks</a:t>
            </a:r>
            <a:r>
              <a:rPr sz="1800" b="1" dirty="0">
                <a:latin typeface="Courier New"/>
                <a:cs typeface="Courier New"/>
              </a:rPr>
              <a:t> </a:t>
            </a:r>
            <a:r>
              <a:rPr sz="1800" b="1" spc="-10" dirty="0">
                <a:latin typeface="Courier New"/>
                <a:cs typeface="Courier New"/>
              </a:rPr>
              <a:t>such</a:t>
            </a:r>
            <a:r>
              <a:rPr sz="1800" b="1" dirty="0">
                <a:latin typeface="Courier New"/>
                <a:cs typeface="Courier New"/>
              </a:rPr>
              <a:t> </a:t>
            </a:r>
            <a:r>
              <a:rPr sz="1800" b="1" spc="-5" dirty="0">
                <a:latin typeface="Courier New"/>
                <a:cs typeface="Courier New"/>
              </a:rPr>
              <a:t>as</a:t>
            </a:r>
            <a:r>
              <a:rPr sz="1800" b="1" spc="-10" dirty="0">
                <a:latin typeface="Courier New"/>
                <a:cs typeface="Courier New"/>
              </a:rPr>
              <a:t> update </a:t>
            </a:r>
            <a:r>
              <a:rPr sz="1800" b="1" spc="-1065" dirty="0">
                <a:latin typeface="Courier New"/>
                <a:cs typeface="Courier New"/>
              </a:rPr>
              <a:t> </a:t>
            </a:r>
            <a:r>
              <a:rPr sz="1800" b="1" spc="-5" dirty="0">
                <a:latin typeface="Courier New"/>
                <a:cs typeface="Courier New"/>
              </a:rPr>
              <a:t>data</a:t>
            </a:r>
            <a:r>
              <a:rPr sz="1800" b="1" spc="-15" dirty="0">
                <a:latin typeface="Courier New"/>
                <a:cs typeface="Courier New"/>
              </a:rPr>
              <a:t> </a:t>
            </a:r>
            <a:r>
              <a:rPr sz="1800" b="1" spc="-5" dirty="0">
                <a:latin typeface="Courier New"/>
                <a:cs typeface="Courier New"/>
              </a:rPr>
              <a:t>on </a:t>
            </a:r>
            <a:r>
              <a:rPr sz="1800" b="1" dirty="0">
                <a:latin typeface="Courier New"/>
                <a:cs typeface="Courier New"/>
              </a:rPr>
              <a:t>a</a:t>
            </a:r>
            <a:r>
              <a:rPr sz="1800" b="1" spc="-10" dirty="0">
                <a:latin typeface="Courier New"/>
                <a:cs typeface="Courier New"/>
              </a:rPr>
              <a:t> database,</a:t>
            </a:r>
            <a:r>
              <a:rPr sz="1800" b="1" spc="-5" dirty="0">
                <a:latin typeface="Courier New"/>
                <a:cs typeface="Courier New"/>
              </a:rPr>
              <a:t> </a:t>
            </a:r>
            <a:r>
              <a:rPr sz="1800" b="1" spc="-10" dirty="0">
                <a:latin typeface="Courier New"/>
                <a:cs typeface="Courier New"/>
              </a:rPr>
              <a:t>or</a:t>
            </a:r>
            <a:r>
              <a:rPr sz="1800" b="1" spc="-5" dirty="0">
                <a:latin typeface="Courier New"/>
                <a:cs typeface="Courier New"/>
              </a:rPr>
              <a:t> </a:t>
            </a:r>
            <a:r>
              <a:rPr sz="1800" b="1" spc="-10" dirty="0">
                <a:latin typeface="Courier New"/>
                <a:cs typeface="Courier New"/>
              </a:rPr>
              <a:t>retrieve</a:t>
            </a:r>
            <a:r>
              <a:rPr sz="1800" b="1" spc="-15" dirty="0">
                <a:latin typeface="Courier New"/>
                <a:cs typeface="Courier New"/>
              </a:rPr>
              <a:t> </a:t>
            </a:r>
            <a:r>
              <a:rPr sz="1800" b="1" spc="-5" dirty="0">
                <a:latin typeface="Courier New"/>
                <a:cs typeface="Courier New"/>
              </a:rPr>
              <a:t>data</a:t>
            </a:r>
            <a:r>
              <a:rPr sz="1800" b="1" dirty="0">
                <a:latin typeface="Courier New"/>
                <a:cs typeface="Courier New"/>
              </a:rPr>
              <a:t> </a:t>
            </a:r>
            <a:r>
              <a:rPr sz="1800" b="1" spc="-10" dirty="0">
                <a:latin typeface="Courier New"/>
                <a:cs typeface="Courier New"/>
              </a:rPr>
              <a:t>from</a:t>
            </a:r>
            <a:r>
              <a:rPr sz="1800" b="1" spc="-5" dirty="0">
                <a:latin typeface="Courier New"/>
                <a:cs typeface="Courier New"/>
              </a:rPr>
              <a:t> </a:t>
            </a:r>
            <a:r>
              <a:rPr sz="1800" b="1" dirty="0">
                <a:latin typeface="Courier New"/>
                <a:cs typeface="Courier New"/>
              </a:rPr>
              <a:t>a</a:t>
            </a:r>
            <a:r>
              <a:rPr sz="1800" b="1" spc="-20" dirty="0">
                <a:latin typeface="Courier New"/>
                <a:cs typeface="Courier New"/>
              </a:rPr>
              <a:t> </a:t>
            </a:r>
            <a:r>
              <a:rPr sz="1800" b="1" spc="-10" dirty="0">
                <a:latin typeface="Courier New"/>
                <a:cs typeface="Courier New"/>
              </a:rPr>
              <a:t>database</a:t>
            </a:r>
            <a:endParaRPr sz="1800" dirty="0">
              <a:latin typeface="Courier New"/>
              <a:cs typeface="Courier New"/>
            </a:endParaRPr>
          </a:p>
          <a:p>
            <a:pPr marL="355600" marR="278130" indent="-342900">
              <a:lnSpc>
                <a:spcPct val="90000"/>
              </a:lnSpc>
              <a:spcBef>
                <a:spcPts val="4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800" b="1" spc="-5" dirty="0">
                <a:latin typeface="Courier New"/>
                <a:cs typeface="Courier New"/>
              </a:rPr>
              <a:t>Some </a:t>
            </a:r>
            <a:r>
              <a:rPr sz="1800" b="1" spc="-10" dirty="0">
                <a:latin typeface="Courier New"/>
                <a:cs typeface="Courier New"/>
              </a:rPr>
              <a:t>common</a:t>
            </a:r>
            <a:r>
              <a:rPr sz="1800" b="1" spc="5" dirty="0">
                <a:latin typeface="Courier New"/>
                <a:cs typeface="Courier New"/>
              </a:rPr>
              <a:t> </a:t>
            </a:r>
            <a:r>
              <a:rPr sz="1800" b="1" spc="-10" dirty="0">
                <a:latin typeface="Courier New"/>
                <a:cs typeface="Courier New"/>
              </a:rPr>
              <a:t>relational</a:t>
            </a:r>
            <a:r>
              <a:rPr sz="1800" b="1" dirty="0">
                <a:latin typeface="Courier New"/>
                <a:cs typeface="Courier New"/>
              </a:rPr>
              <a:t> </a:t>
            </a:r>
            <a:r>
              <a:rPr sz="1800" b="1" spc="-10" dirty="0">
                <a:latin typeface="Courier New"/>
                <a:cs typeface="Courier New"/>
              </a:rPr>
              <a:t>database</a:t>
            </a:r>
            <a:r>
              <a:rPr sz="1800" b="1" dirty="0">
                <a:latin typeface="Courier New"/>
                <a:cs typeface="Courier New"/>
              </a:rPr>
              <a:t> </a:t>
            </a:r>
            <a:r>
              <a:rPr sz="1800" b="1" spc="-10" dirty="0">
                <a:latin typeface="Courier New"/>
                <a:cs typeface="Courier New"/>
              </a:rPr>
              <a:t>management</a:t>
            </a:r>
            <a:r>
              <a:rPr sz="1800" b="1" spc="-5" dirty="0">
                <a:latin typeface="Courier New"/>
                <a:cs typeface="Courier New"/>
              </a:rPr>
              <a:t> </a:t>
            </a:r>
            <a:r>
              <a:rPr sz="1800" b="1" spc="-10" dirty="0">
                <a:latin typeface="Courier New"/>
                <a:cs typeface="Courier New"/>
              </a:rPr>
              <a:t>systems</a:t>
            </a:r>
            <a:r>
              <a:rPr sz="1800" b="1" spc="10" dirty="0">
                <a:latin typeface="Courier New"/>
                <a:cs typeface="Courier New"/>
              </a:rPr>
              <a:t> </a:t>
            </a:r>
            <a:r>
              <a:rPr sz="1800" b="1" spc="-10" dirty="0">
                <a:latin typeface="Courier New"/>
                <a:cs typeface="Courier New"/>
              </a:rPr>
              <a:t>that </a:t>
            </a:r>
            <a:r>
              <a:rPr sz="1800" b="1" spc="-1065" dirty="0">
                <a:latin typeface="Courier New"/>
                <a:cs typeface="Courier New"/>
              </a:rPr>
              <a:t> </a:t>
            </a:r>
            <a:r>
              <a:rPr sz="1800" b="1" spc="-5" dirty="0">
                <a:latin typeface="Courier New"/>
                <a:cs typeface="Courier New"/>
              </a:rPr>
              <a:t>use </a:t>
            </a:r>
            <a:r>
              <a:rPr sz="1800" b="1" spc="-10" dirty="0">
                <a:latin typeface="Courier New"/>
                <a:cs typeface="Courier New"/>
              </a:rPr>
              <a:t>SQL</a:t>
            </a:r>
            <a:r>
              <a:rPr sz="1800" b="1" dirty="0">
                <a:latin typeface="Courier New"/>
                <a:cs typeface="Courier New"/>
              </a:rPr>
              <a:t> </a:t>
            </a:r>
            <a:r>
              <a:rPr sz="1800" b="1" spc="-10" dirty="0">
                <a:latin typeface="Courier New"/>
                <a:cs typeface="Courier New"/>
              </a:rPr>
              <a:t>are:</a:t>
            </a:r>
            <a:r>
              <a:rPr sz="1800" b="1" dirty="0">
                <a:latin typeface="Courier New"/>
                <a:cs typeface="Courier New"/>
              </a:rPr>
              <a:t> </a:t>
            </a:r>
            <a:r>
              <a:rPr sz="1800" b="1" spc="-10" dirty="0">
                <a:latin typeface="Courier New"/>
                <a:cs typeface="Courier New"/>
              </a:rPr>
              <a:t>Oracle,</a:t>
            </a:r>
            <a:r>
              <a:rPr sz="1800" b="1" spc="-15" dirty="0">
                <a:latin typeface="Courier New"/>
                <a:cs typeface="Courier New"/>
              </a:rPr>
              <a:t> </a:t>
            </a:r>
            <a:r>
              <a:rPr sz="1800" b="1" spc="-10" dirty="0">
                <a:latin typeface="Courier New"/>
                <a:cs typeface="Courier New"/>
              </a:rPr>
              <a:t>Sybase,</a:t>
            </a:r>
            <a:r>
              <a:rPr sz="1800" b="1" dirty="0">
                <a:latin typeface="Courier New"/>
                <a:cs typeface="Courier New"/>
              </a:rPr>
              <a:t> </a:t>
            </a:r>
            <a:r>
              <a:rPr sz="1800" b="1" spc="-10" dirty="0">
                <a:latin typeface="Courier New"/>
                <a:cs typeface="Courier New"/>
              </a:rPr>
              <a:t>Microsoft </a:t>
            </a:r>
            <a:r>
              <a:rPr sz="1800" b="1" spc="-5" dirty="0">
                <a:latin typeface="Courier New"/>
                <a:cs typeface="Courier New"/>
              </a:rPr>
              <a:t>SQL</a:t>
            </a:r>
            <a:r>
              <a:rPr sz="1800" b="1" spc="-10" dirty="0">
                <a:latin typeface="Courier New"/>
                <a:cs typeface="Courier New"/>
              </a:rPr>
              <a:t> Server, </a:t>
            </a:r>
            <a:r>
              <a:rPr sz="1800" b="1" spc="-5" dirty="0">
                <a:latin typeface="Courier New"/>
                <a:cs typeface="Courier New"/>
              </a:rPr>
              <a:t> </a:t>
            </a:r>
            <a:r>
              <a:rPr sz="1800" b="1" spc="-10" dirty="0">
                <a:latin typeface="Courier New"/>
                <a:cs typeface="Courier New"/>
              </a:rPr>
              <a:t>Access, Ingres,</a:t>
            </a:r>
            <a:r>
              <a:rPr sz="1800" b="1" spc="-15" dirty="0">
                <a:latin typeface="Courier New"/>
                <a:cs typeface="Courier New"/>
              </a:rPr>
              <a:t> </a:t>
            </a:r>
            <a:r>
              <a:rPr sz="1800" b="1" spc="-5" dirty="0">
                <a:latin typeface="Courier New"/>
                <a:cs typeface="Courier New"/>
              </a:rPr>
              <a:t>etc</a:t>
            </a:r>
            <a:endParaRPr sz="1800" dirty="0">
              <a:latin typeface="Courier New"/>
              <a:cs typeface="Courier New"/>
            </a:endParaRPr>
          </a:p>
          <a:p>
            <a:pPr marL="355600" marR="5080" indent="-342900">
              <a:lnSpc>
                <a:spcPct val="90000"/>
              </a:lnSpc>
              <a:spcBef>
                <a:spcPts val="414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lang="en-GB" sz="1800" b="1" spc="-5" dirty="0">
                <a:latin typeface="Courier New"/>
                <a:cs typeface="Courier New"/>
              </a:rPr>
              <a:t>The </a:t>
            </a:r>
            <a:r>
              <a:rPr sz="1800" b="1" spc="-10" dirty="0">
                <a:latin typeface="Courier New"/>
                <a:cs typeface="Courier New"/>
              </a:rPr>
              <a:t>standard</a:t>
            </a:r>
            <a:r>
              <a:rPr sz="1800" b="1" spc="-20" dirty="0">
                <a:latin typeface="Courier New"/>
                <a:cs typeface="Courier New"/>
              </a:rPr>
              <a:t> </a:t>
            </a:r>
            <a:r>
              <a:rPr sz="1800" b="1" spc="-5" dirty="0">
                <a:latin typeface="Courier New"/>
                <a:cs typeface="Courier New"/>
              </a:rPr>
              <a:t>SQL</a:t>
            </a:r>
            <a:r>
              <a:rPr sz="1800" b="1" spc="-10" dirty="0">
                <a:latin typeface="Courier New"/>
                <a:cs typeface="Courier New"/>
              </a:rPr>
              <a:t> commands</a:t>
            </a:r>
            <a:r>
              <a:rPr sz="1800" b="1" spc="5" dirty="0">
                <a:latin typeface="Courier New"/>
                <a:cs typeface="Courier New"/>
              </a:rPr>
              <a:t> </a:t>
            </a:r>
            <a:r>
              <a:rPr sz="1800" b="1" spc="-10" dirty="0">
                <a:latin typeface="Courier New"/>
                <a:cs typeface="Courier New"/>
              </a:rPr>
              <a:t>such</a:t>
            </a:r>
            <a:r>
              <a:rPr sz="1800" b="1" dirty="0">
                <a:latin typeface="Courier New"/>
                <a:cs typeface="Courier New"/>
              </a:rPr>
              <a:t> </a:t>
            </a:r>
            <a:r>
              <a:rPr sz="1800" b="1" spc="-5" dirty="0">
                <a:latin typeface="Courier New"/>
                <a:cs typeface="Courier New"/>
              </a:rPr>
              <a:t>as</a:t>
            </a:r>
            <a:r>
              <a:rPr sz="1800" b="1" spc="-10" dirty="0">
                <a:latin typeface="Courier New"/>
                <a:cs typeface="Courier New"/>
              </a:rPr>
              <a:t> "Select", </a:t>
            </a:r>
            <a:r>
              <a:rPr sz="1800" b="1" spc="-5" dirty="0">
                <a:latin typeface="Courier New"/>
                <a:cs typeface="Courier New"/>
              </a:rPr>
              <a:t> </a:t>
            </a:r>
            <a:r>
              <a:rPr sz="1800" b="1" spc="-10" dirty="0">
                <a:latin typeface="Courier New"/>
                <a:cs typeface="Courier New"/>
              </a:rPr>
              <a:t>"Insert", "Update",</a:t>
            </a:r>
            <a:r>
              <a:rPr sz="1800" b="1" spc="5" dirty="0">
                <a:latin typeface="Courier New"/>
                <a:cs typeface="Courier New"/>
              </a:rPr>
              <a:t> </a:t>
            </a:r>
            <a:r>
              <a:rPr sz="1800" b="1" spc="-10" dirty="0">
                <a:latin typeface="Courier New"/>
                <a:cs typeface="Courier New"/>
              </a:rPr>
              <a:t>"Delete",</a:t>
            </a:r>
            <a:r>
              <a:rPr sz="1800" b="1" spc="5" dirty="0">
                <a:latin typeface="Courier New"/>
                <a:cs typeface="Courier New"/>
              </a:rPr>
              <a:t> </a:t>
            </a:r>
            <a:r>
              <a:rPr sz="1800" b="1" spc="-10" dirty="0">
                <a:latin typeface="Courier New"/>
                <a:cs typeface="Courier New"/>
              </a:rPr>
              <a:t>"Create",</a:t>
            </a:r>
            <a:r>
              <a:rPr sz="1800" b="1" dirty="0">
                <a:latin typeface="Courier New"/>
                <a:cs typeface="Courier New"/>
              </a:rPr>
              <a:t> </a:t>
            </a:r>
            <a:r>
              <a:rPr sz="1800" b="1" spc="-5" dirty="0">
                <a:latin typeface="Courier New"/>
                <a:cs typeface="Courier New"/>
              </a:rPr>
              <a:t>and</a:t>
            </a:r>
            <a:r>
              <a:rPr sz="1800" b="1" spc="-15" dirty="0">
                <a:latin typeface="Courier New"/>
                <a:cs typeface="Courier New"/>
              </a:rPr>
              <a:t> </a:t>
            </a:r>
            <a:r>
              <a:rPr sz="1800" b="1" spc="-10" dirty="0">
                <a:latin typeface="Courier New"/>
                <a:cs typeface="Courier New"/>
              </a:rPr>
              <a:t>"Drop"</a:t>
            </a:r>
            <a:r>
              <a:rPr sz="1800" b="1" spc="5" dirty="0">
                <a:latin typeface="Courier New"/>
                <a:cs typeface="Courier New"/>
              </a:rPr>
              <a:t> </a:t>
            </a:r>
            <a:r>
              <a:rPr sz="1800" b="1" spc="-5" dirty="0">
                <a:latin typeface="Courier New"/>
                <a:cs typeface="Courier New"/>
              </a:rPr>
              <a:t>can</a:t>
            </a:r>
            <a:r>
              <a:rPr sz="1800" b="1" spc="-20" dirty="0">
                <a:latin typeface="Courier New"/>
                <a:cs typeface="Courier New"/>
              </a:rPr>
              <a:t> </a:t>
            </a:r>
            <a:r>
              <a:rPr sz="1800" b="1" spc="-5" dirty="0">
                <a:latin typeface="Courier New"/>
                <a:cs typeface="Courier New"/>
              </a:rPr>
              <a:t>be </a:t>
            </a:r>
            <a:r>
              <a:rPr sz="1800" b="1" spc="-1065" dirty="0">
                <a:latin typeface="Courier New"/>
                <a:cs typeface="Courier New"/>
              </a:rPr>
              <a:t> </a:t>
            </a:r>
            <a:r>
              <a:rPr sz="1800" b="1" spc="-5" dirty="0">
                <a:latin typeface="Courier New"/>
                <a:cs typeface="Courier New"/>
              </a:rPr>
              <a:t>used</a:t>
            </a:r>
            <a:r>
              <a:rPr sz="1800" b="1" spc="-15" dirty="0">
                <a:latin typeface="Courier New"/>
                <a:cs typeface="Courier New"/>
              </a:rPr>
              <a:t> </a:t>
            </a:r>
            <a:r>
              <a:rPr sz="1800" b="1" spc="-5" dirty="0">
                <a:latin typeface="Courier New"/>
                <a:cs typeface="Courier New"/>
              </a:rPr>
              <a:t>to</a:t>
            </a:r>
            <a:r>
              <a:rPr sz="1800" b="1" dirty="0">
                <a:latin typeface="Courier New"/>
                <a:cs typeface="Courier New"/>
              </a:rPr>
              <a:t> </a:t>
            </a:r>
            <a:r>
              <a:rPr sz="1800" b="1" spc="-10" dirty="0">
                <a:latin typeface="Courier New"/>
                <a:cs typeface="Courier New"/>
              </a:rPr>
              <a:t>accomplish</a:t>
            </a:r>
            <a:r>
              <a:rPr sz="1800" b="1" dirty="0">
                <a:latin typeface="Courier New"/>
                <a:cs typeface="Courier New"/>
              </a:rPr>
              <a:t> </a:t>
            </a:r>
            <a:r>
              <a:rPr sz="1800" b="1" spc="-10" dirty="0">
                <a:latin typeface="Courier New"/>
                <a:cs typeface="Courier New"/>
              </a:rPr>
              <a:t>almost</a:t>
            </a:r>
            <a:r>
              <a:rPr sz="1800" b="1" dirty="0">
                <a:latin typeface="Courier New"/>
                <a:cs typeface="Courier New"/>
              </a:rPr>
              <a:t> </a:t>
            </a:r>
            <a:r>
              <a:rPr sz="1800" b="1" spc="-10" dirty="0">
                <a:latin typeface="Courier New"/>
                <a:cs typeface="Courier New"/>
              </a:rPr>
              <a:t>everything</a:t>
            </a:r>
            <a:r>
              <a:rPr sz="1800" b="1" spc="-5" dirty="0">
                <a:latin typeface="Courier New"/>
                <a:cs typeface="Courier New"/>
              </a:rPr>
              <a:t> </a:t>
            </a:r>
            <a:r>
              <a:rPr sz="1800" b="1" spc="-10" dirty="0">
                <a:latin typeface="Courier New"/>
                <a:cs typeface="Courier New"/>
              </a:rPr>
              <a:t>that</a:t>
            </a:r>
            <a:r>
              <a:rPr sz="1800" b="1" dirty="0">
                <a:latin typeface="Courier New"/>
                <a:cs typeface="Courier New"/>
              </a:rPr>
              <a:t> </a:t>
            </a:r>
            <a:r>
              <a:rPr sz="1800" b="1" spc="-10" dirty="0">
                <a:latin typeface="Courier New"/>
                <a:cs typeface="Courier New"/>
              </a:rPr>
              <a:t>one</a:t>
            </a:r>
            <a:r>
              <a:rPr sz="1800" b="1" dirty="0">
                <a:latin typeface="Courier New"/>
                <a:cs typeface="Courier New"/>
              </a:rPr>
              <a:t> </a:t>
            </a:r>
            <a:r>
              <a:rPr sz="1800" b="1" spc="-10" dirty="0">
                <a:latin typeface="Courier New"/>
                <a:cs typeface="Courier New"/>
              </a:rPr>
              <a:t>needs</a:t>
            </a:r>
            <a:r>
              <a:rPr sz="1800" b="1" dirty="0">
                <a:latin typeface="Courier New"/>
                <a:cs typeface="Courier New"/>
              </a:rPr>
              <a:t> </a:t>
            </a:r>
            <a:r>
              <a:rPr sz="1800" b="1" spc="-5" dirty="0">
                <a:latin typeface="Courier New"/>
                <a:cs typeface="Courier New"/>
              </a:rPr>
              <a:t>to</a:t>
            </a:r>
            <a:r>
              <a:rPr sz="1800" b="1" spc="-25" dirty="0">
                <a:latin typeface="Courier New"/>
                <a:cs typeface="Courier New"/>
              </a:rPr>
              <a:t> </a:t>
            </a:r>
            <a:r>
              <a:rPr sz="1800" b="1" spc="-5" dirty="0">
                <a:latin typeface="Courier New"/>
                <a:cs typeface="Courier New"/>
              </a:rPr>
              <a:t>do </a:t>
            </a:r>
            <a:r>
              <a:rPr sz="1800" b="1" spc="-1065" dirty="0">
                <a:latin typeface="Courier New"/>
                <a:cs typeface="Courier New"/>
              </a:rPr>
              <a:t> </a:t>
            </a:r>
            <a:r>
              <a:rPr sz="1800" b="1" spc="-5" dirty="0">
                <a:latin typeface="Courier New"/>
                <a:cs typeface="Courier New"/>
              </a:rPr>
              <a:t>with</a:t>
            </a:r>
            <a:r>
              <a:rPr sz="1800" b="1" spc="-20" dirty="0">
                <a:latin typeface="Courier New"/>
                <a:cs typeface="Courier New"/>
              </a:rPr>
              <a:t> </a:t>
            </a:r>
            <a:r>
              <a:rPr sz="1800" b="1" dirty="0">
                <a:latin typeface="Courier New"/>
                <a:cs typeface="Courier New"/>
              </a:rPr>
              <a:t>a</a:t>
            </a:r>
            <a:r>
              <a:rPr sz="1800" b="1" spc="-5" dirty="0">
                <a:latin typeface="Courier New"/>
                <a:cs typeface="Courier New"/>
              </a:rPr>
              <a:t> </a:t>
            </a:r>
            <a:r>
              <a:rPr sz="1800" b="1" spc="-10" dirty="0">
                <a:latin typeface="Courier New"/>
                <a:cs typeface="Courier New"/>
              </a:rPr>
              <a:t>database</a:t>
            </a:r>
            <a:endParaRPr sz="1800" dirty="0">
              <a:latin typeface="Courier New"/>
              <a:cs typeface="Courier New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42899" y="495122"/>
            <a:ext cx="3121025" cy="7575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b="1" spc="-155" dirty="0">
                <a:latin typeface="Calibri"/>
                <a:cs typeface="Calibri"/>
              </a:rPr>
              <a:t>Wh</a:t>
            </a:r>
            <a:r>
              <a:rPr b="1" spc="-165" dirty="0">
                <a:latin typeface="Calibri"/>
                <a:cs typeface="Calibri"/>
              </a:rPr>
              <a:t>a</a:t>
            </a:r>
            <a:r>
              <a:rPr b="1" dirty="0">
                <a:latin typeface="Calibri"/>
                <a:cs typeface="Calibri"/>
              </a:rPr>
              <a:t>t</a:t>
            </a:r>
            <a:r>
              <a:rPr b="1" spc="-280" dirty="0">
                <a:latin typeface="Calibri"/>
                <a:cs typeface="Calibri"/>
              </a:rPr>
              <a:t> </a:t>
            </a:r>
            <a:r>
              <a:rPr b="1" spc="-165" dirty="0">
                <a:latin typeface="Calibri"/>
                <a:cs typeface="Calibri"/>
              </a:rPr>
              <a:t>i</a:t>
            </a:r>
            <a:r>
              <a:rPr b="1" dirty="0">
                <a:latin typeface="Calibri"/>
                <a:cs typeface="Calibri"/>
              </a:rPr>
              <a:t>s</a:t>
            </a:r>
            <a:r>
              <a:rPr b="1" spc="-305" dirty="0">
                <a:latin typeface="Calibri"/>
                <a:cs typeface="Calibri"/>
              </a:rPr>
              <a:t> </a:t>
            </a:r>
            <a:r>
              <a:rPr b="1" spc="-160" dirty="0">
                <a:latin typeface="Calibri"/>
                <a:cs typeface="Calibri"/>
              </a:rPr>
              <a:t>SQL</a:t>
            </a:r>
            <a:r>
              <a:rPr b="1" dirty="0">
                <a:latin typeface="Calibri"/>
                <a:cs typeface="Calibri"/>
              </a:rPr>
              <a:t>?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54875" y="1268760"/>
            <a:ext cx="8002905" cy="3806190"/>
          </a:xfrm>
          <a:prstGeom prst="rect">
            <a:avLst/>
          </a:prstGeom>
        </p:spPr>
        <p:txBody>
          <a:bodyPr vert="horz" wrap="square" lIns="0" tIns="425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35"/>
              </a:spcBef>
            </a:pPr>
            <a:r>
              <a:rPr sz="2000" b="1" spc="-5" dirty="0">
                <a:latin typeface="Courier New"/>
                <a:cs typeface="Courier New"/>
              </a:rPr>
              <a:t>DDL</a:t>
            </a:r>
            <a:endParaRPr sz="2000">
              <a:latin typeface="Courier New"/>
              <a:cs typeface="Courier New"/>
            </a:endParaRPr>
          </a:p>
          <a:p>
            <a:pPr marL="355600" marR="19685" indent="-342900">
              <a:lnSpc>
                <a:spcPct val="90100"/>
              </a:lnSpc>
              <a:spcBef>
                <a:spcPts val="48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b="1" dirty="0">
                <a:latin typeface="Courier New"/>
                <a:cs typeface="Courier New"/>
              </a:rPr>
              <a:t>Data </a:t>
            </a:r>
            <a:r>
              <a:rPr sz="2000" b="1" spc="-5" dirty="0">
                <a:latin typeface="Courier New"/>
                <a:cs typeface="Courier New"/>
              </a:rPr>
              <a:t>Definition</a:t>
            </a:r>
            <a:r>
              <a:rPr sz="2000" b="1" spc="5" dirty="0">
                <a:latin typeface="Courier New"/>
                <a:cs typeface="Courier New"/>
              </a:rPr>
              <a:t> </a:t>
            </a:r>
            <a:r>
              <a:rPr sz="2000" b="1" spc="-5" dirty="0">
                <a:latin typeface="Courier New"/>
                <a:cs typeface="Courier New"/>
              </a:rPr>
              <a:t>Language</a:t>
            </a:r>
            <a:r>
              <a:rPr sz="2000" b="1" spc="5" dirty="0">
                <a:latin typeface="Courier New"/>
                <a:cs typeface="Courier New"/>
              </a:rPr>
              <a:t> </a:t>
            </a:r>
            <a:r>
              <a:rPr sz="2000" b="1" spc="-5" dirty="0">
                <a:latin typeface="Courier New"/>
                <a:cs typeface="Courier New"/>
              </a:rPr>
              <a:t>(DDL)</a:t>
            </a:r>
            <a:r>
              <a:rPr sz="2000" b="1" spc="5" dirty="0">
                <a:latin typeface="Courier New"/>
                <a:cs typeface="Courier New"/>
              </a:rPr>
              <a:t> </a:t>
            </a:r>
            <a:r>
              <a:rPr sz="2000" b="1" spc="-5" dirty="0">
                <a:latin typeface="Courier New"/>
                <a:cs typeface="Courier New"/>
              </a:rPr>
              <a:t>statements</a:t>
            </a:r>
            <a:r>
              <a:rPr sz="2000" b="1" spc="5" dirty="0">
                <a:latin typeface="Courier New"/>
                <a:cs typeface="Courier New"/>
              </a:rPr>
              <a:t> </a:t>
            </a:r>
            <a:r>
              <a:rPr sz="2000" b="1" dirty="0">
                <a:latin typeface="Courier New"/>
                <a:cs typeface="Courier New"/>
              </a:rPr>
              <a:t>are</a:t>
            </a:r>
            <a:r>
              <a:rPr sz="2000" b="1" spc="5" dirty="0">
                <a:latin typeface="Courier New"/>
                <a:cs typeface="Courier New"/>
              </a:rPr>
              <a:t> </a:t>
            </a:r>
            <a:r>
              <a:rPr sz="2000" b="1" spc="-5" dirty="0">
                <a:latin typeface="Courier New"/>
                <a:cs typeface="Courier New"/>
              </a:rPr>
              <a:t>used </a:t>
            </a:r>
            <a:r>
              <a:rPr sz="2000" b="1" spc="-1185" dirty="0">
                <a:latin typeface="Courier New"/>
                <a:cs typeface="Courier New"/>
              </a:rPr>
              <a:t> </a:t>
            </a:r>
            <a:r>
              <a:rPr sz="2000" b="1" spc="-5" dirty="0">
                <a:latin typeface="Courier New"/>
                <a:cs typeface="Courier New"/>
              </a:rPr>
              <a:t>to</a:t>
            </a:r>
            <a:r>
              <a:rPr sz="2000" b="1" dirty="0">
                <a:latin typeface="Courier New"/>
                <a:cs typeface="Courier New"/>
              </a:rPr>
              <a:t> </a:t>
            </a:r>
            <a:r>
              <a:rPr sz="2000" b="1" spc="-5" dirty="0">
                <a:latin typeface="Courier New"/>
                <a:cs typeface="Courier New"/>
              </a:rPr>
              <a:t>define</a:t>
            </a:r>
            <a:r>
              <a:rPr sz="2000" b="1" spc="5" dirty="0">
                <a:latin typeface="Courier New"/>
                <a:cs typeface="Courier New"/>
              </a:rPr>
              <a:t> </a:t>
            </a:r>
            <a:r>
              <a:rPr sz="2000" b="1" spc="-5" dirty="0">
                <a:latin typeface="Courier New"/>
                <a:cs typeface="Courier New"/>
              </a:rPr>
              <a:t>the</a:t>
            </a:r>
            <a:r>
              <a:rPr sz="2000" b="1" spc="5" dirty="0">
                <a:latin typeface="Courier New"/>
                <a:cs typeface="Courier New"/>
              </a:rPr>
              <a:t> </a:t>
            </a:r>
            <a:r>
              <a:rPr sz="2000" b="1" spc="-5" dirty="0">
                <a:latin typeface="Courier New"/>
                <a:cs typeface="Courier New"/>
              </a:rPr>
              <a:t>database</a:t>
            </a:r>
            <a:r>
              <a:rPr sz="2000" b="1" dirty="0">
                <a:latin typeface="Courier New"/>
                <a:cs typeface="Courier New"/>
              </a:rPr>
              <a:t> </a:t>
            </a:r>
            <a:r>
              <a:rPr sz="2000" b="1" spc="-5" dirty="0">
                <a:latin typeface="Courier New"/>
                <a:cs typeface="Courier New"/>
              </a:rPr>
              <a:t>structure</a:t>
            </a:r>
            <a:r>
              <a:rPr sz="2000" b="1" spc="5" dirty="0">
                <a:latin typeface="Courier New"/>
                <a:cs typeface="Courier New"/>
              </a:rPr>
              <a:t> </a:t>
            </a:r>
            <a:r>
              <a:rPr sz="2000" b="1" spc="-5" dirty="0">
                <a:latin typeface="Courier New"/>
                <a:cs typeface="Courier New"/>
              </a:rPr>
              <a:t>or</a:t>
            </a:r>
            <a:r>
              <a:rPr sz="2000" b="1" spc="5" dirty="0">
                <a:latin typeface="Courier New"/>
                <a:cs typeface="Courier New"/>
              </a:rPr>
              <a:t> </a:t>
            </a:r>
            <a:r>
              <a:rPr sz="2000" b="1" spc="-5" dirty="0">
                <a:latin typeface="Courier New"/>
                <a:cs typeface="Courier New"/>
              </a:rPr>
              <a:t>schema.</a:t>
            </a:r>
            <a:r>
              <a:rPr sz="2000" b="1" spc="5" dirty="0">
                <a:latin typeface="Courier New"/>
                <a:cs typeface="Courier New"/>
              </a:rPr>
              <a:t> </a:t>
            </a:r>
            <a:r>
              <a:rPr sz="2000" b="1" spc="-5" dirty="0">
                <a:latin typeface="Courier New"/>
                <a:cs typeface="Courier New"/>
              </a:rPr>
              <a:t>Some </a:t>
            </a:r>
            <a:r>
              <a:rPr sz="2000" b="1" dirty="0">
                <a:latin typeface="Courier New"/>
                <a:cs typeface="Courier New"/>
              </a:rPr>
              <a:t> </a:t>
            </a:r>
            <a:r>
              <a:rPr sz="2000" b="1" spc="-5" dirty="0">
                <a:latin typeface="Courier New"/>
                <a:cs typeface="Courier New"/>
              </a:rPr>
              <a:t>examples:</a:t>
            </a:r>
            <a:endParaRPr sz="2000">
              <a:latin typeface="Courier New"/>
              <a:cs typeface="Courier New"/>
            </a:endParaRPr>
          </a:p>
          <a:p>
            <a:pPr marL="355600" indent="-342900">
              <a:lnSpc>
                <a:spcPct val="100000"/>
              </a:lnSpc>
              <a:spcBef>
                <a:spcPts val="24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b="1" spc="-5" dirty="0">
                <a:latin typeface="Courier New"/>
                <a:cs typeface="Courier New"/>
              </a:rPr>
              <a:t>CREATE</a:t>
            </a:r>
            <a:r>
              <a:rPr sz="2000" b="1" spc="-15" dirty="0">
                <a:latin typeface="Courier New"/>
                <a:cs typeface="Courier New"/>
              </a:rPr>
              <a:t> </a:t>
            </a:r>
            <a:r>
              <a:rPr sz="2000" b="1" dirty="0">
                <a:latin typeface="Courier New"/>
                <a:cs typeface="Courier New"/>
              </a:rPr>
              <a:t>-</a:t>
            </a:r>
            <a:r>
              <a:rPr sz="2000" b="1" spc="-5" dirty="0">
                <a:latin typeface="Courier New"/>
                <a:cs typeface="Courier New"/>
              </a:rPr>
              <a:t> to</a:t>
            </a:r>
            <a:r>
              <a:rPr sz="2000" b="1" dirty="0">
                <a:latin typeface="Courier New"/>
                <a:cs typeface="Courier New"/>
              </a:rPr>
              <a:t> </a:t>
            </a:r>
            <a:r>
              <a:rPr sz="2000" b="1" spc="-5" dirty="0">
                <a:latin typeface="Courier New"/>
                <a:cs typeface="Courier New"/>
              </a:rPr>
              <a:t>create objects in</a:t>
            </a:r>
            <a:r>
              <a:rPr sz="2000" b="1" dirty="0">
                <a:latin typeface="Courier New"/>
                <a:cs typeface="Courier New"/>
              </a:rPr>
              <a:t> </a:t>
            </a:r>
            <a:r>
              <a:rPr sz="2000" b="1" spc="-5" dirty="0">
                <a:latin typeface="Courier New"/>
                <a:cs typeface="Courier New"/>
              </a:rPr>
              <a:t>the database</a:t>
            </a:r>
            <a:endParaRPr sz="2000">
              <a:latin typeface="Courier New"/>
              <a:cs typeface="Courier New"/>
            </a:endParaRPr>
          </a:p>
          <a:p>
            <a:pPr marL="355600" indent="-342900">
              <a:lnSpc>
                <a:spcPct val="100000"/>
              </a:lnSpc>
              <a:spcBef>
                <a:spcPts val="24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b="1" spc="-5" dirty="0">
                <a:latin typeface="Courier New"/>
                <a:cs typeface="Courier New"/>
              </a:rPr>
              <a:t>ALTER</a:t>
            </a:r>
            <a:r>
              <a:rPr sz="2000" b="1" spc="-10" dirty="0">
                <a:latin typeface="Courier New"/>
                <a:cs typeface="Courier New"/>
              </a:rPr>
              <a:t> </a:t>
            </a:r>
            <a:r>
              <a:rPr sz="2000" b="1" dirty="0">
                <a:latin typeface="Courier New"/>
                <a:cs typeface="Courier New"/>
              </a:rPr>
              <a:t>- </a:t>
            </a:r>
            <a:r>
              <a:rPr sz="2000" b="1" spc="-5" dirty="0">
                <a:latin typeface="Courier New"/>
                <a:cs typeface="Courier New"/>
              </a:rPr>
              <a:t>alters the</a:t>
            </a:r>
            <a:r>
              <a:rPr sz="2000" b="1" dirty="0">
                <a:latin typeface="Courier New"/>
                <a:cs typeface="Courier New"/>
              </a:rPr>
              <a:t> </a:t>
            </a:r>
            <a:r>
              <a:rPr sz="2000" b="1" spc="-5" dirty="0">
                <a:latin typeface="Courier New"/>
                <a:cs typeface="Courier New"/>
              </a:rPr>
              <a:t>structure of the</a:t>
            </a:r>
            <a:r>
              <a:rPr sz="2000" b="1" dirty="0">
                <a:latin typeface="Courier New"/>
                <a:cs typeface="Courier New"/>
              </a:rPr>
              <a:t> </a:t>
            </a:r>
            <a:r>
              <a:rPr sz="2000" b="1" spc="-5" dirty="0">
                <a:latin typeface="Courier New"/>
                <a:cs typeface="Courier New"/>
              </a:rPr>
              <a:t>database</a:t>
            </a:r>
            <a:endParaRPr sz="2000">
              <a:latin typeface="Courier New"/>
              <a:cs typeface="Courier New"/>
            </a:endParaRPr>
          </a:p>
          <a:p>
            <a:pPr marL="355600" indent="-342900">
              <a:lnSpc>
                <a:spcPct val="100000"/>
              </a:lnSpc>
              <a:spcBef>
                <a:spcPts val="24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b="1" spc="-5" dirty="0">
                <a:latin typeface="Courier New"/>
                <a:cs typeface="Courier New"/>
              </a:rPr>
              <a:t>DROP</a:t>
            </a:r>
            <a:r>
              <a:rPr sz="2000" b="1" spc="-10" dirty="0">
                <a:latin typeface="Courier New"/>
                <a:cs typeface="Courier New"/>
              </a:rPr>
              <a:t> </a:t>
            </a:r>
            <a:r>
              <a:rPr sz="2000" b="1" dirty="0">
                <a:latin typeface="Courier New"/>
                <a:cs typeface="Courier New"/>
              </a:rPr>
              <a:t>-</a:t>
            </a:r>
            <a:r>
              <a:rPr sz="2000" b="1" spc="-5" dirty="0">
                <a:latin typeface="Courier New"/>
                <a:cs typeface="Courier New"/>
              </a:rPr>
              <a:t> delete objects from the database</a:t>
            </a:r>
            <a:endParaRPr sz="2000">
              <a:latin typeface="Courier New"/>
              <a:cs typeface="Courier New"/>
            </a:endParaRPr>
          </a:p>
          <a:p>
            <a:pPr marL="355600" marR="5080" indent="-342900">
              <a:lnSpc>
                <a:spcPts val="2160"/>
              </a:lnSpc>
              <a:spcBef>
                <a:spcPts val="509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b="1" spc="-5" dirty="0">
                <a:latin typeface="Courier New"/>
                <a:cs typeface="Courier New"/>
              </a:rPr>
              <a:t>TRUNCATE </a:t>
            </a:r>
            <a:r>
              <a:rPr sz="2000" b="1" dirty="0">
                <a:latin typeface="Courier New"/>
                <a:cs typeface="Courier New"/>
              </a:rPr>
              <a:t>- </a:t>
            </a:r>
            <a:r>
              <a:rPr sz="2000" b="1" spc="-5" dirty="0">
                <a:latin typeface="Courier New"/>
                <a:cs typeface="Courier New"/>
              </a:rPr>
              <a:t>remove all records from </a:t>
            </a:r>
            <a:r>
              <a:rPr sz="2000" b="1" dirty="0">
                <a:latin typeface="Courier New"/>
                <a:cs typeface="Courier New"/>
              </a:rPr>
              <a:t>a </a:t>
            </a:r>
            <a:r>
              <a:rPr sz="2000" b="1" spc="-5" dirty="0">
                <a:latin typeface="Courier New"/>
                <a:cs typeface="Courier New"/>
              </a:rPr>
              <a:t>table, </a:t>
            </a:r>
            <a:r>
              <a:rPr sz="2000" b="1" dirty="0">
                <a:latin typeface="Courier New"/>
                <a:cs typeface="Courier New"/>
              </a:rPr>
              <a:t> </a:t>
            </a:r>
            <a:r>
              <a:rPr sz="2000" b="1" spc="-5" dirty="0">
                <a:latin typeface="Courier New"/>
                <a:cs typeface="Courier New"/>
              </a:rPr>
              <a:t>including</a:t>
            </a:r>
            <a:r>
              <a:rPr sz="2000" b="1" spc="5" dirty="0">
                <a:latin typeface="Courier New"/>
                <a:cs typeface="Courier New"/>
              </a:rPr>
              <a:t> </a:t>
            </a:r>
            <a:r>
              <a:rPr sz="2000" b="1" spc="-5" dirty="0">
                <a:latin typeface="Courier New"/>
                <a:cs typeface="Courier New"/>
              </a:rPr>
              <a:t>all</a:t>
            </a:r>
            <a:r>
              <a:rPr sz="2000" b="1" spc="5" dirty="0">
                <a:latin typeface="Courier New"/>
                <a:cs typeface="Courier New"/>
              </a:rPr>
              <a:t> </a:t>
            </a:r>
            <a:r>
              <a:rPr sz="2000" b="1" spc="-5" dirty="0">
                <a:latin typeface="Courier New"/>
                <a:cs typeface="Courier New"/>
              </a:rPr>
              <a:t>spaces</a:t>
            </a:r>
            <a:r>
              <a:rPr sz="2000" b="1" spc="5" dirty="0">
                <a:latin typeface="Courier New"/>
                <a:cs typeface="Courier New"/>
              </a:rPr>
              <a:t> </a:t>
            </a:r>
            <a:r>
              <a:rPr sz="2000" b="1" spc="-5" dirty="0">
                <a:latin typeface="Courier New"/>
                <a:cs typeface="Courier New"/>
              </a:rPr>
              <a:t>allocated</a:t>
            </a:r>
            <a:r>
              <a:rPr sz="2000" b="1" spc="5" dirty="0">
                <a:latin typeface="Courier New"/>
                <a:cs typeface="Courier New"/>
              </a:rPr>
              <a:t> </a:t>
            </a:r>
            <a:r>
              <a:rPr sz="2000" b="1" spc="-5" dirty="0">
                <a:latin typeface="Courier New"/>
                <a:cs typeface="Courier New"/>
              </a:rPr>
              <a:t>for</a:t>
            </a:r>
            <a:r>
              <a:rPr sz="2000" b="1" spc="5" dirty="0">
                <a:latin typeface="Courier New"/>
                <a:cs typeface="Courier New"/>
              </a:rPr>
              <a:t> </a:t>
            </a:r>
            <a:r>
              <a:rPr sz="2000" b="1" spc="-5" dirty="0">
                <a:latin typeface="Courier New"/>
                <a:cs typeface="Courier New"/>
              </a:rPr>
              <a:t>the</a:t>
            </a:r>
            <a:r>
              <a:rPr sz="2000" b="1" spc="5" dirty="0">
                <a:latin typeface="Courier New"/>
                <a:cs typeface="Courier New"/>
              </a:rPr>
              <a:t> </a:t>
            </a:r>
            <a:r>
              <a:rPr sz="2000" b="1" spc="-5" dirty="0">
                <a:latin typeface="Courier New"/>
                <a:cs typeface="Courier New"/>
              </a:rPr>
              <a:t>records</a:t>
            </a:r>
            <a:r>
              <a:rPr sz="2000" b="1" spc="5" dirty="0">
                <a:latin typeface="Courier New"/>
                <a:cs typeface="Courier New"/>
              </a:rPr>
              <a:t> </a:t>
            </a:r>
            <a:r>
              <a:rPr sz="2000" b="1" spc="-5" dirty="0">
                <a:latin typeface="Courier New"/>
                <a:cs typeface="Courier New"/>
              </a:rPr>
              <a:t>are </a:t>
            </a:r>
            <a:r>
              <a:rPr sz="2000" b="1" spc="-1185" dirty="0">
                <a:latin typeface="Courier New"/>
                <a:cs typeface="Courier New"/>
              </a:rPr>
              <a:t> </a:t>
            </a:r>
            <a:r>
              <a:rPr sz="2000" b="1" spc="-5" dirty="0">
                <a:latin typeface="Courier New"/>
                <a:cs typeface="Courier New"/>
              </a:rPr>
              <a:t>removed</a:t>
            </a:r>
            <a:endParaRPr sz="2000">
              <a:latin typeface="Courier New"/>
              <a:cs typeface="Courier New"/>
            </a:endParaRPr>
          </a:p>
          <a:p>
            <a:pPr marL="355600" indent="-342900">
              <a:lnSpc>
                <a:spcPct val="100000"/>
              </a:lnSpc>
              <a:spcBef>
                <a:spcPts val="21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b="1" spc="-5" dirty="0">
                <a:latin typeface="Courier New"/>
                <a:cs typeface="Courier New"/>
              </a:rPr>
              <a:t>COMMENT</a:t>
            </a:r>
            <a:r>
              <a:rPr sz="2000" b="1" spc="-15" dirty="0">
                <a:latin typeface="Courier New"/>
                <a:cs typeface="Courier New"/>
              </a:rPr>
              <a:t> </a:t>
            </a:r>
            <a:r>
              <a:rPr sz="2000" b="1" dirty="0">
                <a:latin typeface="Courier New"/>
                <a:cs typeface="Courier New"/>
              </a:rPr>
              <a:t>- </a:t>
            </a:r>
            <a:r>
              <a:rPr sz="2000" b="1" spc="-5" dirty="0">
                <a:latin typeface="Courier New"/>
                <a:cs typeface="Courier New"/>
              </a:rPr>
              <a:t>add comments</a:t>
            </a:r>
            <a:r>
              <a:rPr sz="2000" b="1" dirty="0">
                <a:latin typeface="Courier New"/>
                <a:cs typeface="Courier New"/>
              </a:rPr>
              <a:t> </a:t>
            </a:r>
            <a:r>
              <a:rPr sz="2000" b="1" spc="-5" dirty="0">
                <a:latin typeface="Courier New"/>
                <a:cs typeface="Courier New"/>
              </a:rPr>
              <a:t>to the</a:t>
            </a:r>
            <a:r>
              <a:rPr sz="2000" b="1" dirty="0">
                <a:latin typeface="Courier New"/>
                <a:cs typeface="Courier New"/>
              </a:rPr>
              <a:t> </a:t>
            </a:r>
            <a:r>
              <a:rPr sz="2000" b="1" spc="-5" dirty="0">
                <a:latin typeface="Courier New"/>
                <a:cs typeface="Courier New"/>
              </a:rPr>
              <a:t>data dictionary</a:t>
            </a:r>
            <a:endParaRPr sz="2000">
              <a:latin typeface="Courier New"/>
              <a:cs typeface="Courier New"/>
            </a:endParaRPr>
          </a:p>
          <a:p>
            <a:pPr marL="355600" indent="-342900">
              <a:lnSpc>
                <a:spcPct val="100000"/>
              </a:lnSpc>
              <a:spcBef>
                <a:spcPts val="244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b="1" spc="-5" dirty="0">
                <a:latin typeface="Courier New"/>
                <a:cs typeface="Courier New"/>
              </a:rPr>
              <a:t>RENAME</a:t>
            </a:r>
            <a:r>
              <a:rPr sz="2000" b="1" spc="-25" dirty="0">
                <a:latin typeface="Courier New"/>
                <a:cs typeface="Courier New"/>
              </a:rPr>
              <a:t> </a:t>
            </a:r>
            <a:r>
              <a:rPr sz="2000" b="1" dirty="0">
                <a:latin typeface="Courier New"/>
                <a:cs typeface="Courier New"/>
              </a:rPr>
              <a:t>-</a:t>
            </a:r>
            <a:r>
              <a:rPr sz="2000" b="1" spc="-15" dirty="0">
                <a:latin typeface="Courier New"/>
                <a:cs typeface="Courier New"/>
              </a:rPr>
              <a:t> </a:t>
            </a:r>
            <a:r>
              <a:rPr sz="2000" b="1" spc="-5" dirty="0">
                <a:latin typeface="Courier New"/>
                <a:cs typeface="Courier New"/>
              </a:rPr>
              <a:t>rename</a:t>
            </a:r>
            <a:r>
              <a:rPr sz="2000" b="1" spc="-10" dirty="0">
                <a:latin typeface="Courier New"/>
                <a:cs typeface="Courier New"/>
              </a:rPr>
              <a:t> </a:t>
            </a:r>
            <a:r>
              <a:rPr sz="2000" b="1" spc="-5" dirty="0">
                <a:latin typeface="Courier New"/>
                <a:cs typeface="Courier New"/>
              </a:rPr>
              <a:t>an</a:t>
            </a:r>
            <a:r>
              <a:rPr sz="2000" b="1" spc="-15" dirty="0">
                <a:latin typeface="Courier New"/>
                <a:cs typeface="Courier New"/>
              </a:rPr>
              <a:t> </a:t>
            </a:r>
            <a:r>
              <a:rPr sz="2000" b="1" spc="-5" dirty="0">
                <a:latin typeface="Courier New"/>
                <a:cs typeface="Courier New"/>
              </a:rPr>
              <a:t>object</a:t>
            </a:r>
            <a:endParaRPr sz="2000">
              <a:latin typeface="Courier New"/>
              <a:cs typeface="Courier New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873657" y="620688"/>
            <a:ext cx="716534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60" dirty="0">
                <a:latin typeface="Calibri"/>
                <a:cs typeface="Calibri"/>
              </a:rPr>
              <a:t>Wh</a:t>
            </a:r>
            <a:r>
              <a:rPr sz="2400" b="1" spc="-155" dirty="0">
                <a:latin typeface="Calibri"/>
                <a:cs typeface="Calibri"/>
              </a:rPr>
              <a:t>a</a:t>
            </a:r>
            <a:r>
              <a:rPr sz="2400" b="1" dirty="0">
                <a:latin typeface="Calibri"/>
                <a:cs typeface="Calibri"/>
              </a:rPr>
              <a:t>t</a:t>
            </a:r>
            <a:r>
              <a:rPr sz="2400" b="1" spc="-275" dirty="0">
                <a:latin typeface="Calibri"/>
                <a:cs typeface="Calibri"/>
              </a:rPr>
              <a:t> </a:t>
            </a:r>
            <a:r>
              <a:rPr sz="2400" b="1" spc="-155" dirty="0">
                <a:latin typeface="Calibri"/>
                <a:cs typeface="Calibri"/>
              </a:rPr>
              <a:t>a</a:t>
            </a:r>
            <a:r>
              <a:rPr sz="2400" b="1" spc="-160" dirty="0">
                <a:latin typeface="Calibri"/>
                <a:cs typeface="Calibri"/>
              </a:rPr>
              <a:t>r</a:t>
            </a:r>
            <a:r>
              <a:rPr sz="2400" b="1" dirty="0">
                <a:latin typeface="Calibri"/>
                <a:cs typeface="Calibri"/>
              </a:rPr>
              <a:t>e</a:t>
            </a:r>
            <a:r>
              <a:rPr sz="2400" b="1" spc="-300" dirty="0">
                <a:latin typeface="Calibri"/>
                <a:cs typeface="Calibri"/>
              </a:rPr>
              <a:t> </a:t>
            </a:r>
            <a:r>
              <a:rPr sz="2400" b="1" spc="-160" dirty="0">
                <a:latin typeface="Calibri"/>
                <a:cs typeface="Calibri"/>
              </a:rPr>
              <a:t>th</a:t>
            </a:r>
            <a:r>
              <a:rPr sz="2400" b="1" dirty="0">
                <a:latin typeface="Calibri"/>
                <a:cs typeface="Calibri"/>
              </a:rPr>
              <a:t>e</a:t>
            </a:r>
            <a:r>
              <a:rPr sz="2400" b="1" spc="-275" dirty="0">
                <a:latin typeface="Calibri"/>
                <a:cs typeface="Calibri"/>
              </a:rPr>
              <a:t> </a:t>
            </a:r>
            <a:r>
              <a:rPr sz="2400" b="1" spc="-160" dirty="0">
                <a:latin typeface="Calibri"/>
                <a:cs typeface="Calibri"/>
              </a:rPr>
              <a:t>diff</a:t>
            </a:r>
            <a:r>
              <a:rPr sz="2400" b="1" spc="-155" dirty="0">
                <a:latin typeface="Calibri"/>
                <a:cs typeface="Calibri"/>
              </a:rPr>
              <a:t>e</a:t>
            </a:r>
            <a:r>
              <a:rPr sz="2400" b="1" spc="-160" dirty="0">
                <a:latin typeface="Calibri"/>
                <a:cs typeface="Calibri"/>
              </a:rPr>
              <a:t>r</a:t>
            </a:r>
            <a:r>
              <a:rPr sz="2400" b="1" spc="-145" dirty="0">
                <a:latin typeface="Calibri"/>
                <a:cs typeface="Calibri"/>
              </a:rPr>
              <a:t>e</a:t>
            </a:r>
            <a:r>
              <a:rPr sz="2400" b="1" spc="-160" dirty="0">
                <a:latin typeface="Calibri"/>
                <a:cs typeface="Calibri"/>
              </a:rPr>
              <a:t>n</a:t>
            </a:r>
            <a:r>
              <a:rPr sz="2400" b="1" spc="-155" dirty="0">
                <a:latin typeface="Calibri"/>
                <a:cs typeface="Calibri"/>
              </a:rPr>
              <a:t>c</a:t>
            </a:r>
            <a:r>
              <a:rPr sz="2400" b="1" dirty="0">
                <a:latin typeface="Calibri"/>
                <a:cs typeface="Calibri"/>
              </a:rPr>
              <a:t>e</a:t>
            </a:r>
            <a:r>
              <a:rPr sz="2400" b="1" spc="-254" dirty="0">
                <a:latin typeface="Calibri"/>
                <a:cs typeface="Calibri"/>
              </a:rPr>
              <a:t> </a:t>
            </a:r>
            <a:r>
              <a:rPr sz="2400" b="1" spc="-160" dirty="0">
                <a:latin typeface="Calibri"/>
                <a:cs typeface="Calibri"/>
              </a:rPr>
              <a:t>b</a:t>
            </a:r>
            <a:r>
              <a:rPr sz="2400" b="1" spc="-155" dirty="0">
                <a:latin typeface="Calibri"/>
                <a:cs typeface="Calibri"/>
              </a:rPr>
              <a:t>e</a:t>
            </a:r>
            <a:r>
              <a:rPr sz="2400" b="1" spc="-160" dirty="0">
                <a:latin typeface="Calibri"/>
                <a:cs typeface="Calibri"/>
              </a:rPr>
              <a:t>tw</a:t>
            </a:r>
            <a:r>
              <a:rPr sz="2400" b="1" spc="-155" dirty="0">
                <a:latin typeface="Calibri"/>
                <a:cs typeface="Calibri"/>
              </a:rPr>
              <a:t>ee</a:t>
            </a:r>
            <a:r>
              <a:rPr sz="2400" b="1" dirty="0">
                <a:latin typeface="Calibri"/>
                <a:cs typeface="Calibri"/>
              </a:rPr>
              <a:t>n</a:t>
            </a:r>
            <a:r>
              <a:rPr sz="2400" b="1" spc="-250" dirty="0">
                <a:latin typeface="Calibri"/>
                <a:cs typeface="Calibri"/>
              </a:rPr>
              <a:t> </a:t>
            </a:r>
            <a:r>
              <a:rPr sz="2400" b="1" spc="-160" dirty="0">
                <a:latin typeface="Calibri"/>
                <a:cs typeface="Calibri"/>
              </a:rPr>
              <a:t>DD</a:t>
            </a:r>
            <a:r>
              <a:rPr sz="2400" b="1" spc="-155" dirty="0">
                <a:latin typeface="Calibri"/>
                <a:cs typeface="Calibri"/>
              </a:rPr>
              <a:t>L</a:t>
            </a:r>
            <a:r>
              <a:rPr sz="2400" b="1" dirty="0">
                <a:latin typeface="Calibri"/>
                <a:cs typeface="Calibri"/>
              </a:rPr>
              <a:t>,</a:t>
            </a:r>
            <a:r>
              <a:rPr sz="2400" b="1" spc="-300" dirty="0">
                <a:latin typeface="Calibri"/>
                <a:cs typeface="Calibri"/>
              </a:rPr>
              <a:t> </a:t>
            </a:r>
            <a:r>
              <a:rPr sz="2400" b="1" spc="-160" dirty="0">
                <a:latin typeface="Calibri"/>
                <a:cs typeface="Calibri"/>
              </a:rPr>
              <a:t>D</a:t>
            </a:r>
            <a:r>
              <a:rPr sz="2400" b="1" spc="-155" dirty="0">
                <a:latin typeface="Calibri"/>
                <a:cs typeface="Calibri"/>
              </a:rPr>
              <a:t>M</a:t>
            </a:r>
            <a:r>
              <a:rPr sz="2400" b="1" dirty="0">
                <a:latin typeface="Calibri"/>
                <a:cs typeface="Calibri"/>
              </a:rPr>
              <a:t>L</a:t>
            </a:r>
            <a:r>
              <a:rPr sz="2400" b="1" spc="-290" dirty="0">
                <a:latin typeface="Calibri"/>
                <a:cs typeface="Calibri"/>
              </a:rPr>
              <a:t> </a:t>
            </a:r>
            <a:r>
              <a:rPr sz="2400" b="1" spc="-155" dirty="0">
                <a:latin typeface="Calibri"/>
                <a:cs typeface="Calibri"/>
              </a:rPr>
              <a:t>a</a:t>
            </a:r>
            <a:r>
              <a:rPr sz="2400" b="1" spc="-160" dirty="0">
                <a:latin typeface="Calibri"/>
                <a:cs typeface="Calibri"/>
              </a:rPr>
              <a:t>n</a:t>
            </a:r>
            <a:r>
              <a:rPr sz="2400" b="1" dirty="0">
                <a:latin typeface="Calibri"/>
                <a:cs typeface="Calibri"/>
              </a:rPr>
              <a:t>d</a:t>
            </a:r>
            <a:r>
              <a:rPr sz="2400" b="1" spc="-295" dirty="0">
                <a:latin typeface="Calibri"/>
                <a:cs typeface="Calibri"/>
              </a:rPr>
              <a:t> </a:t>
            </a:r>
            <a:r>
              <a:rPr sz="2400" b="1" spc="-160" dirty="0">
                <a:latin typeface="Calibri"/>
                <a:cs typeface="Calibri"/>
              </a:rPr>
              <a:t>D</a:t>
            </a:r>
            <a:r>
              <a:rPr sz="2400" b="1" spc="-155" dirty="0">
                <a:latin typeface="Calibri"/>
                <a:cs typeface="Calibri"/>
              </a:rPr>
              <a:t>C</a:t>
            </a:r>
            <a:r>
              <a:rPr sz="2400" b="1" dirty="0">
                <a:latin typeface="Calibri"/>
                <a:cs typeface="Calibri"/>
              </a:rPr>
              <a:t>L</a:t>
            </a:r>
            <a:r>
              <a:rPr sz="2400" b="1" spc="-300" dirty="0">
                <a:latin typeface="Calibri"/>
                <a:cs typeface="Calibri"/>
              </a:rPr>
              <a:t> </a:t>
            </a:r>
            <a:r>
              <a:rPr sz="2400" b="1" spc="-155" dirty="0">
                <a:latin typeface="Calibri"/>
                <a:cs typeface="Calibri"/>
              </a:rPr>
              <a:t>comma</a:t>
            </a:r>
            <a:r>
              <a:rPr sz="2400" b="1" spc="-160" dirty="0">
                <a:latin typeface="Calibri"/>
                <a:cs typeface="Calibri"/>
              </a:rPr>
              <a:t>nd</a:t>
            </a:r>
            <a:r>
              <a:rPr sz="2400" b="1" spc="-155" dirty="0">
                <a:latin typeface="Calibri"/>
                <a:cs typeface="Calibri"/>
              </a:rPr>
              <a:t>s</a:t>
            </a:r>
            <a:r>
              <a:rPr sz="2400" b="1" dirty="0">
                <a:latin typeface="Calibri"/>
                <a:cs typeface="Calibri"/>
              </a:rPr>
              <a:t>?</a:t>
            </a:r>
            <a:endParaRPr sz="24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12114" y="723813"/>
            <a:ext cx="8227695" cy="3317875"/>
          </a:xfrm>
          <a:prstGeom prst="rect">
            <a:avLst/>
          </a:prstGeom>
        </p:spPr>
        <p:txBody>
          <a:bodyPr vert="horz" wrap="square" lIns="0" tIns="48895" rIns="0" bIns="0" rtlCol="0">
            <a:spAutoFit/>
          </a:bodyPr>
          <a:lstStyle/>
          <a:p>
            <a:pPr marL="355600" marR="5080" indent="-342900">
              <a:lnSpc>
                <a:spcPct val="90100"/>
              </a:lnSpc>
              <a:spcBef>
                <a:spcPts val="38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b="1" spc="-5" dirty="0">
                <a:latin typeface="Courier New"/>
                <a:cs typeface="Courier New"/>
              </a:rPr>
              <a:t>Data </a:t>
            </a:r>
            <a:r>
              <a:rPr sz="2400" b="1" spc="-10" dirty="0">
                <a:latin typeface="Courier New"/>
                <a:cs typeface="Courier New"/>
              </a:rPr>
              <a:t>Manipulation </a:t>
            </a:r>
            <a:r>
              <a:rPr sz="2400" b="1" spc="-5" dirty="0">
                <a:latin typeface="Courier New"/>
                <a:cs typeface="Courier New"/>
              </a:rPr>
              <a:t>Language (DML) statements </a:t>
            </a:r>
            <a:r>
              <a:rPr sz="2400" b="1" spc="-1430" dirty="0">
                <a:latin typeface="Courier New"/>
                <a:cs typeface="Courier New"/>
              </a:rPr>
              <a:t> </a:t>
            </a:r>
            <a:r>
              <a:rPr sz="2400" b="1" spc="-5" dirty="0">
                <a:latin typeface="Courier New"/>
                <a:cs typeface="Courier New"/>
              </a:rPr>
              <a:t>are used</a:t>
            </a:r>
            <a:r>
              <a:rPr sz="2400" b="1" spc="-20" dirty="0">
                <a:latin typeface="Courier New"/>
                <a:cs typeface="Courier New"/>
              </a:rPr>
              <a:t> </a:t>
            </a:r>
            <a:r>
              <a:rPr sz="2400" b="1" spc="-5" dirty="0">
                <a:latin typeface="Courier New"/>
                <a:cs typeface="Courier New"/>
              </a:rPr>
              <a:t>for managing</a:t>
            </a:r>
            <a:r>
              <a:rPr sz="2400" b="1" dirty="0">
                <a:latin typeface="Courier New"/>
                <a:cs typeface="Courier New"/>
              </a:rPr>
              <a:t> </a:t>
            </a:r>
            <a:r>
              <a:rPr sz="2400" b="1" spc="-10" dirty="0">
                <a:latin typeface="Courier New"/>
                <a:cs typeface="Courier New"/>
              </a:rPr>
              <a:t>data</a:t>
            </a:r>
            <a:r>
              <a:rPr sz="2400" b="1" dirty="0">
                <a:latin typeface="Courier New"/>
                <a:cs typeface="Courier New"/>
              </a:rPr>
              <a:t> </a:t>
            </a:r>
            <a:r>
              <a:rPr sz="2400" b="1" spc="-10" dirty="0">
                <a:latin typeface="Courier New"/>
                <a:cs typeface="Courier New"/>
              </a:rPr>
              <a:t>within</a:t>
            </a:r>
            <a:r>
              <a:rPr sz="2400" b="1" spc="-5" dirty="0">
                <a:latin typeface="Courier New"/>
                <a:cs typeface="Courier New"/>
              </a:rPr>
              <a:t> schema </a:t>
            </a:r>
            <a:r>
              <a:rPr sz="2400" b="1" dirty="0">
                <a:latin typeface="Courier New"/>
                <a:cs typeface="Courier New"/>
              </a:rPr>
              <a:t> </a:t>
            </a:r>
            <a:r>
              <a:rPr sz="2400" b="1" spc="-5" dirty="0">
                <a:latin typeface="Courier New"/>
                <a:cs typeface="Courier New"/>
              </a:rPr>
              <a:t>objects.</a:t>
            </a:r>
            <a:r>
              <a:rPr sz="2400" b="1" spc="-20" dirty="0">
                <a:latin typeface="Courier New"/>
                <a:cs typeface="Courier New"/>
              </a:rPr>
              <a:t> </a:t>
            </a:r>
            <a:r>
              <a:rPr sz="2400" b="1" spc="-5" dirty="0">
                <a:latin typeface="Courier New"/>
                <a:cs typeface="Courier New"/>
              </a:rPr>
              <a:t>Some</a:t>
            </a:r>
            <a:r>
              <a:rPr sz="2400" b="1" spc="-10" dirty="0">
                <a:latin typeface="Courier New"/>
                <a:cs typeface="Courier New"/>
              </a:rPr>
              <a:t> </a:t>
            </a:r>
            <a:r>
              <a:rPr sz="2400" b="1" spc="-5" dirty="0">
                <a:latin typeface="Courier New"/>
                <a:cs typeface="Courier New"/>
              </a:rPr>
              <a:t>examples:</a:t>
            </a:r>
            <a:endParaRPr sz="2400" dirty="0">
              <a:latin typeface="Courier New"/>
              <a:cs typeface="Courier New"/>
            </a:endParaRPr>
          </a:p>
          <a:p>
            <a:pPr marL="355600" indent="-342900">
              <a:lnSpc>
                <a:spcPct val="100000"/>
              </a:lnSpc>
              <a:spcBef>
                <a:spcPts val="28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b="1" dirty="0">
                <a:latin typeface="Courier New"/>
                <a:cs typeface="Courier New"/>
              </a:rPr>
              <a:t>SELECT</a:t>
            </a:r>
            <a:r>
              <a:rPr sz="2400" b="1" spc="-30" dirty="0">
                <a:latin typeface="Courier New"/>
                <a:cs typeface="Courier New"/>
              </a:rPr>
              <a:t> </a:t>
            </a:r>
            <a:r>
              <a:rPr sz="2400" b="1" dirty="0">
                <a:latin typeface="Courier New"/>
                <a:cs typeface="Courier New"/>
              </a:rPr>
              <a:t>-</a:t>
            </a:r>
            <a:r>
              <a:rPr sz="2400" b="1" spc="-20" dirty="0">
                <a:latin typeface="Courier New"/>
                <a:cs typeface="Courier New"/>
              </a:rPr>
              <a:t> </a:t>
            </a:r>
            <a:r>
              <a:rPr sz="2400" b="1" spc="-10" dirty="0">
                <a:latin typeface="Courier New"/>
                <a:cs typeface="Courier New"/>
              </a:rPr>
              <a:t>retrieve </a:t>
            </a:r>
            <a:r>
              <a:rPr sz="2400" b="1" spc="-5" dirty="0">
                <a:latin typeface="Courier New"/>
                <a:cs typeface="Courier New"/>
              </a:rPr>
              <a:t>data</a:t>
            </a:r>
            <a:r>
              <a:rPr sz="2400" b="1" spc="-20" dirty="0">
                <a:latin typeface="Courier New"/>
                <a:cs typeface="Courier New"/>
              </a:rPr>
              <a:t> </a:t>
            </a:r>
            <a:r>
              <a:rPr sz="2400" b="1" spc="-10" dirty="0">
                <a:latin typeface="Courier New"/>
                <a:cs typeface="Courier New"/>
              </a:rPr>
              <a:t>from</a:t>
            </a:r>
            <a:r>
              <a:rPr sz="2400" b="1" spc="-5" dirty="0">
                <a:latin typeface="Courier New"/>
                <a:cs typeface="Courier New"/>
              </a:rPr>
              <a:t> the</a:t>
            </a:r>
            <a:r>
              <a:rPr sz="2400" b="1" spc="-30" dirty="0">
                <a:latin typeface="Courier New"/>
                <a:cs typeface="Courier New"/>
              </a:rPr>
              <a:t> </a:t>
            </a:r>
            <a:r>
              <a:rPr sz="2400" b="1" dirty="0">
                <a:latin typeface="Courier New"/>
                <a:cs typeface="Courier New"/>
              </a:rPr>
              <a:t>a</a:t>
            </a:r>
            <a:r>
              <a:rPr sz="2400" b="1" spc="-10" dirty="0">
                <a:latin typeface="Courier New"/>
                <a:cs typeface="Courier New"/>
              </a:rPr>
              <a:t> database</a:t>
            </a:r>
            <a:endParaRPr sz="2400" dirty="0">
              <a:latin typeface="Courier New"/>
              <a:cs typeface="Courier New"/>
            </a:endParaRPr>
          </a:p>
          <a:p>
            <a:pPr marL="355600" indent="-342900">
              <a:lnSpc>
                <a:spcPct val="100000"/>
              </a:lnSpc>
              <a:spcBef>
                <a:spcPts val="29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b="1" dirty="0">
                <a:latin typeface="Courier New"/>
                <a:cs typeface="Courier New"/>
              </a:rPr>
              <a:t>INSERT</a:t>
            </a:r>
            <a:r>
              <a:rPr sz="2400" b="1" spc="-40" dirty="0">
                <a:latin typeface="Courier New"/>
                <a:cs typeface="Courier New"/>
              </a:rPr>
              <a:t> </a:t>
            </a:r>
            <a:r>
              <a:rPr sz="2400" b="1" dirty="0">
                <a:latin typeface="Courier New"/>
                <a:cs typeface="Courier New"/>
              </a:rPr>
              <a:t>-</a:t>
            </a:r>
            <a:r>
              <a:rPr sz="2400" b="1" spc="-25" dirty="0">
                <a:latin typeface="Courier New"/>
                <a:cs typeface="Courier New"/>
              </a:rPr>
              <a:t> </a:t>
            </a:r>
            <a:r>
              <a:rPr sz="2400" b="1" spc="-5" dirty="0">
                <a:latin typeface="Courier New"/>
                <a:cs typeface="Courier New"/>
              </a:rPr>
              <a:t>insert</a:t>
            </a:r>
            <a:r>
              <a:rPr sz="2400" b="1" spc="-35" dirty="0">
                <a:latin typeface="Courier New"/>
                <a:cs typeface="Courier New"/>
              </a:rPr>
              <a:t> </a:t>
            </a:r>
            <a:r>
              <a:rPr sz="2400" b="1" spc="-5" dirty="0">
                <a:latin typeface="Courier New"/>
                <a:cs typeface="Courier New"/>
              </a:rPr>
              <a:t>data</a:t>
            </a:r>
            <a:r>
              <a:rPr sz="2400" b="1" spc="-20" dirty="0">
                <a:latin typeface="Courier New"/>
                <a:cs typeface="Courier New"/>
              </a:rPr>
              <a:t> </a:t>
            </a:r>
            <a:r>
              <a:rPr sz="2400" b="1" spc="-10" dirty="0">
                <a:latin typeface="Courier New"/>
                <a:cs typeface="Courier New"/>
              </a:rPr>
              <a:t>into</a:t>
            </a:r>
            <a:r>
              <a:rPr sz="2400" b="1" spc="-15" dirty="0">
                <a:latin typeface="Courier New"/>
                <a:cs typeface="Courier New"/>
              </a:rPr>
              <a:t> </a:t>
            </a:r>
            <a:r>
              <a:rPr sz="2400" b="1" dirty="0">
                <a:latin typeface="Courier New"/>
                <a:cs typeface="Courier New"/>
              </a:rPr>
              <a:t>a</a:t>
            </a:r>
            <a:r>
              <a:rPr sz="2400" b="1" spc="-15" dirty="0">
                <a:latin typeface="Courier New"/>
                <a:cs typeface="Courier New"/>
              </a:rPr>
              <a:t> </a:t>
            </a:r>
            <a:r>
              <a:rPr sz="2400" b="1" spc="-10" dirty="0">
                <a:latin typeface="Courier New"/>
                <a:cs typeface="Courier New"/>
              </a:rPr>
              <a:t>table</a:t>
            </a:r>
            <a:endParaRPr sz="2400" dirty="0">
              <a:latin typeface="Courier New"/>
              <a:cs typeface="Courier New"/>
            </a:endParaRPr>
          </a:p>
          <a:p>
            <a:pPr marL="355600" indent="-342900">
              <a:lnSpc>
                <a:spcPts val="2735"/>
              </a:lnSpc>
              <a:spcBef>
                <a:spcPts val="29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b="1" dirty="0">
                <a:latin typeface="Courier New"/>
                <a:cs typeface="Courier New"/>
              </a:rPr>
              <a:t>UPDATE</a:t>
            </a:r>
            <a:r>
              <a:rPr sz="2400" b="1" spc="-30" dirty="0">
                <a:latin typeface="Courier New"/>
                <a:cs typeface="Courier New"/>
              </a:rPr>
              <a:t> </a:t>
            </a:r>
            <a:r>
              <a:rPr sz="2400" b="1" dirty="0">
                <a:latin typeface="Courier New"/>
                <a:cs typeface="Courier New"/>
              </a:rPr>
              <a:t>-</a:t>
            </a:r>
            <a:r>
              <a:rPr sz="2400" b="1" spc="-15" dirty="0">
                <a:latin typeface="Courier New"/>
                <a:cs typeface="Courier New"/>
              </a:rPr>
              <a:t> </a:t>
            </a:r>
            <a:r>
              <a:rPr sz="2400" b="1" spc="-10" dirty="0">
                <a:latin typeface="Courier New"/>
                <a:cs typeface="Courier New"/>
              </a:rPr>
              <a:t>updates</a:t>
            </a:r>
            <a:r>
              <a:rPr sz="2400" b="1" spc="-20" dirty="0">
                <a:latin typeface="Courier New"/>
                <a:cs typeface="Courier New"/>
              </a:rPr>
              <a:t> </a:t>
            </a:r>
            <a:r>
              <a:rPr sz="2400" b="1" spc="-10" dirty="0">
                <a:latin typeface="Courier New"/>
                <a:cs typeface="Courier New"/>
              </a:rPr>
              <a:t>existing</a:t>
            </a:r>
            <a:r>
              <a:rPr sz="2400" b="1" dirty="0">
                <a:latin typeface="Courier New"/>
                <a:cs typeface="Courier New"/>
              </a:rPr>
              <a:t> </a:t>
            </a:r>
            <a:r>
              <a:rPr sz="2400" b="1" spc="-5" dirty="0">
                <a:latin typeface="Courier New"/>
                <a:cs typeface="Courier New"/>
              </a:rPr>
              <a:t>data</a:t>
            </a:r>
            <a:r>
              <a:rPr sz="2400" b="1" spc="-25" dirty="0">
                <a:latin typeface="Courier New"/>
                <a:cs typeface="Courier New"/>
              </a:rPr>
              <a:t> </a:t>
            </a:r>
            <a:r>
              <a:rPr sz="2400" b="1" spc="-5" dirty="0">
                <a:latin typeface="Courier New"/>
                <a:cs typeface="Courier New"/>
              </a:rPr>
              <a:t>within</a:t>
            </a:r>
            <a:r>
              <a:rPr sz="2400" b="1" spc="-15" dirty="0">
                <a:latin typeface="Courier New"/>
                <a:cs typeface="Courier New"/>
              </a:rPr>
              <a:t> </a:t>
            </a:r>
            <a:r>
              <a:rPr sz="2400" b="1" dirty="0">
                <a:latin typeface="Courier New"/>
                <a:cs typeface="Courier New"/>
              </a:rPr>
              <a:t>a</a:t>
            </a:r>
            <a:endParaRPr sz="2400" dirty="0">
              <a:latin typeface="Courier New"/>
              <a:cs typeface="Courier New"/>
            </a:endParaRPr>
          </a:p>
          <a:p>
            <a:pPr marL="355600">
              <a:lnSpc>
                <a:spcPts val="2735"/>
              </a:lnSpc>
            </a:pPr>
            <a:r>
              <a:rPr sz="2400" b="1" dirty="0">
                <a:latin typeface="Courier New"/>
                <a:cs typeface="Courier New"/>
              </a:rPr>
              <a:t>table</a:t>
            </a:r>
            <a:endParaRPr sz="2400" dirty="0">
              <a:latin typeface="Courier New"/>
              <a:cs typeface="Courier New"/>
            </a:endParaRPr>
          </a:p>
          <a:p>
            <a:pPr marL="355600" marR="198120" indent="-342900">
              <a:lnSpc>
                <a:spcPts val="2590"/>
              </a:lnSpc>
              <a:spcBef>
                <a:spcPts val="61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b="1" dirty="0">
                <a:latin typeface="Courier New"/>
                <a:cs typeface="Courier New"/>
              </a:rPr>
              <a:t>DELETE - </a:t>
            </a:r>
            <a:r>
              <a:rPr sz="2400" b="1" spc="-10" dirty="0">
                <a:latin typeface="Courier New"/>
                <a:cs typeface="Courier New"/>
              </a:rPr>
              <a:t>deletes </a:t>
            </a:r>
            <a:r>
              <a:rPr sz="2400" b="1" spc="-5" dirty="0">
                <a:latin typeface="Courier New"/>
                <a:cs typeface="Courier New"/>
              </a:rPr>
              <a:t>all </a:t>
            </a:r>
            <a:r>
              <a:rPr sz="2400" b="1" spc="-10" dirty="0">
                <a:latin typeface="Courier New"/>
                <a:cs typeface="Courier New"/>
              </a:rPr>
              <a:t>records from </a:t>
            </a:r>
            <a:r>
              <a:rPr sz="2400" b="1" dirty="0">
                <a:latin typeface="Courier New"/>
                <a:cs typeface="Courier New"/>
              </a:rPr>
              <a:t>a </a:t>
            </a:r>
            <a:r>
              <a:rPr sz="2400" b="1" spc="-10" dirty="0">
                <a:latin typeface="Courier New"/>
                <a:cs typeface="Courier New"/>
              </a:rPr>
              <a:t>table, </a:t>
            </a:r>
            <a:r>
              <a:rPr sz="2400" b="1" spc="-1430" dirty="0">
                <a:latin typeface="Courier New"/>
                <a:cs typeface="Courier New"/>
              </a:rPr>
              <a:t> </a:t>
            </a:r>
            <a:r>
              <a:rPr sz="2400" b="1" spc="-5" dirty="0">
                <a:latin typeface="Courier New"/>
                <a:cs typeface="Courier New"/>
              </a:rPr>
              <a:t>the</a:t>
            </a:r>
            <a:r>
              <a:rPr sz="2400" b="1" dirty="0">
                <a:latin typeface="Courier New"/>
                <a:cs typeface="Courier New"/>
              </a:rPr>
              <a:t> </a:t>
            </a:r>
            <a:r>
              <a:rPr sz="2400" b="1" spc="-10" dirty="0">
                <a:latin typeface="Courier New"/>
                <a:cs typeface="Courier New"/>
              </a:rPr>
              <a:t>space </a:t>
            </a:r>
            <a:r>
              <a:rPr sz="2400" b="1" dirty="0">
                <a:latin typeface="Courier New"/>
                <a:cs typeface="Courier New"/>
              </a:rPr>
              <a:t>for</a:t>
            </a:r>
            <a:r>
              <a:rPr sz="2400" b="1" spc="-5" dirty="0">
                <a:latin typeface="Courier New"/>
                <a:cs typeface="Courier New"/>
              </a:rPr>
              <a:t> </a:t>
            </a:r>
            <a:r>
              <a:rPr sz="2400" b="1" spc="-10" dirty="0">
                <a:latin typeface="Courier New"/>
                <a:cs typeface="Courier New"/>
              </a:rPr>
              <a:t>the </a:t>
            </a:r>
            <a:r>
              <a:rPr sz="2400" b="1" spc="-5" dirty="0">
                <a:latin typeface="Courier New"/>
                <a:cs typeface="Courier New"/>
              </a:rPr>
              <a:t>records</a:t>
            </a:r>
            <a:r>
              <a:rPr sz="2400" b="1" spc="-10" dirty="0">
                <a:latin typeface="Courier New"/>
                <a:cs typeface="Courier New"/>
              </a:rPr>
              <a:t> </a:t>
            </a:r>
            <a:r>
              <a:rPr sz="2400" b="1" spc="-5" dirty="0">
                <a:latin typeface="Courier New"/>
                <a:cs typeface="Courier New"/>
              </a:rPr>
              <a:t>remain</a:t>
            </a:r>
            <a:endParaRPr sz="2400" dirty="0">
              <a:latin typeface="Courier New"/>
              <a:cs typeface="Courier New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99389631"/>
              </p:ext>
            </p:extLst>
          </p:nvPr>
        </p:nvGraphicFramePr>
        <p:xfrm>
          <a:off x="378951" y="4051608"/>
          <a:ext cx="8254365" cy="157353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565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9978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84810">
                <a:tc>
                  <a:txBody>
                    <a:bodyPr/>
                    <a:lstStyle/>
                    <a:p>
                      <a:pPr marL="31750">
                        <a:lnSpc>
                          <a:spcPts val="2655"/>
                        </a:lnSpc>
                      </a:pPr>
                      <a:r>
                        <a:rPr sz="2400" dirty="0">
                          <a:latin typeface="Arial"/>
                          <a:cs typeface="Arial"/>
                        </a:rPr>
                        <a:t>•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17475">
                        <a:lnSpc>
                          <a:spcPts val="2655"/>
                        </a:lnSpc>
                      </a:pPr>
                      <a:r>
                        <a:rPr sz="2400" b="1" dirty="0">
                          <a:latin typeface="Courier New"/>
                          <a:cs typeface="Courier New"/>
                        </a:rPr>
                        <a:t>MERGE</a:t>
                      </a:r>
                      <a:r>
                        <a:rPr sz="2400" b="1" spc="-15" dirty="0">
                          <a:latin typeface="Courier New"/>
                          <a:cs typeface="Courier New"/>
                        </a:rPr>
                        <a:t> </a:t>
                      </a:r>
                      <a:r>
                        <a:rPr sz="2400" b="1" dirty="0">
                          <a:latin typeface="Courier New"/>
                          <a:cs typeface="Courier New"/>
                        </a:rPr>
                        <a:t>-</a:t>
                      </a:r>
                      <a:r>
                        <a:rPr sz="2400" b="1" spc="-30" dirty="0">
                          <a:latin typeface="Courier New"/>
                          <a:cs typeface="Courier New"/>
                        </a:rPr>
                        <a:t> </a:t>
                      </a:r>
                      <a:r>
                        <a:rPr sz="2400" b="1" spc="-5" dirty="0">
                          <a:latin typeface="Courier New"/>
                          <a:cs typeface="Courier New"/>
                        </a:rPr>
                        <a:t>UPSERT</a:t>
                      </a:r>
                      <a:r>
                        <a:rPr sz="2400" b="1" spc="-30" dirty="0">
                          <a:latin typeface="Courier New"/>
                          <a:cs typeface="Courier New"/>
                        </a:rPr>
                        <a:t> </a:t>
                      </a:r>
                      <a:r>
                        <a:rPr sz="2400" b="1" spc="-10" dirty="0">
                          <a:latin typeface="Courier New"/>
                          <a:cs typeface="Courier New"/>
                        </a:rPr>
                        <a:t>operation</a:t>
                      </a:r>
                      <a:r>
                        <a:rPr sz="2400" b="1" spc="-15" dirty="0">
                          <a:latin typeface="Courier New"/>
                          <a:cs typeface="Courier New"/>
                        </a:rPr>
                        <a:t> </a:t>
                      </a:r>
                      <a:r>
                        <a:rPr sz="2400" b="1" spc="-5" dirty="0">
                          <a:latin typeface="Courier New"/>
                          <a:cs typeface="Courier New"/>
                        </a:rPr>
                        <a:t>(insert</a:t>
                      </a:r>
                      <a:r>
                        <a:rPr sz="2400" b="1" spc="-15" dirty="0">
                          <a:latin typeface="Courier New"/>
                          <a:cs typeface="Courier New"/>
                        </a:rPr>
                        <a:t> </a:t>
                      </a:r>
                      <a:r>
                        <a:rPr sz="2400" b="1" spc="-5" dirty="0">
                          <a:latin typeface="Courier New"/>
                          <a:cs typeface="Courier New"/>
                        </a:rPr>
                        <a:t>or </a:t>
                      </a:r>
                      <a:r>
                        <a:rPr sz="2400" b="1" spc="-10" dirty="0">
                          <a:latin typeface="Courier New"/>
                          <a:cs typeface="Courier New"/>
                        </a:rPr>
                        <a:t>update)</a:t>
                      </a:r>
                      <a:endParaRPr sz="2400" dirty="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01955">
                <a:tc>
                  <a:txBody>
                    <a:bodyPr/>
                    <a:lstStyle/>
                    <a:p>
                      <a:pPr marL="31750">
                        <a:lnSpc>
                          <a:spcPts val="2790"/>
                        </a:lnSpc>
                      </a:pPr>
                      <a:r>
                        <a:rPr sz="2400" dirty="0">
                          <a:latin typeface="Arial"/>
                          <a:cs typeface="Arial"/>
                        </a:rPr>
                        <a:t>•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17475">
                        <a:lnSpc>
                          <a:spcPts val="2790"/>
                        </a:lnSpc>
                      </a:pPr>
                      <a:r>
                        <a:rPr sz="2400" b="1" dirty="0">
                          <a:latin typeface="Courier New"/>
                          <a:cs typeface="Courier New"/>
                        </a:rPr>
                        <a:t>CALL</a:t>
                      </a:r>
                      <a:r>
                        <a:rPr sz="2400" b="1" spc="-10" dirty="0">
                          <a:latin typeface="Courier New"/>
                          <a:cs typeface="Courier New"/>
                        </a:rPr>
                        <a:t> </a:t>
                      </a:r>
                      <a:r>
                        <a:rPr sz="2400" b="1" dirty="0">
                          <a:latin typeface="Courier New"/>
                          <a:cs typeface="Courier New"/>
                        </a:rPr>
                        <a:t>-</a:t>
                      </a:r>
                      <a:r>
                        <a:rPr sz="2400" b="1" spc="-20" dirty="0">
                          <a:latin typeface="Courier New"/>
                          <a:cs typeface="Courier New"/>
                        </a:rPr>
                        <a:t> </a:t>
                      </a:r>
                      <a:r>
                        <a:rPr sz="2400" b="1" spc="-10" dirty="0">
                          <a:latin typeface="Courier New"/>
                          <a:cs typeface="Courier New"/>
                        </a:rPr>
                        <a:t>call </a:t>
                      </a:r>
                      <a:r>
                        <a:rPr sz="2400" b="1" dirty="0">
                          <a:latin typeface="Courier New"/>
                          <a:cs typeface="Courier New"/>
                        </a:rPr>
                        <a:t>a</a:t>
                      </a:r>
                      <a:r>
                        <a:rPr sz="2400" b="1" spc="-10" dirty="0">
                          <a:latin typeface="Courier New"/>
                          <a:cs typeface="Courier New"/>
                        </a:rPr>
                        <a:t> PL/SQL</a:t>
                      </a:r>
                      <a:r>
                        <a:rPr sz="2400" b="1" spc="-5" dirty="0">
                          <a:latin typeface="Courier New"/>
                          <a:cs typeface="Courier New"/>
                        </a:rPr>
                        <a:t> or</a:t>
                      </a:r>
                      <a:r>
                        <a:rPr sz="2400" b="1" spc="-30" dirty="0">
                          <a:latin typeface="Courier New"/>
                          <a:cs typeface="Courier New"/>
                        </a:rPr>
                        <a:t> </a:t>
                      </a:r>
                      <a:r>
                        <a:rPr sz="2400" b="1" spc="-5" dirty="0">
                          <a:latin typeface="Courier New"/>
                          <a:cs typeface="Courier New"/>
                        </a:rPr>
                        <a:t>Java</a:t>
                      </a:r>
                      <a:r>
                        <a:rPr sz="2400" b="1" spc="-10" dirty="0">
                          <a:latin typeface="Courier New"/>
                          <a:cs typeface="Courier New"/>
                        </a:rPr>
                        <a:t> subprogram</a:t>
                      </a:r>
                      <a:endParaRPr sz="2400" dirty="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01955">
                <a:tc>
                  <a:txBody>
                    <a:bodyPr/>
                    <a:lstStyle/>
                    <a:p>
                      <a:pPr marL="31750">
                        <a:lnSpc>
                          <a:spcPts val="2790"/>
                        </a:lnSpc>
                      </a:pPr>
                      <a:r>
                        <a:rPr sz="2400" dirty="0">
                          <a:latin typeface="Arial"/>
                          <a:cs typeface="Arial"/>
                        </a:rPr>
                        <a:t>•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17475">
                        <a:lnSpc>
                          <a:spcPts val="2790"/>
                        </a:lnSpc>
                      </a:pPr>
                      <a:r>
                        <a:rPr sz="2400" b="1" spc="-5" dirty="0">
                          <a:latin typeface="Courier New"/>
                          <a:cs typeface="Courier New"/>
                        </a:rPr>
                        <a:t>EXPLAIN</a:t>
                      </a:r>
                      <a:r>
                        <a:rPr sz="2400" b="1" spc="-25" dirty="0">
                          <a:latin typeface="Courier New"/>
                          <a:cs typeface="Courier New"/>
                        </a:rPr>
                        <a:t> </a:t>
                      </a:r>
                      <a:r>
                        <a:rPr sz="2400" b="1" spc="-5" dirty="0">
                          <a:latin typeface="Courier New"/>
                          <a:cs typeface="Courier New"/>
                        </a:rPr>
                        <a:t>PLAN</a:t>
                      </a:r>
                      <a:r>
                        <a:rPr sz="2400" b="1" spc="-15" dirty="0">
                          <a:latin typeface="Courier New"/>
                          <a:cs typeface="Courier New"/>
                        </a:rPr>
                        <a:t> </a:t>
                      </a:r>
                      <a:r>
                        <a:rPr sz="2400" b="1" dirty="0">
                          <a:latin typeface="Courier New"/>
                          <a:cs typeface="Courier New"/>
                        </a:rPr>
                        <a:t>-</a:t>
                      </a:r>
                      <a:r>
                        <a:rPr sz="2400" b="1" spc="-20" dirty="0">
                          <a:latin typeface="Courier New"/>
                          <a:cs typeface="Courier New"/>
                        </a:rPr>
                        <a:t> </a:t>
                      </a:r>
                      <a:r>
                        <a:rPr sz="2400" b="1" spc="-10" dirty="0">
                          <a:latin typeface="Courier New"/>
                          <a:cs typeface="Courier New"/>
                        </a:rPr>
                        <a:t>explain</a:t>
                      </a:r>
                      <a:r>
                        <a:rPr sz="2400" b="1" spc="-15" dirty="0">
                          <a:latin typeface="Courier New"/>
                          <a:cs typeface="Courier New"/>
                        </a:rPr>
                        <a:t> </a:t>
                      </a:r>
                      <a:r>
                        <a:rPr sz="2400" b="1" spc="-10" dirty="0">
                          <a:latin typeface="Courier New"/>
                          <a:cs typeface="Courier New"/>
                        </a:rPr>
                        <a:t>access</a:t>
                      </a:r>
                      <a:r>
                        <a:rPr sz="2400" b="1" spc="-5" dirty="0">
                          <a:latin typeface="Courier New"/>
                          <a:cs typeface="Courier New"/>
                        </a:rPr>
                        <a:t> </a:t>
                      </a:r>
                      <a:r>
                        <a:rPr sz="2400" b="1" spc="-10" dirty="0">
                          <a:latin typeface="Courier New"/>
                          <a:cs typeface="Courier New"/>
                        </a:rPr>
                        <a:t>path </a:t>
                      </a:r>
                      <a:r>
                        <a:rPr sz="2400" b="1" spc="-5" dirty="0">
                          <a:latin typeface="Courier New"/>
                          <a:cs typeface="Courier New"/>
                        </a:rPr>
                        <a:t>to </a:t>
                      </a:r>
                      <a:r>
                        <a:rPr sz="2400" b="1" spc="-10" dirty="0">
                          <a:latin typeface="Courier New"/>
                          <a:cs typeface="Courier New"/>
                        </a:rPr>
                        <a:t>data</a:t>
                      </a:r>
                      <a:endParaRPr sz="2400" dirty="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84810">
                <a:tc>
                  <a:txBody>
                    <a:bodyPr/>
                    <a:lstStyle/>
                    <a:p>
                      <a:pPr marL="31750">
                        <a:lnSpc>
                          <a:spcPts val="2790"/>
                        </a:lnSpc>
                      </a:pPr>
                      <a:r>
                        <a:rPr sz="2400" dirty="0">
                          <a:latin typeface="Arial"/>
                          <a:cs typeface="Arial"/>
                        </a:rPr>
                        <a:t>•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17475">
                        <a:lnSpc>
                          <a:spcPts val="2790"/>
                        </a:lnSpc>
                      </a:pPr>
                      <a:r>
                        <a:rPr sz="2400" b="1" spc="-5" dirty="0">
                          <a:latin typeface="Courier New"/>
                          <a:cs typeface="Courier New"/>
                        </a:rPr>
                        <a:t>LOCK </a:t>
                      </a:r>
                      <a:r>
                        <a:rPr sz="2400" b="1" spc="-10" dirty="0">
                          <a:latin typeface="Courier New"/>
                          <a:cs typeface="Courier New"/>
                        </a:rPr>
                        <a:t>TABLE</a:t>
                      </a:r>
                      <a:r>
                        <a:rPr sz="2400" b="1" spc="-20" dirty="0">
                          <a:latin typeface="Courier New"/>
                          <a:cs typeface="Courier New"/>
                        </a:rPr>
                        <a:t> </a:t>
                      </a:r>
                      <a:r>
                        <a:rPr sz="2400" b="1" dirty="0">
                          <a:latin typeface="Courier New"/>
                          <a:cs typeface="Courier New"/>
                        </a:rPr>
                        <a:t>-</a:t>
                      </a:r>
                      <a:r>
                        <a:rPr sz="2400" b="1" spc="-10" dirty="0">
                          <a:latin typeface="Courier New"/>
                          <a:cs typeface="Courier New"/>
                        </a:rPr>
                        <a:t> control concurrency</a:t>
                      </a:r>
                      <a:endParaRPr sz="2400" dirty="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611560" y="260648"/>
            <a:ext cx="769620" cy="5137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b="1" spc="-160" dirty="0">
                <a:latin typeface="Calibri"/>
                <a:cs typeface="Calibri"/>
              </a:rPr>
              <a:t>D</a:t>
            </a:r>
            <a:r>
              <a:rPr sz="3200" b="1" spc="-165" dirty="0">
                <a:latin typeface="Calibri"/>
                <a:cs typeface="Calibri"/>
              </a:rPr>
              <a:t>M</a:t>
            </a:r>
            <a:r>
              <a:rPr sz="3200" b="1" dirty="0">
                <a:latin typeface="Calibri"/>
                <a:cs typeface="Calibri"/>
              </a:rPr>
              <a:t>L</a:t>
            </a:r>
            <a:endParaRPr sz="32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44500" y="1954784"/>
            <a:ext cx="7851775" cy="2183765"/>
          </a:xfrm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355600" marR="358140" indent="-342900">
              <a:lnSpc>
                <a:spcPts val="2590"/>
              </a:lnSpc>
              <a:spcBef>
                <a:spcPts val="42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b="1" spc="-5" dirty="0">
                <a:latin typeface="Courier New"/>
                <a:cs typeface="Courier New"/>
              </a:rPr>
              <a:t>Data </a:t>
            </a:r>
            <a:r>
              <a:rPr sz="2400" b="1" spc="-10" dirty="0">
                <a:latin typeface="Courier New"/>
                <a:cs typeface="Courier New"/>
              </a:rPr>
              <a:t>Control</a:t>
            </a:r>
            <a:r>
              <a:rPr sz="2400" b="1" spc="-5" dirty="0">
                <a:latin typeface="Courier New"/>
                <a:cs typeface="Courier New"/>
              </a:rPr>
              <a:t> Language</a:t>
            </a:r>
            <a:r>
              <a:rPr sz="2400" b="1" spc="-15" dirty="0">
                <a:latin typeface="Courier New"/>
                <a:cs typeface="Courier New"/>
              </a:rPr>
              <a:t> </a:t>
            </a:r>
            <a:r>
              <a:rPr sz="2400" b="1" spc="-10" dirty="0">
                <a:latin typeface="Courier New"/>
                <a:cs typeface="Courier New"/>
              </a:rPr>
              <a:t>(DCL)</a:t>
            </a:r>
            <a:r>
              <a:rPr sz="2400" b="1" spc="-5" dirty="0">
                <a:latin typeface="Courier New"/>
                <a:cs typeface="Courier New"/>
              </a:rPr>
              <a:t> statements. </a:t>
            </a:r>
            <a:r>
              <a:rPr sz="2400" b="1" spc="-1425" dirty="0">
                <a:latin typeface="Courier New"/>
                <a:cs typeface="Courier New"/>
              </a:rPr>
              <a:t> </a:t>
            </a:r>
            <a:r>
              <a:rPr sz="2400" b="1" spc="-5" dirty="0">
                <a:latin typeface="Courier New"/>
                <a:cs typeface="Courier New"/>
              </a:rPr>
              <a:t>Some </a:t>
            </a:r>
            <a:r>
              <a:rPr sz="2400" b="1" spc="-10" dirty="0">
                <a:latin typeface="Courier New"/>
                <a:cs typeface="Courier New"/>
              </a:rPr>
              <a:t>examples:</a:t>
            </a:r>
            <a:endParaRPr sz="2400" dirty="0">
              <a:latin typeface="Courier New"/>
              <a:cs typeface="Courier New"/>
            </a:endParaRPr>
          </a:p>
          <a:p>
            <a:pPr marL="355600" marR="5080" indent="-342900">
              <a:lnSpc>
                <a:spcPts val="2590"/>
              </a:lnSpc>
              <a:spcBef>
                <a:spcPts val="58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b="1" dirty="0">
                <a:latin typeface="Courier New"/>
                <a:cs typeface="Courier New"/>
              </a:rPr>
              <a:t>GRANT - </a:t>
            </a:r>
            <a:r>
              <a:rPr sz="2400" b="1" spc="-5" dirty="0">
                <a:latin typeface="Courier New"/>
                <a:cs typeface="Courier New"/>
              </a:rPr>
              <a:t>gives </a:t>
            </a:r>
            <a:r>
              <a:rPr sz="2400" b="1" spc="-10" dirty="0">
                <a:latin typeface="Courier New"/>
                <a:cs typeface="Courier New"/>
              </a:rPr>
              <a:t>user's access privileges to </a:t>
            </a:r>
            <a:r>
              <a:rPr sz="2400" b="1" spc="-1430" dirty="0">
                <a:latin typeface="Courier New"/>
                <a:cs typeface="Courier New"/>
              </a:rPr>
              <a:t> </a:t>
            </a:r>
            <a:r>
              <a:rPr sz="2400" b="1" spc="-5" dirty="0">
                <a:latin typeface="Courier New"/>
                <a:cs typeface="Courier New"/>
              </a:rPr>
              <a:t>database</a:t>
            </a:r>
            <a:endParaRPr sz="2400" dirty="0">
              <a:latin typeface="Courier New"/>
              <a:cs typeface="Courier New"/>
            </a:endParaRPr>
          </a:p>
          <a:p>
            <a:pPr marL="355600" marR="5080" indent="-342900">
              <a:lnSpc>
                <a:spcPts val="2590"/>
              </a:lnSpc>
              <a:spcBef>
                <a:spcPts val="58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b="1" dirty="0">
                <a:latin typeface="Courier New"/>
                <a:cs typeface="Courier New"/>
              </a:rPr>
              <a:t>REVOKE - </a:t>
            </a:r>
            <a:r>
              <a:rPr sz="2400" b="1" spc="-10" dirty="0">
                <a:latin typeface="Courier New"/>
                <a:cs typeface="Courier New"/>
              </a:rPr>
              <a:t>withdraw access privileges given </a:t>
            </a:r>
            <a:r>
              <a:rPr sz="2400" b="1" spc="-1430" dirty="0">
                <a:latin typeface="Courier New"/>
                <a:cs typeface="Courier New"/>
              </a:rPr>
              <a:t> </a:t>
            </a:r>
            <a:r>
              <a:rPr sz="2400" b="1" spc="-5" dirty="0">
                <a:latin typeface="Courier New"/>
                <a:cs typeface="Courier New"/>
              </a:rPr>
              <a:t>with the</a:t>
            </a:r>
            <a:r>
              <a:rPr sz="2400" b="1" spc="-20" dirty="0">
                <a:latin typeface="Courier New"/>
                <a:cs typeface="Courier New"/>
              </a:rPr>
              <a:t> </a:t>
            </a:r>
            <a:r>
              <a:rPr sz="2400" b="1" spc="-5" dirty="0">
                <a:latin typeface="Courier New"/>
                <a:cs typeface="Courier New"/>
              </a:rPr>
              <a:t>GRANT </a:t>
            </a:r>
            <a:r>
              <a:rPr sz="2400" b="1" spc="-10" dirty="0">
                <a:latin typeface="Courier New"/>
                <a:cs typeface="Courier New"/>
              </a:rPr>
              <a:t>command</a:t>
            </a:r>
            <a:endParaRPr sz="2400" dirty="0">
              <a:latin typeface="Courier New"/>
              <a:cs typeface="Courier New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902004" y="549909"/>
            <a:ext cx="70993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160" dirty="0">
                <a:latin typeface="Calibri"/>
                <a:cs typeface="Calibri"/>
              </a:rPr>
              <a:t>D</a:t>
            </a:r>
            <a:r>
              <a:rPr sz="3600" b="1" spc="-155" dirty="0">
                <a:latin typeface="Calibri"/>
                <a:cs typeface="Calibri"/>
              </a:rPr>
              <a:t>C</a:t>
            </a:r>
            <a:r>
              <a:rPr sz="3600" b="1" dirty="0">
                <a:latin typeface="Calibri"/>
                <a:cs typeface="Calibri"/>
              </a:rPr>
              <a:t>L</a:t>
            </a:r>
            <a:endParaRPr sz="36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82524" y="294131"/>
            <a:ext cx="3733800" cy="544195"/>
            <a:chOff x="382524" y="294131"/>
            <a:chExt cx="3733800" cy="54419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82524" y="294131"/>
              <a:ext cx="3733800" cy="544068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02210" y="313562"/>
              <a:ext cx="3659630" cy="470280"/>
            </a:xfrm>
            <a:prstGeom prst="rect">
              <a:avLst/>
            </a:prstGeom>
          </p:spPr>
        </p:pic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CAB6F866-4D23-4CFB-A0DD-2DFD8CD50A1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1600" y="872521"/>
            <a:ext cx="6953250" cy="42672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51520" y="337464"/>
            <a:ext cx="7440295" cy="495934"/>
            <a:chOff x="365759" y="292582"/>
            <a:chExt cx="7440295" cy="495934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65759" y="292582"/>
              <a:ext cx="7440168" cy="495325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85470" y="312420"/>
              <a:ext cx="7365974" cy="420242"/>
            </a:xfrm>
            <a:prstGeom prst="rect">
              <a:avLst/>
            </a:prstGeom>
          </p:spPr>
        </p:pic>
      </p:grpSp>
      <p:grpSp>
        <p:nvGrpSpPr>
          <p:cNvPr id="5" name="object 5"/>
          <p:cNvGrpSpPr/>
          <p:nvPr/>
        </p:nvGrpSpPr>
        <p:grpSpPr>
          <a:xfrm>
            <a:off x="382524" y="973810"/>
            <a:ext cx="963294" cy="523240"/>
            <a:chOff x="382524" y="973810"/>
            <a:chExt cx="963294" cy="523240"/>
          </a:xfrm>
        </p:grpSpPr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82524" y="973810"/>
              <a:ext cx="963180" cy="522757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02210" y="994537"/>
              <a:ext cx="889633" cy="447675"/>
            </a:xfrm>
            <a:prstGeom prst="rect">
              <a:avLst/>
            </a:prstGeom>
          </p:spPr>
        </p:pic>
      </p:grpSp>
      <p:sp>
        <p:nvSpPr>
          <p:cNvPr id="9" name="object 9"/>
          <p:cNvSpPr txBox="1"/>
          <p:nvPr/>
        </p:nvSpPr>
        <p:spPr>
          <a:xfrm>
            <a:off x="984753" y="1733462"/>
            <a:ext cx="7684770" cy="1839605"/>
          </a:xfrm>
          <a:prstGeom prst="rect">
            <a:avLst/>
          </a:prstGeom>
        </p:spPr>
        <p:txBody>
          <a:bodyPr vert="horz" wrap="square" lIns="0" tIns="55244" rIns="0" bIns="0" rtlCol="0">
            <a:spAutoFit/>
          </a:bodyPr>
          <a:lstStyle/>
          <a:p>
            <a:pPr marL="469900" indent="-457200">
              <a:lnSpc>
                <a:spcPct val="100000"/>
              </a:lnSpc>
              <a:spcBef>
                <a:spcPts val="434"/>
              </a:spcBef>
              <a:buFont typeface="Arial" panose="020B0604020202020204" pitchFamily="34" charset="0"/>
              <a:buChar char="•"/>
            </a:pPr>
            <a:r>
              <a:rPr lang="en-GB" sz="2800" b="1" spc="-10" dirty="0">
                <a:latin typeface="Courier New"/>
                <a:cs typeface="Courier New"/>
              </a:rPr>
              <a:t>Specifying a new relation</a:t>
            </a:r>
          </a:p>
          <a:p>
            <a:pPr marL="469900" indent="-457200">
              <a:lnSpc>
                <a:spcPct val="100000"/>
              </a:lnSpc>
              <a:spcBef>
                <a:spcPts val="434"/>
              </a:spcBef>
              <a:buFont typeface="Arial" panose="020B0604020202020204" pitchFamily="34" charset="0"/>
              <a:buChar char="•"/>
            </a:pPr>
            <a:r>
              <a:rPr sz="2800" b="1" spc="-10" dirty="0">
                <a:latin typeface="Courier New"/>
                <a:cs typeface="Courier New"/>
              </a:rPr>
              <a:t>Provide</a:t>
            </a:r>
            <a:r>
              <a:rPr sz="2800" b="1" spc="-30" dirty="0">
                <a:latin typeface="Courier New"/>
                <a:cs typeface="Courier New"/>
              </a:rPr>
              <a:t> </a:t>
            </a:r>
            <a:r>
              <a:rPr sz="2800" b="1" spc="-10" dirty="0">
                <a:latin typeface="Courier New"/>
                <a:cs typeface="Courier New"/>
              </a:rPr>
              <a:t>name</a:t>
            </a:r>
            <a:r>
              <a:rPr sz="2800" b="1" spc="-25" dirty="0">
                <a:latin typeface="Courier New"/>
                <a:cs typeface="Courier New"/>
              </a:rPr>
              <a:t> </a:t>
            </a:r>
            <a:r>
              <a:rPr sz="2800" b="1" spc="-10" dirty="0">
                <a:latin typeface="Courier New"/>
                <a:cs typeface="Courier New"/>
              </a:rPr>
              <a:t>of</a:t>
            </a:r>
            <a:r>
              <a:rPr sz="2800" b="1" spc="-30" dirty="0">
                <a:latin typeface="Courier New"/>
                <a:cs typeface="Courier New"/>
              </a:rPr>
              <a:t> </a:t>
            </a:r>
            <a:r>
              <a:rPr sz="2800" b="1" spc="-10" dirty="0">
                <a:latin typeface="Courier New"/>
                <a:cs typeface="Courier New"/>
              </a:rPr>
              <a:t>table</a:t>
            </a:r>
            <a:endParaRPr sz="2800" dirty="0">
              <a:latin typeface="Courier New"/>
              <a:cs typeface="Courier New"/>
            </a:endParaRPr>
          </a:p>
          <a:p>
            <a:pPr marL="469265" marR="5080" indent="-457200">
              <a:lnSpc>
                <a:spcPts val="3020"/>
              </a:lnSpc>
              <a:spcBef>
                <a:spcPts val="720"/>
              </a:spcBef>
              <a:buFont typeface="Arial" panose="020B0604020202020204" pitchFamily="34" charset="0"/>
              <a:buChar char="•"/>
              <a:tabLst>
                <a:tab pos="7031990" algn="l"/>
              </a:tabLst>
            </a:pPr>
            <a:r>
              <a:rPr sz="2800" b="1" spc="-10" dirty="0">
                <a:latin typeface="Courier New"/>
                <a:cs typeface="Courier New"/>
              </a:rPr>
              <a:t>Spec</a:t>
            </a:r>
            <a:r>
              <a:rPr sz="2800" b="1" spc="-20" dirty="0">
                <a:latin typeface="Courier New"/>
                <a:cs typeface="Courier New"/>
              </a:rPr>
              <a:t>i</a:t>
            </a:r>
            <a:r>
              <a:rPr sz="2800" b="1" spc="-10" dirty="0">
                <a:latin typeface="Courier New"/>
                <a:cs typeface="Courier New"/>
              </a:rPr>
              <a:t>f</a:t>
            </a:r>
            <a:r>
              <a:rPr sz="2800" b="1" spc="-5" dirty="0">
                <a:latin typeface="Courier New"/>
                <a:cs typeface="Courier New"/>
              </a:rPr>
              <a:t>y </a:t>
            </a:r>
            <a:r>
              <a:rPr sz="2800" b="1" spc="-10" dirty="0">
                <a:latin typeface="Courier New"/>
                <a:cs typeface="Courier New"/>
              </a:rPr>
              <a:t>a</a:t>
            </a:r>
            <a:r>
              <a:rPr sz="2800" b="1" spc="-20" dirty="0">
                <a:latin typeface="Courier New"/>
                <a:cs typeface="Courier New"/>
              </a:rPr>
              <a:t>t</a:t>
            </a:r>
            <a:r>
              <a:rPr sz="2800" b="1" spc="-10" dirty="0">
                <a:latin typeface="Courier New"/>
                <a:cs typeface="Courier New"/>
              </a:rPr>
              <a:t>tri</a:t>
            </a:r>
            <a:r>
              <a:rPr sz="2800" b="1" spc="-20" dirty="0">
                <a:latin typeface="Courier New"/>
                <a:cs typeface="Courier New"/>
              </a:rPr>
              <a:t>b</a:t>
            </a:r>
            <a:r>
              <a:rPr sz="2800" b="1" spc="-10" dirty="0">
                <a:latin typeface="Courier New"/>
                <a:cs typeface="Courier New"/>
              </a:rPr>
              <a:t>utes</a:t>
            </a:r>
            <a:r>
              <a:rPr sz="2800" b="1" spc="-5" dirty="0">
                <a:latin typeface="Courier New"/>
                <a:cs typeface="Courier New"/>
              </a:rPr>
              <a:t>,</a:t>
            </a:r>
            <a:r>
              <a:rPr sz="2800" b="1" spc="-15" dirty="0">
                <a:latin typeface="Courier New"/>
                <a:cs typeface="Courier New"/>
              </a:rPr>
              <a:t> </a:t>
            </a:r>
            <a:r>
              <a:rPr sz="2800" b="1" spc="-10" dirty="0">
                <a:latin typeface="Courier New"/>
                <a:cs typeface="Courier New"/>
              </a:rPr>
              <a:t>the</a:t>
            </a:r>
            <a:r>
              <a:rPr sz="2800" b="1" spc="-20" dirty="0">
                <a:latin typeface="Courier New"/>
                <a:cs typeface="Courier New"/>
              </a:rPr>
              <a:t>i</a:t>
            </a:r>
            <a:r>
              <a:rPr sz="2800" b="1" spc="-5" dirty="0">
                <a:latin typeface="Courier New"/>
                <a:cs typeface="Courier New"/>
              </a:rPr>
              <a:t>r </a:t>
            </a:r>
            <a:r>
              <a:rPr sz="2800" b="1" spc="-10" dirty="0">
                <a:latin typeface="Courier New"/>
                <a:cs typeface="Courier New"/>
              </a:rPr>
              <a:t>t</a:t>
            </a:r>
            <a:r>
              <a:rPr sz="2800" b="1" spc="-20" dirty="0">
                <a:latin typeface="Courier New"/>
                <a:cs typeface="Courier New"/>
              </a:rPr>
              <a:t>y</a:t>
            </a:r>
            <a:r>
              <a:rPr sz="2800" b="1" spc="-10" dirty="0">
                <a:latin typeface="Courier New"/>
                <a:cs typeface="Courier New"/>
              </a:rPr>
              <a:t>pe</a:t>
            </a:r>
            <a:r>
              <a:rPr sz="2800" b="1" spc="-5" dirty="0">
                <a:latin typeface="Courier New"/>
                <a:cs typeface="Courier New"/>
              </a:rPr>
              <a:t>s</a:t>
            </a:r>
            <a:r>
              <a:rPr lang="en-GB" sz="2800" b="1" spc="-5" dirty="0">
                <a:latin typeface="Courier New"/>
                <a:cs typeface="Courier New"/>
              </a:rPr>
              <a:t> </a:t>
            </a:r>
            <a:r>
              <a:rPr sz="2800" b="1" spc="-10" dirty="0">
                <a:latin typeface="Courier New"/>
                <a:cs typeface="Courier New"/>
              </a:rPr>
              <a:t>and  initial</a:t>
            </a:r>
            <a:r>
              <a:rPr sz="2800" b="1" spc="-20" dirty="0">
                <a:latin typeface="Courier New"/>
                <a:cs typeface="Courier New"/>
              </a:rPr>
              <a:t> </a:t>
            </a:r>
            <a:r>
              <a:rPr sz="2800" b="1" spc="-10" dirty="0">
                <a:latin typeface="Courier New"/>
                <a:cs typeface="Courier New"/>
              </a:rPr>
              <a:t>constraints</a:t>
            </a:r>
            <a:endParaRPr sz="2800" dirty="0">
              <a:latin typeface="Courier New"/>
              <a:cs typeface="Courier New"/>
            </a:endParaRPr>
          </a:p>
        </p:txBody>
      </p:sp>
      <p:sp>
        <p:nvSpPr>
          <p:cNvPr id="10" name="object 4">
            <a:extLst>
              <a:ext uri="{FF2B5EF4-FFF2-40B4-BE49-F238E27FC236}">
                <a16:creationId xmlns:a16="http://schemas.microsoft.com/office/drawing/2014/main" id="{626DD621-8AA6-40FE-A470-DB9A0B8E68A2}"/>
              </a:ext>
            </a:extLst>
          </p:cNvPr>
          <p:cNvSpPr txBox="1"/>
          <p:nvPr/>
        </p:nvSpPr>
        <p:spPr>
          <a:xfrm>
            <a:off x="971600" y="3809963"/>
            <a:ext cx="7632848" cy="172354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u="sng" spc="-10" dirty="0">
                <a:solidFill>
                  <a:srgbClr val="3E1F51"/>
                </a:solidFill>
                <a:uFill>
                  <a:solidFill>
                    <a:srgbClr val="3E1F51"/>
                  </a:solidFill>
                </a:uFill>
                <a:latin typeface="Courier New"/>
                <a:cs typeface="Courier New"/>
              </a:rPr>
              <a:t>Syntax:</a:t>
            </a:r>
            <a:endParaRPr sz="1600" dirty="0">
              <a:latin typeface="Courier New"/>
              <a:cs typeface="Courier New"/>
            </a:endParaRPr>
          </a:p>
          <a:p>
            <a:pPr marL="1868805" marR="5080" indent="-1238250">
              <a:lnSpc>
                <a:spcPts val="2920"/>
              </a:lnSpc>
            </a:pPr>
            <a:r>
              <a:rPr b="1" spc="-5" dirty="0">
                <a:solidFill>
                  <a:srgbClr val="3E1F51"/>
                </a:solidFill>
                <a:latin typeface="Courier New"/>
                <a:cs typeface="Courier New"/>
              </a:rPr>
              <a:t>CREATE </a:t>
            </a:r>
            <a:r>
              <a:rPr b="1" dirty="0">
                <a:solidFill>
                  <a:srgbClr val="3E1F51"/>
                </a:solidFill>
                <a:latin typeface="Courier New"/>
                <a:cs typeface="Courier New"/>
              </a:rPr>
              <a:t>TABLE tablename </a:t>
            </a:r>
            <a:r>
              <a:rPr b="1" spc="5" dirty="0">
                <a:solidFill>
                  <a:srgbClr val="3E1F51"/>
                </a:solidFill>
                <a:latin typeface="Courier New"/>
                <a:cs typeface="Courier New"/>
              </a:rPr>
              <a:t> </a:t>
            </a:r>
            <a:r>
              <a:rPr b="1" dirty="0">
                <a:solidFill>
                  <a:srgbClr val="3E1F51"/>
                </a:solidFill>
                <a:latin typeface="Courier New"/>
                <a:cs typeface="Courier New"/>
              </a:rPr>
              <a:t>(column-name1</a:t>
            </a:r>
            <a:r>
              <a:rPr b="1" spc="-55" dirty="0">
                <a:solidFill>
                  <a:srgbClr val="3E1F51"/>
                </a:solidFill>
                <a:latin typeface="Courier New"/>
                <a:cs typeface="Courier New"/>
              </a:rPr>
              <a:t> </a:t>
            </a:r>
            <a:r>
              <a:rPr b="1" spc="-5" dirty="0">
                <a:solidFill>
                  <a:srgbClr val="3E1F51"/>
                </a:solidFill>
                <a:latin typeface="Courier New"/>
                <a:cs typeface="Courier New"/>
              </a:rPr>
              <a:t>Datatype</a:t>
            </a:r>
            <a:r>
              <a:rPr lang="en-GB" b="1" spc="-5" dirty="0">
                <a:solidFill>
                  <a:srgbClr val="3E1F51"/>
                </a:solidFill>
                <a:latin typeface="Courier New"/>
                <a:cs typeface="Courier New"/>
              </a:rPr>
              <a:t> </a:t>
            </a:r>
            <a:r>
              <a:rPr b="1" spc="-5" dirty="0">
                <a:solidFill>
                  <a:srgbClr val="3E1F51"/>
                </a:solidFill>
                <a:latin typeface="Courier New"/>
                <a:cs typeface="Courier New"/>
              </a:rPr>
              <a:t>[Constraint],</a:t>
            </a:r>
            <a:r>
              <a:rPr lang="en-GB" b="1" spc="-5" dirty="0">
                <a:solidFill>
                  <a:srgbClr val="3E1F51"/>
                </a:solidFill>
                <a:latin typeface="Courier New"/>
                <a:cs typeface="Courier New"/>
              </a:rPr>
              <a:t> </a:t>
            </a:r>
            <a:r>
              <a:rPr b="1" dirty="0">
                <a:solidFill>
                  <a:srgbClr val="3E1F51"/>
                </a:solidFill>
                <a:latin typeface="Courier New"/>
                <a:cs typeface="Courier New"/>
              </a:rPr>
              <a:t>column-name2 </a:t>
            </a:r>
            <a:r>
              <a:rPr b="1" spc="-5" dirty="0">
                <a:solidFill>
                  <a:srgbClr val="3E1F51"/>
                </a:solidFill>
                <a:latin typeface="Courier New"/>
                <a:cs typeface="Courier New"/>
              </a:rPr>
              <a:t>Datatype </a:t>
            </a:r>
            <a:r>
              <a:rPr b="1" spc="-1610" dirty="0">
                <a:solidFill>
                  <a:srgbClr val="3E1F51"/>
                </a:solidFill>
                <a:latin typeface="Courier New"/>
                <a:cs typeface="Courier New"/>
              </a:rPr>
              <a:t> </a:t>
            </a:r>
            <a:r>
              <a:rPr b="1" spc="-5" dirty="0">
                <a:solidFill>
                  <a:srgbClr val="3E1F51"/>
                </a:solidFill>
                <a:latin typeface="Courier New"/>
                <a:cs typeface="Courier New"/>
              </a:rPr>
              <a:t>[Constraint],</a:t>
            </a:r>
            <a:r>
              <a:rPr b="1" dirty="0">
                <a:solidFill>
                  <a:srgbClr val="3E1F51"/>
                </a:solidFill>
                <a:latin typeface="Courier New"/>
                <a:cs typeface="Courier New"/>
              </a:rPr>
              <a:t>.</a:t>
            </a:r>
            <a:endParaRPr dirty="0">
              <a:latin typeface="Courier New"/>
              <a:cs typeface="Courier New"/>
            </a:endParaRPr>
          </a:p>
          <a:p>
            <a:pPr marL="2076450">
              <a:lnSpc>
                <a:spcPts val="2915"/>
              </a:lnSpc>
            </a:pPr>
            <a:r>
              <a:rPr b="1" dirty="0">
                <a:solidFill>
                  <a:srgbClr val="3E1F51"/>
                </a:solidFill>
                <a:latin typeface="Courier New"/>
                <a:cs typeface="Courier New"/>
              </a:rPr>
              <a:t>..</a:t>
            </a:r>
            <a:r>
              <a:rPr lang="en-GB" b="1" dirty="0">
                <a:solidFill>
                  <a:srgbClr val="3E1F51"/>
                </a:solidFill>
                <a:latin typeface="Courier New"/>
                <a:cs typeface="Courier New"/>
              </a:rPr>
              <a:t> </a:t>
            </a:r>
            <a:r>
              <a:rPr b="1" dirty="0">
                <a:solidFill>
                  <a:srgbClr val="3E1F51"/>
                </a:solidFill>
                <a:latin typeface="Courier New"/>
                <a:cs typeface="Courier New"/>
              </a:rPr>
              <a:t>column-</a:t>
            </a:r>
            <a:r>
              <a:rPr b="1" dirty="0" err="1">
                <a:solidFill>
                  <a:srgbClr val="3E1F51"/>
                </a:solidFill>
                <a:latin typeface="Courier New"/>
                <a:cs typeface="Courier New"/>
              </a:rPr>
              <a:t>nameN</a:t>
            </a:r>
            <a:r>
              <a:rPr b="1" dirty="0">
                <a:solidFill>
                  <a:srgbClr val="3E1F51"/>
                </a:solidFill>
                <a:latin typeface="Courier New"/>
                <a:cs typeface="Courier New"/>
              </a:rPr>
              <a:t> </a:t>
            </a:r>
            <a:r>
              <a:rPr b="1" spc="-5" dirty="0">
                <a:solidFill>
                  <a:srgbClr val="3E1F51"/>
                </a:solidFill>
                <a:latin typeface="Courier New"/>
                <a:cs typeface="Courier New"/>
              </a:rPr>
              <a:t>Datatype </a:t>
            </a:r>
            <a:r>
              <a:rPr b="1" spc="-1610" dirty="0">
                <a:solidFill>
                  <a:srgbClr val="3E1F51"/>
                </a:solidFill>
                <a:latin typeface="Courier New"/>
                <a:cs typeface="Courier New"/>
              </a:rPr>
              <a:t> </a:t>
            </a:r>
            <a:r>
              <a:rPr b="1" spc="-5" dirty="0">
                <a:solidFill>
                  <a:srgbClr val="3E1F51"/>
                </a:solidFill>
                <a:latin typeface="Courier New"/>
                <a:cs typeface="Courier New"/>
              </a:rPr>
              <a:t>[Constraint]);</a:t>
            </a:r>
            <a:endParaRPr dirty="0">
              <a:latin typeface="Courier New"/>
              <a:cs typeface="Courier New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 txBox="1"/>
          <p:nvPr/>
        </p:nvSpPr>
        <p:spPr>
          <a:xfrm>
            <a:off x="640485" y="1470090"/>
            <a:ext cx="7888937" cy="2943113"/>
          </a:xfrm>
          <a:prstGeom prst="rect">
            <a:avLst/>
          </a:prstGeom>
        </p:spPr>
        <p:txBody>
          <a:bodyPr vert="horz" wrap="square" lIns="0" tIns="622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90"/>
              </a:spcBef>
            </a:pPr>
            <a:r>
              <a:rPr sz="2400" b="1" u="sng" spc="-5" dirty="0">
                <a:solidFill>
                  <a:srgbClr val="3E1F51"/>
                </a:solidFill>
                <a:uFill>
                  <a:solidFill>
                    <a:srgbClr val="3E1F51"/>
                  </a:solidFill>
                </a:uFill>
                <a:latin typeface="Calibri"/>
                <a:cs typeface="Calibri"/>
              </a:rPr>
              <a:t>Guidelines:</a:t>
            </a:r>
            <a:endParaRPr sz="2400" dirty="0">
              <a:latin typeface="Calibri"/>
              <a:cs typeface="Calibri"/>
            </a:endParaRPr>
          </a:p>
          <a:p>
            <a:pPr marL="355600" marR="7620" indent="-342900">
              <a:lnSpc>
                <a:spcPts val="2810"/>
              </a:lnSpc>
              <a:spcBef>
                <a:spcPts val="695"/>
              </a:spcBef>
              <a:buFont typeface="Arial" panose="020B0604020202020204" pitchFamily="34" charset="0"/>
              <a:buChar char="•"/>
            </a:pPr>
            <a:r>
              <a:rPr sz="2000" b="1" spc="-45" dirty="0">
                <a:solidFill>
                  <a:srgbClr val="3E1F51"/>
                </a:solidFill>
                <a:latin typeface="Calibri"/>
                <a:cs typeface="Calibri"/>
              </a:rPr>
              <a:t>Table</a:t>
            </a:r>
            <a:r>
              <a:rPr sz="2000" b="1" spc="28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000" b="1" dirty="0">
                <a:solidFill>
                  <a:srgbClr val="3E1F51"/>
                </a:solidFill>
                <a:latin typeface="Calibri"/>
                <a:cs typeface="Calibri"/>
              </a:rPr>
              <a:t>names</a:t>
            </a:r>
            <a:r>
              <a:rPr sz="2000" b="1" spc="27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000" b="1" dirty="0">
                <a:solidFill>
                  <a:srgbClr val="3E1F51"/>
                </a:solidFill>
                <a:latin typeface="Calibri"/>
                <a:cs typeface="Calibri"/>
              </a:rPr>
              <a:t>and</a:t>
            </a:r>
            <a:r>
              <a:rPr sz="2000" b="1" spc="28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000" b="1" dirty="0">
                <a:solidFill>
                  <a:srgbClr val="3E1F51"/>
                </a:solidFill>
                <a:latin typeface="Calibri"/>
                <a:cs typeface="Calibri"/>
              </a:rPr>
              <a:t>column</a:t>
            </a:r>
            <a:r>
              <a:rPr sz="2000" b="1" spc="27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000" b="1" dirty="0">
                <a:solidFill>
                  <a:srgbClr val="3E1F51"/>
                </a:solidFill>
                <a:latin typeface="Calibri"/>
                <a:cs typeface="Calibri"/>
              </a:rPr>
              <a:t>names</a:t>
            </a:r>
            <a:r>
              <a:rPr sz="2000" b="1" spc="28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000" b="1" spc="-10" dirty="0">
                <a:solidFill>
                  <a:srgbClr val="3E1F51"/>
                </a:solidFill>
                <a:latin typeface="Calibri"/>
                <a:cs typeface="Calibri"/>
              </a:rPr>
              <a:t>must</a:t>
            </a:r>
            <a:r>
              <a:rPr sz="2000" b="1" spc="27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000" b="1" spc="-5" dirty="0">
                <a:solidFill>
                  <a:srgbClr val="3E1F51"/>
                </a:solidFill>
                <a:latin typeface="Calibri"/>
                <a:cs typeface="Calibri"/>
              </a:rPr>
              <a:t>begin</a:t>
            </a:r>
            <a:r>
              <a:rPr sz="2000" b="1" spc="27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000" b="1" spc="-5" dirty="0">
                <a:solidFill>
                  <a:srgbClr val="3E1F51"/>
                </a:solidFill>
                <a:latin typeface="Calibri"/>
                <a:cs typeface="Calibri"/>
              </a:rPr>
              <a:t>with</a:t>
            </a:r>
            <a:r>
              <a:rPr sz="2000" b="1" spc="28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000" b="1" dirty="0">
                <a:solidFill>
                  <a:srgbClr val="3E1F51"/>
                </a:solidFill>
                <a:latin typeface="Calibri"/>
                <a:cs typeface="Calibri"/>
              </a:rPr>
              <a:t>a</a:t>
            </a:r>
            <a:r>
              <a:rPr sz="2000" b="1" spc="28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000" b="1" spc="-15" dirty="0">
                <a:solidFill>
                  <a:srgbClr val="3E1F51"/>
                </a:solidFill>
                <a:latin typeface="Calibri"/>
                <a:cs typeface="Calibri"/>
              </a:rPr>
              <a:t>letter</a:t>
            </a:r>
            <a:r>
              <a:rPr sz="2000" b="1" spc="28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000" b="1" dirty="0">
                <a:solidFill>
                  <a:srgbClr val="3E1F51"/>
                </a:solidFill>
                <a:latin typeface="Calibri"/>
                <a:cs typeface="Calibri"/>
              </a:rPr>
              <a:t>and </a:t>
            </a:r>
            <a:r>
              <a:rPr sz="2000" b="1" spc="-57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000" b="1" spc="-5" dirty="0">
                <a:solidFill>
                  <a:srgbClr val="3E1F51"/>
                </a:solidFill>
                <a:latin typeface="Calibri"/>
                <a:cs typeface="Calibri"/>
              </a:rPr>
              <a:t>be</a:t>
            </a:r>
            <a:r>
              <a:rPr sz="2000" b="1" spc="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000" b="1" spc="-5" dirty="0">
                <a:solidFill>
                  <a:srgbClr val="3E1F51"/>
                </a:solidFill>
                <a:latin typeface="Calibri"/>
                <a:cs typeface="Calibri"/>
              </a:rPr>
              <a:t>1-30</a:t>
            </a:r>
            <a:r>
              <a:rPr sz="2000" b="1" spc="-1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000" b="1" spc="-20" dirty="0">
                <a:solidFill>
                  <a:srgbClr val="3E1F51"/>
                </a:solidFill>
                <a:latin typeface="Calibri"/>
                <a:cs typeface="Calibri"/>
              </a:rPr>
              <a:t>characters</a:t>
            </a:r>
            <a:r>
              <a:rPr sz="2000" b="1" spc="2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000" b="1" spc="-5" dirty="0">
                <a:solidFill>
                  <a:srgbClr val="3E1F51"/>
                </a:solidFill>
                <a:latin typeface="Calibri"/>
                <a:cs typeface="Calibri"/>
              </a:rPr>
              <a:t>long.</a:t>
            </a:r>
            <a:endParaRPr sz="2000" dirty="0">
              <a:latin typeface="Calibri"/>
              <a:cs typeface="Calibri"/>
            </a:endParaRPr>
          </a:p>
          <a:p>
            <a:pPr marL="355600" marR="8255" indent="-34290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sz="2000" b="1" dirty="0">
                <a:solidFill>
                  <a:srgbClr val="3E1F51"/>
                </a:solidFill>
                <a:latin typeface="Calibri"/>
                <a:cs typeface="Calibri"/>
              </a:rPr>
              <a:t>Names</a:t>
            </a:r>
            <a:r>
              <a:rPr sz="2000" b="1" spc="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000" b="1" spc="-10" dirty="0">
                <a:solidFill>
                  <a:srgbClr val="3E1F51"/>
                </a:solidFill>
                <a:latin typeface="Calibri"/>
                <a:cs typeface="Calibri"/>
              </a:rPr>
              <a:t>must</a:t>
            </a:r>
            <a:r>
              <a:rPr sz="2000" b="1" spc="-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000" b="1" spc="-10" dirty="0">
                <a:solidFill>
                  <a:srgbClr val="3E1F51"/>
                </a:solidFill>
                <a:latin typeface="Calibri"/>
                <a:cs typeface="Calibri"/>
              </a:rPr>
              <a:t>contains</a:t>
            </a:r>
            <a:r>
              <a:rPr sz="2000" b="1" spc="-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000" b="1" dirty="0">
                <a:solidFill>
                  <a:srgbClr val="3E1F51"/>
                </a:solidFill>
                <a:latin typeface="Calibri"/>
                <a:cs typeface="Calibri"/>
              </a:rPr>
              <a:t>only</a:t>
            </a:r>
            <a:r>
              <a:rPr sz="2000" b="1" spc="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000" b="1" dirty="0">
                <a:solidFill>
                  <a:srgbClr val="3E1F51"/>
                </a:solidFill>
                <a:latin typeface="Calibri"/>
                <a:cs typeface="Calibri"/>
              </a:rPr>
              <a:t>the</a:t>
            </a:r>
            <a:r>
              <a:rPr sz="2000" b="1" spc="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000" b="1" spc="-15" dirty="0">
                <a:solidFill>
                  <a:srgbClr val="3E1F51"/>
                </a:solidFill>
                <a:latin typeface="Calibri"/>
                <a:cs typeface="Calibri"/>
              </a:rPr>
              <a:t>characters</a:t>
            </a:r>
            <a:r>
              <a:rPr sz="2000" b="1" spc="56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000" b="1" dirty="0">
                <a:solidFill>
                  <a:srgbClr val="3E1F51"/>
                </a:solidFill>
                <a:latin typeface="Calibri"/>
                <a:cs typeface="Calibri"/>
              </a:rPr>
              <a:t>A-Z,</a:t>
            </a:r>
            <a:r>
              <a:rPr sz="2000" b="1" spc="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000" b="1" dirty="0">
                <a:solidFill>
                  <a:srgbClr val="3E1F51"/>
                </a:solidFill>
                <a:latin typeface="Calibri"/>
                <a:cs typeface="Calibri"/>
              </a:rPr>
              <a:t>a-z,</a:t>
            </a:r>
            <a:r>
              <a:rPr sz="2000" b="1" spc="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000" b="1" dirty="0">
                <a:solidFill>
                  <a:srgbClr val="3E1F51"/>
                </a:solidFill>
                <a:latin typeface="Calibri"/>
                <a:cs typeface="Calibri"/>
              </a:rPr>
              <a:t>0-</a:t>
            </a:r>
            <a:r>
              <a:rPr sz="2000" b="1" spc="-5" dirty="0">
                <a:solidFill>
                  <a:srgbClr val="3E1F51"/>
                </a:solidFill>
                <a:latin typeface="Calibri"/>
                <a:cs typeface="Calibri"/>
              </a:rPr>
              <a:t>9,_(underscore),</a:t>
            </a:r>
            <a:r>
              <a:rPr sz="2000" b="1" dirty="0">
                <a:solidFill>
                  <a:srgbClr val="3E1F51"/>
                </a:solidFill>
                <a:latin typeface="Calibri"/>
                <a:cs typeface="Calibri"/>
              </a:rPr>
              <a:t> $</a:t>
            </a:r>
            <a:r>
              <a:rPr sz="2000" b="1" spc="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000" b="1" spc="-5" dirty="0">
                <a:solidFill>
                  <a:srgbClr val="3E1F51"/>
                </a:solidFill>
                <a:latin typeface="Calibri"/>
                <a:cs typeface="Calibri"/>
              </a:rPr>
              <a:t>and</a:t>
            </a:r>
            <a:r>
              <a:rPr sz="2000" b="1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000" b="1" spc="-10" dirty="0">
                <a:solidFill>
                  <a:srgbClr val="3E1F51"/>
                </a:solidFill>
                <a:latin typeface="Calibri"/>
                <a:cs typeface="Calibri"/>
              </a:rPr>
              <a:t>#</a:t>
            </a:r>
            <a:r>
              <a:rPr lang="en-GB" sz="2000" b="1" spc="-1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000" b="1" spc="-10" dirty="0">
                <a:solidFill>
                  <a:srgbClr val="3E1F51"/>
                </a:solidFill>
                <a:latin typeface="Calibri"/>
                <a:cs typeface="Calibri"/>
              </a:rPr>
              <a:t>(legal</a:t>
            </a:r>
            <a:r>
              <a:rPr sz="2000" b="1" spc="-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000" b="1" spc="-15" dirty="0">
                <a:solidFill>
                  <a:srgbClr val="3E1F51"/>
                </a:solidFill>
                <a:latin typeface="Calibri"/>
                <a:cs typeface="Calibri"/>
              </a:rPr>
              <a:t>character</a:t>
            </a:r>
            <a:r>
              <a:rPr sz="2000" b="1" spc="-1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000" b="1" dirty="0">
                <a:solidFill>
                  <a:srgbClr val="3E1F51"/>
                </a:solidFill>
                <a:latin typeface="Calibri"/>
                <a:cs typeface="Calibri"/>
              </a:rPr>
              <a:t>but</a:t>
            </a:r>
            <a:r>
              <a:rPr sz="2000" b="1" spc="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000" b="1" dirty="0">
                <a:solidFill>
                  <a:srgbClr val="3E1F51"/>
                </a:solidFill>
                <a:latin typeface="Calibri"/>
                <a:cs typeface="Calibri"/>
              </a:rPr>
              <a:t>their</a:t>
            </a:r>
            <a:r>
              <a:rPr sz="2000" b="1" spc="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000" b="1" dirty="0">
                <a:solidFill>
                  <a:srgbClr val="3E1F51"/>
                </a:solidFill>
                <a:latin typeface="Calibri"/>
                <a:cs typeface="Calibri"/>
              </a:rPr>
              <a:t>use</a:t>
            </a:r>
            <a:r>
              <a:rPr sz="2000" b="1" spc="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000" b="1" spc="-5" dirty="0">
                <a:solidFill>
                  <a:srgbClr val="3E1F51"/>
                </a:solidFill>
                <a:latin typeface="Calibri"/>
                <a:cs typeface="Calibri"/>
              </a:rPr>
              <a:t>is </a:t>
            </a:r>
            <a:r>
              <a:rPr sz="2000" b="1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000" b="1" spc="-10" dirty="0">
                <a:solidFill>
                  <a:srgbClr val="3E1F51"/>
                </a:solidFill>
                <a:latin typeface="Calibri"/>
                <a:cs typeface="Calibri"/>
              </a:rPr>
              <a:t>discouraged)</a:t>
            </a:r>
            <a:endParaRPr sz="2000" dirty="0">
              <a:latin typeface="Calibri"/>
              <a:cs typeface="Calibri"/>
            </a:endParaRPr>
          </a:p>
          <a:p>
            <a:pPr marL="355600" marR="5080" indent="-342900">
              <a:lnSpc>
                <a:spcPts val="2810"/>
              </a:lnSpc>
              <a:buFont typeface="Arial" panose="020B0604020202020204" pitchFamily="34" charset="0"/>
              <a:buChar char="•"/>
            </a:pPr>
            <a:r>
              <a:rPr sz="2000" b="1" dirty="0">
                <a:solidFill>
                  <a:srgbClr val="3E1F51"/>
                </a:solidFill>
                <a:latin typeface="Calibri"/>
                <a:cs typeface="Calibri"/>
              </a:rPr>
              <a:t>Names</a:t>
            </a:r>
            <a:r>
              <a:rPr sz="2000" b="1" spc="18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000" b="1" spc="-10" dirty="0">
                <a:solidFill>
                  <a:srgbClr val="3E1F51"/>
                </a:solidFill>
                <a:latin typeface="Calibri"/>
                <a:cs typeface="Calibri"/>
              </a:rPr>
              <a:t>must</a:t>
            </a:r>
            <a:r>
              <a:rPr sz="2000" b="1" spc="20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000" b="1" dirty="0">
                <a:solidFill>
                  <a:srgbClr val="3E1F51"/>
                </a:solidFill>
                <a:latin typeface="Calibri"/>
                <a:cs typeface="Calibri"/>
              </a:rPr>
              <a:t>not</a:t>
            </a:r>
            <a:r>
              <a:rPr sz="2000" b="1" spc="18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000" b="1" spc="-10" dirty="0">
                <a:solidFill>
                  <a:srgbClr val="3E1F51"/>
                </a:solidFill>
                <a:latin typeface="Calibri"/>
                <a:cs typeface="Calibri"/>
              </a:rPr>
              <a:t>duplicate</a:t>
            </a:r>
            <a:r>
              <a:rPr sz="2000" b="1" spc="19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000" b="1" dirty="0">
                <a:solidFill>
                  <a:srgbClr val="3E1F51"/>
                </a:solidFill>
                <a:latin typeface="Calibri"/>
                <a:cs typeface="Calibri"/>
              </a:rPr>
              <a:t>the</a:t>
            </a:r>
            <a:r>
              <a:rPr sz="2000" b="1" spc="21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000" b="1" dirty="0">
                <a:solidFill>
                  <a:srgbClr val="3E1F51"/>
                </a:solidFill>
                <a:latin typeface="Calibri"/>
                <a:cs typeface="Calibri"/>
              </a:rPr>
              <a:t>name</a:t>
            </a:r>
            <a:r>
              <a:rPr sz="2000" b="1" spc="19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000" b="1" dirty="0">
                <a:solidFill>
                  <a:srgbClr val="3E1F51"/>
                </a:solidFill>
                <a:latin typeface="Calibri"/>
                <a:cs typeface="Calibri"/>
              </a:rPr>
              <a:t>of</a:t>
            </a:r>
            <a:r>
              <a:rPr sz="2000" b="1" spc="204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000" b="1" spc="-5" dirty="0">
                <a:solidFill>
                  <a:srgbClr val="3E1F51"/>
                </a:solidFill>
                <a:latin typeface="Calibri"/>
                <a:cs typeface="Calibri"/>
              </a:rPr>
              <a:t>another</a:t>
            </a:r>
            <a:r>
              <a:rPr sz="2000" b="1" spc="19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000" b="1" dirty="0">
                <a:solidFill>
                  <a:srgbClr val="3E1F51"/>
                </a:solidFill>
                <a:latin typeface="Calibri"/>
                <a:cs typeface="Calibri"/>
              </a:rPr>
              <a:t>object</a:t>
            </a:r>
            <a:r>
              <a:rPr sz="2000" b="1" spc="19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000" b="1" dirty="0">
                <a:solidFill>
                  <a:srgbClr val="3E1F51"/>
                </a:solidFill>
                <a:latin typeface="Calibri"/>
                <a:cs typeface="Calibri"/>
              </a:rPr>
              <a:t>owned </a:t>
            </a:r>
            <a:r>
              <a:rPr sz="2000" b="1" spc="-57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000" b="1" spc="-10" dirty="0">
                <a:solidFill>
                  <a:srgbClr val="3E1F51"/>
                </a:solidFill>
                <a:latin typeface="Calibri"/>
                <a:cs typeface="Calibri"/>
              </a:rPr>
              <a:t>by</a:t>
            </a:r>
            <a:r>
              <a:rPr sz="2000" b="1" spc="1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000" b="1" spc="-5" dirty="0">
                <a:solidFill>
                  <a:srgbClr val="3E1F51"/>
                </a:solidFill>
                <a:latin typeface="Calibri"/>
                <a:cs typeface="Calibri"/>
              </a:rPr>
              <a:t>the</a:t>
            </a:r>
            <a:r>
              <a:rPr sz="2000" b="1" spc="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000" b="1" dirty="0">
                <a:solidFill>
                  <a:srgbClr val="3E1F51"/>
                </a:solidFill>
                <a:latin typeface="Calibri"/>
                <a:cs typeface="Calibri"/>
              </a:rPr>
              <a:t>same</a:t>
            </a:r>
            <a:r>
              <a:rPr sz="2000" b="1" spc="-1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000" b="1" spc="-10" dirty="0">
                <a:solidFill>
                  <a:srgbClr val="3E1F51"/>
                </a:solidFill>
                <a:latin typeface="Calibri"/>
                <a:cs typeface="Calibri"/>
              </a:rPr>
              <a:t>Oracle </a:t>
            </a:r>
            <a:r>
              <a:rPr sz="2000" b="1" dirty="0">
                <a:solidFill>
                  <a:srgbClr val="3E1F51"/>
                </a:solidFill>
                <a:latin typeface="Calibri"/>
                <a:cs typeface="Calibri"/>
              </a:rPr>
              <a:t>server</a:t>
            </a:r>
            <a:r>
              <a:rPr sz="2000" b="1" spc="-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000" b="1" spc="-50" dirty="0">
                <a:solidFill>
                  <a:srgbClr val="3E1F51"/>
                </a:solidFill>
                <a:latin typeface="Calibri"/>
                <a:cs typeface="Calibri"/>
              </a:rPr>
              <a:t>user.</a:t>
            </a:r>
            <a:endParaRPr sz="2000" dirty="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5"/>
              </a:spcBef>
              <a:buFont typeface="Arial" panose="020B0604020202020204" pitchFamily="34" charset="0"/>
              <a:buChar char="•"/>
            </a:pPr>
            <a:r>
              <a:rPr sz="2000" b="1" dirty="0">
                <a:solidFill>
                  <a:srgbClr val="3E1F51"/>
                </a:solidFill>
                <a:latin typeface="Calibri"/>
                <a:cs typeface="Calibri"/>
              </a:rPr>
              <a:t>Names</a:t>
            </a:r>
            <a:r>
              <a:rPr sz="2000" b="1" spc="-1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000" b="1" spc="-10" dirty="0">
                <a:solidFill>
                  <a:srgbClr val="3E1F51"/>
                </a:solidFill>
                <a:latin typeface="Calibri"/>
                <a:cs typeface="Calibri"/>
              </a:rPr>
              <a:t>must</a:t>
            </a:r>
            <a:r>
              <a:rPr sz="2000" b="1" spc="-1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000" b="1" dirty="0">
                <a:solidFill>
                  <a:srgbClr val="3E1F51"/>
                </a:solidFill>
                <a:latin typeface="Calibri"/>
                <a:cs typeface="Calibri"/>
              </a:rPr>
              <a:t>not</a:t>
            </a:r>
            <a:r>
              <a:rPr sz="2000" b="1" spc="-1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000" b="1" spc="-5" dirty="0">
                <a:solidFill>
                  <a:srgbClr val="3E1F51"/>
                </a:solidFill>
                <a:latin typeface="Calibri"/>
                <a:cs typeface="Calibri"/>
              </a:rPr>
              <a:t>be</a:t>
            </a:r>
            <a:r>
              <a:rPr sz="2000" b="1" spc="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000" b="1" spc="-5" dirty="0">
                <a:solidFill>
                  <a:srgbClr val="3E1F51"/>
                </a:solidFill>
                <a:latin typeface="Calibri"/>
                <a:cs typeface="Calibri"/>
              </a:rPr>
              <a:t>an</a:t>
            </a:r>
            <a:r>
              <a:rPr sz="2000" b="1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000" b="1" spc="-10" dirty="0">
                <a:solidFill>
                  <a:srgbClr val="3E1F51"/>
                </a:solidFill>
                <a:latin typeface="Calibri"/>
                <a:cs typeface="Calibri"/>
              </a:rPr>
              <a:t>Oracle </a:t>
            </a:r>
            <a:r>
              <a:rPr sz="2000" b="1" dirty="0">
                <a:solidFill>
                  <a:srgbClr val="3E1F51"/>
                </a:solidFill>
                <a:latin typeface="Calibri"/>
                <a:cs typeface="Calibri"/>
              </a:rPr>
              <a:t>server</a:t>
            </a:r>
            <a:r>
              <a:rPr sz="2000" b="1" spc="-5" dirty="0">
                <a:solidFill>
                  <a:srgbClr val="3E1F51"/>
                </a:solidFill>
                <a:latin typeface="Calibri"/>
                <a:cs typeface="Calibri"/>
              </a:rPr>
              <a:t> reserved </a:t>
            </a:r>
            <a:r>
              <a:rPr sz="2000" b="1" spc="-15" dirty="0">
                <a:solidFill>
                  <a:srgbClr val="3E1F51"/>
                </a:solidFill>
                <a:latin typeface="Calibri"/>
                <a:cs typeface="Calibri"/>
              </a:rPr>
              <a:t>word</a:t>
            </a:r>
            <a:r>
              <a:rPr sz="2800" b="1" spc="-15" dirty="0">
                <a:solidFill>
                  <a:srgbClr val="3E1F51"/>
                </a:solidFill>
                <a:latin typeface="Calibri"/>
                <a:cs typeface="Calibri"/>
              </a:rPr>
              <a:t>.</a:t>
            </a:r>
            <a:endParaRPr sz="28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 txBox="1"/>
          <p:nvPr/>
        </p:nvSpPr>
        <p:spPr>
          <a:xfrm>
            <a:off x="611560" y="1306575"/>
            <a:ext cx="9327796" cy="215892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b="1" spc="-10" dirty="0">
                <a:solidFill>
                  <a:srgbClr val="3E1F51"/>
                </a:solidFill>
                <a:latin typeface="Calibri"/>
                <a:cs typeface="Calibri"/>
              </a:rPr>
              <a:t>Making</a:t>
            </a:r>
            <a:r>
              <a:rPr sz="2800" b="1" spc="1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800" b="1" spc="-5" dirty="0">
                <a:solidFill>
                  <a:srgbClr val="3E1F51"/>
                </a:solidFill>
                <a:latin typeface="Calibri"/>
                <a:cs typeface="Calibri"/>
              </a:rPr>
              <a:t>a</a:t>
            </a:r>
            <a:r>
              <a:rPr sz="2800" b="1" spc="1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800" b="1" spc="-10" dirty="0">
                <a:solidFill>
                  <a:srgbClr val="3E1F51"/>
                </a:solidFill>
                <a:latin typeface="Calibri"/>
                <a:cs typeface="Calibri"/>
              </a:rPr>
              <a:t>new</a:t>
            </a:r>
            <a:r>
              <a:rPr sz="2800" b="1" spc="1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800" b="1" spc="-10" dirty="0">
                <a:solidFill>
                  <a:srgbClr val="3E1F51"/>
                </a:solidFill>
                <a:latin typeface="Calibri"/>
                <a:cs typeface="Calibri"/>
              </a:rPr>
              <a:t>table</a:t>
            </a:r>
            <a:r>
              <a:rPr sz="2800" b="1" spc="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800" b="1" spc="-5" dirty="0">
                <a:solidFill>
                  <a:srgbClr val="3E1F51"/>
                </a:solidFill>
                <a:latin typeface="Calibri"/>
                <a:cs typeface="Calibri"/>
              </a:rPr>
              <a:t>using</a:t>
            </a:r>
            <a:r>
              <a:rPr sz="2800" b="1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800" b="1" spc="-5" dirty="0">
                <a:solidFill>
                  <a:srgbClr val="3E1F51"/>
                </a:solidFill>
                <a:latin typeface="Calibri"/>
                <a:cs typeface="Calibri"/>
              </a:rPr>
              <a:t>the</a:t>
            </a:r>
            <a:r>
              <a:rPr sz="2800" b="1" spc="1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800" b="1" spc="-50" dirty="0">
                <a:solidFill>
                  <a:srgbClr val="3E1F51"/>
                </a:solidFill>
                <a:latin typeface="Calibri"/>
                <a:cs typeface="Calibri"/>
              </a:rPr>
              <a:t>CREATE</a:t>
            </a:r>
            <a:r>
              <a:rPr sz="2800" b="1" spc="2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800" b="1" spc="-50" dirty="0">
                <a:solidFill>
                  <a:srgbClr val="3E1F51"/>
                </a:solidFill>
                <a:latin typeface="Calibri"/>
                <a:cs typeface="Calibri"/>
              </a:rPr>
              <a:t>TABLE</a:t>
            </a:r>
            <a:r>
              <a:rPr sz="2800" b="1" spc="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800" b="1" spc="-20" dirty="0">
                <a:solidFill>
                  <a:srgbClr val="3E1F51"/>
                </a:solidFill>
                <a:latin typeface="Calibri"/>
                <a:cs typeface="Calibri"/>
              </a:rPr>
              <a:t>statement</a:t>
            </a:r>
            <a:endParaRPr sz="28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2750" dirty="0">
              <a:latin typeface="Calibri"/>
              <a:cs typeface="Calibri"/>
            </a:endParaRPr>
          </a:p>
          <a:p>
            <a:pPr marL="925830" marR="3280410">
              <a:lnSpc>
                <a:spcPct val="100000"/>
              </a:lnSpc>
              <a:spcBef>
                <a:spcPts val="5"/>
              </a:spcBef>
            </a:pPr>
            <a:r>
              <a:rPr sz="2800" b="1" spc="-50" dirty="0">
                <a:solidFill>
                  <a:srgbClr val="3E1F51"/>
                </a:solidFill>
                <a:latin typeface="Calibri"/>
                <a:cs typeface="Calibri"/>
              </a:rPr>
              <a:t>CREATE</a:t>
            </a:r>
            <a:r>
              <a:rPr sz="2800" b="1" spc="-1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800" b="1" spc="-50" dirty="0">
                <a:solidFill>
                  <a:srgbClr val="3E1F51"/>
                </a:solidFill>
                <a:latin typeface="Calibri"/>
                <a:cs typeface="Calibri"/>
              </a:rPr>
              <a:t>TABLE</a:t>
            </a:r>
            <a:r>
              <a:rPr lang="en-GB" sz="2800" b="1" spc="-5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800" b="1" spc="-10" dirty="0" err="1">
                <a:solidFill>
                  <a:srgbClr val="3E1F51"/>
                </a:solidFill>
                <a:latin typeface="Calibri"/>
                <a:cs typeface="Calibri"/>
              </a:rPr>
              <a:t>New_Books</a:t>
            </a:r>
            <a:r>
              <a:rPr sz="2800" b="1" spc="-1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800" b="1" spc="-62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800" b="1" spc="-5" dirty="0">
                <a:solidFill>
                  <a:srgbClr val="3E1F51"/>
                </a:solidFill>
                <a:latin typeface="Calibri"/>
                <a:cs typeface="Calibri"/>
              </a:rPr>
              <a:t>(</a:t>
            </a:r>
            <a:endParaRPr lang="en-GB" sz="2800" dirty="0">
              <a:latin typeface="Calibri"/>
              <a:cs typeface="Calibri"/>
            </a:endParaRPr>
          </a:p>
          <a:p>
            <a:pPr marL="1087120" marR="2411730">
              <a:lnSpc>
                <a:spcPct val="100000"/>
              </a:lnSpc>
            </a:pPr>
            <a:r>
              <a:rPr lang="en-GB" sz="2800" b="1" spc="-5" dirty="0" err="1">
                <a:solidFill>
                  <a:srgbClr val="3E1F51"/>
                </a:solidFill>
                <a:latin typeface="Calibri"/>
                <a:cs typeface="Calibri"/>
              </a:rPr>
              <a:t>B_Code</a:t>
            </a:r>
            <a:r>
              <a:rPr lang="en-GB" sz="2800" b="1" spc="1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lang="en-GB" sz="2800" b="1" spc="-10" dirty="0">
                <a:solidFill>
                  <a:srgbClr val="3E1F51"/>
                </a:solidFill>
                <a:latin typeface="Calibri"/>
                <a:cs typeface="Calibri"/>
              </a:rPr>
              <a:t>CHAR(4)</a:t>
            </a:r>
            <a:r>
              <a:rPr lang="en-GB" sz="2800" b="1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lang="en-GB" sz="2800" b="1" spc="-15" dirty="0">
                <a:solidFill>
                  <a:srgbClr val="3E1F51"/>
                </a:solidFill>
                <a:latin typeface="Calibri"/>
                <a:cs typeface="Calibri"/>
              </a:rPr>
              <a:t>PRIMARY</a:t>
            </a:r>
            <a:r>
              <a:rPr lang="en-GB" sz="2800" b="1" spc="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lang="en-GB" sz="2800" b="1" spc="-85" dirty="0">
                <a:solidFill>
                  <a:srgbClr val="3E1F51"/>
                </a:solidFill>
                <a:latin typeface="Calibri"/>
                <a:cs typeface="Calibri"/>
              </a:rPr>
              <a:t>KEY, </a:t>
            </a:r>
            <a:r>
              <a:rPr lang="en-GB" sz="2800" b="1" spc="-62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lang="en-GB" sz="2800" b="1" spc="-5" dirty="0" err="1">
                <a:solidFill>
                  <a:srgbClr val="3E1F51"/>
                </a:solidFill>
                <a:latin typeface="Calibri"/>
                <a:cs typeface="Calibri"/>
              </a:rPr>
              <a:t>B_Title</a:t>
            </a:r>
            <a:r>
              <a:rPr lang="en-GB" sz="2800" b="1" spc="2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lang="en-GB" sz="2800" b="1" spc="-20" dirty="0">
                <a:solidFill>
                  <a:srgbClr val="3E1F51"/>
                </a:solidFill>
                <a:latin typeface="Calibri"/>
                <a:cs typeface="Calibri"/>
              </a:rPr>
              <a:t>VARCHAR2(60), </a:t>
            </a:r>
            <a:r>
              <a:rPr sz="2800" b="1" spc="-5" dirty="0">
                <a:solidFill>
                  <a:srgbClr val="3E1F51"/>
                </a:solidFill>
                <a:latin typeface="Calibri"/>
                <a:cs typeface="Calibri"/>
              </a:rPr>
              <a:t>Price	Number(5,2)</a:t>
            </a:r>
            <a:r>
              <a:rPr lang="en-GB" sz="2800" b="1" spc="-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800" b="1" dirty="0">
                <a:solidFill>
                  <a:srgbClr val="3E1F51"/>
                </a:solidFill>
                <a:latin typeface="Calibri"/>
                <a:cs typeface="Calibri"/>
              </a:rPr>
              <a:t>);</a:t>
            </a:r>
            <a:endParaRPr sz="28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11961" y="980728"/>
            <a:ext cx="3655060" cy="6807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300" spc="-130" dirty="0">
                <a:solidFill>
                  <a:srgbClr val="FFC000"/>
                </a:solidFill>
                <a:latin typeface="Calibri"/>
                <a:cs typeface="Calibri"/>
              </a:rPr>
              <a:t>A</a:t>
            </a:r>
            <a:r>
              <a:rPr sz="4300" spc="-445" dirty="0">
                <a:solidFill>
                  <a:srgbClr val="FFC000"/>
                </a:solidFill>
                <a:latin typeface="Calibri"/>
                <a:cs typeface="Calibri"/>
              </a:rPr>
              <a:t>L</a:t>
            </a:r>
            <a:r>
              <a:rPr sz="4300" spc="-135" dirty="0">
                <a:solidFill>
                  <a:srgbClr val="FFC000"/>
                </a:solidFill>
                <a:latin typeface="Calibri"/>
                <a:cs typeface="Calibri"/>
              </a:rPr>
              <a:t>T</a:t>
            </a:r>
            <a:r>
              <a:rPr sz="4300" spc="-125" dirty="0">
                <a:solidFill>
                  <a:srgbClr val="FFC000"/>
                </a:solidFill>
                <a:latin typeface="Calibri"/>
                <a:cs typeface="Calibri"/>
              </a:rPr>
              <a:t>E</a:t>
            </a:r>
            <a:r>
              <a:rPr sz="4300" spc="-5" dirty="0">
                <a:solidFill>
                  <a:srgbClr val="FFC000"/>
                </a:solidFill>
                <a:latin typeface="Calibri"/>
                <a:cs typeface="Calibri"/>
              </a:rPr>
              <a:t>R</a:t>
            </a:r>
            <a:r>
              <a:rPr sz="4300" spc="-275" dirty="0">
                <a:solidFill>
                  <a:srgbClr val="FFC000"/>
                </a:solidFill>
                <a:latin typeface="Calibri"/>
                <a:cs typeface="Calibri"/>
              </a:rPr>
              <a:t> </a:t>
            </a:r>
            <a:r>
              <a:rPr sz="4300" spc="-130" dirty="0">
                <a:solidFill>
                  <a:srgbClr val="FFC000"/>
                </a:solidFill>
                <a:latin typeface="Calibri"/>
                <a:cs typeface="Calibri"/>
              </a:rPr>
              <a:t>S</a:t>
            </a:r>
            <a:r>
              <a:rPr sz="4300" spc="-165" dirty="0">
                <a:solidFill>
                  <a:srgbClr val="FFC000"/>
                </a:solidFill>
                <a:latin typeface="Calibri"/>
                <a:cs typeface="Calibri"/>
              </a:rPr>
              <a:t>t</a:t>
            </a:r>
            <a:r>
              <a:rPr sz="4300" spc="-160" dirty="0">
                <a:solidFill>
                  <a:srgbClr val="FFC000"/>
                </a:solidFill>
                <a:latin typeface="Calibri"/>
                <a:cs typeface="Calibri"/>
              </a:rPr>
              <a:t>a</a:t>
            </a:r>
            <a:r>
              <a:rPr sz="4300" spc="-180" dirty="0">
                <a:solidFill>
                  <a:srgbClr val="FFC000"/>
                </a:solidFill>
                <a:latin typeface="Calibri"/>
                <a:cs typeface="Calibri"/>
              </a:rPr>
              <a:t>t</a:t>
            </a:r>
            <a:r>
              <a:rPr sz="4300" spc="-130" dirty="0">
                <a:solidFill>
                  <a:srgbClr val="FFC000"/>
                </a:solidFill>
                <a:latin typeface="Calibri"/>
                <a:cs typeface="Calibri"/>
              </a:rPr>
              <a:t>eme</a:t>
            </a:r>
            <a:r>
              <a:rPr sz="4300" spc="-165" dirty="0">
                <a:solidFill>
                  <a:srgbClr val="FFC000"/>
                </a:solidFill>
                <a:latin typeface="Calibri"/>
                <a:cs typeface="Calibri"/>
              </a:rPr>
              <a:t>n</a:t>
            </a:r>
            <a:r>
              <a:rPr sz="4300" spc="-5" dirty="0">
                <a:solidFill>
                  <a:srgbClr val="FFC000"/>
                </a:solidFill>
                <a:latin typeface="Calibri"/>
                <a:cs typeface="Calibri"/>
              </a:rPr>
              <a:t>t</a:t>
            </a:r>
            <a:endParaRPr sz="4300" dirty="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93242" y="1772816"/>
            <a:ext cx="7147559" cy="2329484"/>
          </a:xfrm>
          <a:prstGeom prst="rect">
            <a:avLst/>
          </a:prstGeom>
        </p:spPr>
        <p:txBody>
          <a:bodyPr vert="horz" wrap="square" lIns="0" tIns="64135" rIns="0" bIns="0" rtlCol="0">
            <a:spAutoFit/>
          </a:bodyPr>
          <a:lstStyle/>
          <a:p>
            <a:pPr marL="355600" marR="46990" indent="-342900">
              <a:lnSpc>
                <a:spcPts val="3240"/>
              </a:lnSpc>
              <a:spcBef>
                <a:spcPts val="505"/>
              </a:spcBef>
            </a:pPr>
            <a:r>
              <a:rPr sz="3000" b="1" spc="-50" dirty="0">
                <a:solidFill>
                  <a:srgbClr val="3E1F51"/>
                </a:solidFill>
                <a:latin typeface="Calibri"/>
                <a:cs typeface="Calibri"/>
              </a:rPr>
              <a:t>ALTER </a:t>
            </a:r>
            <a:r>
              <a:rPr sz="3000" b="1" spc="-15" dirty="0">
                <a:solidFill>
                  <a:srgbClr val="3E1F51"/>
                </a:solidFill>
                <a:latin typeface="Calibri"/>
                <a:cs typeface="Calibri"/>
              </a:rPr>
              <a:t>Statement </a:t>
            </a:r>
            <a:r>
              <a:rPr sz="3000" b="1" dirty="0">
                <a:solidFill>
                  <a:srgbClr val="3E1F51"/>
                </a:solidFill>
                <a:latin typeface="Calibri"/>
                <a:cs typeface="Calibri"/>
              </a:rPr>
              <a:t>is used </a:t>
            </a:r>
            <a:r>
              <a:rPr sz="3000" b="1" spc="-10" dirty="0">
                <a:solidFill>
                  <a:srgbClr val="3E1F51"/>
                </a:solidFill>
                <a:latin typeface="Calibri"/>
                <a:cs typeface="Calibri"/>
              </a:rPr>
              <a:t>to </a:t>
            </a:r>
            <a:r>
              <a:rPr sz="3000" b="1" spc="-30" dirty="0">
                <a:solidFill>
                  <a:srgbClr val="3E1F51"/>
                </a:solidFill>
                <a:latin typeface="Calibri"/>
                <a:cs typeface="Calibri"/>
              </a:rPr>
              <a:t>make </a:t>
            </a:r>
            <a:r>
              <a:rPr sz="3000" b="1" spc="-20" dirty="0">
                <a:solidFill>
                  <a:srgbClr val="3E1F51"/>
                </a:solidFill>
                <a:latin typeface="Calibri"/>
                <a:cs typeface="Calibri"/>
              </a:rPr>
              <a:t>any </a:t>
            </a:r>
            <a:r>
              <a:rPr sz="3000" b="1" dirty="0">
                <a:solidFill>
                  <a:srgbClr val="3E1F51"/>
                </a:solidFill>
                <a:latin typeface="Calibri"/>
                <a:cs typeface="Calibri"/>
              </a:rPr>
              <a:t>type of </a:t>
            </a:r>
            <a:r>
              <a:rPr sz="3000" b="1" spc="-66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10" dirty="0">
                <a:solidFill>
                  <a:srgbClr val="3E1F51"/>
                </a:solidFill>
                <a:latin typeface="Calibri"/>
                <a:cs typeface="Calibri"/>
              </a:rPr>
              <a:t>modification</a:t>
            </a:r>
            <a:r>
              <a:rPr sz="3000" b="1" spc="-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dirty="0">
                <a:solidFill>
                  <a:srgbClr val="3E1F51"/>
                </a:solidFill>
                <a:latin typeface="Calibri"/>
                <a:cs typeface="Calibri"/>
              </a:rPr>
              <a:t>in</a:t>
            </a:r>
            <a:r>
              <a:rPr sz="3000" b="1" spc="-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dirty="0">
                <a:solidFill>
                  <a:srgbClr val="3E1F51"/>
                </a:solidFill>
                <a:latin typeface="Calibri"/>
                <a:cs typeface="Calibri"/>
              </a:rPr>
              <a:t>the</a:t>
            </a:r>
            <a:r>
              <a:rPr sz="3000" b="1" spc="-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10" dirty="0">
                <a:solidFill>
                  <a:srgbClr val="3E1F51"/>
                </a:solidFill>
                <a:latin typeface="Calibri"/>
                <a:cs typeface="Calibri"/>
              </a:rPr>
              <a:t>already</a:t>
            </a:r>
            <a:r>
              <a:rPr sz="3000" b="1" spc="-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20" dirty="0">
                <a:solidFill>
                  <a:srgbClr val="3E1F51"/>
                </a:solidFill>
                <a:latin typeface="Calibri"/>
                <a:cs typeface="Calibri"/>
              </a:rPr>
              <a:t>created</a:t>
            </a:r>
            <a:r>
              <a:rPr sz="3000" b="1" spc="-3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5" dirty="0">
                <a:solidFill>
                  <a:srgbClr val="3E1F51"/>
                </a:solidFill>
                <a:latin typeface="Calibri"/>
                <a:cs typeface="Calibri"/>
              </a:rPr>
              <a:t>table.</a:t>
            </a:r>
            <a:endParaRPr sz="30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4050" dirty="0">
              <a:latin typeface="Calibri"/>
              <a:cs typeface="Calibri"/>
            </a:endParaRPr>
          </a:p>
          <a:p>
            <a:pPr marL="355600" marR="5080" indent="-342900">
              <a:lnSpc>
                <a:spcPts val="3240"/>
              </a:lnSpc>
              <a:spcBef>
                <a:spcPts val="5"/>
              </a:spcBef>
            </a:pPr>
            <a:r>
              <a:rPr sz="3000" b="1" spc="-5" dirty="0">
                <a:solidFill>
                  <a:srgbClr val="3E1F51"/>
                </a:solidFill>
                <a:latin typeface="Calibri"/>
                <a:cs typeface="Calibri"/>
              </a:rPr>
              <a:t>Using</a:t>
            </a:r>
            <a:r>
              <a:rPr sz="3000" b="1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50" dirty="0">
                <a:solidFill>
                  <a:srgbClr val="3E1F51"/>
                </a:solidFill>
                <a:latin typeface="Calibri"/>
                <a:cs typeface="Calibri"/>
              </a:rPr>
              <a:t>ALTER</a:t>
            </a:r>
            <a:r>
              <a:rPr sz="3000" b="1" spc="-20" dirty="0">
                <a:solidFill>
                  <a:srgbClr val="3E1F51"/>
                </a:solidFill>
                <a:latin typeface="Calibri"/>
                <a:cs typeface="Calibri"/>
              </a:rPr>
              <a:t> statement</a:t>
            </a:r>
            <a:r>
              <a:rPr sz="3000" b="1" spc="-3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5" dirty="0">
                <a:solidFill>
                  <a:srgbClr val="3E1F51"/>
                </a:solidFill>
                <a:latin typeface="Calibri"/>
                <a:cs typeface="Calibri"/>
              </a:rPr>
              <a:t>with</a:t>
            </a:r>
            <a:r>
              <a:rPr sz="3000" b="1" spc="-1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dirty="0">
                <a:solidFill>
                  <a:srgbClr val="3E1F51"/>
                </a:solidFill>
                <a:latin typeface="Calibri"/>
                <a:cs typeface="Calibri"/>
              </a:rPr>
              <a:t>a</a:t>
            </a:r>
            <a:r>
              <a:rPr sz="3000" b="1" spc="-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10" dirty="0">
                <a:solidFill>
                  <a:srgbClr val="3E1F51"/>
                </a:solidFill>
                <a:latin typeface="Calibri"/>
                <a:cs typeface="Calibri"/>
              </a:rPr>
              <a:t>table </a:t>
            </a:r>
            <a:r>
              <a:rPr sz="3000" b="1" spc="-15" dirty="0">
                <a:solidFill>
                  <a:srgbClr val="3E1F51"/>
                </a:solidFill>
                <a:latin typeface="Calibri"/>
                <a:cs typeface="Calibri"/>
              </a:rPr>
              <a:t>we</a:t>
            </a:r>
            <a:r>
              <a:rPr sz="3000" b="1" spc="-1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5" dirty="0">
                <a:solidFill>
                  <a:srgbClr val="3E1F51"/>
                </a:solidFill>
                <a:latin typeface="Calibri"/>
                <a:cs typeface="Calibri"/>
              </a:rPr>
              <a:t>can </a:t>
            </a:r>
            <a:r>
              <a:rPr sz="3000" b="1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5" dirty="0">
                <a:solidFill>
                  <a:srgbClr val="3E1F51"/>
                </a:solidFill>
                <a:latin typeface="Calibri"/>
                <a:cs typeface="Calibri"/>
              </a:rPr>
              <a:t>add/modify/</a:t>
            </a:r>
            <a:r>
              <a:rPr sz="3000" b="1" spc="2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15" dirty="0">
                <a:solidFill>
                  <a:srgbClr val="3E1F51"/>
                </a:solidFill>
                <a:latin typeface="Calibri"/>
                <a:cs typeface="Calibri"/>
              </a:rPr>
              <a:t>delete </a:t>
            </a:r>
            <a:r>
              <a:rPr sz="3000" b="1" dirty="0">
                <a:solidFill>
                  <a:srgbClr val="3E1F51"/>
                </a:solidFill>
                <a:latin typeface="Calibri"/>
                <a:cs typeface="Calibri"/>
              </a:rPr>
              <a:t>a</a:t>
            </a:r>
            <a:r>
              <a:rPr sz="3000" b="1" spc="-5" dirty="0">
                <a:solidFill>
                  <a:srgbClr val="3E1F51"/>
                </a:solidFill>
                <a:latin typeface="Calibri"/>
                <a:cs typeface="Calibri"/>
              </a:rPr>
              <a:t> column</a:t>
            </a:r>
            <a:r>
              <a:rPr sz="3000" b="1" spc="-2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10" dirty="0">
                <a:solidFill>
                  <a:srgbClr val="3E1F51"/>
                </a:solidFill>
                <a:latin typeface="Calibri"/>
                <a:cs typeface="Calibri"/>
              </a:rPr>
              <a:t>from</a:t>
            </a:r>
            <a:r>
              <a:rPr sz="3000" b="1" spc="-2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dirty="0">
                <a:solidFill>
                  <a:srgbClr val="3E1F51"/>
                </a:solidFill>
                <a:latin typeface="Calibri"/>
                <a:cs typeface="Calibri"/>
              </a:rPr>
              <a:t>a</a:t>
            </a:r>
            <a:r>
              <a:rPr sz="3000" b="1" spc="-2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5" dirty="0">
                <a:solidFill>
                  <a:srgbClr val="3E1F51"/>
                </a:solidFill>
                <a:latin typeface="Calibri"/>
                <a:cs typeface="Calibri"/>
              </a:rPr>
              <a:t>table.</a:t>
            </a:r>
            <a:endParaRPr sz="30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907190" y="764704"/>
            <a:ext cx="3655060" cy="6807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300" spc="-130" dirty="0">
                <a:solidFill>
                  <a:srgbClr val="FFC000"/>
                </a:solidFill>
                <a:latin typeface="Calibri"/>
                <a:cs typeface="Calibri"/>
              </a:rPr>
              <a:t>A</a:t>
            </a:r>
            <a:r>
              <a:rPr sz="4300" spc="-445" dirty="0">
                <a:solidFill>
                  <a:srgbClr val="FFC000"/>
                </a:solidFill>
                <a:latin typeface="Calibri"/>
                <a:cs typeface="Calibri"/>
              </a:rPr>
              <a:t>L</a:t>
            </a:r>
            <a:r>
              <a:rPr sz="4300" spc="-135" dirty="0">
                <a:solidFill>
                  <a:srgbClr val="FFC000"/>
                </a:solidFill>
                <a:latin typeface="Calibri"/>
                <a:cs typeface="Calibri"/>
              </a:rPr>
              <a:t>T</a:t>
            </a:r>
            <a:r>
              <a:rPr sz="4300" spc="-125" dirty="0">
                <a:solidFill>
                  <a:srgbClr val="FFC000"/>
                </a:solidFill>
                <a:latin typeface="Calibri"/>
                <a:cs typeface="Calibri"/>
              </a:rPr>
              <a:t>E</a:t>
            </a:r>
            <a:r>
              <a:rPr sz="4300" spc="-5" dirty="0">
                <a:solidFill>
                  <a:srgbClr val="FFC000"/>
                </a:solidFill>
                <a:latin typeface="Calibri"/>
                <a:cs typeface="Calibri"/>
              </a:rPr>
              <a:t>R</a:t>
            </a:r>
            <a:r>
              <a:rPr sz="4300" spc="-275" dirty="0">
                <a:solidFill>
                  <a:srgbClr val="FFC000"/>
                </a:solidFill>
                <a:latin typeface="Calibri"/>
                <a:cs typeface="Calibri"/>
              </a:rPr>
              <a:t> </a:t>
            </a:r>
            <a:r>
              <a:rPr sz="4300" spc="-130" dirty="0">
                <a:solidFill>
                  <a:srgbClr val="FFC000"/>
                </a:solidFill>
                <a:latin typeface="Calibri"/>
                <a:cs typeface="Calibri"/>
              </a:rPr>
              <a:t>S</a:t>
            </a:r>
            <a:r>
              <a:rPr sz="4300" spc="-165" dirty="0">
                <a:solidFill>
                  <a:srgbClr val="FFC000"/>
                </a:solidFill>
                <a:latin typeface="Calibri"/>
                <a:cs typeface="Calibri"/>
              </a:rPr>
              <a:t>t</a:t>
            </a:r>
            <a:r>
              <a:rPr sz="4300" spc="-160" dirty="0">
                <a:solidFill>
                  <a:srgbClr val="FFC000"/>
                </a:solidFill>
                <a:latin typeface="Calibri"/>
                <a:cs typeface="Calibri"/>
              </a:rPr>
              <a:t>a</a:t>
            </a:r>
            <a:r>
              <a:rPr sz="4300" spc="-180" dirty="0">
                <a:solidFill>
                  <a:srgbClr val="FFC000"/>
                </a:solidFill>
                <a:latin typeface="Calibri"/>
                <a:cs typeface="Calibri"/>
              </a:rPr>
              <a:t>t</a:t>
            </a:r>
            <a:r>
              <a:rPr sz="4300" spc="-130" dirty="0">
                <a:solidFill>
                  <a:srgbClr val="FFC000"/>
                </a:solidFill>
                <a:latin typeface="Calibri"/>
                <a:cs typeface="Calibri"/>
              </a:rPr>
              <a:t>eme</a:t>
            </a:r>
            <a:r>
              <a:rPr sz="4300" spc="-165" dirty="0">
                <a:solidFill>
                  <a:srgbClr val="FFC000"/>
                </a:solidFill>
                <a:latin typeface="Calibri"/>
                <a:cs typeface="Calibri"/>
              </a:rPr>
              <a:t>n</a:t>
            </a:r>
            <a:r>
              <a:rPr sz="4300" spc="-5" dirty="0">
                <a:solidFill>
                  <a:srgbClr val="FFC000"/>
                </a:solidFill>
                <a:latin typeface="Calibri"/>
                <a:cs typeface="Calibri"/>
              </a:rPr>
              <a:t>t</a:t>
            </a:r>
            <a:endParaRPr sz="4300" dirty="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101183" y="1628800"/>
            <a:ext cx="6922134" cy="253915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b="1" u="sng" spc="-25" dirty="0">
                <a:solidFill>
                  <a:srgbClr val="3E1F51"/>
                </a:solidFill>
                <a:uFill>
                  <a:solidFill>
                    <a:srgbClr val="3E1F51"/>
                  </a:solidFill>
                </a:uFill>
                <a:latin typeface="Calibri"/>
                <a:cs typeface="Calibri"/>
              </a:rPr>
              <a:t>Syntax</a:t>
            </a:r>
            <a:r>
              <a:rPr sz="3000" b="1" u="sng" spc="-35" dirty="0">
                <a:solidFill>
                  <a:srgbClr val="3E1F51"/>
                </a:solidFill>
                <a:uFill>
                  <a:solidFill>
                    <a:srgbClr val="3E1F51"/>
                  </a:solidFill>
                </a:uFill>
                <a:latin typeface="Calibri"/>
                <a:cs typeface="Calibri"/>
              </a:rPr>
              <a:t> </a:t>
            </a:r>
            <a:r>
              <a:rPr sz="3000" b="1" u="sng" dirty="0">
                <a:solidFill>
                  <a:srgbClr val="3E1F51"/>
                </a:solidFill>
                <a:uFill>
                  <a:solidFill>
                    <a:srgbClr val="3E1F51"/>
                  </a:solidFill>
                </a:uFill>
                <a:latin typeface="Calibri"/>
                <a:cs typeface="Calibri"/>
              </a:rPr>
              <a:t>1:</a:t>
            </a:r>
            <a:r>
              <a:rPr sz="3000" b="1" u="sng" spc="-10" dirty="0">
                <a:solidFill>
                  <a:srgbClr val="3E1F51"/>
                </a:solidFill>
                <a:uFill>
                  <a:solidFill>
                    <a:srgbClr val="3E1F51"/>
                  </a:solidFill>
                </a:uFill>
                <a:latin typeface="Calibri"/>
                <a:cs typeface="Calibri"/>
              </a:rPr>
              <a:t> </a:t>
            </a:r>
            <a:r>
              <a:rPr sz="3000" b="1" u="sng" spc="-135" dirty="0">
                <a:solidFill>
                  <a:srgbClr val="3E1F51"/>
                </a:solidFill>
                <a:uFill>
                  <a:solidFill>
                    <a:srgbClr val="3E1F51"/>
                  </a:solidFill>
                </a:uFill>
                <a:latin typeface="Calibri"/>
                <a:cs typeface="Calibri"/>
              </a:rPr>
              <a:t>To</a:t>
            </a:r>
            <a:r>
              <a:rPr sz="3000" b="1" u="sng" spc="-10" dirty="0">
                <a:solidFill>
                  <a:srgbClr val="3E1F51"/>
                </a:solidFill>
                <a:uFill>
                  <a:solidFill>
                    <a:srgbClr val="3E1F51"/>
                  </a:solidFill>
                </a:uFill>
                <a:latin typeface="Calibri"/>
                <a:cs typeface="Calibri"/>
              </a:rPr>
              <a:t> </a:t>
            </a:r>
            <a:r>
              <a:rPr sz="3000" b="1" u="sng" spc="-5" dirty="0">
                <a:solidFill>
                  <a:srgbClr val="3E1F51"/>
                </a:solidFill>
                <a:uFill>
                  <a:solidFill>
                    <a:srgbClr val="3E1F51"/>
                  </a:solidFill>
                </a:uFill>
                <a:latin typeface="Calibri"/>
                <a:cs typeface="Calibri"/>
              </a:rPr>
              <a:t>add</a:t>
            </a:r>
            <a:r>
              <a:rPr sz="3000" b="1" u="sng" spc="-15" dirty="0">
                <a:solidFill>
                  <a:srgbClr val="3E1F51"/>
                </a:solidFill>
                <a:uFill>
                  <a:solidFill>
                    <a:srgbClr val="3E1F51"/>
                  </a:solidFill>
                </a:uFill>
                <a:latin typeface="Calibri"/>
                <a:cs typeface="Calibri"/>
              </a:rPr>
              <a:t> </a:t>
            </a:r>
            <a:r>
              <a:rPr sz="3000" b="1" u="sng" dirty="0">
                <a:solidFill>
                  <a:srgbClr val="3E1F51"/>
                </a:solidFill>
                <a:uFill>
                  <a:solidFill>
                    <a:srgbClr val="3E1F51"/>
                  </a:solidFill>
                </a:uFill>
                <a:latin typeface="Calibri"/>
                <a:cs typeface="Calibri"/>
              </a:rPr>
              <a:t>a</a:t>
            </a:r>
            <a:r>
              <a:rPr sz="3000" b="1" u="sng" spc="-10" dirty="0">
                <a:solidFill>
                  <a:srgbClr val="3E1F51"/>
                </a:solidFill>
                <a:uFill>
                  <a:solidFill>
                    <a:srgbClr val="3E1F51"/>
                  </a:solidFill>
                </a:uFill>
                <a:latin typeface="Calibri"/>
                <a:cs typeface="Calibri"/>
              </a:rPr>
              <a:t> </a:t>
            </a:r>
            <a:r>
              <a:rPr sz="3000" b="1" u="sng" spc="-5" dirty="0">
                <a:solidFill>
                  <a:srgbClr val="3E1F51"/>
                </a:solidFill>
                <a:uFill>
                  <a:solidFill>
                    <a:srgbClr val="3E1F51"/>
                  </a:solidFill>
                </a:uFill>
                <a:latin typeface="Calibri"/>
                <a:cs typeface="Calibri"/>
              </a:rPr>
              <a:t>column</a:t>
            </a:r>
            <a:endParaRPr sz="30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3750" dirty="0">
              <a:latin typeface="Calibri"/>
              <a:cs typeface="Calibri"/>
            </a:endParaRPr>
          </a:p>
          <a:p>
            <a:pPr marL="783590">
              <a:lnSpc>
                <a:spcPct val="100000"/>
              </a:lnSpc>
            </a:pPr>
            <a:r>
              <a:rPr sz="3000" b="1" spc="-50" dirty="0">
                <a:solidFill>
                  <a:srgbClr val="3E1F51"/>
                </a:solidFill>
                <a:latin typeface="Calibri"/>
                <a:cs typeface="Calibri"/>
              </a:rPr>
              <a:t>ALTER</a:t>
            </a:r>
            <a:r>
              <a:rPr sz="3000" b="1" spc="-4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50" dirty="0">
                <a:solidFill>
                  <a:srgbClr val="3E1F51"/>
                </a:solidFill>
                <a:latin typeface="Calibri"/>
                <a:cs typeface="Calibri"/>
              </a:rPr>
              <a:t>TABLE</a:t>
            </a:r>
            <a:r>
              <a:rPr sz="3000" b="1" spc="-2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5" dirty="0">
                <a:solidFill>
                  <a:srgbClr val="3E1F51"/>
                </a:solidFill>
                <a:latin typeface="Calibri"/>
                <a:cs typeface="Calibri"/>
              </a:rPr>
              <a:t>table-name</a:t>
            </a:r>
            <a:endParaRPr sz="3000" dirty="0">
              <a:latin typeface="Calibri"/>
              <a:cs typeface="Calibri"/>
            </a:endParaRPr>
          </a:p>
          <a:p>
            <a:pPr marL="783590">
              <a:lnSpc>
                <a:spcPct val="100000"/>
              </a:lnSpc>
              <a:spcBef>
                <a:spcPts val="360"/>
              </a:spcBef>
            </a:pPr>
            <a:r>
              <a:rPr sz="3000" b="1" dirty="0">
                <a:solidFill>
                  <a:srgbClr val="3E1F51"/>
                </a:solidFill>
                <a:latin typeface="Calibri"/>
                <a:cs typeface="Calibri"/>
              </a:rPr>
              <a:t>ADD</a:t>
            </a:r>
            <a:r>
              <a:rPr sz="3000" b="1" spc="-3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5" dirty="0">
                <a:solidFill>
                  <a:srgbClr val="3E1F51"/>
                </a:solidFill>
                <a:latin typeface="Calibri"/>
                <a:cs typeface="Calibri"/>
              </a:rPr>
              <a:t>(column</a:t>
            </a:r>
            <a:r>
              <a:rPr sz="3000" b="1" spc="-2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15" dirty="0">
                <a:solidFill>
                  <a:srgbClr val="3E1F51"/>
                </a:solidFill>
                <a:latin typeface="Calibri"/>
                <a:cs typeface="Calibri"/>
              </a:rPr>
              <a:t>datatype </a:t>
            </a:r>
            <a:r>
              <a:rPr sz="3000" b="1" spc="-55" dirty="0">
                <a:solidFill>
                  <a:srgbClr val="3E1F51"/>
                </a:solidFill>
                <a:latin typeface="Calibri"/>
                <a:cs typeface="Calibri"/>
              </a:rPr>
              <a:t>[DEFAULT</a:t>
            </a:r>
            <a:r>
              <a:rPr sz="3000" b="1" spc="-4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15" dirty="0">
                <a:solidFill>
                  <a:srgbClr val="3E1F51"/>
                </a:solidFill>
                <a:latin typeface="Calibri"/>
                <a:cs typeface="Calibri"/>
              </a:rPr>
              <a:t>expr]</a:t>
            </a:r>
            <a:endParaRPr sz="3000" dirty="0">
              <a:latin typeface="Calibri"/>
              <a:cs typeface="Calibri"/>
            </a:endParaRPr>
          </a:p>
          <a:p>
            <a:pPr marL="3665854">
              <a:lnSpc>
                <a:spcPct val="100000"/>
              </a:lnSpc>
              <a:spcBef>
                <a:spcPts val="365"/>
              </a:spcBef>
            </a:pPr>
            <a:r>
              <a:rPr sz="3000" b="1" spc="-5" dirty="0">
                <a:solidFill>
                  <a:srgbClr val="3E1F51"/>
                </a:solidFill>
                <a:latin typeface="Calibri"/>
                <a:cs typeface="Calibri"/>
              </a:rPr>
              <a:t>[,column</a:t>
            </a:r>
            <a:r>
              <a:rPr sz="3000" b="1" spc="-5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10" dirty="0">
                <a:solidFill>
                  <a:srgbClr val="3E1F51"/>
                </a:solidFill>
                <a:latin typeface="Calibri"/>
                <a:cs typeface="Calibri"/>
              </a:rPr>
              <a:t>datatype]);</a:t>
            </a:r>
            <a:endParaRPr sz="30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808152" y="764704"/>
            <a:ext cx="3655060" cy="6807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300" spc="-130" dirty="0">
                <a:solidFill>
                  <a:srgbClr val="FFC000"/>
                </a:solidFill>
                <a:latin typeface="Calibri"/>
                <a:cs typeface="Calibri"/>
              </a:rPr>
              <a:t>A</a:t>
            </a:r>
            <a:r>
              <a:rPr sz="4300" spc="-445" dirty="0">
                <a:solidFill>
                  <a:srgbClr val="FFC000"/>
                </a:solidFill>
                <a:latin typeface="Calibri"/>
                <a:cs typeface="Calibri"/>
              </a:rPr>
              <a:t>L</a:t>
            </a:r>
            <a:r>
              <a:rPr sz="4300" spc="-135" dirty="0">
                <a:solidFill>
                  <a:srgbClr val="FFC000"/>
                </a:solidFill>
                <a:latin typeface="Calibri"/>
                <a:cs typeface="Calibri"/>
              </a:rPr>
              <a:t>T</a:t>
            </a:r>
            <a:r>
              <a:rPr sz="4300" spc="-125" dirty="0">
                <a:solidFill>
                  <a:srgbClr val="FFC000"/>
                </a:solidFill>
                <a:latin typeface="Calibri"/>
                <a:cs typeface="Calibri"/>
              </a:rPr>
              <a:t>E</a:t>
            </a:r>
            <a:r>
              <a:rPr sz="4300" spc="-5" dirty="0">
                <a:solidFill>
                  <a:srgbClr val="FFC000"/>
                </a:solidFill>
                <a:latin typeface="Calibri"/>
                <a:cs typeface="Calibri"/>
              </a:rPr>
              <a:t>R</a:t>
            </a:r>
            <a:r>
              <a:rPr sz="4300" spc="-275" dirty="0">
                <a:solidFill>
                  <a:srgbClr val="FFC000"/>
                </a:solidFill>
                <a:latin typeface="Calibri"/>
                <a:cs typeface="Calibri"/>
              </a:rPr>
              <a:t> </a:t>
            </a:r>
            <a:r>
              <a:rPr sz="4300" spc="-130" dirty="0">
                <a:solidFill>
                  <a:srgbClr val="FFC000"/>
                </a:solidFill>
                <a:latin typeface="Calibri"/>
                <a:cs typeface="Calibri"/>
              </a:rPr>
              <a:t>S</a:t>
            </a:r>
            <a:r>
              <a:rPr sz="4300" spc="-165" dirty="0">
                <a:solidFill>
                  <a:srgbClr val="FFC000"/>
                </a:solidFill>
                <a:latin typeface="Calibri"/>
                <a:cs typeface="Calibri"/>
              </a:rPr>
              <a:t>t</a:t>
            </a:r>
            <a:r>
              <a:rPr sz="4300" spc="-160" dirty="0">
                <a:solidFill>
                  <a:srgbClr val="FFC000"/>
                </a:solidFill>
                <a:latin typeface="Calibri"/>
                <a:cs typeface="Calibri"/>
              </a:rPr>
              <a:t>a</a:t>
            </a:r>
            <a:r>
              <a:rPr sz="4300" spc="-180" dirty="0">
                <a:solidFill>
                  <a:srgbClr val="FFC000"/>
                </a:solidFill>
                <a:latin typeface="Calibri"/>
                <a:cs typeface="Calibri"/>
              </a:rPr>
              <a:t>t</a:t>
            </a:r>
            <a:r>
              <a:rPr sz="4300" spc="-130" dirty="0">
                <a:solidFill>
                  <a:srgbClr val="FFC000"/>
                </a:solidFill>
                <a:latin typeface="Calibri"/>
                <a:cs typeface="Calibri"/>
              </a:rPr>
              <a:t>eme</a:t>
            </a:r>
            <a:r>
              <a:rPr sz="4300" spc="-165" dirty="0">
                <a:solidFill>
                  <a:srgbClr val="FFC000"/>
                </a:solidFill>
                <a:latin typeface="Calibri"/>
                <a:cs typeface="Calibri"/>
              </a:rPr>
              <a:t>n</a:t>
            </a:r>
            <a:r>
              <a:rPr sz="4300" spc="-5" dirty="0">
                <a:solidFill>
                  <a:srgbClr val="FFC000"/>
                </a:solidFill>
                <a:latin typeface="Calibri"/>
                <a:cs typeface="Calibri"/>
              </a:rPr>
              <a:t>t</a:t>
            </a:r>
            <a:endParaRPr sz="4300" dirty="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99592" y="1805464"/>
            <a:ext cx="7127240" cy="2494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b="1" u="sng" spc="-25" dirty="0">
                <a:solidFill>
                  <a:srgbClr val="3E1F51"/>
                </a:solidFill>
                <a:uFill>
                  <a:solidFill>
                    <a:srgbClr val="3E1F51"/>
                  </a:solidFill>
                </a:uFill>
                <a:latin typeface="Calibri"/>
                <a:cs typeface="Calibri"/>
              </a:rPr>
              <a:t>Syntax</a:t>
            </a:r>
            <a:r>
              <a:rPr sz="3000" b="1" u="sng" spc="-30" dirty="0">
                <a:solidFill>
                  <a:srgbClr val="3E1F51"/>
                </a:solidFill>
                <a:uFill>
                  <a:solidFill>
                    <a:srgbClr val="3E1F51"/>
                  </a:solidFill>
                </a:uFill>
                <a:latin typeface="Calibri"/>
                <a:cs typeface="Calibri"/>
              </a:rPr>
              <a:t> </a:t>
            </a:r>
            <a:r>
              <a:rPr sz="3000" b="1" u="sng" dirty="0">
                <a:solidFill>
                  <a:srgbClr val="3E1F51"/>
                </a:solidFill>
                <a:uFill>
                  <a:solidFill>
                    <a:srgbClr val="3E1F51"/>
                  </a:solidFill>
                </a:uFill>
                <a:latin typeface="Calibri"/>
                <a:cs typeface="Calibri"/>
              </a:rPr>
              <a:t>2:</a:t>
            </a:r>
            <a:r>
              <a:rPr sz="3000" b="1" u="sng" spc="-5" dirty="0">
                <a:solidFill>
                  <a:srgbClr val="3E1F51"/>
                </a:solidFill>
                <a:uFill>
                  <a:solidFill>
                    <a:srgbClr val="3E1F51"/>
                  </a:solidFill>
                </a:uFill>
                <a:latin typeface="Calibri"/>
                <a:cs typeface="Calibri"/>
              </a:rPr>
              <a:t> </a:t>
            </a:r>
            <a:r>
              <a:rPr sz="3000" b="1" u="sng" spc="-135" dirty="0">
                <a:solidFill>
                  <a:srgbClr val="3E1F51"/>
                </a:solidFill>
                <a:uFill>
                  <a:solidFill>
                    <a:srgbClr val="3E1F51"/>
                  </a:solidFill>
                </a:uFill>
                <a:latin typeface="Calibri"/>
                <a:cs typeface="Calibri"/>
              </a:rPr>
              <a:t>To</a:t>
            </a:r>
            <a:r>
              <a:rPr sz="3000" b="1" u="sng" spc="-10" dirty="0">
                <a:solidFill>
                  <a:srgbClr val="3E1F51"/>
                </a:solidFill>
                <a:uFill>
                  <a:solidFill>
                    <a:srgbClr val="3E1F51"/>
                  </a:solidFill>
                </a:uFill>
                <a:latin typeface="Calibri"/>
                <a:cs typeface="Calibri"/>
              </a:rPr>
              <a:t> </a:t>
            </a:r>
            <a:r>
              <a:rPr sz="3000" b="1" u="sng" spc="-5" dirty="0">
                <a:solidFill>
                  <a:srgbClr val="3E1F51"/>
                </a:solidFill>
                <a:uFill>
                  <a:solidFill>
                    <a:srgbClr val="3E1F51"/>
                  </a:solidFill>
                </a:uFill>
                <a:latin typeface="Calibri"/>
                <a:cs typeface="Calibri"/>
              </a:rPr>
              <a:t>modify</a:t>
            </a:r>
            <a:r>
              <a:rPr sz="3000" b="1" u="sng" spc="20" dirty="0">
                <a:solidFill>
                  <a:srgbClr val="3E1F51"/>
                </a:solidFill>
                <a:uFill>
                  <a:solidFill>
                    <a:srgbClr val="3E1F51"/>
                  </a:solidFill>
                </a:uFill>
                <a:latin typeface="Calibri"/>
                <a:cs typeface="Calibri"/>
              </a:rPr>
              <a:t> </a:t>
            </a:r>
            <a:r>
              <a:rPr sz="3000" b="1" u="sng" dirty="0">
                <a:solidFill>
                  <a:srgbClr val="3E1F51"/>
                </a:solidFill>
                <a:uFill>
                  <a:solidFill>
                    <a:srgbClr val="3E1F51"/>
                  </a:solidFill>
                </a:uFill>
                <a:latin typeface="Calibri"/>
                <a:cs typeface="Calibri"/>
              </a:rPr>
              <a:t>a</a:t>
            </a:r>
            <a:r>
              <a:rPr sz="3000" b="1" u="sng" spc="-20" dirty="0">
                <a:solidFill>
                  <a:srgbClr val="3E1F51"/>
                </a:solidFill>
                <a:uFill>
                  <a:solidFill>
                    <a:srgbClr val="3E1F51"/>
                  </a:solidFill>
                </a:uFill>
                <a:latin typeface="Calibri"/>
                <a:cs typeface="Calibri"/>
              </a:rPr>
              <a:t> </a:t>
            </a:r>
            <a:r>
              <a:rPr sz="3000" b="1" u="sng" spc="-10" dirty="0">
                <a:solidFill>
                  <a:srgbClr val="3E1F51"/>
                </a:solidFill>
                <a:uFill>
                  <a:solidFill>
                    <a:srgbClr val="3E1F51"/>
                  </a:solidFill>
                </a:uFill>
                <a:latin typeface="Calibri"/>
                <a:cs typeface="Calibri"/>
              </a:rPr>
              <a:t>column</a:t>
            </a:r>
            <a:endParaRPr sz="30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3500" dirty="0">
              <a:latin typeface="Calibri"/>
              <a:cs typeface="Calibri"/>
            </a:endParaRPr>
          </a:p>
          <a:p>
            <a:pPr marL="527685">
              <a:lnSpc>
                <a:spcPct val="100000"/>
              </a:lnSpc>
            </a:pPr>
            <a:r>
              <a:rPr sz="3000" b="1" spc="-45" dirty="0">
                <a:solidFill>
                  <a:srgbClr val="3E1F51"/>
                </a:solidFill>
                <a:latin typeface="Calibri"/>
                <a:cs typeface="Calibri"/>
              </a:rPr>
              <a:t>ALTER</a:t>
            </a:r>
            <a:r>
              <a:rPr sz="3000" b="1" spc="-50" dirty="0">
                <a:solidFill>
                  <a:srgbClr val="3E1F51"/>
                </a:solidFill>
                <a:latin typeface="Calibri"/>
                <a:cs typeface="Calibri"/>
              </a:rPr>
              <a:t> TABLE</a:t>
            </a:r>
            <a:r>
              <a:rPr sz="3000" b="1" spc="-1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10" dirty="0">
                <a:solidFill>
                  <a:srgbClr val="3E1F51"/>
                </a:solidFill>
                <a:latin typeface="Calibri"/>
                <a:cs typeface="Calibri"/>
              </a:rPr>
              <a:t>table-name</a:t>
            </a:r>
            <a:endParaRPr sz="3000" dirty="0">
              <a:latin typeface="Calibri"/>
              <a:cs typeface="Calibri"/>
            </a:endParaRPr>
          </a:p>
          <a:p>
            <a:pPr marL="527685">
              <a:lnSpc>
                <a:spcPct val="100000"/>
              </a:lnSpc>
              <a:spcBef>
                <a:spcPts val="365"/>
              </a:spcBef>
            </a:pPr>
            <a:r>
              <a:rPr sz="3000" b="1" spc="-5" dirty="0">
                <a:solidFill>
                  <a:srgbClr val="3E1F51"/>
                </a:solidFill>
                <a:latin typeface="Calibri"/>
                <a:cs typeface="Calibri"/>
              </a:rPr>
              <a:t>MODIFY(column</a:t>
            </a:r>
            <a:r>
              <a:rPr sz="3000" b="1" spc="-2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15" dirty="0">
                <a:solidFill>
                  <a:srgbClr val="3E1F51"/>
                </a:solidFill>
                <a:latin typeface="Calibri"/>
                <a:cs typeface="Calibri"/>
              </a:rPr>
              <a:t>datatype</a:t>
            </a:r>
            <a:r>
              <a:rPr sz="3000" b="1" spc="-2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55" dirty="0">
                <a:solidFill>
                  <a:srgbClr val="3E1F51"/>
                </a:solidFill>
                <a:latin typeface="Calibri"/>
                <a:cs typeface="Calibri"/>
              </a:rPr>
              <a:t>[DEFAULT</a:t>
            </a:r>
            <a:r>
              <a:rPr sz="3000" b="1" spc="-3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15" dirty="0">
                <a:solidFill>
                  <a:srgbClr val="3E1F51"/>
                </a:solidFill>
                <a:latin typeface="Calibri"/>
                <a:cs typeface="Calibri"/>
              </a:rPr>
              <a:t>expr]</a:t>
            </a:r>
            <a:endParaRPr sz="3000" dirty="0">
              <a:latin typeface="Calibri"/>
              <a:cs typeface="Calibri"/>
            </a:endParaRPr>
          </a:p>
          <a:p>
            <a:pPr marL="3440429">
              <a:lnSpc>
                <a:spcPct val="100000"/>
              </a:lnSpc>
              <a:spcBef>
                <a:spcPts val="359"/>
              </a:spcBef>
            </a:pPr>
            <a:r>
              <a:rPr sz="3000" b="1" dirty="0">
                <a:solidFill>
                  <a:srgbClr val="3E1F51"/>
                </a:solidFill>
                <a:latin typeface="Calibri"/>
                <a:cs typeface="Calibri"/>
              </a:rPr>
              <a:t>[,</a:t>
            </a:r>
            <a:r>
              <a:rPr sz="3000" b="1" spc="-3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10" dirty="0">
                <a:solidFill>
                  <a:srgbClr val="3E1F51"/>
                </a:solidFill>
                <a:latin typeface="Calibri"/>
                <a:cs typeface="Calibri"/>
              </a:rPr>
              <a:t>column</a:t>
            </a:r>
            <a:r>
              <a:rPr sz="3000" b="1" spc="-1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10" dirty="0">
                <a:solidFill>
                  <a:srgbClr val="3E1F51"/>
                </a:solidFill>
                <a:latin typeface="Calibri"/>
                <a:cs typeface="Calibri"/>
              </a:rPr>
              <a:t>datatype]);</a:t>
            </a:r>
            <a:endParaRPr sz="30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11560" y="1052736"/>
            <a:ext cx="3655060" cy="6807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300" spc="-130" dirty="0">
                <a:solidFill>
                  <a:srgbClr val="FFC000"/>
                </a:solidFill>
                <a:latin typeface="Calibri"/>
                <a:cs typeface="Calibri"/>
              </a:rPr>
              <a:t>A</a:t>
            </a:r>
            <a:r>
              <a:rPr sz="4300" spc="-445" dirty="0">
                <a:solidFill>
                  <a:srgbClr val="FFC000"/>
                </a:solidFill>
                <a:latin typeface="Calibri"/>
                <a:cs typeface="Calibri"/>
              </a:rPr>
              <a:t>L</a:t>
            </a:r>
            <a:r>
              <a:rPr sz="4300" spc="-135" dirty="0">
                <a:solidFill>
                  <a:srgbClr val="FFC000"/>
                </a:solidFill>
                <a:latin typeface="Calibri"/>
                <a:cs typeface="Calibri"/>
              </a:rPr>
              <a:t>T</a:t>
            </a:r>
            <a:r>
              <a:rPr sz="4300" spc="-125" dirty="0">
                <a:solidFill>
                  <a:srgbClr val="FFC000"/>
                </a:solidFill>
                <a:latin typeface="Calibri"/>
                <a:cs typeface="Calibri"/>
              </a:rPr>
              <a:t>E</a:t>
            </a:r>
            <a:r>
              <a:rPr sz="4300" spc="-5" dirty="0">
                <a:solidFill>
                  <a:srgbClr val="FFC000"/>
                </a:solidFill>
                <a:latin typeface="Calibri"/>
                <a:cs typeface="Calibri"/>
              </a:rPr>
              <a:t>R</a:t>
            </a:r>
            <a:r>
              <a:rPr sz="4300" spc="-275" dirty="0">
                <a:solidFill>
                  <a:srgbClr val="FFC000"/>
                </a:solidFill>
                <a:latin typeface="Calibri"/>
                <a:cs typeface="Calibri"/>
              </a:rPr>
              <a:t> </a:t>
            </a:r>
            <a:r>
              <a:rPr sz="4300" spc="-130" dirty="0">
                <a:solidFill>
                  <a:srgbClr val="FFC000"/>
                </a:solidFill>
                <a:latin typeface="Calibri"/>
                <a:cs typeface="Calibri"/>
              </a:rPr>
              <a:t>S</a:t>
            </a:r>
            <a:r>
              <a:rPr sz="4300" spc="-165" dirty="0">
                <a:solidFill>
                  <a:srgbClr val="FFC000"/>
                </a:solidFill>
                <a:latin typeface="Calibri"/>
                <a:cs typeface="Calibri"/>
              </a:rPr>
              <a:t>t</a:t>
            </a:r>
            <a:r>
              <a:rPr sz="4300" spc="-160" dirty="0">
                <a:solidFill>
                  <a:srgbClr val="FFC000"/>
                </a:solidFill>
                <a:latin typeface="Calibri"/>
                <a:cs typeface="Calibri"/>
              </a:rPr>
              <a:t>a</a:t>
            </a:r>
            <a:r>
              <a:rPr sz="4300" spc="-180" dirty="0">
                <a:solidFill>
                  <a:srgbClr val="FFC000"/>
                </a:solidFill>
                <a:latin typeface="Calibri"/>
                <a:cs typeface="Calibri"/>
              </a:rPr>
              <a:t>t</a:t>
            </a:r>
            <a:r>
              <a:rPr sz="4300" spc="-130" dirty="0">
                <a:solidFill>
                  <a:srgbClr val="FFC000"/>
                </a:solidFill>
                <a:latin typeface="Calibri"/>
                <a:cs typeface="Calibri"/>
              </a:rPr>
              <a:t>eme</a:t>
            </a:r>
            <a:r>
              <a:rPr sz="4300" spc="-165" dirty="0">
                <a:solidFill>
                  <a:srgbClr val="FFC000"/>
                </a:solidFill>
                <a:latin typeface="Calibri"/>
                <a:cs typeface="Calibri"/>
              </a:rPr>
              <a:t>n</a:t>
            </a:r>
            <a:r>
              <a:rPr sz="4300" spc="-5" dirty="0">
                <a:solidFill>
                  <a:srgbClr val="FFC000"/>
                </a:solidFill>
                <a:latin typeface="Calibri"/>
                <a:cs typeface="Calibri"/>
              </a:rPr>
              <a:t>t</a:t>
            </a:r>
            <a:endParaRPr sz="4300" dirty="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09676" y="1822145"/>
            <a:ext cx="4828540" cy="19926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b="1" u="sng" spc="-25" dirty="0">
                <a:solidFill>
                  <a:srgbClr val="3E1F51"/>
                </a:solidFill>
                <a:uFill>
                  <a:solidFill>
                    <a:srgbClr val="3E1F51"/>
                  </a:solidFill>
                </a:uFill>
                <a:latin typeface="Calibri"/>
                <a:cs typeface="Calibri"/>
              </a:rPr>
              <a:t>Syntax</a:t>
            </a:r>
            <a:r>
              <a:rPr sz="3000" b="1" u="sng" spc="-35" dirty="0">
                <a:solidFill>
                  <a:srgbClr val="3E1F51"/>
                </a:solidFill>
                <a:uFill>
                  <a:solidFill>
                    <a:srgbClr val="3E1F51"/>
                  </a:solidFill>
                </a:uFill>
                <a:latin typeface="Calibri"/>
                <a:cs typeface="Calibri"/>
              </a:rPr>
              <a:t> </a:t>
            </a:r>
            <a:r>
              <a:rPr sz="3000" b="1" u="sng" dirty="0">
                <a:solidFill>
                  <a:srgbClr val="3E1F51"/>
                </a:solidFill>
                <a:uFill>
                  <a:solidFill>
                    <a:srgbClr val="3E1F51"/>
                  </a:solidFill>
                </a:uFill>
                <a:latin typeface="Calibri"/>
                <a:cs typeface="Calibri"/>
              </a:rPr>
              <a:t>3:</a:t>
            </a:r>
            <a:r>
              <a:rPr sz="3000" b="1" u="sng" spc="-5" dirty="0">
                <a:solidFill>
                  <a:srgbClr val="3E1F51"/>
                </a:solidFill>
                <a:uFill>
                  <a:solidFill>
                    <a:srgbClr val="3E1F51"/>
                  </a:solidFill>
                </a:uFill>
                <a:latin typeface="Calibri"/>
                <a:cs typeface="Calibri"/>
              </a:rPr>
              <a:t> </a:t>
            </a:r>
            <a:r>
              <a:rPr sz="3000" b="1" u="sng" spc="-135" dirty="0">
                <a:solidFill>
                  <a:srgbClr val="3E1F51"/>
                </a:solidFill>
                <a:uFill>
                  <a:solidFill>
                    <a:srgbClr val="3E1F51"/>
                  </a:solidFill>
                </a:uFill>
                <a:latin typeface="Calibri"/>
                <a:cs typeface="Calibri"/>
              </a:rPr>
              <a:t>To</a:t>
            </a:r>
            <a:r>
              <a:rPr sz="3000" b="1" u="sng" spc="-5" dirty="0">
                <a:solidFill>
                  <a:srgbClr val="3E1F51"/>
                </a:solidFill>
                <a:uFill>
                  <a:solidFill>
                    <a:srgbClr val="3E1F51"/>
                  </a:solidFill>
                </a:uFill>
                <a:latin typeface="Calibri"/>
                <a:cs typeface="Calibri"/>
              </a:rPr>
              <a:t> </a:t>
            </a:r>
            <a:r>
              <a:rPr sz="3000" b="1" u="sng" spc="-15" dirty="0">
                <a:solidFill>
                  <a:srgbClr val="3E1F51"/>
                </a:solidFill>
                <a:uFill>
                  <a:solidFill>
                    <a:srgbClr val="3E1F51"/>
                  </a:solidFill>
                </a:uFill>
                <a:latin typeface="Calibri"/>
                <a:cs typeface="Calibri"/>
              </a:rPr>
              <a:t>Delete</a:t>
            </a:r>
            <a:r>
              <a:rPr sz="3000" b="1" u="sng" spc="-10" dirty="0">
                <a:solidFill>
                  <a:srgbClr val="3E1F51"/>
                </a:solidFill>
                <a:uFill>
                  <a:solidFill>
                    <a:srgbClr val="3E1F51"/>
                  </a:solidFill>
                </a:uFill>
                <a:latin typeface="Calibri"/>
                <a:cs typeface="Calibri"/>
              </a:rPr>
              <a:t> </a:t>
            </a:r>
            <a:r>
              <a:rPr sz="3000" b="1" u="sng" dirty="0">
                <a:solidFill>
                  <a:srgbClr val="3E1F51"/>
                </a:solidFill>
                <a:uFill>
                  <a:solidFill>
                    <a:srgbClr val="3E1F51"/>
                  </a:solidFill>
                </a:uFill>
                <a:latin typeface="Calibri"/>
                <a:cs typeface="Calibri"/>
              </a:rPr>
              <a:t>a</a:t>
            </a:r>
            <a:r>
              <a:rPr sz="3000" b="1" u="sng" spc="-20" dirty="0">
                <a:solidFill>
                  <a:srgbClr val="3E1F51"/>
                </a:solidFill>
                <a:uFill>
                  <a:solidFill>
                    <a:srgbClr val="3E1F51"/>
                  </a:solidFill>
                </a:uFill>
                <a:latin typeface="Calibri"/>
                <a:cs typeface="Calibri"/>
              </a:rPr>
              <a:t> </a:t>
            </a:r>
            <a:r>
              <a:rPr sz="3000" b="1" u="sng" spc="-10" dirty="0">
                <a:solidFill>
                  <a:srgbClr val="3E1F51"/>
                </a:solidFill>
                <a:uFill>
                  <a:solidFill>
                    <a:srgbClr val="3E1F51"/>
                  </a:solidFill>
                </a:uFill>
                <a:latin typeface="Calibri"/>
                <a:cs typeface="Calibri"/>
              </a:rPr>
              <a:t>column</a:t>
            </a:r>
            <a:endParaRPr sz="3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3200">
              <a:latin typeface="Calibri"/>
              <a:cs typeface="Calibri"/>
            </a:endParaRPr>
          </a:p>
          <a:p>
            <a:pPr marL="956310" marR="5080" indent="-30480">
              <a:lnSpc>
                <a:spcPct val="110000"/>
              </a:lnSpc>
              <a:spcBef>
                <a:spcPts val="5"/>
              </a:spcBef>
            </a:pPr>
            <a:r>
              <a:rPr sz="3000" b="1" spc="-50" dirty="0">
                <a:solidFill>
                  <a:srgbClr val="3E1F51"/>
                </a:solidFill>
                <a:latin typeface="Calibri"/>
                <a:cs typeface="Calibri"/>
              </a:rPr>
              <a:t>ALTER</a:t>
            </a:r>
            <a:r>
              <a:rPr sz="3000" b="1" spc="-5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50" dirty="0">
                <a:solidFill>
                  <a:srgbClr val="3E1F51"/>
                </a:solidFill>
                <a:latin typeface="Calibri"/>
                <a:cs typeface="Calibri"/>
              </a:rPr>
              <a:t>TABLE</a:t>
            </a:r>
            <a:r>
              <a:rPr sz="3000" b="1" spc="-4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5" dirty="0">
                <a:solidFill>
                  <a:srgbClr val="3E1F51"/>
                </a:solidFill>
                <a:latin typeface="Calibri"/>
                <a:cs typeface="Calibri"/>
              </a:rPr>
              <a:t>table-name </a:t>
            </a:r>
            <a:r>
              <a:rPr sz="3000" b="1" spc="-66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10" dirty="0">
                <a:solidFill>
                  <a:srgbClr val="3E1F51"/>
                </a:solidFill>
                <a:latin typeface="Calibri"/>
                <a:cs typeface="Calibri"/>
              </a:rPr>
              <a:t>DROP</a:t>
            </a:r>
            <a:r>
              <a:rPr sz="3000" b="1" spc="-3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5" dirty="0">
                <a:solidFill>
                  <a:srgbClr val="3E1F51"/>
                </a:solidFill>
                <a:latin typeface="Calibri"/>
                <a:cs typeface="Calibri"/>
              </a:rPr>
              <a:t>(Column);</a:t>
            </a:r>
            <a:endParaRPr sz="3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504770" y="629942"/>
            <a:ext cx="3655060" cy="6807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300" spc="-130" dirty="0">
                <a:solidFill>
                  <a:srgbClr val="FFC000"/>
                </a:solidFill>
                <a:latin typeface="Calibri"/>
                <a:cs typeface="Calibri"/>
              </a:rPr>
              <a:t>A</a:t>
            </a:r>
            <a:r>
              <a:rPr sz="4300" spc="-445" dirty="0">
                <a:solidFill>
                  <a:srgbClr val="FFC000"/>
                </a:solidFill>
                <a:latin typeface="Calibri"/>
                <a:cs typeface="Calibri"/>
              </a:rPr>
              <a:t>L</a:t>
            </a:r>
            <a:r>
              <a:rPr sz="4300" spc="-135" dirty="0">
                <a:solidFill>
                  <a:srgbClr val="FFC000"/>
                </a:solidFill>
                <a:latin typeface="Calibri"/>
                <a:cs typeface="Calibri"/>
              </a:rPr>
              <a:t>T</a:t>
            </a:r>
            <a:r>
              <a:rPr sz="4300" spc="-125" dirty="0">
                <a:solidFill>
                  <a:srgbClr val="FFC000"/>
                </a:solidFill>
                <a:latin typeface="Calibri"/>
                <a:cs typeface="Calibri"/>
              </a:rPr>
              <a:t>E</a:t>
            </a:r>
            <a:r>
              <a:rPr sz="4300" spc="-5" dirty="0">
                <a:solidFill>
                  <a:srgbClr val="FFC000"/>
                </a:solidFill>
                <a:latin typeface="Calibri"/>
                <a:cs typeface="Calibri"/>
              </a:rPr>
              <a:t>R</a:t>
            </a:r>
            <a:r>
              <a:rPr sz="4300" spc="-275" dirty="0">
                <a:solidFill>
                  <a:srgbClr val="FFC000"/>
                </a:solidFill>
                <a:latin typeface="Calibri"/>
                <a:cs typeface="Calibri"/>
              </a:rPr>
              <a:t> </a:t>
            </a:r>
            <a:r>
              <a:rPr sz="4300" spc="-130" dirty="0">
                <a:solidFill>
                  <a:srgbClr val="FFC000"/>
                </a:solidFill>
                <a:latin typeface="Calibri"/>
                <a:cs typeface="Calibri"/>
              </a:rPr>
              <a:t>S</a:t>
            </a:r>
            <a:r>
              <a:rPr sz="4300" spc="-165" dirty="0">
                <a:solidFill>
                  <a:srgbClr val="FFC000"/>
                </a:solidFill>
                <a:latin typeface="Calibri"/>
                <a:cs typeface="Calibri"/>
              </a:rPr>
              <a:t>t</a:t>
            </a:r>
            <a:r>
              <a:rPr sz="4300" spc="-160" dirty="0">
                <a:solidFill>
                  <a:srgbClr val="FFC000"/>
                </a:solidFill>
                <a:latin typeface="Calibri"/>
                <a:cs typeface="Calibri"/>
              </a:rPr>
              <a:t>a</a:t>
            </a:r>
            <a:r>
              <a:rPr sz="4300" spc="-180" dirty="0">
                <a:solidFill>
                  <a:srgbClr val="FFC000"/>
                </a:solidFill>
                <a:latin typeface="Calibri"/>
                <a:cs typeface="Calibri"/>
              </a:rPr>
              <a:t>t</a:t>
            </a:r>
            <a:r>
              <a:rPr sz="4300" spc="-130" dirty="0">
                <a:solidFill>
                  <a:srgbClr val="FFC000"/>
                </a:solidFill>
                <a:latin typeface="Calibri"/>
                <a:cs typeface="Calibri"/>
              </a:rPr>
              <a:t>eme</a:t>
            </a:r>
            <a:r>
              <a:rPr sz="4300" spc="-165" dirty="0">
                <a:solidFill>
                  <a:srgbClr val="FFC000"/>
                </a:solidFill>
                <a:latin typeface="Calibri"/>
                <a:cs typeface="Calibri"/>
              </a:rPr>
              <a:t>n</a:t>
            </a:r>
            <a:r>
              <a:rPr sz="4300" spc="-5" dirty="0">
                <a:solidFill>
                  <a:srgbClr val="FFC000"/>
                </a:solidFill>
                <a:latin typeface="Calibri"/>
                <a:cs typeface="Calibri"/>
              </a:rPr>
              <a:t>t</a:t>
            </a:r>
            <a:endParaRPr sz="4300" dirty="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11560" y="1297725"/>
            <a:ext cx="8027670" cy="2404110"/>
          </a:xfrm>
          <a:prstGeom prst="rect">
            <a:avLst/>
          </a:prstGeom>
        </p:spPr>
        <p:txBody>
          <a:bodyPr vert="horz" wrap="square" lIns="0" tIns="64769" rIns="0" bIns="0" rtlCol="0">
            <a:spAutoFit/>
          </a:bodyPr>
          <a:lstStyle/>
          <a:p>
            <a:pPr marL="355600" marR="5080" indent="-342900">
              <a:lnSpc>
                <a:spcPts val="3240"/>
              </a:lnSpc>
              <a:spcBef>
                <a:spcPts val="509"/>
              </a:spcBef>
            </a:pPr>
            <a:r>
              <a:rPr sz="3000" b="1" spc="-5" dirty="0">
                <a:solidFill>
                  <a:srgbClr val="3E1F51"/>
                </a:solidFill>
                <a:latin typeface="Calibri"/>
                <a:cs typeface="Calibri"/>
              </a:rPr>
              <a:t>Using </a:t>
            </a:r>
            <a:r>
              <a:rPr sz="3000" b="1" spc="-45" dirty="0">
                <a:solidFill>
                  <a:srgbClr val="3E1F51"/>
                </a:solidFill>
                <a:latin typeface="Calibri"/>
                <a:cs typeface="Calibri"/>
              </a:rPr>
              <a:t>ALTER</a:t>
            </a:r>
            <a:r>
              <a:rPr sz="3000" b="1" spc="-2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50" dirty="0">
                <a:solidFill>
                  <a:srgbClr val="3E1F51"/>
                </a:solidFill>
                <a:latin typeface="Calibri"/>
                <a:cs typeface="Calibri"/>
              </a:rPr>
              <a:t>TABLE</a:t>
            </a:r>
            <a:r>
              <a:rPr sz="3000" b="1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20" dirty="0">
                <a:solidFill>
                  <a:srgbClr val="3E1F51"/>
                </a:solidFill>
                <a:latin typeface="Calibri"/>
                <a:cs typeface="Calibri"/>
              </a:rPr>
              <a:t>statement </a:t>
            </a:r>
            <a:r>
              <a:rPr sz="3000" b="1" spc="-15" dirty="0">
                <a:solidFill>
                  <a:srgbClr val="3E1F51"/>
                </a:solidFill>
                <a:latin typeface="Calibri"/>
                <a:cs typeface="Calibri"/>
              </a:rPr>
              <a:t>to</a:t>
            </a:r>
            <a:r>
              <a:rPr sz="3000" b="1" spc="-2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5" dirty="0">
                <a:solidFill>
                  <a:srgbClr val="3E1F51"/>
                </a:solidFill>
                <a:latin typeface="Calibri"/>
                <a:cs typeface="Calibri"/>
              </a:rPr>
              <a:t>add </a:t>
            </a:r>
            <a:r>
              <a:rPr sz="3000" b="1" dirty="0">
                <a:solidFill>
                  <a:srgbClr val="3E1F51"/>
                </a:solidFill>
                <a:latin typeface="Calibri"/>
                <a:cs typeface="Calibri"/>
              </a:rPr>
              <a:t>a</a:t>
            </a:r>
            <a:r>
              <a:rPr sz="3000" b="1" spc="-10" dirty="0">
                <a:solidFill>
                  <a:srgbClr val="3E1F51"/>
                </a:solidFill>
                <a:latin typeface="Calibri"/>
                <a:cs typeface="Calibri"/>
              </a:rPr>
              <a:t> column</a:t>
            </a:r>
            <a:r>
              <a:rPr sz="3000" b="1" spc="-2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15" dirty="0">
                <a:solidFill>
                  <a:srgbClr val="3E1F51"/>
                </a:solidFill>
                <a:latin typeface="Calibri"/>
                <a:cs typeface="Calibri"/>
              </a:rPr>
              <a:t>into </a:t>
            </a:r>
            <a:r>
              <a:rPr sz="3000" b="1" spc="-66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50" dirty="0">
                <a:solidFill>
                  <a:srgbClr val="3E1F51"/>
                </a:solidFill>
                <a:latin typeface="Calibri"/>
                <a:cs typeface="Calibri"/>
              </a:rPr>
              <a:t>Table</a:t>
            </a:r>
            <a:endParaRPr sz="30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3200" dirty="0">
              <a:latin typeface="Calibri"/>
              <a:cs typeface="Calibri"/>
            </a:endParaRPr>
          </a:p>
          <a:p>
            <a:pPr marL="925830" marR="2529205">
              <a:lnSpc>
                <a:spcPct val="110100"/>
              </a:lnSpc>
            </a:pPr>
            <a:r>
              <a:rPr sz="3000" b="1" spc="-50" dirty="0">
                <a:solidFill>
                  <a:srgbClr val="3E1F51"/>
                </a:solidFill>
                <a:latin typeface="Calibri"/>
                <a:cs typeface="Calibri"/>
              </a:rPr>
              <a:t>ALTER</a:t>
            </a:r>
            <a:r>
              <a:rPr sz="3000" b="1" spc="-3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50" dirty="0">
                <a:solidFill>
                  <a:srgbClr val="3E1F51"/>
                </a:solidFill>
                <a:latin typeface="Calibri"/>
                <a:cs typeface="Calibri"/>
              </a:rPr>
              <a:t>TABLE</a:t>
            </a:r>
            <a:r>
              <a:rPr sz="3000" b="1" spc="-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10" dirty="0">
                <a:solidFill>
                  <a:srgbClr val="3E1F51"/>
                </a:solidFill>
                <a:latin typeface="Calibri"/>
                <a:cs typeface="Calibri"/>
              </a:rPr>
              <a:t>New_Books </a:t>
            </a:r>
            <a:r>
              <a:rPr sz="3000" b="1" spc="-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dirty="0">
                <a:solidFill>
                  <a:srgbClr val="3E1F51"/>
                </a:solidFill>
                <a:latin typeface="Calibri"/>
                <a:cs typeface="Calibri"/>
              </a:rPr>
              <a:t>ADD</a:t>
            </a:r>
            <a:r>
              <a:rPr sz="3000" b="1" spc="-5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dirty="0">
                <a:solidFill>
                  <a:srgbClr val="3E1F51"/>
                </a:solidFill>
                <a:latin typeface="Calibri"/>
                <a:cs typeface="Calibri"/>
              </a:rPr>
              <a:t>(B_TYPE</a:t>
            </a:r>
            <a:r>
              <a:rPr sz="3000" b="1" spc="-3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20" dirty="0">
                <a:solidFill>
                  <a:srgbClr val="3E1F51"/>
                </a:solidFill>
                <a:latin typeface="Calibri"/>
                <a:cs typeface="Calibri"/>
              </a:rPr>
              <a:t>VARCHAR2(7));</a:t>
            </a:r>
            <a:endParaRPr sz="3000" dirty="0">
              <a:latin typeface="Calibri"/>
              <a:cs typeface="Calibri"/>
            </a:endParaRPr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67795" y="3763892"/>
            <a:ext cx="7315200" cy="1828800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23528" y="548680"/>
            <a:ext cx="3655060" cy="6807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300" spc="-130" dirty="0">
                <a:solidFill>
                  <a:srgbClr val="FFC000"/>
                </a:solidFill>
                <a:latin typeface="Calibri"/>
                <a:cs typeface="Calibri"/>
              </a:rPr>
              <a:t>A</a:t>
            </a:r>
            <a:r>
              <a:rPr sz="4300" spc="-445" dirty="0">
                <a:solidFill>
                  <a:srgbClr val="FFC000"/>
                </a:solidFill>
                <a:latin typeface="Calibri"/>
                <a:cs typeface="Calibri"/>
              </a:rPr>
              <a:t>L</a:t>
            </a:r>
            <a:r>
              <a:rPr sz="4300" spc="-135" dirty="0">
                <a:solidFill>
                  <a:srgbClr val="FFC000"/>
                </a:solidFill>
                <a:latin typeface="Calibri"/>
                <a:cs typeface="Calibri"/>
              </a:rPr>
              <a:t>T</a:t>
            </a:r>
            <a:r>
              <a:rPr sz="4300" spc="-125" dirty="0">
                <a:solidFill>
                  <a:srgbClr val="FFC000"/>
                </a:solidFill>
                <a:latin typeface="Calibri"/>
                <a:cs typeface="Calibri"/>
              </a:rPr>
              <a:t>E</a:t>
            </a:r>
            <a:r>
              <a:rPr sz="4300" spc="-5" dirty="0">
                <a:solidFill>
                  <a:srgbClr val="FFC000"/>
                </a:solidFill>
                <a:latin typeface="Calibri"/>
                <a:cs typeface="Calibri"/>
              </a:rPr>
              <a:t>R</a:t>
            </a:r>
            <a:r>
              <a:rPr sz="4300" spc="-275" dirty="0">
                <a:solidFill>
                  <a:srgbClr val="FFC000"/>
                </a:solidFill>
                <a:latin typeface="Calibri"/>
                <a:cs typeface="Calibri"/>
              </a:rPr>
              <a:t> </a:t>
            </a:r>
            <a:r>
              <a:rPr sz="4300" spc="-130" dirty="0">
                <a:solidFill>
                  <a:srgbClr val="FFC000"/>
                </a:solidFill>
                <a:latin typeface="Calibri"/>
                <a:cs typeface="Calibri"/>
              </a:rPr>
              <a:t>S</a:t>
            </a:r>
            <a:r>
              <a:rPr sz="4300" spc="-165" dirty="0">
                <a:solidFill>
                  <a:srgbClr val="FFC000"/>
                </a:solidFill>
                <a:latin typeface="Calibri"/>
                <a:cs typeface="Calibri"/>
              </a:rPr>
              <a:t>t</a:t>
            </a:r>
            <a:r>
              <a:rPr sz="4300" spc="-160" dirty="0">
                <a:solidFill>
                  <a:srgbClr val="FFC000"/>
                </a:solidFill>
                <a:latin typeface="Calibri"/>
                <a:cs typeface="Calibri"/>
              </a:rPr>
              <a:t>a</a:t>
            </a:r>
            <a:r>
              <a:rPr sz="4300" spc="-180" dirty="0">
                <a:solidFill>
                  <a:srgbClr val="FFC000"/>
                </a:solidFill>
                <a:latin typeface="Calibri"/>
                <a:cs typeface="Calibri"/>
              </a:rPr>
              <a:t>t</a:t>
            </a:r>
            <a:r>
              <a:rPr sz="4300" spc="-130" dirty="0">
                <a:solidFill>
                  <a:srgbClr val="FFC000"/>
                </a:solidFill>
                <a:latin typeface="Calibri"/>
                <a:cs typeface="Calibri"/>
              </a:rPr>
              <a:t>eme</a:t>
            </a:r>
            <a:r>
              <a:rPr sz="4300" spc="-165" dirty="0">
                <a:solidFill>
                  <a:srgbClr val="FFC000"/>
                </a:solidFill>
                <a:latin typeface="Calibri"/>
                <a:cs typeface="Calibri"/>
              </a:rPr>
              <a:t>n</a:t>
            </a:r>
            <a:r>
              <a:rPr sz="4300" spc="-5" dirty="0">
                <a:solidFill>
                  <a:srgbClr val="FFC000"/>
                </a:solidFill>
                <a:latin typeface="Calibri"/>
                <a:cs typeface="Calibri"/>
              </a:rPr>
              <a:t>t</a:t>
            </a:r>
            <a:endParaRPr sz="4300" dirty="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61712" y="1268760"/>
            <a:ext cx="7831455" cy="1900555"/>
          </a:xfrm>
          <a:prstGeom prst="rect">
            <a:avLst/>
          </a:prstGeom>
        </p:spPr>
        <p:txBody>
          <a:bodyPr vert="horz" wrap="square" lIns="0" tIns="64135" rIns="0" bIns="0" rtlCol="0">
            <a:spAutoFit/>
          </a:bodyPr>
          <a:lstStyle/>
          <a:p>
            <a:pPr marL="355600" marR="5080" indent="-342900">
              <a:lnSpc>
                <a:spcPts val="3240"/>
              </a:lnSpc>
              <a:spcBef>
                <a:spcPts val="505"/>
              </a:spcBef>
            </a:pPr>
            <a:r>
              <a:rPr sz="3000" b="1" spc="-5" dirty="0">
                <a:solidFill>
                  <a:srgbClr val="3E1F51"/>
                </a:solidFill>
                <a:latin typeface="Calibri"/>
                <a:cs typeface="Calibri"/>
              </a:rPr>
              <a:t>Using</a:t>
            </a:r>
            <a:r>
              <a:rPr sz="3000" b="1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50" dirty="0">
                <a:solidFill>
                  <a:srgbClr val="3E1F51"/>
                </a:solidFill>
                <a:latin typeface="Calibri"/>
                <a:cs typeface="Calibri"/>
              </a:rPr>
              <a:t>ALTER</a:t>
            </a:r>
            <a:r>
              <a:rPr sz="3000" b="1" spc="-2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50" dirty="0">
                <a:solidFill>
                  <a:srgbClr val="3E1F51"/>
                </a:solidFill>
                <a:latin typeface="Calibri"/>
                <a:cs typeface="Calibri"/>
              </a:rPr>
              <a:t>TABLE</a:t>
            </a:r>
            <a:r>
              <a:rPr sz="3000" b="1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20" dirty="0">
                <a:solidFill>
                  <a:srgbClr val="3E1F51"/>
                </a:solidFill>
                <a:latin typeface="Calibri"/>
                <a:cs typeface="Calibri"/>
              </a:rPr>
              <a:t>statement </a:t>
            </a:r>
            <a:r>
              <a:rPr sz="3000" b="1" spc="-10" dirty="0">
                <a:solidFill>
                  <a:srgbClr val="3E1F51"/>
                </a:solidFill>
                <a:latin typeface="Calibri"/>
                <a:cs typeface="Calibri"/>
              </a:rPr>
              <a:t>to</a:t>
            </a:r>
            <a:r>
              <a:rPr sz="3000" b="1" spc="-2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5" dirty="0">
                <a:solidFill>
                  <a:srgbClr val="3E1F51"/>
                </a:solidFill>
                <a:latin typeface="Calibri"/>
                <a:cs typeface="Calibri"/>
              </a:rPr>
              <a:t>modify</a:t>
            </a:r>
            <a:r>
              <a:rPr sz="3000" b="1" spc="2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dirty="0">
                <a:solidFill>
                  <a:srgbClr val="3E1F51"/>
                </a:solidFill>
                <a:latin typeface="Calibri"/>
                <a:cs typeface="Calibri"/>
              </a:rPr>
              <a:t>a</a:t>
            </a:r>
            <a:r>
              <a:rPr sz="3000" b="1" spc="-1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10" dirty="0">
                <a:solidFill>
                  <a:srgbClr val="3E1F51"/>
                </a:solidFill>
                <a:latin typeface="Calibri"/>
                <a:cs typeface="Calibri"/>
              </a:rPr>
              <a:t>column </a:t>
            </a:r>
            <a:r>
              <a:rPr sz="3000" b="1" spc="-66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dirty="0">
                <a:solidFill>
                  <a:srgbClr val="3E1F51"/>
                </a:solidFill>
                <a:latin typeface="Calibri"/>
                <a:cs typeface="Calibri"/>
              </a:rPr>
              <a:t>in</a:t>
            </a:r>
            <a:r>
              <a:rPr sz="3000" b="1" spc="-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50" dirty="0">
                <a:solidFill>
                  <a:srgbClr val="3E1F51"/>
                </a:solidFill>
                <a:latin typeface="Calibri"/>
                <a:cs typeface="Calibri"/>
              </a:rPr>
              <a:t>Table</a:t>
            </a:r>
            <a:endParaRPr sz="3000" dirty="0">
              <a:latin typeface="Calibri"/>
              <a:cs typeface="Calibri"/>
            </a:endParaRPr>
          </a:p>
          <a:p>
            <a:pPr marL="925830">
              <a:lnSpc>
                <a:spcPct val="100000"/>
              </a:lnSpc>
              <a:spcBef>
                <a:spcPts val="315"/>
              </a:spcBef>
            </a:pPr>
            <a:r>
              <a:rPr sz="3000" b="1" spc="-50" dirty="0">
                <a:solidFill>
                  <a:srgbClr val="3E1F51"/>
                </a:solidFill>
                <a:latin typeface="Calibri"/>
                <a:cs typeface="Calibri"/>
              </a:rPr>
              <a:t>ALTER</a:t>
            </a:r>
            <a:r>
              <a:rPr sz="3000" b="1" spc="-3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50" dirty="0">
                <a:solidFill>
                  <a:srgbClr val="3E1F51"/>
                </a:solidFill>
                <a:latin typeface="Calibri"/>
                <a:cs typeface="Calibri"/>
              </a:rPr>
              <a:t>TABLE</a:t>
            </a:r>
            <a:r>
              <a:rPr sz="3000" b="1" spc="-1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10" dirty="0">
                <a:solidFill>
                  <a:srgbClr val="3E1F51"/>
                </a:solidFill>
                <a:latin typeface="Calibri"/>
                <a:cs typeface="Calibri"/>
              </a:rPr>
              <a:t>New_Books</a:t>
            </a:r>
            <a:endParaRPr sz="3000" dirty="0">
              <a:latin typeface="Calibri"/>
              <a:cs typeface="Calibri"/>
            </a:endParaRPr>
          </a:p>
          <a:p>
            <a:pPr marL="925830">
              <a:lnSpc>
                <a:spcPct val="100000"/>
              </a:lnSpc>
              <a:spcBef>
                <a:spcPts val="360"/>
              </a:spcBef>
            </a:pPr>
            <a:r>
              <a:rPr sz="3000" b="1" spc="-5" dirty="0">
                <a:solidFill>
                  <a:srgbClr val="3E1F51"/>
                </a:solidFill>
                <a:latin typeface="Calibri"/>
                <a:cs typeface="Calibri"/>
              </a:rPr>
              <a:t>MODIFY</a:t>
            </a:r>
            <a:r>
              <a:rPr sz="3000" b="1" spc="-3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dirty="0">
                <a:solidFill>
                  <a:srgbClr val="3E1F51"/>
                </a:solidFill>
                <a:latin typeface="Calibri"/>
                <a:cs typeface="Calibri"/>
              </a:rPr>
              <a:t>(B_TYPE</a:t>
            </a:r>
            <a:r>
              <a:rPr sz="3000" b="1" spc="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20" dirty="0">
                <a:solidFill>
                  <a:srgbClr val="3E1F51"/>
                </a:solidFill>
                <a:latin typeface="Calibri"/>
                <a:cs typeface="Calibri"/>
              </a:rPr>
              <a:t>VARCHAR2(15));</a:t>
            </a:r>
            <a:endParaRPr sz="3000" dirty="0">
              <a:latin typeface="Calibri"/>
              <a:cs typeface="Calibri"/>
            </a:endParaRPr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00100" y="3656700"/>
            <a:ext cx="7543800" cy="1676400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539552" y="624932"/>
            <a:ext cx="3655060" cy="6807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300" spc="-130" dirty="0">
                <a:solidFill>
                  <a:srgbClr val="FFC000"/>
                </a:solidFill>
                <a:latin typeface="Calibri"/>
                <a:cs typeface="Calibri"/>
              </a:rPr>
              <a:t>A</a:t>
            </a:r>
            <a:r>
              <a:rPr sz="4300" spc="-445" dirty="0">
                <a:solidFill>
                  <a:srgbClr val="FFC000"/>
                </a:solidFill>
                <a:latin typeface="Calibri"/>
                <a:cs typeface="Calibri"/>
              </a:rPr>
              <a:t>L</a:t>
            </a:r>
            <a:r>
              <a:rPr sz="4300" spc="-135" dirty="0">
                <a:solidFill>
                  <a:srgbClr val="FFC000"/>
                </a:solidFill>
                <a:latin typeface="Calibri"/>
                <a:cs typeface="Calibri"/>
              </a:rPr>
              <a:t>T</a:t>
            </a:r>
            <a:r>
              <a:rPr sz="4300" spc="-125" dirty="0">
                <a:solidFill>
                  <a:srgbClr val="FFC000"/>
                </a:solidFill>
                <a:latin typeface="Calibri"/>
                <a:cs typeface="Calibri"/>
              </a:rPr>
              <a:t>E</a:t>
            </a:r>
            <a:r>
              <a:rPr sz="4300" spc="-5" dirty="0">
                <a:solidFill>
                  <a:srgbClr val="FFC000"/>
                </a:solidFill>
                <a:latin typeface="Calibri"/>
                <a:cs typeface="Calibri"/>
              </a:rPr>
              <a:t>R</a:t>
            </a:r>
            <a:r>
              <a:rPr sz="4300" spc="-275" dirty="0">
                <a:solidFill>
                  <a:srgbClr val="FFC000"/>
                </a:solidFill>
                <a:latin typeface="Calibri"/>
                <a:cs typeface="Calibri"/>
              </a:rPr>
              <a:t> </a:t>
            </a:r>
            <a:r>
              <a:rPr sz="4300" spc="-130" dirty="0">
                <a:solidFill>
                  <a:srgbClr val="FFC000"/>
                </a:solidFill>
                <a:latin typeface="Calibri"/>
                <a:cs typeface="Calibri"/>
              </a:rPr>
              <a:t>S</a:t>
            </a:r>
            <a:r>
              <a:rPr sz="4300" spc="-165" dirty="0">
                <a:solidFill>
                  <a:srgbClr val="FFC000"/>
                </a:solidFill>
                <a:latin typeface="Calibri"/>
                <a:cs typeface="Calibri"/>
              </a:rPr>
              <a:t>t</a:t>
            </a:r>
            <a:r>
              <a:rPr sz="4300" spc="-160" dirty="0">
                <a:solidFill>
                  <a:srgbClr val="FFC000"/>
                </a:solidFill>
                <a:latin typeface="Calibri"/>
                <a:cs typeface="Calibri"/>
              </a:rPr>
              <a:t>a</a:t>
            </a:r>
            <a:r>
              <a:rPr sz="4300" spc="-180" dirty="0">
                <a:solidFill>
                  <a:srgbClr val="FFC000"/>
                </a:solidFill>
                <a:latin typeface="Calibri"/>
                <a:cs typeface="Calibri"/>
              </a:rPr>
              <a:t>t</a:t>
            </a:r>
            <a:r>
              <a:rPr sz="4300" spc="-130" dirty="0">
                <a:solidFill>
                  <a:srgbClr val="FFC000"/>
                </a:solidFill>
                <a:latin typeface="Calibri"/>
                <a:cs typeface="Calibri"/>
              </a:rPr>
              <a:t>eme</a:t>
            </a:r>
            <a:r>
              <a:rPr sz="4300" spc="-165" dirty="0">
                <a:solidFill>
                  <a:srgbClr val="FFC000"/>
                </a:solidFill>
                <a:latin typeface="Calibri"/>
                <a:cs typeface="Calibri"/>
              </a:rPr>
              <a:t>n</a:t>
            </a:r>
            <a:r>
              <a:rPr sz="4300" spc="-5" dirty="0">
                <a:solidFill>
                  <a:srgbClr val="FFC000"/>
                </a:solidFill>
                <a:latin typeface="Calibri"/>
                <a:cs typeface="Calibri"/>
              </a:rPr>
              <a:t>t</a:t>
            </a:r>
            <a:endParaRPr sz="4300" dirty="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11560" y="1500308"/>
            <a:ext cx="7715250" cy="2403475"/>
          </a:xfrm>
          <a:prstGeom prst="rect">
            <a:avLst/>
          </a:prstGeom>
        </p:spPr>
        <p:txBody>
          <a:bodyPr vert="horz" wrap="square" lIns="0" tIns="64135" rIns="0" bIns="0" rtlCol="0">
            <a:spAutoFit/>
          </a:bodyPr>
          <a:lstStyle/>
          <a:p>
            <a:pPr marL="355600" marR="5080" indent="-342900">
              <a:lnSpc>
                <a:spcPts val="3240"/>
              </a:lnSpc>
              <a:spcBef>
                <a:spcPts val="505"/>
              </a:spcBef>
            </a:pPr>
            <a:r>
              <a:rPr sz="3000" b="1" spc="-5" dirty="0">
                <a:solidFill>
                  <a:srgbClr val="3E1F51"/>
                </a:solidFill>
                <a:latin typeface="Calibri"/>
                <a:cs typeface="Calibri"/>
              </a:rPr>
              <a:t>Using</a:t>
            </a:r>
            <a:r>
              <a:rPr sz="3000" b="1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50" dirty="0">
                <a:solidFill>
                  <a:srgbClr val="3E1F51"/>
                </a:solidFill>
                <a:latin typeface="Calibri"/>
                <a:cs typeface="Calibri"/>
              </a:rPr>
              <a:t>ALTER</a:t>
            </a:r>
            <a:r>
              <a:rPr sz="3000" b="1" spc="-2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50" dirty="0">
                <a:solidFill>
                  <a:srgbClr val="3E1F51"/>
                </a:solidFill>
                <a:latin typeface="Calibri"/>
                <a:cs typeface="Calibri"/>
              </a:rPr>
              <a:t>TABLE</a:t>
            </a:r>
            <a:r>
              <a:rPr sz="3000" b="1" spc="-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20" dirty="0">
                <a:solidFill>
                  <a:srgbClr val="3E1F51"/>
                </a:solidFill>
                <a:latin typeface="Calibri"/>
                <a:cs typeface="Calibri"/>
              </a:rPr>
              <a:t>statement </a:t>
            </a:r>
            <a:r>
              <a:rPr sz="3000" b="1" spc="-10" dirty="0">
                <a:solidFill>
                  <a:srgbClr val="3E1F51"/>
                </a:solidFill>
                <a:latin typeface="Calibri"/>
                <a:cs typeface="Calibri"/>
              </a:rPr>
              <a:t>to</a:t>
            </a:r>
            <a:r>
              <a:rPr sz="3000" b="1" spc="-3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15" dirty="0">
                <a:solidFill>
                  <a:srgbClr val="3E1F51"/>
                </a:solidFill>
                <a:latin typeface="Calibri"/>
                <a:cs typeface="Calibri"/>
              </a:rPr>
              <a:t>delete</a:t>
            </a:r>
            <a:r>
              <a:rPr sz="3000" b="1" spc="-1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dirty="0">
                <a:solidFill>
                  <a:srgbClr val="3E1F51"/>
                </a:solidFill>
                <a:latin typeface="Calibri"/>
                <a:cs typeface="Calibri"/>
              </a:rPr>
              <a:t>a </a:t>
            </a:r>
            <a:r>
              <a:rPr sz="3000" b="1" spc="-5" dirty="0">
                <a:solidFill>
                  <a:srgbClr val="3E1F51"/>
                </a:solidFill>
                <a:latin typeface="Calibri"/>
                <a:cs typeface="Calibri"/>
              </a:rPr>
              <a:t>column </a:t>
            </a:r>
            <a:r>
              <a:rPr sz="3000" b="1" spc="-66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10" dirty="0">
                <a:solidFill>
                  <a:srgbClr val="3E1F51"/>
                </a:solidFill>
                <a:latin typeface="Calibri"/>
                <a:cs typeface="Calibri"/>
              </a:rPr>
              <a:t>from</a:t>
            </a:r>
            <a:r>
              <a:rPr sz="3000" b="1" spc="-1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dirty="0">
                <a:solidFill>
                  <a:srgbClr val="3E1F51"/>
                </a:solidFill>
                <a:latin typeface="Calibri"/>
                <a:cs typeface="Calibri"/>
              </a:rPr>
              <a:t>a </a:t>
            </a:r>
            <a:r>
              <a:rPr sz="3000" b="1" spc="-50" dirty="0">
                <a:solidFill>
                  <a:srgbClr val="3E1F51"/>
                </a:solidFill>
                <a:latin typeface="Calibri"/>
                <a:cs typeface="Calibri"/>
              </a:rPr>
              <a:t>Table</a:t>
            </a:r>
            <a:endParaRPr sz="30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3200" dirty="0">
              <a:latin typeface="Calibri"/>
              <a:cs typeface="Calibri"/>
            </a:endParaRPr>
          </a:p>
          <a:p>
            <a:pPr marL="925830" marR="2839720">
              <a:lnSpc>
                <a:spcPct val="110000"/>
              </a:lnSpc>
            </a:pPr>
            <a:r>
              <a:rPr sz="3000" b="1" spc="-50" dirty="0">
                <a:solidFill>
                  <a:srgbClr val="3E1F51"/>
                </a:solidFill>
                <a:latin typeface="Calibri"/>
                <a:cs typeface="Calibri"/>
              </a:rPr>
              <a:t>ALTER</a:t>
            </a:r>
            <a:r>
              <a:rPr sz="3000" b="1" spc="-4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50" dirty="0">
                <a:solidFill>
                  <a:srgbClr val="3E1F51"/>
                </a:solidFill>
                <a:latin typeface="Calibri"/>
                <a:cs typeface="Calibri"/>
              </a:rPr>
              <a:t>TABLE</a:t>
            </a:r>
            <a:r>
              <a:rPr sz="3000" b="1" spc="-3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10" dirty="0">
                <a:solidFill>
                  <a:srgbClr val="3E1F51"/>
                </a:solidFill>
                <a:latin typeface="Calibri"/>
                <a:cs typeface="Calibri"/>
              </a:rPr>
              <a:t>New_Books </a:t>
            </a:r>
            <a:r>
              <a:rPr sz="3000" b="1" spc="-66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10" dirty="0">
                <a:solidFill>
                  <a:srgbClr val="3E1F51"/>
                </a:solidFill>
                <a:latin typeface="Calibri"/>
                <a:cs typeface="Calibri"/>
              </a:rPr>
              <a:t>DROP</a:t>
            </a:r>
            <a:r>
              <a:rPr sz="3000" b="1" spc="-2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dirty="0">
                <a:solidFill>
                  <a:srgbClr val="3E1F51"/>
                </a:solidFill>
                <a:latin typeface="Calibri"/>
                <a:cs typeface="Calibri"/>
              </a:rPr>
              <a:t>(B_TYPE);</a:t>
            </a:r>
            <a:endParaRPr sz="3000" dirty="0">
              <a:latin typeface="Calibri"/>
              <a:cs typeface="Calibri"/>
            </a:endParaRPr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52500" y="4293096"/>
            <a:ext cx="7239000" cy="1295400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68300" y="342439"/>
            <a:ext cx="3569335" cy="6807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300" spc="-125" dirty="0">
                <a:solidFill>
                  <a:srgbClr val="FFC000"/>
                </a:solidFill>
                <a:latin typeface="Calibri"/>
                <a:cs typeface="Calibri"/>
              </a:rPr>
              <a:t>D</a:t>
            </a:r>
            <a:r>
              <a:rPr sz="4300" spc="-160" dirty="0">
                <a:solidFill>
                  <a:srgbClr val="FFC000"/>
                </a:solidFill>
                <a:latin typeface="Calibri"/>
                <a:cs typeface="Calibri"/>
              </a:rPr>
              <a:t>R</a:t>
            </a:r>
            <a:r>
              <a:rPr sz="4300" spc="-130" dirty="0">
                <a:solidFill>
                  <a:srgbClr val="FFC000"/>
                </a:solidFill>
                <a:latin typeface="Calibri"/>
                <a:cs typeface="Calibri"/>
              </a:rPr>
              <a:t>O</a:t>
            </a:r>
            <a:r>
              <a:rPr sz="4300" spc="-5" dirty="0">
                <a:solidFill>
                  <a:srgbClr val="FFC000"/>
                </a:solidFill>
                <a:latin typeface="Calibri"/>
                <a:cs typeface="Calibri"/>
              </a:rPr>
              <a:t>P</a:t>
            </a:r>
            <a:r>
              <a:rPr sz="4300" spc="-260" dirty="0">
                <a:solidFill>
                  <a:srgbClr val="FFC000"/>
                </a:solidFill>
                <a:latin typeface="Calibri"/>
                <a:cs typeface="Calibri"/>
              </a:rPr>
              <a:t> </a:t>
            </a:r>
            <a:r>
              <a:rPr sz="4300" spc="-175" dirty="0">
                <a:solidFill>
                  <a:srgbClr val="FFC000"/>
                </a:solidFill>
                <a:latin typeface="Calibri"/>
                <a:cs typeface="Calibri"/>
              </a:rPr>
              <a:t>s</a:t>
            </a:r>
            <a:r>
              <a:rPr sz="4300" spc="-165" dirty="0">
                <a:solidFill>
                  <a:srgbClr val="FFC000"/>
                </a:solidFill>
                <a:latin typeface="Calibri"/>
                <a:cs typeface="Calibri"/>
              </a:rPr>
              <a:t>t</a:t>
            </a:r>
            <a:r>
              <a:rPr sz="4300" spc="-160" dirty="0">
                <a:solidFill>
                  <a:srgbClr val="FFC000"/>
                </a:solidFill>
                <a:latin typeface="Calibri"/>
                <a:cs typeface="Calibri"/>
              </a:rPr>
              <a:t>a</a:t>
            </a:r>
            <a:r>
              <a:rPr sz="4300" spc="-180" dirty="0">
                <a:solidFill>
                  <a:srgbClr val="FFC000"/>
                </a:solidFill>
                <a:latin typeface="Calibri"/>
                <a:cs typeface="Calibri"/>
              </a:rPr>
              <a:t>t</a:t>
            </a:r>
            <a:r>
              <a:rPr sz="4300" spc="-130" dirty="0">
                <a:solidFill>
                  <a:srgbClr val="FFC000"/>
                </a:solidFill>
                <a:latin typeface="Calibri"/>
                <a:cs typeface="Calibri"/>
              </a:rPr>
              <a:t>eme</a:t>
            </a:r>
            <a:r>
              <a:rPr sz="4300" spc="-165" dirty="0">
                <a:solidFill>
                  <a:srgbClr val="FFC000"/>
                </a:solidFill>
                <a:latin typeface="Calibri"/>
                <a:cs typeface="Calibri"/>
              </a:rPr>
              <a:t>n</a:t>
            </a:r>
            <a:r>
              <a:rPr sz="4300" spc="-5" dirty="0">
                <a:solidFill>
                  <a:srgbClr val="FFC000"/>
                </a:solidFill>
                <a:latin typeface="Calibri"/>
                <a:cs typeface="Calibri"/>
              </a:rPr>
              <a:t>t</a:t>
            </a:r>
            <a:endParaRPr sz="4300" dirty="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27584" y="1110737"/>
            <a:ext cx="7378149" cy="3860929"/>
          </a:xfrm>
          <a:prstGeom prst="rect">
            <a:avLst/>
          </a:prstGeom>
        </p:spPr>
        <p:txBody>
          <a:bodyPr vert="horz" wrap="square" lIns="0" tIns="60325" rIns="0" bIns="0" rtlCol="0">
            <a:spAutoFit/>
          </a:bodyPr>
          <a:lstStyle/>
          <a:p>
            <a:pPr marL="355600" marR="5715" indent="-342900" algn="just">
              <a:lnSpc>
                <a:spcPts val="3030"/>
              </a:lnSpc>
              <a:spcBef>
                <a:spcPts val="475"/>
              </a:spcBef>
            </a:pPr>
            <a:r>
              <a:rPr sz="2800" b="1" spc="-10" dirty="0">
                <a:solidFill>
                  <a:srgbClr val="3E1F51"/>
                </a:solidFill>
                <a:latin typeface="Calibri"/>
                <a:cs typeface="Calibri"/>
              </a:rPr>
              <a:t>This</a:t>
            </a:r>
            <a:r>
              <a:rPr sz="2800" b="1" spc="-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800" b="1" spc="-20" dirty="0">
                <a:solidFill>
                  <a:srgbClr val="3E1F51"/>
                </a:solidFill>
                <a:latin typeface="Calibri"/>
                <a:cs typeface="Calibri"/>
              </a:rPr>
              <a:t>statement</a:t>
            </a:r>
            <a:r>
              <a:rPr sz="2800" b="1" spc="-1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800" b="1" spc="-5" dirty="0">
                <a:solidFill>
                  <a:srgbClr val="3E1F51"/>
                </a:solidFill>
                <a:latin typeface="Calibri"/>
                <a:cs typeface="Calibri"/>
              </a:rPr>
              <a:t>is</a:t>
            </a:r>
            <a:r>
              <a:rPr sz="2800" b="1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800" b="1" spc="-5" dirty="0">
                <a:solidFill>
                  <a:srgbClr val="3E1F51"/>
                </a:solidFill>
                <a:latin typeface="Calibri"/>
                <a:cs typeface="Calibri"/>
              </a:rPr>
              <a:t>used</a:t>
            </a:r>
            <a:r>
              <a:rPr sz="2800" b="1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800" b="1" spc="-15" dirty="0">
                <a:solidFill>
                  <a:srgbClr val="3E1F51"/>
                </a:solidFill>
                <a:latin typeface="Calibri"/>
                <a:cs typeface="Calibri"/>
              </a:rPr>
              <a:t>to</a:t>
            </a:r>
            <a:r>
              <a:rPr sz="2800" b="1" spc="-1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800" b="1" spc="-15" dirty="0">
                <a:solidFill>
                  <a:srgbClr val="3E1F51"/>
                </a:solidFill>
                <a:latin typeface="Calibri"/>
                <a:cs typeface="Calibri"/>
              </a:rPr>
              <a:t>remove</a:t>
            </a:r>
            <a:r>
              <a:rPr sz="2800" b="1" spc="-10" dirty="0">
                <a:solidFill>
                  <a:srgbClr val="3E1F51"/>
                </a:solidFill>
                <a:latin typeface="Calibri"/>
                <a:cs typeface="Calibri"/>
              </a:rPr>
              <a:t> definition</a:t>
            </a:r>
            <a:r>
              <a:rPr sz="2800" b="1" spc="-5" dirty="0">
                <a:solidFill>
                  <a:srgbClr val="3E1F51"/>
                </a:solidFill>
                <a:latin typeface="Calibri"/>
                <a:cs typeface="Calibri"/>
              </a:rPr>
              <a:t> of</a:t>
            </a:r>
            <a:r>
              <a:rPr sz="2800" b="1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800" b="1" spc="-20" dirty="0">
                <a:solidFill>
                  <a:srgbClr val="3E1F51"/>
                </a:solidFill>
                <a:latin typeface="Calibri"/>
                <a:cs typeface="Calibri"/>
              </a:rPr>
              <a:t>any </a:t>
            </a:r>
            <a:r>
              <a:rPr sz="2800" b="1" spc="-1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800" b="1" spc="-10" dirty="0">
                <a:solidFill>
                  <a:srgbClr val="3E1F51"/>
                </a:solidFill>
                <a:latin typeface="Calibri"/>
                <a:cs typeface="Calibri"/>
              </a:rPr>
              <a:t>database</a:t>
            </a:r>
            <a:r>
              <a:rPr sz="2800" b="1" spc="1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800" b="1" spc="-5" dirty="0">
                <a:solidFill>
                  <a:srgbClr val="3E1F51"/>
                </a:solidFill>
                <a:latin typeface="Calibri"/>
                <a:cs typeface="Calibri"/>
              </a:rPr>
              <a:t>object</a:t>
            </a:r>
            <a:r>
              <a:rPr sz="2800" b="1" spc="2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800" b="1" spc="-15" dirty="0">
                <a:solidFill>
                  <a:srgbClr val="3E1F51"/>
                </a:solidFill>
                <a:latin typeface="Calibri"/>
                <a:cs typeface="Calibri"/>
              </a:rPr>
              <a:t>from</a:t>
            </a:r>
            <a:r>
              <a:rPr sz="2800" b="1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800" b="1" spc="-5" dirty="0">
                <a:solidFill>
                  <a:srgbClr val="3E1F51"/>
                </a:solidFill>
                <a:latin typeface="Calibri"/>
                <a:cs typeface="Calibri"/>
              </a:rPr>
              <a:t>the</a:t>
            </a:r>
            <a:r>
              <a:rPr sz="2800" b="1" spc="1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800" b="1" spc="-15" dirty="0">
                <a:solidFill>
                  <a:srgbClr val="3E1F51"/>
                </a:solidFill>
                <a:latin typeface="Calibri"/>
                <a:cs typeface="Calibri"/>
              </a:rPr>
              <a:t>Oracle</a:t>
            </a:r>
            <a:r>
              <a:rPr sz="2800" b="1" spc="1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800" b="1" spc="-10" dirty="0">
                <a:solidFill>
                  <a:srgbClr val="3E1F51"/>
                </a:solidFill>
                <a:latin typeface="Calibri"/>
                <a:cs typeface="Calibri"/>
              </a:rPr>
              <a:t>table.</a:t>
            </a:r>
            <a:endParaRPr sz="28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3550" dirty="0">
              <a:latin typeface="Calibri"/>
              <a:cs typeface="Calibri"/>
            </a:endParaRPr>
          </a:p>
          <a:p>
            <a:pPr marL="355600" marR="6350" indent="-342900" algn="just">
              <a:lnSpc>
                <a:spcPts val="3020"/>
              </a:lnSpc>
            </a:pPr>
            <a:r>
              <a:rPr sz="2800" b="1" spc="-10" dirty="0">
                <a:solidFill>
                  <a:srgbClr val="3E1F51"/>
                </a:solidFill>
                <a:latin typeface="Calibri"/>
                <a:cs typeface="Calibri"/>
              </a:rPr>
              <a:t>When</a:t>
            </a:r>
            <a:r>
              <a:rPr sz="2800" b="1" spc="-5" dirty="0">
                <a:solidFill>
                  <a:srgbClr val="3E1F51"/>
                </a:solidFill>
                <a:latin typeface="Calibri"/>
                <a:cs typeface="Calibri"/>
              </a:rPr>
              <a:t> used</a:t>
            </a:r>
            <a:r>
              <a:rPr sz="2800" b="1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800" b="1" spc="-15" dirty="0">
                <a:solidFill>
                  <a:srgbClr val="3E1F51"/>
                </a:solidFill>
                <a:latin typeface="Calibri"/>
                <a:cs typeface="Calibri"/>
              </a:rPr>
              <a:t>to</a:t>
            </a:r>
            <a:r>
              <a:rPr sz="2800" b="1" spc="-10" dirty="0">
                <a:solidFill>
                  <a:srgbClr val="3E1F51"/>
                </a:solidFill>
                <a:latin typeface="Calibri"/>
                <a:cs typeface="Calibri"/>
              </a:rPr>
              <a:t> DROP</a:t>
            </a:r>
            <a:r>
              <a:rPr sz="2800" b="1" spc="-5" dirty="0">
                <a:solidFill>
                  <a:srgbClr val="3E1F51"/>
                </a:solidFill>
                <a:latin typeface="Calibri"/>
                <a:cs typeface="Calibri"/>
              </a:rPr>
              <a:t> a</a:t>
            </a:r>
            <a:r>
              <a:rPr sz="2800" b="1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800" b="1" spc="-5" dirty="0">
                <a:solidFill>
                  <a:srgbClr val="3E1F51"/>
                </a:solidFill>
                <a:latin typeface="Calibri"/>
                <a:cs typeface="Calibri"/>
              </a:rPr>
              <a:t>table</a:t>
            </a:r>
            <a:r>
              <a:rPr sz="2800" b="1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800" b="1" spc="-5" dirty="0">
                <a:solidFill>
                  <a:srgbClr val="3E1F51"/>
                </a:solidFill>
                <a:latin typeface="Calibri"/>
                <a:cs typeface="Calibri"/>
              </a:rPr>
              <a:t>all</a:t>
            </a:r>
            <a:r>
              <a:rPr sz="2800" b="1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800" b="1" spc="-5" dirty="0">
                <a:solidFill>
                  <a:srgbClr val="3E1F51"/>
                </a:solidFill>
                <a:latin typeface="Calibri"/>
                <a:cs typeface="Calibri"/>
              </a:rPr>
              <a:t>the</a:t>
            </a:r>
            <a:r>
              <a:rPr sz="2800" b="1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800" b="1" spc="-20" dirty="0">
                <a:solidFill>
                  <a:srgbClr val="3E1F51"/>
                </a:solidFill>
                <a:latin typeface="Calibri"/>
                <a:cs typeface="Calibri"/>
              </a:rPr>
              <a:t>data</a:t>
            </a:r>
            <a:r>
              <a:rPr sz="2800" b="1" spc="-1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800" b="1" spc="-5" dirty="0">
                <a:solidFill>
                  <a:srgbClr val="3E1F51"/>
                </a:solidFill>
                <a:latin typeface="Calibri"/>
                <a:cs typeface="Calibri"/>
              </a:rPr>
              <a:t>and</a:t>
            </a:r>
            <a:r>
              <a:rPr sz="2800" b="1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800" b="1" spc="-5" dirty="0">
                <a:solidFill>
                  <a:srgbClr val="3E1F51"/>
                </a:solidFill>
                <a:latin typeface="Calibri"/>
                <a:cs typeface="Calibri"/>
              </a:rPr>
              <a:t>the </a:t>
            </a:r>
            <a:r>
              <a:rPr sz="2800" b="1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800" b="1" spc="-15" dirty="0">
                <a:solidFill>
                  <a:srgbClr val="3E1F51"/>
                </a:solidFill>
                <a:latin typeface="Calibri"/>
                <a:cs typeface="Calibri"/>
              </a:rPr>
              <a:t>associated</a:t>
            </a:r>
            <a:r>
              <a:rPr sz="2800" b="1" spc="2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800" b="1" spc="-25" dirty="0">
                <a:solidFill>
                  <a:srgbClr val="3E1F51"/>
                </a:solidFill>
                <a:latin typeface="Calibri"/>
                <a:cs typeface="Calibri"/>
              </a:rPr>
              <a:t>indexes</a:t>
            </a:r>
            <a:r>
              <a:rPr sz="2800" b="1" spc="3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800" b="1" spc="-15" dirty="0">
                <a:solidFill>
                  <a:srgbClr val="3E1F51"/>
                </a:solidFill>
                <a:latin typeface="Calibri"/>
                <a:cs typeface="Calibri"/>
              </a:rPr>
              <a:t>are</a:t>
            </a:r>
            <a:r>
              <a:rPr sz="2800" b="1" spc="2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800" b="1" spc="-15" dirty="0">
                <a:solidFill>
                  <a:srgbClr val="3E1F51"/>
                </a:solidFill>
                <a:latin typeface="Calibri"/>
                <a:cs typeface="Calibri"/>
              </a:rPr>
              <a:t>lost</a:t>
            </a:r>
            <a:endParaRPr sz="28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3500" dirty="0">
              <a:latin typeface="Calibri"/>
              <a:cs typeface="Calibri"/>
            </a:endParaRPr>
          </a:p>
          <a:p>
            <a:pPr marL="355600" marR="5080" indent="-342900" algn="just">
              <a:lnSpc>
                <a:spcPct val="90000"/>
              </a:lnSpc>
            </a:pPr>
            <a:r>
              <a:rPr sz="2800" b="1" spc="-5" dirty="0">
                <a:solidFill>
                  <a:srgbClr val="3E1F51"/>
                </a:solidFill>
                <a:latin typeface="Calibri"/>
                <a:cs typeface="Calibri"/>
              </a:rPr>
              <a:t>Once</a:t>
            </a:r>
            <a:r>
              <a:rPr sz="2800" b="1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800" b="1" spc="-5" dirty="0">
                <a:solidFill>
                  <a:srgbClr val="3E1F51"/>
                </a:solidFill>
                <a:latin typeface="Calibri"/>
                <a:cs typeface="Calibri"/>
              </a:rPr>
              <a:t>the</a:t>
            </a:r>
            <a:r>
              <a:rPr sz="2800" b="1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800" b="1" spc="-15" dirty="0">
                <a:solidFill>
                  <a:srgbClr val="3E1F51"/>
                </a:solidFill>
                <a:latin typeface="Calibri"/>
                <a:cs typeface="Calibri"/>
              </a:rPr>
              <a:t>DROP</a:t>
            </a:r>
            <a:r>
              <a:rPr sz="2800" b="1" spc="-1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800" b="1" spc="-25" dirty="0">
                <a:solidFill>
                  <a:srgbClr val="3E1F51"/>
                </a:solidFill>
                <a:latin typeface="Calibri"/>
                <a:cs typeface="Calibri"/>
              </a:rPr>
              <a:t>statement</a:t>
            </a:r>
            <a:r>
              <a:rPr sz="2800" b="1" spc="-2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800" b="1" dirty="0">
                <a:solidFill>
                  <a:srgbClr val="3E1F51"/>
                </a:solidFill>
                <a:latin typeface="Calibri"/>
                <a:cs typeface="Calibri"/>
              </a:rPr>
              <a:t>is</a:t>
            </a:r>
            <a:r>
              <a:rPr sz="2800" b="1" spc="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800" b="1" spc="-25" dirty="0">
                <a:solidFill>
                  <a:srgbClr val="3E1F51"/>
                </a:solidFill>
                <a:latin typeface="Calibri"/>
                <a:cs typeface="Calibri"/>
              </a:rPr>
              <a:t>executed</a:t>
            </a:r>
            <a:r>
              <a:rPr sz="2800" b="1" spc="-2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800" b="1" spc="-5" dirty="0">
                <a:solidFill>
                  <a:srgbClr val="3E1F51"/>
                </a:solidFill>
                <a:latin typeface="Calibri"/>
                <a:cs typeface="Calibri"/>
              </a:rPr>
              <a:t>all</a:t>
            </a:r>
            <a:r>
              <a:rPr sz="2800" b="1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800" b="1" spc="-5" dirty="0">
                <a:solidFill>
                  <a:srgbClr val="3E1F51"/>
                </a:solidFill>
                <a:latin typeface="Calibri"/>
                <a:cs typeface="Calibri"/>
              </a:rPr>
              <a:t>the</a:t>
            </a:r>
            <a:r>
              <a:rPr sz="2800" b="1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800" b="1" spc="-20" dirty="0">
                <a:solidFill>
                  <a:srgbClr val="3E1F51"/>
                </a:solidFill>
                <a:latin typeface="Calibri"/>
                <a:cs typeface="Calibri"/>
              </a:rPr>
              <a:t>data</a:t>
            </a:r>
            <a:r>
              <a:rPr sz="2800" b="1" spc="-1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800" b="1" spc="-10" dirty="0">
                <a:solidFill>
                  <a:srgbClr val="3E1F51"/>
                </a:solidFill>
                <a:latin typeface="Calibri"/>
                <a:cs typeface="Calibri"/>
              </a:rPr>
              <a:t>is </a:t>
            </a:r>
            <a:r>
              <a:rPr sz="2800" b="1" spc="-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800" b="1" spc="-10" dirty="0">
                <a:solidFill>
                  <a:srgbClr val="3E1F51"/>
                </a:solidFill>
                <a:latin typeface="Calibri"/>
                <a:cs typeface="Calibri"/>
              </a:rPr>
              <a:t>deleted from </a:t>
            </a:r>
            <a:r>
              <a:rPr sz="2800" b="1" spc="-5" dirty="0">
                <a:solidFill>
                  <a:srgbClr val="3E1F51"/>
                </a:solidFill>
                <a:latin typeface="Calibri"/>
                <a:cs typeface="Calibri"/>
              </a:rPr>
              <a:t>the </a:t>
            </a:r>
            <a:r>
              <a:rPr sz="2800" b="1" spc="-10" dirty="0">
                <a:solidFill>
                  <a:srgbClr val="3E1F51"/>
                </a:solidFill>
                <a:latin typeface="Calibri"/>
                <a:cs typeface="Calibri"/>
              </a:rPr>
              <a:t>table and </a:t>
            </a:r>
            <a:r>
              <a:rPr sz="2800" b="1" spc="-5" dirty="0">
                <a:solidFill>
                  <a:srgbClr val="3E1F51"/>
                </a:solidFill>
                <a:latin typeface="Calibri"/>
                <a:cs typeface="Calibri"/>
              </a:rPr>
              <a:t>it not possible </a:t>
            </a:r>
            <a:r>
              <a:rPr sz="2800" b="1" spc="-15" dirty="0">
                <a:solidFill>
                  <a:srgbClr val="3E1F51"/>
                </a:solidFill>
                <a:latin typeface="Calibri"/>
                <a:cs typeface="Calibri"/>
              </a:rPr>
              <a:t>to revert </a:t>
            </a:r>
            <a:r>
              <a:rPr sz="2800" b="1" spc="-5" dirty="0">
                <a:solidFill>
                  <a:srgbClr val="3E1F51"/>
                </a:solidFill>
                <a:latin typeface="Calibri"/>
                <a:cs typeface="Calibri"/>
              </a:rPr>
              <a:t>the </a:t>
            </a:r>
            <a:r>
              <a:rPr sz="2800" b="1" spc="-62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800" b="1" spc="-15" dirty="0">
                <a:solidFill>
                  <a:srgbClr val="3E1F51"/>
                </a:solidFill>
                <a:latin typeface="Calibri"/>
                <a:cs typeface="Calibri"/>
              </a:rPr>
              <a:t>DROP </a:t>
            </a:r>
            <a:r>
              <a:rPr sz="2800" b="1" spc="-5" dirty="0">
                <a:solidFill>
                  <a:srgbClr val="3E1F51"/>
                </a:solidFill>
                <a:latin typeface="Calibri"/>
                <a:cs typeface="Calibri"/>
              </a:rPr>
              <a:t>action. </a:t>
            </a:r>
            <a:endParaRPr sz="28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899592" y="1556792"/>
            <a:ext cx="3569335" cy="6807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300" spc="-125" dirty="0">
                <a:solidFill>
                  <a:srgbClr val="FFC000"/>
                </a:solidFill>
                <a:latin typeface="Calibri"/>
                <a:cs typeface="Calibri"/>
              </a:rPr>
              <a:t>D</a:t>
            </a:r>
            <a:r>
              <a:rPr sz="4300" spc="-160" dirty="0">
                <a:solidFill>
                  <a:srgbClr val="FFC000"/>
                </a:solidFill>
                <a:latin typeface="Calibri"/>
                <a:cs typeface="Calibri"/>
              </a:rPr>
              <a:t>R</a:t>
            </a:r>
            <a:r>
              <a:rPr sz="4300" spc="-130" dirty="0">
                <a:solidFill>
                  <a:srgbClr val="FFC000"/>
                </a:solidFill>
                <a:latin typeface="Calibri"/>
                <a:cs typeface="Calibri"/>
              </a:rPr>
              <a:t>O</a:t>
            </a:r>
            <a:r>
              <a:rPr sz="4300" spc="-5" dirty="0">
                <a:solidFill>
                  <a:srgbClr val="FFC000"/>
                </a:solidFill>
                <a:latin typeface="Calibri"/>
                <a:cs typeface="Calibri"/>
              </a:rPr>
              <a:t>P</a:t>
            </a:r>
            <a:r>
              <a:rPr sz="4300" spc="-260" dirty="0">
                <a:solidFill>
                  <a:srgbClr val="FFC000"/>
                </a:solidFill>
                <a:latin typeface="Calibri"/>
                <a:cs typeface="Calibri"/>
              </a:rPr>
              <a:t> </a:t>
            </a:r>
            <a:r>
              <a:rPr sz="4300" spc="-175" dirty="0">
                <a:solidFill>
                  <a:srgbClr val="FFC000"/>
                </a:solidFill>
                <a:latin typeface="Calibri"/>
                <a:cs typeface="Calibri"/>
              </a:rPr>
              <a:t>s</a:t>
            </a:r>
            <a:r>
              <a:rPr sz="4300" spc="-165" dirty="0">
                <a:solidFill>
                  <a:srgbClr val="FFC000"/>
                </a:solidFill>
                <a:latin typeface="Calibri"/>
                <a:cs typeface="Calibri"/>
              </a:rPr>
              <a:t>t</a:t>
            </a:r>
            <a:r>
              <a:rPr sz="4300" spc="-160" dirty="0">
                <a:solidFill>
                  <a:srgbClr val="FFC000"/>
                </a:solidFill>
                <a:latin typeface="Calibri"/>
                <a:cs typeface="Calibri"/>
              </a:rPr>
              <a:t>a</a:t>
            </a:r>
            <a:r>
              <a:rPr sz="4300" spc="-180" dirty="0">
                <a:solidFill>
                  <a:srgbClr val="FFC000"/>
                </a:solidFill>
                <a:latin typeface="Calibri"/>
                <a:cs typeface="Calibri"/>
              </a:rPr>
              <a:t>t</a:t>
            </a:r>
            <a:r>
              <a:rPr sz="4300" spc="-130" dirty="0">
                <a:solidFill>
                  <a:srgbClr val="FFC000"/>
                </a:solidFill>
                <a:latin typeface="Calibri"/>
                <a:cs typeface="Calibri"/>
              </a:rPr>
              <a:t>eme</a:t>
            </a:r>
            <a:r>
              <a:rPr sz="4300" spc="-165" dirty="0">
                <a:solidFill>
                  <a:srgbClr val="FFC000"/>
                </a:solidFill>
                <a:latin typeface="Calibri"/>
                <a:cs typeface="Calibri"/>
              </a:rPr>
              <a:t>n</a:t>
            </a:r>
            <a:r>
              <a:rPr sz="4300" spc="-5" dirty="0">
                <a:solidFill>
                  <a:srgbClr val="FFC000"/>
                </a:solidFill>
                <a:latin typeface="Calibri"/>
                <a:cs typeface="Calibri"/>
              </a:rPr>
              <a:t>t</a:t>
            </a:r>
            <a:endParaRPr sz="4300" dirty="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130604" y="2540000"/>
            <a:ext cx="5492750" cy="14890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b="1" u="sng" spc="-25" dirty="0">
                <a:solidFill>
                  <a:srgbClr val="3E1F51"/>
                </a:solidFill>
                <a:uFill>
                  <a:solidFill>
                    <a:srgbClr val="3E1F51"/>
                  </a:solidFill>
                </a:uFill>
                <a:latin typeface="Calibri"/>
                <a:cs typeface="Calibri"/>
              </a:rPr>
              <a:t>Syntax:</a:t>
            </a:r>
            <a:endParaRPr sz="3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3500">
              <a:latin typeface="Calibri"/>
              <a:cs typeface="Calibri"/>
            </a:endParaRPr>
          </a:p>
          <a:p>
            <a:pPr marL="1525905">
              <a:lnSpc>
                <a:spcPct val="100000"/>
              </a:lnSpc>
              <a:spcBef>
                <a:spcPts val="5"/>
              </a:spcBef>
            </a:pPr>
            <a:r>
              <a:rPr sz="3000" b="1" spc="-10" dirty="0">
                <a:solidFill>
                  <a:srgbClr val="3E1F51"/>
                </a:solidFill>
                <a:latin typeface="Calibri"/>
                <a:cs typeface="Calibri"/>
              </a:rPr>
              <a:t>DROP</a:t>
            </a:r>
            <a:r>
              <a:rPr sz="3000" b="1" spc="-6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50" dirty="0">
                <a:solidFill>
                  <a:srgbClr val="3E1F51"/>
                </a:solidFill>
                <a:latin typeface="Calibri"/>
                <a:cs typeface="Calibri"/>
              </a:rPr>
              <a:t>TABLE</a:t>
            </a:r>
            <a:r>
              <a:rPr sz="3000" b="1" spc="-4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5" dirty="0">
                <a:solidFill>
                  <a:srgbClr val="3E1F51"/>
                </a:solidFill>
                <a:latin typeface="Calibri"/>
                <a:cs typeface="Calibri"/>
              </a:rPr>
              <a:t>table-name;</a:t>
            </a:r>
            <a:endParaRPr sz="3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043608" y="764425"/>
            <a:ext cx="3979545" cy="6807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300" b="0" spc="-120" dirty="0">
                <a:solidFill>
                  <a:srgbClr val="FFC000"/>
                </a:solidFill>
                <a:latin typeface="Calibri"/>
                <a:cs typeface="Calibri"/>
              </a:rPr>
              <a:t>W</a:t>
            </a:r>
            <a:r>
              <a:rPr sz="4300" b="0" spc="-130" dirty="0">
                <a:solidFill>
                  <a:srgbClr val="FFC000"/>
                </a:solidFill>
                <a:latin typeface="Calibri"/>
                <a:cs typeface="Calibri"/>
              </a:rPr>
              <a:t>h</a:t>
            </a:r>
            <a:r>
              <a:rPr sz="4300" b="0" spc="-170" dirty="0">
                <a:solidFill>
                  <a:srgbClr val="FFC000"/>
                </a:solidFill>
                <a:latin typeface="Calibri"/>
                <a:cs typeface="Calibri"/>
              </a:rPr>
              <a:t>a</a:t>
            </a:r>
            <a:r>
              <a:rPr sz="4300" b="0" spc="-5" dirty="0">
                <a:solidFill>
                  <a:srgbClr val="FFC000"/>
                </a:solidFill>
                <a:latin typeface="Calibri"/>
                <a:cs typeface="Calibri"/>
              </a:rPr>
              <a:t>t</a:t>
            </a:r>
            <a:r>
              <a:rPr sz="4300" b="0" spc="-254" dirty="0">
                <a:solidFill>
                  <a:srgbClr val="FFC000"/>
                </a:solidFill>
                <a:latin typeface="Calibri"/>
                <a:cs typeface="Calibri"/>
              </a:rPr>
              <a:t> </a:t>
            </a:r>
            <a:r>
              <a:rPr sz="4300" b="0" spc="-130" dirty="0">
                <a:solidFill>
                  <a:srgbClr val="FFC000"/>
                </a:solidFill>
                <a:latin typeface="Calibri"/>
                <a:cs typeface="Calibri"/>
              </a:rPr>
              <a:t>i</a:t>
            </a:r>
            <a:r>
              <a:rPr sz="4300" b="0" spc="-5" dirty="0">
                <a:solidFill>
                  <a:srgbClr val="FFC000"/>
                </a:solidFill>
                <a:latin typeface="Calibri"/>
                <a:cs typeface="Calibri"/>
              </a:rPr>
              <a:t>s</a:t>
            </a:r>
            <a:r>
              <a:rPr sz="4300" b="0" spc="-245" dirty="0">
                <a:solidFill>
                  <a:srgbClr val="FFC000"/>
                </a:solidFill>
                <a:latin typeface="Calibri"/>
                <a:cs typeface="Calibri"/>
              </a:rPr>
              <a:t> </a:t>
            </a:r>
            <a:r>
              <a:rPr sz="4300" b="0" spc="-170" dirty="0">
                <a:solidFill>
                  <a:srgbClr val="FFC000"/>
                </a:solidFill>
                <a:latin typeface="Calibri"/>
                <a:cs typeface="Calibri"/>
              </a:rPr>
              <a:t>c</a:t>
            </a:r>
            <a:r>
              <a:rPr sz="4300" b="0" spc="-125" dirty="0">
                <a:solidFill>
                  <a:srgbClr val="FFC000"/>
                </a:solidFill>
                <a:latin typeface="Calibri"/>
                <a:cs typeface="Calibri"/>
              </a:rPr>
              <a:t>o</a:t>
            </a:r>
            <a:r>
              <a:rPr sz="4300" b="0" spc="-130" dirty="0">
                <a:solidFill>
                  <a:srgbClr val="FFC000"/>
                </a:solidFill>
                <a:latin typeface="Calibri"/>
                <a:cs typeface="Calibri"/>
              </a:rPr>
              <a:t>n</a:t>
            </a:r>
            <a:r>
              <a:rPr sz="4300" b="0" spc="-175" dirty="0">
                <a:solidFill>
                  <a:srgbClr val="FFC000"/>
                </a:solidFill>
                <a:latin typeface="Calibri"/>
                <a:cs typeface="Calibri"/>
              </a:rPr>
              <a:t>s</a:t>
            </a:r>
            <a:r>
              <a:rPr sz="4300" b="0" spc="-130" dirty="0">
                <a:solidFill>
                  <a:srgbClr val="FFC000"/>
                </a:solidFill>
                <a:latin typeface="Calibri"/>
                <a:cs typeface="Calibri"/>
              </a:rPr>
              <a:t>t</a:t>
            </a:r>
            <a:r>
              <a:rPr sz="4300" b="0" spc="-210" dirty="0">
                <a:solidFill>
                  <a:srgbClr val="FFC000"/>
                </a:solidFill>
                <a:latin typeface="Calibri"/>
                <a:cs typeface="Calibri"/>
              </a:rPr>
              <a:t>r</a:t>
            </a:r>
            <a:r>
              <a:rPr sz="4300" b="0" spc="-130" dirty="0">
                <a:solidFill>
                  <a:srgbClr val="FFC000"/>
                </a:solidFill>
                <a:latin typeface="Calibri"/>
                <a:cs typeface="Calibri"/>
              </a:rPr>
              <a:t>ai</a:t>
            </a:r>
            <a:r>
              <a:rPr sz="4300" b="0" spc="-165" dirty="0">
                <a:solidFill>
                  <a:srgbClr val="FFC000"/>
                </a:solidFill>
                <a:latin typeface="Calibri"/>
                <a:cs typeface="Calibri"/>
              </a:rPr>
              <a:t>n</a:t>
            </a:r>
            <a:r>
              <a:rPr sz="4300" b="0" spc="-130" dirty="0">
                <a:solidFill>
                  <a:srgbClr val="FFC000"/>
                </a:solidFill>
                <a:latin typeface="Calibri"/>
                <a:cs typeface="Calibri"/>
              </a:rPr>
              <a:t>t</a:t>
            </a:r>
            <a:r>
              <a:rPr sz="4300" b="0" spc="-5" dirty="0">
                <a:solidFill>
                  <a:srgbClr val="FFC000"/>
                </a:solidFill>
                <a:latin typeface="Calibri"/>
                <a:cs typeface="Calibri"/>
              </a:rPr>
              <a:t>s</a:t>
            </a:r>
            <a:endParaRPr sz="4300" dirty="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244679" y="1700808"/>
            <a:ext cx="6206331" cy="2224327"/>
          </a:xfrm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355600" marR="5080" indent="-342900">
              <a:lnSpc>
                <a:spcPts val="2590"/>
              </a:lnSpc>
              <a:spcBef>
                <a:spcPts val="425"/>
              </a:spcBef>
              <a:tabLst>
                <a:tab pos="1629410" algn="l"/>
                <a:tab pos="2225675" algn="l"/>
                <a:tab pos="2835275" algn="l"/>
                <a:tab pos="3402329" algn="l"/>
                <a:tab pos="3850640" algn="l"/>
                <a:tab pos="5120005" algn="l"/>
                <a:tab pos="5930900" algn="l"/>
                <a:tab pos="6873240" algn="l"/>
                <a:tab pos="7468870" algn="l"/>
              </a:tabLst>
            </a:pPr>
            <a:r>
              <a:rPr sz="2400" b="1" spc="-5" dirty="0">
                <a:solidFill>
                  <a:srgbClr val="3E1F51"/>
                </a:solidFill>
                <a:latin typeface="Calibri"/>
                <a:cs typeface="Calibri"/>
              </a:rPr>
              <a:t>C</a:t>
            </a:r>
            <a:r>
              <a:rPr sz="2400" b="1" dirty="0">
                <a:solidFill>
                  <a:srgbClr val="3E1F51"/>
                </a:solidFill>
                <a:latin typeface="Calibri"/>
                <a:cs typeface="Calibri"/>
              </a:rPr>
              <a:t>on</a:t>
            </a:r>
            <a:r>
              <a:rPr sz="2400" b="1" spc="-30" dirty="0">
                <a:solidFill>
                  <a:srgbClr val="3E1F51"/>
                </a:solidFill>
                <a:latin typeface="Calibri"/>
                <a:cs typeface="Calibri"/>
              </a:rPr>
              <a:t>s</a:t>
            </a:r>
            <a:r>
              <a:rPr sz="2400" b="1" dirty="0">
                <a:solidFill>
                  <a:srgbClr val="3E1F51"/>
                </a:solidFill>
                <a:latin typeface="Calibri"/>
                <a:cs typeface="Calibri"/>
              </a:rPr>
              <a:t>t</a:t>
            </a:r>
            <a:r>
              <a:rPr sz="2400" b="1" spc="-55" dirty="0">
                <a:solidFill>
                  <a:srgbClr val="3E1F51"/>
                </a:solidFill>
                <a:latin typeface="Calibri"/>
                <a:cs typeface="Calibri"/>
              </a:rPr>
              <a:t>r</a:t>
            </a:r>
            <a:r>
              <a:rPr sz="2400" b="1" dirty="0">
                <a:solidFill>
                  <a:srgbClr val="3E1F51"/>
                </a:solidFill>
                <a:latin typeface="Calibri"/>
                <a:cs typeface="Calibri"/>
              </a:rPr>
              <a:t>ai</a:t>
            </a:r>
            <a:r>
              <a:rPr sz="2400" b="1" spc="-30" dirty="0">
                <a:solidFill>
                  <a:srgbClr val="3E1F51"/>
                </a:solidFill>
                <a:latin typeface="Calibri"/>
                <a:cs typeface="Calibri"/>
              </a:rPr>
              <a:t>n</a:t>
            </a:r>
            <a:r>
              <a:rPr sz="2400" b="1" dirty="0">
                <a:solidFill>
                  <a:srgbClr val="3E1F51"/>
                </a:solidFill>
                <a:latin typeface="Calibri"/>
                <a:cs typeface="Calibri"/>
              </a:rPr>
              <a:t>ts	a</a:t>
            </a:r>
            <a:r>
              <a:rPr sz="2400" b="1" spc="-25" dirty="0">
                <a:solidFill>
                  <a:srgbClr val="3E1F51"/>
                </a:solidFill>
                <a:latin typeface="Calibri"/>
                <a:cs typeface="Calibri"/>
              </a:rPr>
              <a:t>r</a:t>
            </a:r>
            <a:r>
              <a:rPr sz="2400" b="1" dirty="0">
                <a:solidFill>
                  <a:srgbClr val="3E1F51"/>
                </a:solidFill>
                <a:latin typeface="Calibri"/>
                <a:cs typeface="Calibri"/>
              </a:rPr>
              <a:t>e	</a:t>
            </a:r>
            <a:r>
              <a:rPr sz="2400" b="1" spc="-5" dirty="0">
                <a:solidFill>
                  <a:srgbClr val="3E1F51"/>
                </a:solidFill>
                <a:latin typeface="Calibri"/>
                <a:cs typeface="Calibri"/>
              </a:rPr>
              <a:t>th</a:t>
            </a:r>
            <a:r>
              <a:rPr sz="2400" b="1" dirty="0">
                <a:solidFill>
                  <a:srgbClr val="3E1F51"/>
                </a:solidFill>
                <a:latin typeface="Calibri"/>
                <a:cs typeface="Calibri"/>
              </a:rPr>
              <a:t>e	set	</a:t>
            </a:r>
            <a:r>
              <a:rPr sz="2400" b="1" spc="5" dirty="0">
                <a:solidFill>
                  <a:srgbClr val="3E1F51"/>
                </a:solidFill>
                <a:latin typeface="Calibri"/>
                <a:cs typeface="Calibri"/>
              </a:rPr>
              <a:t>o</a:t>
            </a:r>
            <a:r>
              <a:rPr sz="2400" b="1" dirty="0">
                <a:solidFill>
                  <a:srgbClr val="3E1F51"/>
                </a:solidFill>
                <a:latin typeface="Calibri"/>
                <a:cs typeface="Calibri"/>
              </a:rPr>
              <a:t>f	b</a:t>
            </a:r>
            <a:r>
              <a:rPr sz="2400" b="1" spc="-10" dirty="0">
                <a:solidFill>
                  <a:srgbClr val="3E1F51"/>
                </a:solidFill>
                <a:latin typeface="Calibri"/>
                <a:cs typeface="Calibri"/>
              </a:rPr>
              <a:t>u</a:t>
            </a:r>
            <a:r>
              <a:rPr sz="2400" b="1" dirty="0">
                <a:solidFill>
                  <a:srgbClr val="3E1F51"/>
                </a:solidFill>
                <a:latin typeface="Calibri"/>
                <a:cs typeface="Calibri"/>
              </a:rPr>
              <a:t>siness	</a:t>
            </a:r>
            <a:r>
              <a:rPr sz="2400" b="1" spc="-5" dirty="0">
                <a:solidFill>
                  <a:srgbClr val="3E1F51"/>
                </a:solidFill>
                <a:latin typeface="Calibri"/>
                <a:cs typeface="Calibri"/>
              </a:rPr>
              <a:t>ru</a:t>
            </a:r>
            <a:r>
              <a:rPr sz="2400" b="1" spc="-10" dirty="0">
                <a:solidFill>
                  <a:srgbClr val="3E1F51"/>
                </a:solidFill>
                <a:latin typeface="Calibri"/>
                <a:cs typeface="Calibri"/>
              </a:rPr>
              <a:t>l</a:t>
            </a:r>
            <a:r>
              <a:rPr sz="2400" b="1" spc="-5" dirty="0">
                <a:solidFill>
                  <a:srgbClr val="3E1F51"/>
                </a:solidFill>
                <a:latin typeface="Calibri"/>
                <a:cs typeface="Calibri"/>
              </a:rPr>
              <a:t>e</a:t>
            </a:r>
            <a:r>
              <a:rPr sz="2400" b="1" dirty="0">
                <a:solidFill>
                  <a:srgbClr val="3E1F51"/>
                </a:solidFill>
                <a:latin typeface="Calibri"/>
                <a:cs typeface="Calibri"/>
              </a:rPr>
              <a:t>s	</a:t>
            </a:r>
            <a:r>
              <a:rPr sz="2400" b="1" spc="-5" dirty="0">
                <a:solidFill>
                  <a:srgbClr val="3E1F51"/>
                </a:solidFill>
                <a:latin typeface="Calibri"/>
                <a:cs typeface="Calibri"/>
              </a:rPr>
              <a:t>whic</a:t>
            </a:r>
            <a:r>
              <a:rPr sz="2400" b="1" dirty="0">
                <a:solidFill>
                  <a:srgbClr val="3E1F51"/>
                </a:solidFill>
                <a:latin typeface="Calibri"/>
                <a:cs typeface="Calibri"/>
              </a:rPr>
              <a:t>h	a</a:t>
            </a:r>
            <a:r>
              <a:rPr sz="2400" b="1" spc="-25" dirty="0">
                <a:solidFill>
                  <a:srgbClr val="3E1F51"/>
                </a:solidFill>
                <a:latin typeface="Calibri"/>
                <a:cs typeface="Calibri"/>
              </a:rPr>
              <a:t>r</a:t>
            </a:r>
            <a:r>
              <a:rPr sz="2400" b="1" dirty="0">
                <a:solidFill>
                  <a:srgbClr val="3E1F51"/>
                </a:solidFill>
                <a:latin typeface="Calibri"/>
                <a:cs typeface="Calibri"/>
              </a:rPr>
              <a:t>e	bei</a:t>
            </a:r>
            <a:r>
              <a:rPr sz="2400" b="1" spc="-10" dirty="0">
                <a:solidFill>
                  <a:srgbClr val="3E1F51"/>
                </a:solidFill>
                <a:latin typeface="Calibri"/>
                <a:cs typeface="Calibri"/>
              </a:rPr>
              <a:t>n</a:t>
            </a:r>
            <a:r>
              <a:rPr sz="2400" b="1" dirty="0">
                <a:solidFill>
                  <a:srgbClr val="3E1F51"/>
                </a:solidFill>
                <a:latin typeface="Calibri"/>
                <a:cs typeface="Calibri"/>
              </a:rPr>
              <a:t>g  </a:t>
            </a:r>
            <a:r>
              <a:rPr sz="2400" b="1" spc="-15" dirty="0">
                <a:solidFill>
                  <a:srgbClr val="3E1F51"/>
                </a:solidFill>
                <a:latin typeface="Calibri"/>
                <a:cs typeface="Calibri"/>
              </a:rPr>
              <a:t>enforced</a:t>
            </a:r>
            <a:r>
              <a:rPr sz="2400" b="1" spc="-2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400" b="1" dirty="0">
                <a:solidFill>
                  <a:srgbClr val="3E1F51"/>
                </a:solidFill>
                <a:latin typeface="Calibri"/>
                <a:cs typeface="Calibri"/>
              </a:rPr>
              <a:t>on</a:t>
            </a:r>
            <a:r>
              <a:rPr sz="2400" b="1" spc="-1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400" b="1" spc="-5" dirty="0">
                <a:solidFill>
                  <a:srgbClr val="3E1F51"/>
                </a:solidFill>
                <a:latin typeface="Calibri"/>
                <a:cs typeface="Calibri"/>
              </a:rPr>
              <a:t>the</a:t>
            </a:r>
            <a:r>
              <a:rPr sz="2400" b="1" spc="1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400" b="1" spc="-10" dirty="0">
                <a:solidFill>
                  <a:srgbClr val="3E1F51"/>
                </a:solidFill>
                <a:latin typeface="Calibri"/>
                <a:cs typeface="Calibri"/>
              </a:rPr>
              <a:t>database.</a:t>
            </a:r>
            <a:endParaRPr sz="24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28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2400" b="1" spc="-10" dirty="0">
                <a:solidFill>
                  <a:srgbClr val="3E1F51"/>
                </a:solidFill>
                <a:latin typeface="Calibri"/>
                <a:cs typeface="Calibri"/>
              </a:rPr>
              <a:t>They</a:t>
            </a:r>
            <a:r>
              <a:rPr sz="2400" b="1" spc="-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400" b="1" dirty="0">
                <a:solidFill>
                  <a:srgbClr val="3E1F51"/>
                </a:solidFill>
                <a:latin typeface="Calibri"/>
                <a:cs typeface="Calibri"/>
              </a:rPr>
              <a:t>also</a:t>
            </a:r>
            <a:r>
              <a:rPr sz="2400" b="1" spc="-1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400" b="1" dirty="0">
                <a:solidFill>
                  <a:srgbClr val="3E1F51"/>
                </a:solidFill>
                <a:latin typeface="Calibri"/>
                <a:cs typeface="Calibri"/>
              </a:rPr>
              <a:t>help </a:t>
            </a:r>
            <a:r>
              <a:rPr sz="2400" b="1" spc="-15" dirty="0">
                <a:solidFill>
                  <a:srgbClr val="3E1F51"/>
                </a:solidFill>
                <a:latin typeface="Calibri"/>
                <a:cs typeface="Calibri"/>
              </a:rPr>
              <a:t>to</a:t>
            </a:r>
            <a:r>
              <a:rPr sz="2400" b="1" spc="-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400" b="1" dirty="0">
                <a:solidFill>
                  <a:srgbClr val="3E1F51"/>
                </a:solidFill>
                <a:latin typeface="Calibri"/>
                <a:cs typeface="Calibri"/>
              </a:rPr>
              <a:t>specify</a:t>
            </a:r>
            <a:r>
              <a:rPr sz="2400" b="1" spc="-10" dirty="0">
                <a:solidFill>
                  <a:srgbClr val="3E1F51"/>
                </a:solidFill>
                <a:latin typeface="Calibri"/>
                <a:cs typeface="Calibri"/>
              </a:rPr>
              <a:t> relationships</a:t>
            </a:r>
            <a:r>
              <a:rPr sz="2400" b="1" spc="1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400" b="1" spc="-10" dirty="0">
                <a:solidFill>
                  <a:srgbClr val="3E1F51"/>
                </a:solidFill>
                <a:latin typeface="Calibri"/>
                <a:cs typeface="Calibri"/>
              </a:rPr>
              <a:t>between</a:t>
            </a:r>
            <a:r>
              <a:rPr sz="2400" b="1" spc="2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400" b="1" spc="-5" dirty="0">
                <a:solidFill>
                  <a:srgbClr val="3E1F51"/>
                </a:solidFill>
                <a:latin typeface="Calibri"/>
                <a:cs typeface="Calibri"/>
              </a:rPr>
              <a:t>various</a:t>
            </a:r>
            <a:r>
              <a:rPr sz="2400" b="1" spc="-2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2400" b="1" spc="-5" dirty="0">
                <a:solidFill>
                  <a:srgbClr val="3E1F51"/>
                </a:solidFill>
                <a:latin typeface="Calibri"/>
                <a:cs typeface="Calibri"/>
              </a:rPr>
              <a:t>tables.</a:t>
            </a:r>
            <a:endParaRPr sz="24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68300" y="706881"/>
            <a:ext cx="5264785" cy="6807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300" spc="-120" dirty="0">
                <a:solidFill>
                  <a:srgbClr val="FFC000"/>
                </a:solidFill>
                <a:latin typeface="Calibri"/>
                <a:cs typeface="Calibri"/>
              </a:rPr>
              <a:t>P</a:t>
            </a:r>
            <a:r>
              <a:rPr sz="4300" spc="-125" dirty="0">
                <a:solidFill>
                  <a:srgbClr val="FFC000"/>
                </a:solidFill>
                <a:latin typeface="Calibri"/>
                <a:cs typeface="Calibri"/>
              </a:rPr>
              <a:t>R</a:t>
            </a:r>
            <a:r>
              <a:rPr sz="4300" spc="-135" dirty="0">
                <a:solidFill>
                  <a:srgbClr val="FFC000"/>
                </a:solidFill>
                <a:latin typeface="Calibri"/>
                <a:cs typeface="Calibri"/>
              </a:rPr>
              <a:t>I</a:t>
            </a:r>
            <a:r>
              <a:rPr sz="4300" spc="-130" dirty="0">
                <a:solidFill>
                  <a:srgbClr val="FFC000"/>
                </a:solidFill>
                <a:latin typeface="Calibri"/>
                <a:cs typeface="Calibri"/>
              </a:rPr>
              <a:t>MA</a:t>
            </a:r>
            <a:r>
              <a:rPr sz="4300" spc="-204" dirty="0">
                <a:solidFill>
                  <a:srgbClr val="FFC000"/>
                </a:solidFill>
                <a:latin typeface="Calibri"/>
                <a:cs typeface="Calibri"/>
              </a:rPr>
              <a:t>R</a:t>
            </a:r>
            <a:r>
              <a:rPr sz="4300" spc="-5" dirty="0">
                <a:solidFill>
                  <a:srgbClr val="FFC000"/>
                </a:solidFill>
                <a:latin typeface="Calibri"/>
                <a:cs typeface="Calibri"/>
              </a:rPr>
              <a:t>Y</a:t>
            </a:r>
            <a:r>
              <a:rPr sz="4300" spc="-250" dirty="0">
                <a:solidFill>
                  <a:srgbClr val="FFC000"/>
                </a:solidFill>
                <a:latin typeface="Calibri"/>
                <a:cs typeface="Calibri"/>
              </a:rPr>
              <a:t> </a:t>
            </a:r>
            <a:r>
              <a:rPr sz="4300" spc="-125" dirty="0">
                <a:solidFill>
                  <a:srgbClr val="FFC000"/>
                </a:solidFill>
                <a:latin typeface="Calibri"/>
                <a:cs typeface="Calibri"/>
              </a:rPr>
              <a:t>KE</a:t>
            </a:r>
            <a:r>
              <a:rPr sz="4300" spc="-5" dirty="0">
                <a:solidFill>
                  <a:srgbClr val="FFC000"/>
                </a:solidFill>
                <a:latin typeface="Calibri"/>
                <a:cs typeface="Calibri"/>
              </a:rPr>
              <a:t>Y</a:t>
            </a:r>
            <a:r>
              <a:rPr sz="4300" spc="-265" dirty="0">
                <a:solidFill>
                  <a:srgbClr val="FFC000"/>
                </a:solidFill>
                <a:latin typeface="Calibri"/>
                <a:cs typeface="Calibri"/>
              </a:rPr>
              <a:t> </a:t>
            </a:r>
            <a:r>
              <a:rPr sz="4300" spc="-135" dirty="0">
                <a:solidFill>
                  <a:srgbClr val="FFC000"/>
                </a:solidFill>
                <a:latin typeface="Calibri"/>
                <a:cs typeface="Calibri"/>
              </a:rPr>
              <a:t>Co</a:t>
            </a:r>
            <a:r>
              <a:rPr sz="4300" spc="-130" dirty="0">
                <a:solidFill>
                  <a:srgbClr val="FFC000"/>
                </a:solidFill>
                <a:latin typeface="Calibri"/>
                <a:cs typeface="Calibri"/>
              </a:rPr>
              <a:t>n</a:t>
            </a:r>
            <a:r>
              <a:rPr sz="4300" spc="-175" dirty="0">
                <a:solidFill>
                  <a:srgbClr val="FFC000"/>
                </a:solidFill>
                <a:latin typeface="Calibri"/>
                <a:cs typeface="Calibri"/>
              </a:rPr>
              <a:t>s</a:t>
            </a:r>
            <a:r>
              <a:rPr sz="4300" spc="-130" dirty="0">
                <a:solidFill>
                  <a:srgbClr val="FFC000"/>
                </a:solidFill>
                <a:latin typeface="Calibri"/>
                <a:cs typeface="Calibri"/>
              </a:rPr>
              <a:t>t</a:t>
            </a:r>
            <a:r>
              <a:rPr sz="4300" spc="-229" dirty="0">
                <a:solidFill>
                  <a:srgbClr val="FFC000"/>
                </a:solidFill>
                <a:latin typeface="Calibri"/>
                <a:cs typeface="Calibri"/>
              </a:rPr>
              <a:t>r</a:t>
            </a:r>
            <a:r>
              <a:rPr sz="4300" spc="-125" dirty="0">
                <a:solidFill>
                  <a:srgbClr val="FFC000"/>
                </a:solidFill>
                <a:latin typeface="Calibri"/>
                <a:cs typeface="Calibri"/>
              </a:rPr>
              <a:t>ai</a:t>
            </a:r>
            <a:r>
              <a:rPr sz="4300" spc="-165" dirty="0">
                <a:solidFill>
                  <a:srgbClr val="FFC000"/>
                </a:solidFill>
                <a:latin typeface="Calibri"/>
                <a:cs typeface="Calibri"/>
              </a:rPr>
              <a:t>n</a:t>
            </a:r>
            <a:r>
              <a:rPr sz="4300" spc="-5" dirty="0">
                <a:solidFill>
                  <a:srgbClr val="FFC000"/>
                </a:solidFill>
                <a:latin typeface="Calibri"/>
                <a:cs typeface="Calibri"/>
              </a:rPr>
              <a:t>t</a:t>
            </a:r>
            <a:endParaRPr sz="4300" dirty="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99592" y="1628800"/>
            <a:ext cx="6990417" cy="2760371"/>
          </a:xfrm>
          <a:prstGeom prst="rect">
            <a:avLst/>
          </a:prstGeom>
        </p:spPr>
        <p:txBody>
          <a:bodyPr vert="horz" wrap="square" lIns="0" tIns="64135" rIns="0" bIns="0" rtlCol="0">
            <a:spAutoFit/>
          </a:bodyPr>
          <a:lstStyle/>
          <a:p>
            <a:pPr marL="355600" marR="5080" indent="-342900">
              <a:lnSpc>
                <a:spcPts val="3240"/>
              </a:lnSpc>
              <a:spcBef>
                <a:spcPts val="505"/>
              </a:spcBef>
            </a:pPr>
            <a:r>
              <a:rPr sz="3000" b="1" dirty="0">
                <a:latin typeface="Courier New"/>
                <a:cs typeface="Courier New"/>
              </a:rPr>
              <a:t>A </a:t>
            </a:r>
            <a:r>
              <a:rPr sz="3000" b="1" spc="-5" dirty="0">
                <a:latin typeface="Courier New"/>
                <a:cs typeface="Courier New"/>
              </a:rPr>
              <a:t>PRIMARY KEY constraint is used to </a:t>
            </a:r>
            <a:r>
              <a:rPr sz="3000" b="1" spc="-1789" dirty="0">
                <a:latin typeface="Courier New"/>
                <a:cs typeface="Courier New"/>
              </a:rPr>
              <a:t> </a:t>
            </a:r>
            <a:r>
              <a:rPr sz="3000" b="1" dirty="0">
                <a:latin typeface="Courier New"/>
                <a:cs typeface="Courier New"/>
              </a:rPr>
              <a:t>uniquely identify each row in a </a:t>
            </a:r>
            <a:r>
              <a:rPr sz="3000" b="1" spc="5" dirty="0">
                <a:latin typeface="Courier New"/>
                <a:cs typeface="Courier New"/>
              </a:rPr>
              <a:t> </a:t>
            </a:r>
            <a:r>
              <a:rPr sz="3000" b="1" dirty="0">
                <a:latin typeface="Courier New"/>
                <a:cs typeface="Courier New"/>
              </a:rPr>
              <a:t>table.</a:t>
            </a:r>
            <a:endParaRPr sz="3000" dirty="0">
              <a:latin typeface="Courier New"/>
              <a:cs typeface="Courier New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4100" dirty="0">
              <a:latin typeface="Courier New"/>
              <a:cs typeface="Courier New"/>
            </a:endParaRPr>
          </a:p>
          <a:p>
            <a:pPr marL="355600" marR="5080" indent="-342900">
              <a:lnSpc>
                <a:spcPts val="3240"/>
              </a:lnSpc>
            </a:pPr>
            <a:r>
              <a:rPr sz="3000" b="1" dirty="0">
                <a:latin typeface="Courier New"/>
                <a:cs typeface="Courier New"/>
              </a:rPr>
              <a:t>A </a:t>
            </a:r>
            <a:r>
              <a:rPr sz="3000" b="1" spc="-5" dirty="0">
                <a:latin typeface="Courier New"/>
                <a:cs typeface="Courier New"/>
              </a:rPr>
              <a:t>Primary key can consist of one or </a:t>
            </a:r>
            <a:r>
              <a:rPr sz="3000" b="1" spc="-1789" dirty="0">
                <a:latin typeface="Courier New"/>
                <a:cs typeface="Courier New"/>
              </a:rPr>
              <a:t> </a:t>
            </a:r>
            <a:r>
              <a:rPr sz="3000" b="1" dirty="0">
                <a:latin typeface="Courier New"/>
                <a:cs typeface="Courier New"/>
              </a:rPr>
              <a:t>more</a:t>
            </a:r>
            <a:r>
              <a:rPr sz="3000" b="1" spc="-10" dirty="0">
                <a:latin typeface="Courier New"/>
                <a:cs typeface="Courier New"/>
              </a:rPr>
              <a:t> </a:t>
            </a:r>
            <a:r>
              <a:rPr sz="3000" b="1" dirty="0">
                <a:latin typeface="Courier New"/>
                <a:cs typeface="Courier New"/>
              </a:rPr>
              <a:t>field</a:t>
            </a:r>
            <a:r>
              <a:rPr sz="3000" b="1" spc="-5" dirty="0">
                <a:latin typeface="Courier New"/>
                <a:cs typeface="Courier New"/>
              </a:rPr>
              <a:t> </a:t>
            </a:r>
            <a:r>
              <a:rPr sz="3000" b="1" dirty="0">
                <a:latin typeface="Courier New"/>
                <a:cs typeface="Courier New"/>
              </a:rPr>
              <a:t>on</a:t>
            </a:r>
            <a:r>
              <a:rPr sz="3000" b="1" spc="-5" dirty="0">
                <a:latin typeface="Courier New"/>
                <a:cs typeface="Courier New"/>
              </a:rPr>
              <a:t> </a:t>
            </a:r>
            <a:r>
              <a:rPr sz="3000" b="1" dirty="0">
                <a:latin typeface="Courier New"/>
                <a:cs typeface="Courier New"/>
              </a:rPr>
              <a:t>a</a:t>
            </a:r>
            <a:r>
              <a:rPr sz="3000" b="1" spc="-10" dirty="0">
                <a:latin typeface="Courier New"/>
                <a:cs typeface="Courier New"/>
              </a:rPr>
              <a:t> </a:t>
            </a:r>
            <a:r>
              <a:rPr sz="3000" b="1" dirty="0">
                <a:latin typeface="Courier New"/>
                <a:cs typeface="Courier New"/>
              </a:rPr>
              <a:t>table.</a:t>
            </a:r>
            <a:endParaRPr sz="3000" dirty="0">
              <a:latin typeface="Courier New"/>
              <a:cs typeface="Courier New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971600" y="764704"/>
            <a:ext cx="5264785" cy="6807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300" spc="-120" dirty="0">
                <a:solidFill>
                  <a:srgbClr val="FFC000"/>
                </a:solidFill>
                <a:latin typeface="Calibri"/>
                <a:cs typeface="Calibri"/>
              </a:rPr>
              <a:t>P</a:t>
            </a:r>
            <a:r>
              <a:rPr sz="4300" spc="-125" dirty="0">
                <a:solidFill>
                  <a:srgbClr val="FFC000"/>
                </a:solidFill>
                <a:latin typeface="Calibri"/>
                <a:cs typeface="Calibri"/>
              </a:rPr>
              <a:t>R</a:t>
            </a:r>
            <a:r>
              <a:rPr sz="4300" spc="-135" dirty="0">
                <a:solidFill>
                  <a:srgbClr val="FFC000"/>
                </a:solidFill>
                <a:latin typeface="Calibri"/>
                <a:cs typeface="Calibri"/>
              </a:rPr>
              <a:t>I</a:t>
            </a:r>
            <a:r>
              <a:rPr sz="4300" spc="-130" dirty="0">
                <a:solidFill>
                  <a:srgbClr val="FFC000"/>
                </a:solidFill>
                <a:latin typeface="Calibri"/>
                <a:cs typeface="Calibri"/>
              </a:rPr>
              <a:t>MA</a:t>
            </a:r>
            <a:r>
              <a:rPr sz="4300" spc="-204" dirty="0">
                <a:solidFill>
                  <a:srgbClr val="FFC000"/>
                </a:solidFill>
                <a:latin typeface="Calibri"/>
                <a:cs typeface="Calibri"/>
              </a:rPr>
              <a:t>R</a:t>
            </a:r>
            <a:r>
              <a:rPr sz="4300" spc="-5" dirty="0">
                <a:solidFill>
                  <a:srgbClr val="FFC000"/>
                </a:solidFill>
                <a:latin typeface="Calibri"/>
                <a:cs typeface="Calibri"/>
              </a:rPr>
              <a:t>Y</a:t>
            </a:r>
            <a:r>
              <a:rPr sz="4300" spc="-250" dirty="0">
                <a:solidFill>
                  <a:srgbClr val="FFC000"/>
                </a:solidFill>
                <a:latin typeface="Calibri"/>
                <a:cs typeface="Calibri"/>
              </a:rPr>
              <a:t> </a:t>
            </a:r>
            <a:r>
              <a:rPr sz="4300" spc="-125" dirty="0">
                <a:solidFill>
                  <a:srgbClr val="FFC000"/>
                </a:solidFill>
                <a:latin typeface="Calibri"/>
                <a:cs typeface="Calibri"/>
              </a:rPr>
              <a:t>KE</a:t>
            </a:r>
            <a:r>
              <a:rPr sz="4300" spc="-5" dirty="0">
                <a:solidFill>
                  <a:srgbClr val="FFC000"/>
                </a:solidFill>
                <a:latin typeface="Calibri"/>
                <a:cs typeface="Calibri"/>
              </a:rPr>
              <a:t>Y</a:t>
            </a:r>
            <a:r>
              <a:rPr sz="4300" spc="-265" dirty="0">
                <a:solidFill>
                  <a:srgbClr val="FFC000"/>
                </a:solidFill>
                <a:latin typeface="Calibri"/>
                <a:cs typeface="Calibri"/>
              </a:rPr>
              <a:t> </a:t>
            </a:r>
            <a:r>
              <a:rPr sz="4300" spc="-135" dirty="0">
                <a:solidFill>
                  <a:srgbClr val="FFC000"/>
                </a:solidFill>
                <a:latin typeface="Calibri"/>
                <a:cs typeface="Calibri"/>
              </a:rPr>
              <a:t>Co</a:t>
            </a:r>
            <a:r>
              <a:rPr sz="4300" spc="-130" dirty="0">
                <a:solidFill>
                  <a:srgbClr val="FFC000"/>
                </a:solidFill>
                <a:latin typeface="Calibri"/>
                <a:cs typeface="Calibri"/>
              </a:rPr>
              <a:t>n</a:t>
            </a:r>
            <a:r>
              <a:rPr sz="4300" spc="-175" dirty="0">
                <a:solidFill>
                  <a:srgbClr val="FFC000"/>
                </a:solidFill>
                <a:latin typeface="Calibri"/>
                <a:cs typeface="Calibri"/>
              </a:rPr>
              <a:t>s</a:t>
            </a:r>
            <a:r>
              <a:rPr sz="4300" spc="-130" dirty="0">
                <a:solidFill>
                  <a:srgbClr val="FFC000"/>
                </a:solidFill>
                <a:latin typeface="Calibri"/>
                <a:cs typeface="Calibri"/>
              </a:rPr>
              <a:t>t</a:t>
            </a:r>
            <a:r>
              <a:rPr sz="4300" spc="-229" dirty="0">
                <a:solidFill>
                  <a:srgbClr val="FFC000"/>
                </a:solidFill>
                <a:latin typeface="Calibri"/>
                <a:cs typeface="Calibri"/>
              </a:rPr>
              <a:t>r</a:t>
            </a:r>
            <a:r>
              <a:rPr sz="4300" spc="-125" dirty="0">
                <a:solidFill>
                  <a:srgbClr val="FFC000"/>
                </a:solidFill>
                <a:latin typeface="Calibri"/>
                <a:cs typeface="Calibri"/>
              </a:rPr>
              <a:t>ai</a:t>
            </a:r>
            <a:r>
              <a:rPr sz="4300" spc="-165" dirty="0">
                <a:solidFill>
                  <a:srgbClr val="FFC000"/>
                </a:solidFill>
                <a:latin typeface="Calibri"/>
                <a:cs typeface="Calibri"/>
              </a:rPr>
              <a:t>n</a:t>
            </a:r>
            <a:r>
              <a:rPr sz="4300" spc="-5" dirty="0">
                <a:solidFill>
                  <a:srgbClr val="FFC000"/>
                </a:solidFill>
                <a:latin typeface="Calibri"/>
                <a:cs typeface="Calibri"/>
              </a:rPr>
              <a:t>t</a:t>
            </a:r>
            <a:endParaRPr sz="4300" dirty="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115616" y="1584401"/>
            <a:ext cx="6746318" cy="895350"/>
          </a:xfrm>
          <a:prstGeom prst="rect">
            <a:avLst/>
          </a:prstGeom>
        </p:spPr>
        <p:txBody>
          <a:bodyPr vert="horz" wrap="square" lIns="0" tIns="64769" rIns="0" bIns="0" rtlCol="0">
            <a:spAutoFit/>
          </a:bodyPr>
          <a:lstStyle/>
          <a:p>
            <a:pPr marL="355600" marR="5080" indent="-342900">
              <a:lnSpc>
                <a:spcPts val="3240"/>
              </a:lnSpc>
              <a:spcBef>
                <a:spcPts val="509"/>
              </a:spcBef>
            </a:pPr>
            <a:r>
              <a:rPr sz="3000" b="1" spc="-5" dirty="0">
                <a:solidFill>
                  <a:srgbClr val="3E1F51"/>
                </a:solidFill>
                <a:latin typeface="Courier New"/>
                <a:cs typeface="Courier New"/>
              </a:rPr>
              <a:t>Creating Column-level PRIMARY KEY </a:t>
            </a:r>
            <a:r>
              <a:rPr sz="3000" b="1" spc="-1789" dirty="0">
                <a:solidFill>
                  <a:srgbClr val="3E1F51"/>
                </a:solidFill>
                <a:latin typeface="Courier New"/>
                <a:cs typeface="Courier New"/>
              </a:rPr>
              <a:t> </a:t>
            </a:r>
            <a:r>
              <a:rPr sz="3000" b="1" dirty="0">
                <a:solidFill>
                  <a:srgbClr val="3E1F51"/>
                </a:solidFill>
                <a:latin typeface="Courier New"/>
                <a:cs typeface="Courier New"/>
              </a:rPr>
              <a:t>constraint</a:t>
            </a:r>
            <a:endParaRPr sz="3000" dirty="0">
              <a:latin typeface="Courier New"/>
              <a:cs typeface="Courier New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217980" y="3104325"/>
            <a:ext cx="6662420" cy="1738630"/>
          </a:xfrm>
          <a:prstGeom prst="rect">
            <a:avLst/>
          </a:prstGeom>
        </p:spPr>
        <p:txBody>
          <a:bodyPr vert="horz" wrap="square" lIns="0" tIns="8826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695"/>
              </a:spcBef>
            </a:pPr>
            <a:r>
              <a:rPr sz="1600" b="1" spc="-5" dirty="0">
                <a:solidFill>
                  <a:srgbClr val="3E1F51"/>
                </a:solidFill>
                <a:latin typeface="Courier New"/>
                <a:cs typeface="Courier New"/>
              </a:rPr>
              <a:t>CREATE</a:t>
            </a:r>
            <a:r>
              <a:rPr sz="1600" b="1" spc="-25" dirty="0">
                <a:solidFill>
                  <a:srgbClr val="3E1F51"/>
                </a:solidFill>
                <a:latin typeface="Courier New"/>
                <a:cs typeface="Courier New"/>
              </a:rPr>
              <a:t> </a:t>
            </a:r>
            <a:r>
              <a:rPr sz="1600" b="1" spc="-5" dirty="0">
                <a:solidFill>
                  <a:srgbClr val="3E1F51"/>
                </a:solidFill>
                <a:latin typeface="Courier New"/>
                <a:cs typeface="Courier New"/>
              </a:rPr>
              <a:t>TABLE</a:t>
            </a:r>
            <a:r>
              <a:rPr sz="1600" b="1" spc="-20" dirty="0">
                <a:solidFill>
                  <a:srgbClr val="3E1F51"/>
                </a:solidFill>
                <a:latin typeface="Courier New"/>
                <a:cs typeface="Courier New"/>
              </a:rPr>
              <a:t> </a:t>
            </a:r>
            <a:r>
              <a:rPr sz="1600" b="1" spc="-5" dirty="0">
                <a:solidFill>
                  <a:srgbClr val="3E1F51"/>
                </a:solidFill>
                <a:latin typeface="Courier New"/>
                <a:cs typeface="Courier New"/>
              </a:rPr>
              <a:t>New_Books</a:t>
            </a:r>
            <a:endParaRPr sz="1600">
              <a:latin typeface="Courier New"/>
              <a:cs typeface="Courier New"/>
            </a:endParaRP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sz="1600" b="1" spc="-5" dirty="0">
                <a:solidFill>
                  <a:srgbClr val="3E1F51"/>
                </a:solidFill>
                <a:latin typeface="Courier New"/>
                <a:cs typeface="Courier New"/>
              </a:rPr>
              <a:t>(</a:t>
            </a:r>
            <a:endParaRPr sz="1600">
              <a:latin typeface="Courier New"/>
              <a:cs typeface="Courier New"/>
            </a:endParaRPr>
          </a:p>
          <a:p>
            <a:pPr marL="365125" indent="-58419">
              <a:lnSpc>
                <a:spcPct val="110000"/>
              </a:lnSpc>
              <a:spcBef>
                <a:spcPts val="5"/>
              </a:spcBef>
            </a:pPr>
            <a:r>
              <a:rPr sz="1600" b="1" spc="-5" dirty="0">
                <a:solidFill>
                  <a:srgbClr val="3E1F51"/>
                </a:solidFill>
                <a:latin typeface="Courier New"/>
                <a:cs typeface="Courier New"/>
              </a:rPr>
              <a:t>B_Code</a:t>
            </a:r>
            <a:r>
              <a:rPr sz="1600" b="1" spc="5" dirty="0">
                <a:solidFill>
                  <a:srgbClr val="3E1F51"/>
                </a:solidFill>
                <a:latin typeface="Courier New"/>
                <a:cs typeface="Courier New"/>
              </a:rPr>
              <a:t> </a:t>
            </a:r>
            <a:r>
              <a:rPr sz="1600" b="1" spc="-5" dirty="0">
                <a:solidFill>
                  <a:srgbClr val="3E1F51"/>
                </a:solidFill>
                <a:latin typeface="Courier New"/>
                <a:cs typeface="Courier New"/>
              </a:rPr>
              <a:t>CHAR</a:t>
            </a:r>
            <a:r>
              <a:rPr sz="1600" b="1" dirty="0">
                <a:solidFill>
                  <a:srgbClr val="3E1F51"/>
                </a:solidFill>
                <a:latin typeface="Courier New"/>
                <a:cs typeface="Courier New"/>
              </a:rPr>
              <a:t> (4)</a:t>
            </a:r>
            <a:r>
              <a:rPr sz="1600" b="1" spc="10" dirty="0">
                <a:solidFill>
                  <a:srgbClr val="3E1F51"/>
                </a:solidFill>
                <a:latin typeface="Courier New"/>
                <a:cs typeface="Courier New"/>
              </a:rPr>
              <a:t> </a:t>
            </a:r>
            <a:r>
              <a:rPr sz="1600" b="1" spc="-5" dirty="0">
                <a:solidFill>
                  <a:srgbClr val="040494"/>
                </a:solidFill>
                <a:latin typeface="Courier New"/>
                <a:cs typeface="Courier New"/>
              </a:rPr>
              <a:t>CONSTRAINT</a:t>
            </a:r>
            <a:r>
              <a:rPr sz="1600" b="1" spc="20" dirty="0">
                <a:solidFill>
                  <a:srgbClr val="040494"/>
                </a:solidFill>
                <a:latin typeface="Courier New"/>
                <a:cs typeface="Courier New"/>
              </a:rPr>
              <a:t> </a:t>
            </a:r>
            <a:r>
              <a:rPr sz="1600" b="1" spc="-5" dirty="0">
                <a:solidFill>
                  <a:srgbClr val="040494"/>
                </a:solidFill>
                <a:latin typeface="Courier New"/>
                <a:cs typeface="Courier New"/>
              </a:rPr>
              <a:t>pk_Book_code</a:t>
            </a:r>
            <a:r>
              <a:rPr sz="1600" b="1" spc="10" dirty="0">
                <a:solidFill>
                  <a:srgbClr val="040494"/>
                </a:solidFill>
                <a:latin typeface="Courier New"/>
                <a:cs typeface="Courier New"/>
              </a:rPr>
              <a:t> </a:t>
            </a:r>
            <a:r>
              <a:rPr sz="1600" b="1" spc="-5" dirty="0">
                <a:solidFill>
                  <a:srgbClr val="040494"/>
                </a:solidFill>
                <a:latin typeface="Courier New"/>
                <a:cs typeface="Courier New"/>
              </a:rPr>
              <a:t>PRIMARY</a:t>
            </a:r>
            <a:r>
              <a:rPr sz="1600" b="1" dirty="0">
                <a:solidFill>
                  <a:srgbClr val="040494"/>
                </a:solidFill>
                <a:latin typeface="Courier New"/>
                <a:cs typeface="Courier New"/>
              </a:rPr>
              <a:t> KEY</a:t>
            </a:r>
            <a:r>
              <a:rPr sz="1600" b="1" dirty="0">
                <a:solidFill>
                  <a:srgbClr val="3E1F51"/>
                </a:solidFill>
                <a:latin typeface="Courier New"/>
                <a:cs typeface="Courier New"/>
              </a:rPr>
              <a:t>, </a:t>
            </a:r>
            <a:r>
              <a:rPr sz="1600" b="1" spc="-944" dirty="0">
                <a:solidFill>
                  <a:srgbClr val="3E1F51"/>
                </a:solidFill>
                <a:latin typeface="Courier New"/>
                <a:cs typeface="Courier New"/>
              </a:rPr>
              <a:t> </a:t>
            </a:r>
            <a:r>
              <a:rPr sz="1600" b="1" spc="-5" dirty="0">
                <a:solidFill>
                  <a:srgbClr val="3E1F51"/>
                </a:solidFill>
                <a:latin typeface="Courier New"/>
                <a:cs typeface="Courier New"/>
              </a:rPr>
              <a:t>B_Title</a:t>
            </a:r>
            <a:r>
              <a:rPr sz="1600" b="1" dirty="0">
                <a:solidFill>
                  <a:srgbClr val="3E1F51"/>
                </a:solidFill>
                <a:latin typeface="Courier New"/>
                <a:cs typeface="Courier New"/>
              </a:rPr>
              <a:t> </a:t>
            </a:r>
            <a:r>
              <a:rPr sz="1600" b="1" spc="-5" dirty="0">
                <a:solidFill>
                  <a:srgbClr val="3E1F51"/>
                </a:solidFill>
                <a:latin typeface="Courier New"/>
                <a:cs typeface="Courier New"/>
              </a:rPr>
              <a:t>VARCHAR2</a:t>
            </a:r>
            <a:r>
              <a:rPr sz="1600" b="1" spc="15" dirty="0">
                <a:solidFill>
                  <a:srgbClr val="3E1F51"/>
                </a:solidFill>
                <a:latin typeface="Courier New"/>
                <a:cs typeface="Courier New"/>
              </a:rPr>
              <a:t> </a:t>
            </a:r>
            <a:r>
              <a:rPr sz="1600" b="1" dirty="0">
                <a:solidFill>
                  <a:srgbClr val="3E1F51"/>
                </a:solidFill>
                <a:latin typeface="Courier New"/>
                <a:cs typeface="Courier New"/>
              </a:rPr>
              <a:t>(30),</a:t>
            </a:r>
            <a:endParaRPr sz="1600">
              <a:latin typeface="Courier New"/>
              <a:cs typeface="Courier New"/>
            </a:endParaRPr>
          </a:p>
          <a:p>
            <a:pPr marL="429259">
              <a:lnSpc>
                <a:spcPct val="100000"/>
              </a:lnSpc>
              <a:spcBef>
                <a:spcPts val="190"/>
              </a:spcBef>
            </a:pPr>
            <a:r>
              <a:rPr sz="1600" b="1" spc="-5" dirty="0">
                <a:solidFill>
                  <a:srgbClr val="3E1F51"/>
                </a:solidFill>
                <a:latin typeface="Courier New"/>
                <a:cs typeface="Courier New"/>
              </a:rPr>
              <a:t>Price</a:t>
            </a:r>
            <a:r>
              <a:rPr sz="1600" b="1" spc="-10" dirty="0">
                <a:solidFill>
                  <a:srgbClr val="3E1F51"/>
                </a:solidFill>
                <a:latin typeface="Courier New"/>
                <a:cs typeface="Courier New"/>
              </a:rPr>
              <a:t> </a:t>
            </a:r>
            <a:r>
              <a:rPr sz="1600" b="1" spc="-5" dirty="0">
                <a:solidFill>
                  <a:srgbClr val="3E1F51"/>
                </a:solidFill>
                <a:latin typeface="Courier New"/>
                <a:cs typeface="Courier New"/>
              </a:rPr>
              <a:t>NUMBER</a:t>
            </a:r>
            <a:r>
              <a:rPr sz="1600" b="1" dirty="0">
                <a:solidFill>
                  <a:srgbClr val="3E1F51"/>
                </a:solidFill>
                <a:latin typeface="Courier New"/>
                <a:cs typeface="Courier New"/>
              </a:rPr>
              <a:t> </a:t>
            </a:r>
            <a:r>
              <a:rPr sz="1600" b="1" spc="-5" dirty="0">
                <a:solidFill>
                  <a:srgbClr val="3E1F51"/>
                </a:solidFill>
                <a:latin typeface="Courier New"/>
                <a:cs typeface="Courier New"/>
              </a:rPr>
              <a:t>(5,</a:t>
            </a:r>
            <a:r>
              <a:rPr sz="1600" b="1" spc="-10" dirty="0">
                <a:solidFill>
                  <a:srgbClr val="3E1F51"/>
                </a:solidFill>
                <a:latin typeface="Courier New"/>
                <a:cs typeface="Courier New"/>
              </a:rPr>
              <a:t> </a:t>
            </a:r>
            <a:r>
              <a:rPr sz="1600" b="1" spc="-5" dirty="0">
                <a:solidFill>
                  <a:srgbClr val="3E1F51"/>
                </a:solidFill>
                <a:latin typeface="Courier New"/>
                <a:cs typeface="Courier New"/>
              </a:rPr>
              <a:t>2)</a:t>
            </a:r>
            <a:r>
              <a:rPr sz="1600" b="1" dirty="0">
                <a:solidFill>
                  <a:srgbClr val="3E1F51"/>
                </a:solidFill>
                <a:latin typeface="Courier New"/>
                <a:cs typeface="Courier New"/>
              </a:rPr>
              <a:t> </a:t>
            </a:r>
            <a:r>
              <a:rPr sz="1600" b="1" spc="-5" dirty="0">
                <a:solidFill>
                  <a:srgbClr val="3E1F51"/>
                </a:solidFill>
                <a:latin typeface="Courier New"/>
                <a:cs typeface="Courier New"/>
              </a:rPr>
              <a:t>NOT</a:t>
            </a:r>
            <a:r>
              <a:rPr sz="1600" b="1" spc="-10" dirty="0">
                <a:solidFill>
                  <a:srgbClr val="3E1F51"/>
                </a:solidFill>
                <a:latin typeface="Courier New"/>
                <a:cs typeface="Courier New"/>
              </a:rPr>
              <a:t> </a:t>
            </a:r>
            <a:r>
              <a:rPr sz="1600" b="1" spc="-5" dirty="0">
                <a:solidFill>
                  <a:srgbClr val="3E1F51"/>
                </a:solidFill>
                <a:latin typeface="Courier New"/>
                <a:cs typeface="Courier New"/>
              </a:rPr>
              <a:t>NULL</a:t>
            </a:r>
            <a:endParaRPr sz="1600">
              <a:latin typeface="Courier New"/>
              <a:cs typeface="Courier New"/>
            </a:endParaRPr>
          </a:p>
          <a:p>
            <a:pPr marL="63500">
              <a:lnSpc>
                <a:spcPct val="100000"/>
              </a:lnSpc>
              <a:spcBef>
                <a:spcPts val="190"/>
              </a:spcBef>
            </a:pPr>
            <a:r>
              <a:rPr sz="1600" b="1" spc="-5" dirty="0">
                <a:solidFill>
                  <a:srgbClr val="3E1F51"/>
                </a:solidFill>
                <a:latin typeface="Courier New"/>
                <a:cs typeface="Courier New"/>
              </a:rPr>
              <a:t>);</a:t>
            </a:r>
            <a:endParaRPr sz="1600">
              <a:latin typeface="Courier New"/>
              <a:cs typeface="Courier New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68300" y="706881"/>
            <a:ext cx="5055870" cy="6807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300" b="0" spc="-170" dirty="0">
                <a:solidFill>
                  <a:srgbClr val="FFC000"/>
                </a:solidFill>
                <a:latin typeface="Calibri"/>
                <a:cs typeface="Calibri"/>
              </a:rPr>
              <a:t>F</a:t>
            </a:r>
            <a:r>
              <a:rPr sz="4300" b="0" spc="-130" dirty="0">
                <a:solidFill>
                  <a:srgbClr val="FFC000"/>
                </a:solidFill>
                <a:latin typeface="Calibri"/>
                <a:cs typeface="Calibri"/>
              </a:rPr>
              <a:t>OR</a:t>
            </a:r>
            <a:r>
              <a:rPr sz="4300" b="0" spc="-125" dirty="0">
                <a:solidFill>
                  <a:srgbClr val="FFC000"/>
                </a:solidFill>
                <a:latin typeface="Calibri"/>
                <a:cs typeface="Calibri"/>
              </a:rPr>
              <a:t>E</a:t>
            </a:r>
            <a:r>
              <a:rPr sz="4300" b="0" spc="-130" dirty="0">
                <a:solidFill>
                  <a:srgbClr val="FFC000"/>
                </a:solidFill>
                <a:latin typeface="Calibri"/>
                <a:cs typeface="Calibri"/>
              </a:rPr>
              <a:t>I</a:t>
            </a:r>
            <a:r>
              <a:rPr sz="4300" b="0" spc="-125" dirty="0">
                <a:solidFill>
                  <a:srgbClr val="FFC000"/>
                </a:solidFill>
                <a:latin typeface="Calibri"/>
                <a:cs typeface="Calibri"/>
              </a:rPr>
              <a:t>G</a:t>
            </a:r>
            <a:r>
              <a:rPr sz="4300" b="0" spc="-5" dirty="0">
                <a:solidFill>
                  <a:srgbClr val="FFC000"/>
                </a:solidFill>
                <a:latin typeface="Calibri"/>
                <a:cs typeface="Calibri"/>
              </a:rPr>
              <a:t>N</a:t>
            </a:r>
            <a:r>
              <a:rPr sz="4300" b="0" spc="-245" dirty="0">
                <a:solidFill>
                  <a:srgbClr val="FFC000"/>
                </a:solidFill>
                <a:latin typeface="Calibri"/>
                <a:cs typeface="Calibri"/>
              </a:rPr>
              <a:t> </a:t>
            </a:r>
            <a:r>
              <a:rPr sz="4300" b="0" spc="-125" dirty="0">
                <a:solidFill>
                  <a:srgbClr val="FFC000"/>
                </a:solidFill>
                <a:latin typeface="Calibri"/>
                <a:cs typeface="Calibri"/>
              </a:rPr>
              <a:t>KE</a:t>
            </a:r>
            <a:r>
              <a:rPr sz="4300" b="0" spc="-5" dirty="0">
                <a:solidFill>
                  <a:srgbClr val="FFC000"/>
                </a:solidFill>
                <a:latin typeface="Calibri"/>
                <a:cs typeface="Calibri"/>
              </a:rPr>
              <a:t>Y</a:t>
            </a:r>
            <a:r>
              <a:rPr sz="4300" b="0" spc="-250" dirty="0">
                <a:solidFill>
                  <a:srgbClr val="FFC000"/>
                </a:solidFill>
                <a:latin typeface="Calibri"/>
                <a:cs typeface="Calibri"/>
              </a:rPr>
              <a:t> </a:t>
            </a:r>
            <a:r>
              <a:rPr sz="4300" b="0" spc="-125" dirty="0">
                <a:solidFill>
                  <a:srgbClr val="FFC000"/>
                </a:solidFill>
                <a:latin typeface="Calibri"/>
                <a:cs typeface="Calibri"/>
              </a:rPr>
              <a:t>Co</a:t>
            </a:r>
            <a:r>
              <a:rPr sz="4300" b="0" spc="-130" dirty="0">
                <a:solidFill>
                  <a:srgbClr val="FFC000"/>
                </a:solidFill>
                <a:latin typeface="Calibri"/>
                <a:cs typeface="Calibri"/>
              </a:rPr>
              <a:t>n</a:t>
            </a:r>
            <a:r>
              <a:rPr sz="4300" b="0" spc="-175" dirty="0">
                <a:solidFill>
                  <a:srgbClr val="FFC000"/>
                </a:solidFill>
                <a:latin typeface="Calibri"/>
                <a:cs typeface="Calibri"/>
              </a:rPr>
              <a:t>s</a:t>
            </a:r>
            <a:r>
              <a:rPr sz="4300" b="0" spc="-130" dirty="0">
                <a:solidFill>
                  <a:srgbClr val="FFC000"/>
                </a:solidFill>
                <a:latin typeface="Calibri"/>
                <a:cs typeface="Calibri"/>
              </a:rPr>
              <a:t>t</a:t>
            </a:r>
            <a:r>
              <a:rPr sz="4300" b="0" spc="-210" dirty="0">
                <a:solidFill>
                  <a:srgbClr val="FFC000"/>
                </a:solidFill>
                <a:latin typeface="Calibri"/>
                <a:cs typeface="Calibri"/>
              </a:rPr>
              <a:t>r</a:t>
            </a:r>
            <a:r>
              <a:rPr sz="4300" b="0" spc="-130" dirty="0">
                <a:solidFill>
                  <a:srgbClr val="FFC000"/>
                </a:solidFill>
                <a:latin typeface="Calibri"/>
                <a:cs typeface="Calibri"/>
              </a:rPr>
              <a:t>ai</a:t>
            </a:r>
            <a:r>
              <a:rPr sz="4300" b="0" spc="-165" dirty="0">
                <a:solidFill>
                  <a:srgbClr val="FFC000"/>
                </a:solidFill>
                <a:latin typeface="Calibri"/>
                <a:cs typeface="Calibri"/>
              </a:rPr>
              <a:t>n</a:t>
            </a:r>
            <a:r>
              <a:rPr sz="4300" b="0" spc="-5" dirty="0">
                <a:solidFill>
                  <a:srgbClr val="FFC000"/>
                </a:solidFill>
                <a:latin typeface="Calibri"/>
                <a:cs typeface="Calibri"/>
              </a:rPr>
              <a:t>t</a:t>
            </a:r>
            <a:endParaRPr sz="4300" dirty="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043608" y="1556792"/>
            <a:ext cx="7231211" cy="2526974"/>
          </a:xfrm>
          <a:prstGeom prst="rect">
            <a:avLst/>
          </a:prstGeom>
        </p:spPr>
        <p:txBody>
          <a:bodyPr vert="horz" wrap="square" lIns="0" tIns="64135" rIns="0" bIns="0" rtlCol="0">
            <a:spAutoFit/>
          </a:bodyPr>
          <a:lstStyle/>
          <a:p>
            <a:pPr marL="355600" marR="8255" indent="-342900">
              <a:lnSpc>
                <a:spcPts val="3240"/>
              </a:lnSpc>
              <a:spcBef>
                <a:spcPts val="505"/>
              </a:spcBef>
            </a:pPr>
            <a:r>
              <a:rPr sz="3000" b="1" dirty="0">
                <a:solidFill>
                  <a:srgbClr val="3E1F51"/>
                </a:solidFill>
                <a:latin typeface="Calibri"/>
                <a:cs typeface="Calibri"/>
              </a:rPr>
              <a:t>A</a:t>
            </a:r>
            <a:r>
              <a:rPr sz="3000" b="1" spc="18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10" dirty="0">
                <a:solidFill>
                  <a:srgbClr val="3E1F51"/>
                </a:solidFill>
                <a:latin typeface="Calibri"/>
                <a:cs typeface="Calibri"/>
              </a:rPr>
              <a:t>FOREIGN</a:t>
            </a:r>
            <a:r>
              <a:rPr sz="3000" b="1" spc="18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dirty="0">
                <a:solidFill>
                  <a:srgbClr val="3E1F51"/>
                </a:solidFill>
                <a:latin typeface="Calibri"/>
                <a:cs typeface="Calibri"/>
              </a:rPr>
              <a:t>KEY</a:t>
            </a:r>
            <a:r>
              <a:rPr sz="3000" b="1" spc="204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5" dirty="0">
                <a:solidFill>
                  <a:srgbClr val="3E1F51"/>
                </a:solidFill>
                <a:latin typeface="Calibri"/>
                <a:cs typeface="Calibri"/>
              </a:rPr>
              <a:t>is</a:t>
            </a:r>
            <a:r>
              <a:rPr sz="3000" b="1" spc="17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dirty="0">
                <a:solidFill>
                  <a:srgbClr val="3E1F51"/>
                </a:solidFill>
                <a:latin typeface="Calibri"/>
                <a:cs typeface="Calibri"/>
              </a:rPr>
              <a:t>a</a:t>
            </a:r>
            <a:r>
              <a:rPr sz="3000" b="1" spc="19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10" dirty="0">
                <a:solidFill>
                  <a:srgbClr val="3E1F51"/>
                </a:solidFill>
                <a:latin typeface="Calibri"/>
                <a:cs typeface="Calibri"/>
              </a:rPr>
              <a:t>field</a:t>
            </a:r>
            <a:r>
              <a:rPr sz="3000" b="1" spc="19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dirty="0">
                <a:solidFill>
                  <a:srgbClr val="3E1F51"/>
                </a:solidFill>
                <a:latin typeface="Calibri"/>
                <a:cs typeface="Calibri"/>
              </a:rPr>
              <a:t>(or</a:t>
            </a:r>
            <a:r>
              <a:rPr sz="3000" b="1" spc="19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5" dirty="0">
                <a:solidFill>
                  <a:srgbClr val="3E1F51"/>
                </a:solidFill>
                <a:latin typeface="Calibri"/>
                <a:cs typeface="Calibri"/>
              </a:rPr>
              <a:t>fields)</a:t>
            </a:r>
            <a:r>
              <a:rPr sz="3000" b="1" spc="20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15" dirty="0">
                <a:solidFill>
                  <a:srgbClr val="3E1F51"/>
                </a:solidFill>
                <a:latin typeface="Calibri"/>
                <a:cs typeface="Calibri"/>
              </a:rPr>
              <a:t>that</a:t>
            </a:r>
            <a:r>
              <a:rPr sz="3000" b="1" spc="20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10" dirty="0">
                <a:solidFill>
                  <a:srgbClr val="3E1F51"/>
                </a:solidFill>
                <a:latin typeface="Calibri"/>
                <a:cs typeface="Calibri"/>
              </a:rPr>
              <a:t>points</a:t>
            </a:r>
            <a:r>
              <a:rPr sz="3000" b="1" spc="18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10" dirty="0">
                <a:solidFill>
                  <a:srgbClr val="3E1F51"/>
                </a:solidFill>
                <a:latin typeface="Calibri"/>
                <a:cs typeface="Calibri"/>
              </a:rPr>
              <a:t>to</a:t>
            </a:r>
            <a:r>
              <a:rPr sz="3000" b="1" spc="18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dirty="0">
                <a:solidFill>
                  <a:srgbClr val="3E1F51"/>
                </a:solidFill>
                <a:latin typeface="Calibri"/>
                <a:cs typeface="Calibri"/>
              </a:rPr>
              <a:t>the </a:t>
            </a:r>
            <a:r>
              <a:rPr sz="3000" b="1" spc="-66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15" dirty="0">
                <a:solidFill>
                  <a:srgbClr val="3E1F51"/>
                </a:solidFill>
                <a:latin typeface="Calibri"/>
                <a:cs typeface="Calibri"/>
              </a:rPr>
              <a:t>PRIMARY</a:t>
            </a:r>
            <a:r>
              <a:rPr sz="3000" b="1" spc="-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dirty="0">
                <a:solidFill>
                  <a:srgbClr val="3E1F51"/>
                </a:solidFill>
                <a:latin typeface="Calibri"/>
                <a:cs typeface="Calibri"/>
              </a:rPr>
              <a:t>KEY </a:t>
            </a:r>
            <a:r>
              <a:rPr sz="3000" b="1" spc="-5" dirty="0">
                <a:solidFill>
                  <a:srgbClr val="3E1F51"/>
                </a:solidFill>
                <a:latin typeface="Calibri"/>
                <a:cs typeface="Calibri"/>
              </a:rPr>
              <a:t>of</a:t>
            </a:r>
            <a:r>
              <a:rPr sz="3000" b="1" spc="-1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5" dirty="0">
                <a:solidFill>
                  <a:srgbClr val="3E1F51"/>
                </a:solidFill>
                <a:latin typeface="Calibri"/>
                <a:cs typeface="Calibri"/>
              </a:rPr>
              <a:t>another</a:t>
            </a:r>
            <a:r>
              <a:rPr sz="3000" b="1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10" dirty="0">
                <a:solidFill>
                  <a:srgbClr val="3E1F51"/>
                </a:solidFill>
                <a:latin typeface="Calibri"/>
                <a:cs typeface="Calibri"/>
              </a:rPr>
              <a:t>table.</a:t>
            </a:r>
            <a:endParaRPr sz="3000" dirty="0">
              <a:latin typeface="Calibri"/>
              <a:cs typeface="Calibri"/>
            </a:endParaRPr>
          </a:p>
          <a:p>
            <a:pPr marL="355600" marR="5080" indent="-342900">
              <a:lnSpc>
                <a:spcPts val="3240"/>
              </a:lnSpc>
              <a:spcBef>
                <a:spcPts val="5"/>
              </a:spcBef>
            </a:pPr>
            <a:endParaRPr lang="en-GB" sz="3000" b="1" spc="-5" dirty="0">
              <a:solidFill>
                <a:srgbClr val="3E1F51"/>
              </a:solidFill>
              <a:latin typeface="Calibri"/>
              <a:cs typeface="Calibri"/>
            </a:endParaRPr>
          </a:p>
          <a:p>
            <a:pPr marL="355600" marR="5080" indent="-342900">
              <a:lnSpc>
                <a:spcPts val="3240"/>
              </a:lnSpc>
              <a:spcBef>
                <a:spcPts val="5"/>
              </a:spcBef>
            </a:pPr>
            <a:r>
              <a:rPr sz="3000" b="1" spc="-5" dirty="0">
                <a:solidFill>
                  <a:srgbClr val="3E1F51"/>
                </a:solidFill>
                <a:latin typeface="Calibri"/>
                <a:cs typeface="Calibri"/>
              </a:rPr>
              <a:t>The</a:t>
            </a:r>
            <a:r>
              <a:rPr sz="3000" b="1" spc="30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dirty="0">
                <a:solidFill>
                  <a:srgbClr val="3E1F51"/>
                </a:solidFill>
                <a:latin typeface="Calibri"/>
                <a:cs typeface="Calibri"/>
              </a:rPr>
              <a:t>purpose</a:t>
            </a:r>
            <a:r>
              <a:rPr sz="3000" b="1" spc="30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5" dirty="0">
                <a:solidFill>
                  <a:srgbClr val="3E1F51"/>
                </a:solidFill>
                <a:latin typeface="Calibri"/>
                <a:cs typeface="Calibri"/>
              </a:rPr>
              <a:t>of</a:t>
            </a:r>
            <a:r>
              <a:rPr sz="3000" b="1" spc="30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10" dirty="0">
                <a:solidFill>
                  <a:srgbClr val="3E1F51"/>
                </a:solidFill>
                <a:latin typeface="Calibri"/>
                <a:cs typeface="Calibri"/>
              </a:rPr>
              <a:t>FOREIGN</a:t>
            </a:r>
            <a:r>
              <a:rPr sz="3000" b="1" spc="30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dirty="0">
                <a:solidFill>
                  <a:srgbClr val="3E1F51"/>
                </a:solidFill>
                <a:latin typeface="Calibri"/>
                <a:cs typeface="Calibri"/>
              </a:rPr>
              <a:t>KEY</a:t>
            </a:r>
            <a:r>
              <a:rPr sz="3000" b="1" spc="29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5" dirty="0">
                <a:solidFill>
                  <a:srgbClr val="3E1F51"/>
                </a:solidFill>
                <a:latin typeface="Calibri"/>
                <a:cs typeface="Calibri"/>
              </a:rPr>
              <a:t>is</a:t>
            </a:r>
            <a:r>
              <a:rPr sz="3000" b="1" spc="300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10" dirty="0">
                <a:solidFill>
                  <a:srgbClr val="3E1F51"/>
                </a:solidFill>
                <a:latin typeface="Calibri"/>
                <a:cs typeface="Calibri"/>
              </a:rPr>
              <a:t>to</a:t>
            </a:r>
            <a:r>
              <a:rPr sz="3000" b="1" spc="29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10" dirty="0">
                <a:solidFill>
                  <a:srgbClr val="3E1F51"/>
                </a:solidFill>
                <a:latin typeface="Calibri"/>
                <a:cs typeface="Calibri"/>
              </a:rPr>
              <a:t>ensure</a:t>
            </a:r>
            <a:r>
              <a:rPr sz="3000" b="1" spc="31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20" dirty="0">
                <a:solidFill>
                  <a:srgbClr val="3E1F51"/>
                </a:solidFill>
                <a:latin typeface="Calibri"/>
                <a:cs typeface="Calibri"/>
              </a:rPr>
              <a:t>referential </a:t>
            </a:r>
            <a:r>
              <a:rPr sz="3000" b="1" spc="-66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10" dirty="0">
                <a:solidFill>
                  <a:srgbClr val="3E1F51"/>
                </a:solidFill>
                <a:latin typeface="Calibri"/>
                <a:cs typeface="Calibri"/>
              </a:rPr>
              <a:t>integrity </a:t>
            </a:r>
            <a:r>
              <a:rPr sz="3000" b="1" spc="-5" dirty="0">
                <a:solidFill>
                  <a:srgbClr val="3E1F51"/>
                </a:solidFill>
                <a:latin typeface="Calibri"/>
                <a:cs typeface="Calibri"/>
              </a:rPr>
              <a:t>of</a:t>
            </a:r>
            <a:r>
              <a:rPr sz="3000" b="1" dirty="0">
                <a:solidFill>
                  <a:srgbClr val="3E1F51"/>
                </a:solidFill>
                <a:latin typeface="Calibri"/>
                <a:cs typeface="Calibri"/>
              </a:rPr>
              <a:t> the</a:t>
            </a:r>
            <a:r>
              <a:rPr sz="3000" b="1" spc="-5" dirty="0">
                <a:solidFill>
                  <a:srgbClr val="3E1F51"/>
                </a:solidFill>
                <a:latin typeface="Calibri"/>
                <a:cs typeface="Calibri"/>
              </a:rPr>
              <a:t> </a:t>
            </a:r>
            <a:r>
              <a:rPr sz="3000" b="1" spc="-15" dirty="0">
                <a:solidFill>
                  <a:srgbClr val="3E1F51"/>
                </a:solidFill>
                <a:latin typeface="Calibri"/>
                <a:cs typeface="Calibri"/>
              </a:rPr>
              <a:t>data.</a:t>
            </a:r>
            <a:endParaRPr sz="30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411480" y="292620"/>
            <a:ext cx="6880859" cy="546100"/>
            <a:chOff x="411480" y="292620"/>
            <a:chExt cx="6880859" cy="5461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11480" y="292620"/>
              <a:ext cx="6880859" cy="545579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32193" y="312420"/>
              <a:ext cx="6806298" cy="471424"/>
            </a:xfrm>
            <a:prstGeom prst="rect">
              <a:avLst/>
            </a:prstGeom>
          </p:spPr>
        </p:pic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1686378" y="1458799"/>
            <a:ext cx="5771243" cy="68993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SELECT</a:t>
            </a:r>
            <a:r>
              <a:rPr spc="-75" dirty="0"/>
              <a:t> </a:t>
            </a:r>
            <a:r>
              <a:rPr spc="-5" dirty="0"/>
              <a:t>statement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99592" y="2769332"/>
            <a:ext cx="7921625" cy="1319336"/>
          </a:xfrm>
          <a:prstGeom prst="rect">
            <a:avLst/>
          </a:prstGeom>
        </p:spPr>
        <p:txBody>
          <a:bodyPr vert="horz" wrap="square" lIns="0" tIns="60960" rIns="0" bIns="0" rtlCol="0">
            <a:spAutoFit/>
          </a:bodyPr>
          <a:lstStyle/>
          <a:p>
            <a:pPr marL="396240" marR="289560" indent="-6350">
              <a:lnSpc>
                <a:spcPts val="3020"/>
              </a:lnSpc>
              <a:spcBef>
                <a:spcPts val="480"/>
              </a:spcBef>
            </a:pPr>
            <a:r>
              <a:rPr sz="2800" b="1" spc="-10" dirty="0">
                <a:latin typeface="Courier New"/>
                <a:cs typeface="Courier New"/>
              </a:rPr>
              <a:t>One basic statement for retrieving </a:t>
            </a:r>
            <a:r>
              <a:rPr sz="2800" b="1" spc="-1670" dirty="0">
                <a:latin typeface="Courier New"/>
                <a:cs typeface="Courier New"/>
              </a:rPr>
              <a:t> </a:t>
            </a:r>
            <a:r>
              <a:rPr sz="2800" b="1" spc="-10" dirty="0">
                <a:latin typeface="Courier New"/>
                <a:cs typeface="Courier New"/>
              </a:rPr>
              <a:t>information</a:t>
            </a:r>
            <a:r>
              <a:rPr sz="2800" b="1" spc="-15" dirty="0">
                <a:latin typeface="Courier New"/>
                <a:cs typeface="Courier New"/>
              </a:rPr>
              <a:t> </a:t>
            </a:r>
            <a:r>
              <a:rPr sz="2800" b="1" spc="-10" dirty="0">
                <a:latin typeface="Courier New"/>
                <a:cs typeface="Courier New"/>
              </a:rPr>
              <a:t>from </a:t>
            </a:r>
            <a:r>
              <a:rPr sz="2800" b="1" spc="-5" dirty="0">
                <a:latin typeface="Courier New"/>
                <a:cs typeface="Courier New"/>
              </a:rPr>
              <a:t>a</a:t>
            </a:r>
            <a:r>
              <a:rPr sz="2800" b="1" spc="-25" dirty="0">
                <a:latin typeface="Courier New"/>
                <a:cs typeface="Courier New"/>
              </a:rPr>
              <a:t> </a:t>
            </a:r>
            <a:r>
              <a:rPr sz="2800" b="1" spc="-10" dirty="0">
                <a:latin typeface="Courier New"/>
                <a:cs typeface="Courier New"/>
              </a:rPr>
              <a:t>database</a:t>
            </a:r>
            <a:endParaRPr sz="2800" dirty="0">
              <a:latin typeface="Courier New"/>
              <a:cs typeface="Courier New"/>
            </a:endParaRPr>
          </a:p>
          <a:p>
            <a:pPr marL="354965" marR="5080" indent="-342900">
              <a:lnSpc>
                <a:spcPct val="90000"/>
              </a:lnSpc>
              <a:spcBef>
                <a:spcPts val="660"/>
              </a:spcBef>
            </a:pPr>
            <a:endParaRPr sz="2800" dirty="0">
              <a:latin typeface="Courier New"/>
              <a:cs typeface="Courier New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object 16"/>
          <p:cNvSpPr txBox="1">
            <a:spLocks noGrp="1"/>
          </p:cNvSpPr>
          <p:nvPr>
            <p:ph type="title"/>
          </p:nvPr>
        </p:nvSpPr>
        <p:spPr>
          <a:xfrm>
            <a:off x="709676" y="1268760"/>
            <a:ext cx="8025765" cy="48323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Basic</a:t>
            </a:r>
            <a:r>
              <a:rPr spc="-15" dirty="0"/>
              <a:t> </a:t>
            </a:r>
            <a:r>
              <a:rPr spc="-5" dirty="0"/>
              <a:t>form</a:t>
            </a:r>
            <a:r>
              <a:rPr spc="-10" dirty="0"/>
              <a:t> </a:t>
            </a:r>
            <a:r>
              <a:rPr spc="-5" dirty="0"/>
              <a:t>of</a:t>
            </a:r>
            <a:r>
              <a:rPr spc="-10" dirty="0"/>
              <a:t> </a:t>
            </a:r>
            <a:r>
              <a:rPr spc="-5" dirty="0"/>
              <a:t>the</a:t>
            </a:r>
            <a:r>
              <a:rPr spc="-10" dirty="0"/>
              <a:t> </a:t>
            </a:r>
            <a:r>
              <a:rPr spc="-5" dirty="0"/>
              <a:t>SELECT</a:t>
            </a:r>
            <a:r>
              <a:rPr spc="-15" dirty="0"/>
              <a:t> </a:t>
            </a:r>
            <a:r>
              <a:rPr spc="-5" dirty="0"/>
              <a:t>statement:</a:t>
            </a:r>
          </a:p>
        </p:txBody>
      </p:sp>
      <p:pic>
        <p:nvPicPr>
          <p:cNvPr id="17" name="object 1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38200" y="2438400"/>
            <a:ext cx="7307580" cy="2590800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49096" y="1628800"/>
            <a:ext cx="6845808" cy="1447800"/>
          </a:xfrm>
          <a:prstGeom prst="rect">
            <a:avLst/>
          </a:prstGeom>
        </p:spPr>
      </p:pic>
      <p:grpSp>
        <p:nvGrpSpPr>
          <p:cNvPr id="7" name="object 7"/>
          <p:cNvGrpSpPr/>
          <p:nvPr/>
        </p:nvGrpSpPr>
        <p:grpSpPr>
          <a:xfrm>
            <a:off x="411480" y="292620"/>
            <a:ext cx="5291455" cy="546100"/>
            <a:chOff x="411480" y="292620"/>
            <a:chExt cx="5291455" cy="546100"/>
          </a:xfrm>
        </p:grpSpPr>
        <p:pic>
          <p:nvPicPr>
            <p:cNvPr id="8" name="object 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11480" y="292620"/>
              <a:ext cx="5291328" cy="545579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432193" y="312420"/>
              <a:ext cx="5216131" cy="471424"/>
            </a:xfrm>
            <a:prstGeom prst="rect">
              <a:avLst/>
            </a:prstGeom>
          </p:spPr>
        </p:pic>
      </p:grpSp>
      <p:sp>
        <p:nvSpPr>
          <p:cNvPr id="10" name="object 10"/>
          <p:cNvSpPr txBox="1"/>
          <p:nvPr/>
        </p:nvSpPr>
        <p:spPr>
          <a:xfrm>
            <a:off x="7014209" y="6428943"/>
            <a:ext cx="874394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dirty="0">
                <a:solidFill>
                  <a:srgbClr val="990033"/>
                </a:solidFill>
                <a:latin typeface="Arial"/>
                <a:cs typeface="Arial"/>
              </a:rPr>
              <a:t>Slide</a:t>
            </a:r>
            <a:r>
              <a:rPr sz="1400" spc="-45" dirty="0">
                <a:solidFill>
                  <a:srgbClr val="990033"/>
                </a:solidFill>
                <a:latin typeface="Arial"/>
                <a:cs typeface="Arial"/>
              </a:rPr>
              <a:t> </a:t>
            </a:r>
            <a:r>
              <a:rPr sz="1400" spc="-5" dirty="0">
                <a:solidFill>
                  <a:srgbClr val="990033"/>
                </a:solidFill>
                <a:latin typeface="Arial"/>
                <a:cs typeface="Arial"/>
              </a:rPr>
              <a:t>6-</a:t>
            </a:r>
            <a:r>
              <a:rPr sz="1400" spc="-55" dirty="0">
                <a:solidFill>
                  <a:srgbClr val="990033"/>
                </a:solidFill>
                <a:latin typeface="Arial"/>
                <a:cs typeface="Arial"/>
              </a:rPr>
              <a:t> </a:t>
            </a:r>
            <a:r>
              <a:rPr sz="1400" spc="-5" dirty="0">
                <a:solidFill>
                  <a:srgbClr val="990033"/>
                </a:solidFill>
                <a:latin typeface="Arial"/>
                <a:cs typeface="Arial"/>
              </a:rPr>
              <a:t>31</a:t>
            </a:r>
            <a:endParaRPr sz="1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411480" y="294144"/>
            <a:ext cx="6730365" cy="573405"/>
            <a:chOff x="411480" y="294144"/>
            <a:chExt cx="6730365" cy="57340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11480" y="294144"/>
              <a:ext cx="6729983" cy="573011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32193" y="313562"/>
              <a:ext cx="6654787" cy="499744"/>
            </a:xfrm>
            <a:prstGeom prst="rect">
              <a:avLst/>
            </a:prstGeom>
          </p:spPr>
        </p:pic>
      </p:grpSp>
      <p:grpSp>
        <p:nvGrpSpPr>
          <p:cNvPr id="5" name="object 5"/>
          <p:cNvGrpSpPr/>
          <p:nvPr/>
        </p:nvGrpSpPr>
        <p:grpSpPr>
          <a:xfrm>
            <a:off x="382524" y="970788"/>
            <a:ext cx="4290060" cy="525780"/>
            <a:chOff x="382524" y="970788"/>
            <a:chExt cx="4290060" cy="525780"/>
          </a:xfrm>
        </p:grpSpPr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82524" y="970788"/>
              <a:ext cx="4290060" cy="525779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402210" y="990346"/>
              <a:ext cx="4216525" cy="451865"/>
            </a:xfrm>
            <a:prstGeom prst="rect">
              <a:avLst/>
            </a:prstGeom>
          </p:spPr>
        </p:pic>
      </p:grp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-468560" y="1783364"/>
            <a:ext cx="8229600" cy="442877"/>
          </a:xfrm>
          <a:prstGeom prst="rect">
            <a:avLst/>
          </a:prstGeom>
        </p:spPr>
        <p:txBody>
          <a:bodyPr vert="horz" wrap="square" lIns="0" tIns="64769" rIns="0" bIns="0" rtlCol="0">
            <a:spAutoFit/>
          </a:bodyPr>
          <a:lstStyle/>
          <a:p>
            <a:pPr marL="354965" marR="5080" indent="-342900">
              <a:lnSpc>
                <a:spcPts val="3240"/>
              </a:lnSpc>
              <a:spcBef>
                <a:spcPts val="509"/>
              </a:spcBef>
            </a:pPr>
            <a:r>
              <a:rPr sz="2400" spc="-5" dirty="0"/>
              <a:t>Three commands used to modify the </a:t>
            </a:r>
            <a:r>
              <a:rPr sz="2400" spc="-1789" dirty="0"/>
              <a:t> </a:t>
            </a:r>
            <a:r>
              <a:rPr sz="2400" dirty="0"/>
              <a:t>database: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11560" y="2350712"/>
            <a:ext cx="7641590" cy="2691762"/>
          </a:xfrm>
          <a:prstGeom prst="rect">
            <a:avLst/>
          </a:prstGeom>
        </p:spPr>
        <p:txBody>
          <a:bodyPr vert="horz" wrap="square" lIns="0" tIns="52069" rIns="0" bIns="0" rtlCol="0">
            <a:spAutoFit/>
          </a:bodyPr>
          <a:lstStyle/>
          <a:p>
            <a:pPr marL="367665" marR="474980" indent="-342900">
              <a:lnSpc>
                <a:spcPts val="3240"/>
              </a:lnSpc>
              <a:spcBef>
                <a:spcPts val="750"/>
              </a:spcBef>
            </a:pPr>
            <a:r>
              <a:rPr b="1" spc="-5" dirty="0">
                <a:solidFill>
                  <a:srgbClr val="800000"/>
                </a:solidFill>
                <a:latin typeface="Courier New"/>
                <a:cs typeface="Courier New"/>
              </a:rPr>
              <a:t>INSERT</a:t>
            </a:r>
            <a:r>
              <a:rPr b="1" spc="235" dirty="0">
                <a:solidFill>
                  <a:srgbClr val="800000"/>
                </a:solidFill>
                <a:latin typeface="Courier New"/>
                <a:cs typeface="Courier New"/>
              </a:rPr>
              <a:t> </a:t>
            </a:r>
            <a:r>
              <a:rPr sz="2000" b="1" spc="-5" dirty="0">
                <a:latin typeface="Courier New"/>
                <a:cs typeface="Courier New"/>
              </a:rPr>
              <a:t>typically</a:t>
            </a:r>
            <a:r>
              <a:rPr sz="2000" b="1" spc="-10" dirty="0">
                <a:latin typeface="Courier New"/>
                <a:cs typeface="Courier New"/>
              </a:rPr>
              <a:t> </a:t>
            </a:r>
            <a:r>
              <a:rPr sz="2000" b="1" spc="-5" dirty="0">
                <a:latin typeface="Courier New"/>
                <a:cs typeface="Courier New"/>
              </a:rPr>
              <a:t>inserts</a:t>
            </a:r>
            <a:r>
              <a:rPr sz="2000" b="1" spc="-15" dirty="0">
                <a:latin typeface="Courier New"/>
                <a:cs typeface="Courier New"/>
              </a:rPr>
              <a:t> </a:t>
            </a:r>
            <a:r>
              <a:rPr sz="2000" b="1" dirty="0">
                <a:latin typeface="Courier New"/>
                <a:cs typeface="Courier New"/>
              </a:rPr>
              <a:t>a</a:t>
            </a:r>
            <a:r>
              <a:rPr sz="2000" b="1" spc="-10" dirty="0">
                <a:latin typeface="Courier New"/>
                <a:cs typeface="Courier New"/>
              </a:rPr>
              <a:t> </a:t>
            </a:r>
            <a:r>
              <a:rPr sz="2000" b="1" spc="-5" dirty="0">
                <a:latin typeface="Courier New"/>
                <a:cs typeface="Courier New"/>
              </a:rPr>
              <a:t>tuple </a:t>
            </a:r>
            <a:r>
              <a:rPr sz="2000" b="1" spc="-1789" dirty="0">
                <a:latin typeface="Courier New"/>
                <a:cs typeface="Courier New"/>
              </a:rPr>
              <a:t> </a:t>
            </a:r>
            <a:r>
              <a:rPr sz="2000" b="1" dirty="0">
                <a:latin typeface="Courier New"/>
                <a:cs typeface="Courier New"/>
              </a:rPr>
              <a:t>(row)</a:t>
            </a:r>
            <a:r>
              <a:rPr sz="2000" b="1" spc="-15" dirty="0">
                <a:latin typeface="Courier New"/>
                <a:cs typeface="Courier New"/>
              </a:rPr>
              <a:t> </a:t>
            </a:r>
            <a:r>
              <a:rPr sz="2000" b="1" dirty="0">
                <a:latin typeface="Courier New"/>
                <a:cs typeface="Courier New"/>
              </a:rPr>
              <a:t>in</a:t>
            </a:r>
            <a:r>
              <a:rPr sz="2000" b="1" spc="-15" dirty="0">
                <a:latin typeface="Courier New"/>
                <a:cs typeface="Courier New"/>
              </a:rPr>
              <a:t> </a:t>
            </a:r>
            <a:r>
              <a:rPr sz="2000" b="1" dirty="0">
                <a:latin typeface="Courier New"/>
                <a:cs typeface="Courier New"/>
              </a:rPr>
              <a:t>a</a:t>
            </a:r>
            <a:r>
              <a:rPr sz="2000" b="1" spc="-15" dirty="0">
                <a:latin typeface="Courier New"/>
                <a:cs typeface="Courier New"/>
              </a:rPr>
              <a:t> </a:t>
            </a:r>
            <a:r>
              <a:rPr sz="2000" b="1" dirty="0">
                <a:latin typeface="Courier New"/>
                <a:cs typeface="Courier New"/>
              </a:rPr>
              <a:t>relation</a:t>
            </a:r>
            <a:r>
              <a:rPr sz="2000" b="1" spc="-15" dirty="0">
                <a:latin typeface="Courier New"/>
                <a:cs typeface="Courier New"/>
              </a:rPr>
              <a:t> </a:t>
            </a:r>
            <a:r>
              <a:rPr sz="2000" b="1" dirty="0">
                <a:latin typeface="Courier New"/>
                <a:cs typeface="Courier New"/>
              </a:rPr>
              <a:t>(table)</a:t>
            </a:r>
            <a:endParaRPr sz="2000" dirty="0">
              <a:latin typeface="Courier New"/>
              <a:cs typeface="Courier New"/>
            </a:endParaRPr>
          </a:p>
          <a:p>
            <a:pPr marL="367665" marR="1085215" indent="-342900">
              <a:lnSpc>
                <a:spcPct val="90000"/>
              </a:lnSpc>
              <a:spcBef>
                <a:spcPts val="670"/>
              </a:spcBef>
            </a:pPr>
            <a:r>
              <a:rPr b="1" spc="-5" dirty="0">
                <a:solidFill>
                  <a:srgbClr val="800000"/>
                </a:solidFill>
                <a:latin typeface="Courier New"/>
                <a:cs typeface="Courier New"/>
              </a:rPr>
              <a:t>UPDATE</a:t>
            </a:r>
            <a:r>
              <a:rPr b="1" spc="235" dirty="0">
                <a:solidFill>
                  <a:srgbClr val="800000"/>
                </a:solidFill>
                <a:latin typeface="Courier New"/>
                <a:cs typeface="Courier New"/>
              </a:rPr>
              <a:t> </a:t>
            </a:r>
            <a:r>
              <a:rPr sz="2000" b="1" spc="-5" dirty="0">
                <a:latin typeface="Courier New"/>
                <a:cs typeface="Courier New"/>
              </a:rPr>
              <a:t>may</a:t>
            </a:r>
            <a:r>
              <a:rPr sz="2000" b="1" spc="-15" dirty="0">
                <a:latin typeface="Courier New"/>
                <a:cs typeface="Courier New"/>
              </a:rPr>
              <a:t> </a:t>
            </a:r>
            <a:r>
              <a:rPr sz="2000" b="1" spc="-5" dirty="0">
                <a:latin typeface="Courier New"/>
                <a:cs typeface="Courier New"/>
              </a:rPr>
              <a:t>update</a:t>
            </a:r>
            <a:r>
              <a:rPr sz="2000" b="1" spc="-20" dirty="0">
                <a:latin typeface="Courier New"/>
                <a:cs typeface="Courier New"/>
              </a:rPr>
              <a:t> </a:t>
            </a:r>
            <a:r>
              <a:rPr sz="2000" b="1" dirty="0">
                <a:latin typeface="Courier New"/>
                <a:cs typeface="Courier New"/>
              </a:rPr>
              <a:t>a</a:t>
            </a:r>
            <a:r>
              <a:rPr sz="2000" b="1" spc="-15" dirty="0">
                <a:latin typeface="Courier New"/>
                <a:cs typeface="Courier New"/>
              </a:rPr>
              <a:t> </a:t>
            </a:r>
            <a:r>
              <a:rPr sz="2000" b="1" spc="-5" dirty="0">
                <a:latin typeface="Courier New"/>
                <a:cs typeface="Courier New"/>
              </a:rPr>
              <a:t>number</a:t>
            </a:r>
            <a:r>
              <a:rPr sz="2000" b="1" spc="-20" dirty="0">
                <a:latin typeface="Courier New"/>
                <a:cs typeface="Courier New"/>
              </a:rPr>
              <a:t> </a:t>
            </a:r>
            <a:r>
              <a:rPr sz="2000" b="1" spc="-5" dirty="0">
                <a:latin typeface="Courier New"/>
                <a:cs typeface="Courier New"/>
              </a:rPr>
              <a:t>of </a:t>
            </a:r>
            <a:r>
              <a:rPr sz="2000" b="1" spc="-1785" dirty="0">
                <a:latin typeface="Courier New"/>
                <a:cs typeface="Courier New"/>
              </a:rPr>
              <a:t> </a:t>
            </a:r>
            <a:r>
              <a:rPr sz="2000" b="1" dirty="0">
                <a:latin typeface="Courier New"/>
                <a:cs typeface="Courier New"/>
              </a:rPr>
              <a:t>tuples</a:t>
            </a:r>
            <a:r>
              <a:rPr sz="2000" b="1" spc="-25" dirty="0">
                <a:latin typeface="Courier New"/>
                <a:cs typeface="Courier New"/>
              </a:rPr>
              <a:t> </a:t>
            </a:r>
            <a:r>
              <a:rPr sz="2000" b="1" dirty="0">
                <a:latin typeface="Courier New"/>
                <a:cs typeface="Courier New"/>
              </a:rPr>
              <a:t>(rows)</a:t>
            </a:r>
            <a:r>
              <a:rPr sz="2000" b="1" spc="-25" dirty="0">
                <a:latin typeface="Courier New"/>
                <a:cs typeface="Courier New"/>
              </a:rPr>
              <a:t> </a:t>
            </a:r>
            <a:r>
              <a:rPr sz="2000" b="1" dirty="0">
                <a:latin typeface="Courier New"/>
                <a:cs typeface="Courier New"/>
              </a:rPr>
              <a:t>in</a:t>
            </a:r>
            <a:r>
              <a:rPr sz="2000" b="1" spc="-25" dirty="0">
                <a:latin typeface="Courier New"/>
                <a:cs typeface="Courier New"/>
              </a:rPr>
              <a:t> </a:t>
            </a:r>
            <a:r>
              <a:rPr sz="2000" b="1" dirty="0">
                <a:latin typeface="Courier New"/>
                <a:cs typeface="Courier New"/>
              </a:rPr>
              <a:t>a</a:t>
            </a:r>
            <a:r>
              <a:rPr sz="2000" b="1" spc="-25" dirty="0">
                <a:latin typeface="Courier New"/>
                <a:cs typeface="Courier New"/>
              </a:rPr>
              <a:t> </a:t>
            </a:r>
            <a:r>
              <a:rPr sz="2000" b="1" dirty="0">
                <a:latin typeface="Courier New"/>
                <a:cs typeface="Courier New"/>
              </a:rPr>
              <a:t>relation </a:t>
            </a:r>
            <a:r>
              <a:rPr sz="2000" b="1" spc="-1785" dirty="0">
                <a:latin typeface="Courier New"/>
                <a:cs typeface="Courier New"/>
              </a:rPr>
              <a:t> </a:t>
            </a:r>
            <a:r>
              <a:rPr sz="2000" b="1" dirty="0">
                <a:latin typeface="Courier New"/>
                <a:cs typeface="Courier New"/>
              </a:rPr>
              <a:t>(table) that satisfy the </a:t>
            </a:r>
            <a:r>
              <a:rPr sz="2000" b="1" spc="5" dirty="0">
                <a:latin typeface="Courier New"/>
                <a:cs typeface="Courier New"/>
              </a:rPr>
              <a:t> </a:t>
            </a:r>
            <a:r>
              <a:rPr sz="2000" b="1" dirty="0">
                <a:latin typeface="Courier New"/>
                <a:cs typeface="Courier New"/>
              </a:rPr>
              <a:t>condition</a:t>
            </a:r>
            <a:endParaRPr sz="2000" dirty="0">
              <a:latin typeface="Courier New"/>
              <a:cs typeface="Courier New"/>
            </a:endParaRPr>
          </a:p>
          <a:p>
            <a:pPr marL="367665" marR="17780" indent="-342900">
              <a:lnSpc>
                <a:spcPts val="3240"/>
              </a:lnSpc>
              <a:spcBef>
                <a:spcPts val="770"/>
              </a:spcBef>
            </a:pPr>
            <a:r>
              <a:rPr b="1" spc="-5" dirty="0">
                <a:solidFill>
                  <a:srgbClr val="800000"/>
                </a:solidFill>
                <a:latin typeface="Courier New"/>
                <a:cs typeface="Courier New"/>
              </a:rPr>
              <a:t>DELETE</a:t>
            </a:r>
            <a:r>
              <a:rPr b="1" spc="240" dirty="0">
                <a:solidFill>
                  <a:srgbClr val="800000"/>
                </a:solidFill>
                <a:latin typeface="Courier New"/>
                <a:cs typeface="Courier New"/>
              </a:rPr>
              <a:t> </a:t>
            </a:r>
            <a:r>
              <a:rPr sz="2000" b="1" spc="-5" dirty="0">
                <a:latin typeface="Courier New"/>
                <a:cs typeface="Courier New"/>
              </a:rPr>
              <a:t>may</a:t>
            </a:r>
            <a:r>
              <a:rPr sz="2000" b="1" spc="-15" dirty="0">
                <a:latin typeface="Courier New"/>
                <a:cs typeface="Courier New"/>
              </a:rPr>
              <a:t> </a:t>
            </a:r>
            <a:r>
              <a:rPr sz="2000" b="1" spc="-5" dirty="0">
                <a:latin typeface="Courier New"/>
                <a:cs typeface="Courier New"/>
              </a:rPr>
              <a:t>also</a:t>
            </a:r>
            <a:r>
              <a:rPr sz="2000" b="1" spc="-15" dirty="0">
                <a:latin typeface="Courier New"/>
                <a:cs typeface="Courier New"/>
              </a:rPr>
              <a:t> </a:t>
            </a:r>
            <a:r>
              <a:rPr sz="2000" b="1" spc="-5" dirty="0">
                <a:latin typeface="Courier New"/>
                <a:cs typeface="Courier New"/>
              </a:rPr>
              <a:t>update</a:t>
            </a:r>
            <a:r>
              <a:rPr sz="2000" b="1" spc="-15" dirty="0">
                <a:latin typeface="Courier New"/>
                <a:cs typeface="Courier New"/>
              </a:rPr>
              <a:t> </a:t>
            </a:r>
            <a:r>
              <a:rPr sz="2000" b="1" dirty="0">
                <a:latin typeface="Courier New"/>
                <a:cs typeface="Courier New"/>
              </a:rPr>
              <a:t>a</a:t>
            </a:r>
            <a:r>
              <a:rPr sz="2000" b="1" spc="-15" dirty="0">
                <a:latin typeface="Courier New"/>
                <a:cs typeface="Courier New"/>
              </a:rPr>
              <a:t> </a:t>
            </a:r>
            <a:r>
              <a:rPr sz="2000" b="1" spc="-5" dirty="0">
                <a:latin typeface="Courier New"/>
                <a:cs typeface="Courier New"/>
              </a:rPr>
              <a:t>number</a:t>
            </a:r>
            <a:r>
              <a:rPr sz="2000" b="1" spc="-15" dirty="0">
                <a:latin typeface="Courier New"/>
                <a:cs typeface="Courier New"/>
              </a:rPr>
              <a:t> </a:t>
            </a:r>
            <a:r>
              <a:rPr sz="2000" b="1" spc="-5" dirty="0">
                <a:latin typeface="Courier New"/>
                <a:cs typeface="Courier New"/>
              </a:rPr>
              <a:t>of </a:t>
            </a:r>
            <a:r>
              <a:rPr sz="2000" b="1" spc="-1789" dirty="0">
                <a:latin typeface="Courier New"/>
                <a:cs typeface="Courier New"/>
              </a:rPr>
              <a:t> </a:t>
            </a:r>
            <a:r>
              <a:rPr sz="2000" b="1" dirty="0">
                <a:latin typeface="Courier New"/>
                <a:cs typeface="Courier New"/>
              </a:rPr>
              <a:t>tuples (rows) in a relatio</a:t>
            </a:r>
            <a:r>
              <a:rPr sz="2000" b="1" spc="-1720" dirty="0">
                <a:latin typeface="Courier New"/>
                <a:cs typeface="Courier New"/>
              </a:rPr>
              <a:t>n</a:t>
            </a:r>
            <a:endParaRPr sz="1600" baseline="11904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411480" y="315480"/>
            <a:ext cx="1690370" cy="472440"/>
            <a:chOff x="411480" y="315480"/>
            <a:chExt cx="1690370" cy="47244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11480" y="315480"/>
              <a:ext cx="1690116" cy="472427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32193" y="336168"/>
              <a:ext cx="1614538" cy="396493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755576" y="1124744"/>
            <a:ext cx="8076565" cy="2431434"/>
          </a:xfrm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/>
          <a:p>
            <a:pPr marL="380365" marR="30480" indent="-342900">
              <a:lnSpc>
                <a:spcPct val="90000"/>
              </a:lnSpc>
              <a:spcBef>
                <a:spcPts val="459"/>
              </a:spcBef>
            </a:pPr>
            <a:r>
              <a:rPr sz="2000" b="1" spc="-5" dirty="0">
                <a:latin typeface="Courier New"/>
                <a:cs typeface="Courier New"/>
              </a:rPr>
              <a:t>In its simplest form, it is used to </a:t>
            </a:r>
            <a:r>
              <a:rPr sz="2000" b="1" spc="-1789" dirty="0">
                <a:latin typeface="Courier New"/>
                <a:cs typeface="Courier New"/>
              </a:rPr>
              <a:t> </a:t>
            </a:r>
            <a:r>
              <a:rPr sz="2000" b="1" dirty="0">
                <a:latin typeface="Courier New"/>
                <a:cs typeface="Courier New"/>
              </a:rPr>
              <a:t>add one or more tuples to a </a:t>
            </a:r>
            <a:r>
              <a:rPr sz="2000" b="1" spc="5" dirty="0">
                <a:latin typeface="Courier New"/>
                <a:cs typeface="Courier New"/>
              </a:rPr>
              <a:t> </a:t>
            </a:r>
            <a:r>
              <a:rPr sz="2000" b="1" dirty="0">
                <a:latin typeface="Courier New"/>
                <a:cs typeface="Courier New"/>
              </a:rPr>
              <a:t>relation</a:t>
            </a:r>
            <a:endParaRPr sz="2000" dirty="0">
              <a:latin typeface="Courier New"/>
              <a:cs typeface="Courier New"/>
            </a:endParaRPr>
          </a:p>
          <a:p>
            <a:pPr marL="380365" marR="363220" indent="-342900">
              <a:lnSpc>
                <a:spcPct val="90000"/>
              </a:lnSpc>
              <a:spcBef>
                <a:spcPts val="720"/>
              </a:spcBef>
            </a:pPr>
            <a:r>
              <a:rPr sz="2000" b="1" spc="-5" dirty="0">
                <a:latin typeface="Courier New"/>
                <a:cs typeface="Courier New"/>
              </a:rPr>
              <a:t>Attribute values should be listed </a:t>
            </a:r>
            <a:r>
              <a:rPr sz="2000" b="1" spc="-1789" dirty="0">
                <a:latin typeface="Courier New"/>
                <a:cs typeface="Courier New"/>
              </a:rPr>
              <a:t> </a:t>
            </a:r>
            <a:r>
              <a:rPr sz="2000" b="1" dirty="0">
                <a:latin typeface="Courier New"/>
                <a:cs typeface="Courier New"/>
              </a:rPr>
              <a:t>in the same order as the </a:t>
            </a:r>
            <a:r>
              <a:rPr sz="2000" b="1" spc="5" dirty="0">
                <a:latin typeface="Courier New"/>
                <a:cs typeface="Courier New"/>
              </a:rPr>
              <a:t> </a:t>
            </a:r>
            <a:r>
              <a:rPr sz="2000" b="1" dirty="0">
                <a:latin typeface="Courier New"/>
                <a:cs typeface="Courier New"/>
              </a:rPr>
              <a:t>attributes</a:t>
            </a:r>
            <a:r>
              <a:rPr sz="2000" b="1" spc="-25" dirty="0">
                <a:latin typeface="Courier New"/>
                <a:cs typeface="Courier New"/>
              </a:rPr>
              <a:t> </a:t>
            </a:r>
            <a:r>
              <a:rPr sz="2000" b="1" dirty="0">
                <a:latin typeface="Courier New"/>
                <a:cs typeface="Courier New"/>
              </a:rPr>
              <a:t>were</a:t>
            </a:r>
            <a:r>
              <a:rPr sz="2000" b="1" spc="-25" dirty="0">
                <a:latin typeface="Courier New"/>
                <a:cs typeface="Courier New"/>
              </a:rPr>
              <a:t> </a:t>
            </a:r>
            <a:r>
              <a:rPr sz="2000" b="1" dirty="0">
                <a:latin typeface="Courier New"/>
                <a:cs typeface="Courier New"/>
              </a:rPr>
              <a:t>specified</a:t>
            </a:r>
            <a:r>
              <a:rPr sz="2000" b="1" spc="-25" dirty="0">
                <a:latin typeface="Courier New"/>
                <a:cs typeface="Courier New"/>
              </a:rPr>
              <a:t> </a:t>
            </a:r>
            <a:r>
              <a:rPr sz="2000" b="1" dirty="0">
                <a:latin typeface="Courier New"/>
                <a:cs typeface="Courier New"/>
              </a:rPr>
              <a:t>in</a:t>
            </a:r>
            <a:r>
              <a:rPr sz="2000" b="1" spc="-25" dirty="0">
                <a:latin typeface="Courier New"/>
                <a:cs typeface="Courier New"/>
              </a:rPr>
              <a:t> </a:t>
            </a:r>
            <a:r>
              <a:rPr sz="2000" b="1" dirty="0">
                <a:latin typeface="Courier New"/>
                <a:cs typeface="Courier New"/>
              </a:rPr>
              <a:t>the </a:t>
            </a:r>
            <a:r>
              <a:rPr sz="2000" b="1" spc="-1785" dirty="0">
                <a:latin typeface="Courier New"/>
                <a:cs typeface="Courier New"/>
              </a:rPr>
              <a:t> </a:t>
            </a:r>
            <a:r>
              <a:rPr sz="2000" b="1" dirty="0">
                <a:latin typeface="Courier New"/>
                <a:cs typeface="Courier New"/>
              </a:rPr>
              <a:t>CREATE</a:t>
            </a:r>
            <a:r>
              <a:rPr sz="2000" b="1" spc="-10" dirty="0">
                <a:latin typeface="Courier New"/>
                <a:cs typeface="Courier New"/>
              </a:rPr>
              <a:t> </a:t>
            </a:r>
            <a:r>
              <a:rPr sz="2000" b="1" dirty="0">
                <a:latin typeface="Courier New"/>
                <a:cs typeface="Courier New"/>
              </a:rPr>
              <a:t>TABLE</a:t>
            </a:r>
            <a:r>
              <a:rPr sz="2000" b="1" spc="-5" dirty="0">
                <a:latin typeface="Courier New"/>
                <a:cs typeface="Courier New"/>
              </a:rPr>
              <a:t> </a:t>
            </a:r>
            <a:r>
              <a:rPr sz="2000" b="1" dirty="0">
                <a:latin typeface="Courier New"/>
                <a:cs typeface="Courier New"/>
              </a:rPr>
              <a:t>command</a:t>
            </a:r>
            <a:endParaRPr sz="2000" dirty="0">
              <a:latin typeface="Courier New"/>
              <a:cs typeface="Courier New"/>
            </a:endParaRPr>
          </a:p>
          <a:p>
            <a:pPr marL="380365" marR="1401445" indent="-342900">
              <a:lnSpc>
                <a:spcPts val="3240"/>
              </a:lnSpc>
              <a:spcBef>
                <a:spcPts val="770"/>
              </a:spcBef>
            </a:pPr>
            <a:r>
              <a:rPr sz="2000" b="1" spc="-5" dirty="0">
                <a:latin typeface="Courier New"/>
                <a:cs typeface="Courier New"/>
              </a:rPr>
              <a:t>Constraints on data types are </a:t>
            </a:r>
            <a:r>
              <a:rPr sz="2000" b="1" spc="-1789" dirty="0">
                <a:latin typeface="Courier New"/>
                <a:cs typeface="Courier New"/>
              </a:rPr>
              <a:t> </a:t>
            </a:r>
            <a:r>
              <a:rPr sz="2000" b="1" dirty="0">
                <a:latin typeface="Courier New"/>
                <a:cs typeface="Courier New"/>
              </a:rPr>
              <a:t>observed</a:t>
            </a:r>
            <a:r>
              <a:rPr lang="en-GB" sz="2000" b="1" spc="-20" dirty="0">
                <a:latin typeface="Courier New"/>
                <a:cs typeface="Courier New"/>
              </a:rPr>
              <a:t> </a:t>
            </a:r>
            <a:r>
              <a:rPr sz="2000" b="1" dirty="0">
                <a:latin typeface="Courier New"/>
                <a:cs typeface="Courier New"/>
              </a:rPr>
              <a:t>automatically</a:t>
            </a:r>
            <a:endParaRPr sz="2000" dirty="0">
              <a:latin typeface="Courier New"/>
              <a:cs typeface="Courier New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65759" y="292582"/>
            <a:ext cx="5257800" cy="495934"/>
            <a:chOff x="365759" y="292582"/>
            <a:chExt cx="5257800" cy="495934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65759" y="292582"/>
              <a:ext cx="5257800" cy="495325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85470" y="312420"/>
              <a:ext cx="5183987" cy="420242"/>
            </a:xfrm>
            <a:prstGeom prst="rect">
              <a:avLst/>
            </a:prstGeom>
          </p:spPr>
        </p:pic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457200" y="658666"/>
            <a:ext cx="8229600" cy="1143000"/>
          </a:xfrm>
          <a:prstGeom prst="rect">
            <a:avLst/>
          </a:prstGeom>
        </p:spPr>
        <p:txBody>
          <a:bodyPr vert="horz" wrap="square" lIns="0" tIns="43180" rIns="0" bIns="0" rtlCol="0">
            <a:spAutoFit/>
          </a:bodyPr>
          <a:lstStyle/>
          <a:p>
            <a:pPr marL="354965" marR="5080" indent="-342900">
              <a:lnSpc>
                <a:spcPct val="90100"/>
              </a:lnSpc>
              <a:spcBef>
                <a:spcPts val="340"/>
              </a:spcBef>
            </a:pPr>
            <a:r>
              <a:rPr sz="2000" spc="-5" dirty="0"/>
              <a:t>Specify </a:t>
            </a:r>
            <a:r>
              <a:rPr sz="2000" dirty="0"/>
              <a:t>the </a:t>
            </a:r>
            <a:r>
              <a:rPr sz="2000" spc="-5" dirty="0"/>
              <a:t>relation </a:t>
            </a:r>
            <a:r>
              <a:rPr sz="2000" dirty="0"/>
              <a:t>name and a list of </a:t>
            </a:r>
            <a:r>
              <a:rPr sz="2000" spc="-5" dirty="0"/>
              <a:t>values for </a:t>
            </a:r>
            <a:r>
              <a:rPr sz="2000" spc="-1190" dirty="0"/>
              <a:t> </a:t>
            </a:r>
            <a:r>
              <a:rPr sz="2000" spc="-5" dirty="0"/>
              <a:t>the tuple. All values including</a:t>
            </a:r>
            <a:r>
              <a:rPr sz="2000" dirty="0"/>
              <a:t> </a:t>
            </a:r>
            <a:r>
              <a:rPr sz="2000" spc="-5" dirty="0"/>
              <a:t>nulls are </a:t>
            </a:r>
            <a:r>
              <a:rPr sz="2000" dirty="0"/>
              <a:t> </a:t>
            </a:r>
            <a:r>
              <a:rPr sz="2000" spc="-5" dirty="0"/>
              <a:t>supplied.</a:t>
            </a:r>
            <a:endParaRPr sz="2000" dirty="0"/>
          </a:p>
        </p:txBody>
      </p:sp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859537" y="1854145"/>
            <a:ext cx="7030211" cy="838200"/>
          </a:xfrm>
          <a:prstGeom prst="rect">
            <a:avLst/>
          </a:prstGeom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411480" y="320052"/>
            <a:ext cx="1736089" cy="463550"/>
            <a:chOff x="411480" y="320052"/>
            <a:chExt cx="1736089" cy="46355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11480" y="320052"/>
              <a:ext cx="1735836" cy="463283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32193" y="340106"/>
              <a:ext cx="1660639" cy="388747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626110" y="908720"/>
            <a:ext cx="7891780" cy="2419893"/>
          </a:xfrm>
          <a:prstGeom prst="rect">
            <a:avLst/>
          </a:prstGeom>
        </p:spPr>
        <p:txBody>
          <a:bodyPr vert="horz" wrap="square" lIns="0" tIns="49530" rIns="0" bIns="0" rtlCol="0">
            <a:spAutoFit/>
          </a:bodyPr>
          <a:lstStyle/>
          <a:p>
            <a:pPr marL="298450" indent="-285750">
              <a:lnSpc>
                <a:spcPct val="100000"/>
              </a:lnSpc>
              <a:spcBef>
                <a:spcPts val="390"/>
              </a:spcBef>
              <a:buFont typeface="Arial" panose="020B0604020202020204" pitchFamily="34" charset="0"/>
              <a:buChar char="•"/>
            </a:pPr>
            <a:r>
              <a:rPr b="1" spc="-5" dirty="0">
                <a:latin typeface="Courier New"/>
                <a:cs typeface="Courier New"/>
              </a:rPr>
              <a:t>Removes</a:t>
            </a:r>
            <a:r>
              <a:rPr b="1" spc="-40" dirty="0">
                <a:latin typeface="Courier New"/>
                <a:cs typeface="Courier New"/>
              </a:rPr>
              <a:t> </a:t>
            </a:r>
            <a:r>
              <a:rPr b="1" spc="-5" dirty="0">
                <a:latin typeface="Courier New"/>
                <a:cs typeface="Courier New"/>
              </a:rPr>
              <a:t>tuples</a:t>
            </a:r>
            <a:r>
              <a:rPr b="1" spc="-35" dirty="0">
                <a:latin typeface="Courier New"/>
                <a:cs typeface="Courier New"/>
              </a:rPr>
              <a:t> </a:t>
            </a:r>
            <a:r>
              <a:rPr b="1" spc="-5" dirty="0">
                <a:latin typeface="Courier New"/>
                <a:cs typeface="Courier New"/>
              </a:rPr>
              <a:t>from</a:t>
            </a:r>
            <a:r>
              <a:rPr b="1" spc="-10" dirty="0">
                <a:latin typeface="Courier New"/>
                <a:cs typeface="Courier New"/>
              </a:rPr>
              <a:t> </a:t>
            </a:r>
            <a:r>
              <a:rPr b="1" dirty="0">
                <a:latin typeface="Courier New"/>
                <a:cs typeface="Courier New"/>
              </a:rPr>
              <a:t>a</a:t>
            </a:r>
            <a:r>
              <a:rPr b="1" spc="-20" dirty="0">
                <a:latin typeface="Courier New"/>
                <a:cs typeface="Courier New"/>
              </a:rPr>
              <a:t> </a:t>
            </a:r>
            <a:r>
              <a:rPr b="1" spc="-10" dirty="0">
                <a:latin typeface="Courier New"/>
                <a:cs typeface="Courier New"/>
              </a:rPr>
              <a:t>relation</a:t>
            </a:r>
            <a:endParaRPr lang="en-GB" dirty="0">
              <a:latin typeface="Courier New"/>
              <a:cs typeface="Courier New"/>
            </a:endParaRPr>
          </a:p>
          <a:p>
            <a:pPr marL="298450" indent="-285750">
              <a:lnSpc>
                <a:spcPct val="100000"/>
              </a:lnSpc>
              <a:spcBef>
                <a:spcPts val="390"/>
              </a:spcBef>
              <a:buFont typeface="Arial" panose="020B0604020202020204" pitchFamily="34" charset="0"/>
              <a:buChar char="•"/>
            </a:pPr>
            <a:r>
              <a:rPr b="1" spc="-10" dirty="0">
                <a:latin typeface="Courier New"/>
                <a:cs typeface="Courier New"/>
              </a:rPr>
              <a:t>Includes </a:t>
            </a:r>
            <a:r>
              <a:rPr b="1" dirty="0">
                <a:latin typeface="Courier New"/>
                <a:cs typeface="Courier New"/>
              </a:rPr>
              <a:t>a </a:t>
            </a:r>
            <a:r>
              <a:rPr b="1" spc="-10" dirty="0">
                <a:latin typeface="Courier New"/>
                <a:cs typeface="Courier New"/>
              </a:rPr>
              <a:t>WHERE-clause </a:t>
            </a:r>
            <a:r>
              <a:rPr b="1" spc="-5" dirty="0">
                <a:latin typeface="Courier New"/>
                <a:cs typeface="Courier New"/>
              </a:rPr>
              <a:t>to </a:t>
            </a:r>
            <a:r>
              <a:rPr b="1" spc="-10" dirty="0">
                <a:latin typeface="Courier New"/>
                <a:cs typeface="Courier New"/>
              </a:rPr>
              <a:t>select </a:t>
            </a:r>
            <a:r>
              <a:rPr b="1" spc="-5" dirty="0">
                <a:latin typeface="Courier New"/>
                <a:cs typeface="Courier New"/>
              </a:rPr>
              <a:t>the </a:t>
            </a:r>
            <a:r>
              <a:rPr b="1" spc="-1430" dirty="0">
                <a:latin typeface="Courier New"/>
                <a:cs typeface="Courier New"/>
              </a:rPr>
              <a:t> </a:t>
            </a:r>
            <a:r>
              <a:rPr b="1" spc="-5" dirty="0">
                <a:latin typeface="Courier New"/>
                <a:cs typeface="Courier New"/>
              </a:rPr>
              <a:t>tuples</a:t>
            </a:r>
            <a:r>
              <a:rPr b="1" spc="-20" dirty="0">
                <a:latin typeface="Courier New"/>
                <a:cs typeface="Courier New"/>
              </a:rPr>
              <a:t> </a:t>
            </a:r>
            <a:r>
              <a:rPr b="1" spc="-10" dirty="0">
                <a:latin typeface="Courier New"/>
                <a:cs typeface="Courier New"/>
              </a:rPr>
              <a:t>to </a:t>
            </a:r>
            <a:r>
              <a:rPr b="1" spc="-5" dirty="0">
                <a:latin typeface="Courier New"/>
                <a:cs typeface="Courier New"/>
              </a:rPr>
              <a:t>be</a:t>
            </a:r>
            <a:r>
              <a:rPr b="1" spc="-10" dirty="0">
                <a:latin typeface="Courier New"/>
                <a:cs typeface="Courier New"/>
              </a:rPr>
              <a:t> deleted</a:t>
            </a:r>
            <a:endParaRPr lang="en-GB" spc="-10" dirty="0">
              <a:latin typeface="Courier New"/>
              <a:cs typeface="Courier New"/>
            </a:endParaRPr>
          </a:p>
          <a:p>
            <a:pPr marL="298450" indent="-285750">
              <a:lnSpc>
                <a:spcPct val="100000"/>
              </a:lnSpc>
              <a:spcBef>
                <a:spcPts val="390"/>
              </a:spcBef>
              <a:buFont typeface="Arial" panose="020B0604020202020204" pitchFamily="34" charset="0"/>
              <a:buChar char="•"/>
            </a:pPr>
            <a:r>
              <a:rPr b="1" dirty="0">
                <a:latin typeface="Courier New"/>
                <a:cs typeface="Courier New"/>
              </a:rPr>
              <a:t>A </a:t>
            </a:r>
            <a:r>
              <a:rPr b="1" spc="-10" dirty="0">
                <a:latin typeface="Courier New"/>
                <a:cs typeface="Courier New"/>
              </a:rPr>
              <a:t>missing WHERE-clause specifies </a:t>
            </a:r>
            <a:r>
              <a:rPr b="1" spc="-5" dirty="0">
                <a:latin typeface="Courier New"/>
                <a:cs typeface="Courier New"/>
              </a:rPr>
              <a:t>that </a:t>
            </a:r>
            <a:r>
              <a:rPr b="1" i="1" spc="-10" dirty="0">
                <a:latin typeface="Courier New"/>
                <a:cs typeface="Courier New"/>
              </a:rPr>
              <a:t>all </a:t>
            </a:r>
            <a:r>
              <a:rPr b="1" i="1" spc="-1430" dirty="0">
                <a:latin typeface="Courier New"/>
                <a:cs typeface="Courier New"/>
              </a:rPr>
              <a:t> </a:t>
            </a:r>
            <a:r>
              <a:rPr b="1" i="1" spc="-5" dirty="0">
                <a:latin typeface="Courier New"/>
                <a:cs typeface="Courier New"/>
              </a:rPr>
              <a:t>tuples </a:t>
            </a:r>
            <a:r>
              <a:rPr b="1" spc="-10" dirty="0">
                <a:latin typeface="Courier New"/>
                <a:cs typeface="Courier New"/>
              </a:rPr>
              <a:t>in </a:t>
            </a:r>
            <a:r>
              <a:rPr b="1" spc="-5" dirty="0">
                <a:latin typeface="Courier New"/>
                <a:cs typeface="Courier New"/>
              </a:rPr>
              <a:t>the </a:t>
            </a:r>
            <a:r>
              <a:rPr b="1" spc="-10" dirty="0">
                <a:latin typeface="Courier New"/>
                <a:cs typeface="Courier New"/>
              </a:rPr>
              <a:t>relation are </a:t>
            </a:r>
            <a:r>
              <a:rPr b="1" spc="-5" dirty="0">
                <a:latin typeface="Courier New"/>
                <a:cs typeface="Courier New"/>
              </a:rPr>
              <a:t>to </a:t>
            </a:r>
            <a:r>
              <a:rPr b="1" spc="-10" dirty="0">
                <a:latin typeface="Courier New"/>
                <a:cs typeface="Courier New"/>
              </a:rPr>
              <a:t>be deleted; </a:t>
            </a:r>
            <a:r>
              <a:rPr b="1" spc="-1430" dirty="0">
                <a:latin typeface="Courier New"/>
                <a:cs typeface="Courier New"/>
              </a:rPr>
              <a:t> </a:t>
            </a:r>
            <a:r>
              <a:rPr b="1" spc="-5" dirty="0">
                <a:latin typeface="Courier New"/>
                <a:cs typeface="Courier New"/>
              </a:rPr>
              <a:t>the</a:t>
            </a:r>
            <a:r>
              <a:rPr b="1" spc="-10" dirty="0">
                <a:latin typeface="Courier New"/>
                <a:cs typeface="Courier New"/>
              </a:rPr>
              <a:t> table </a:t>
            </a:r>
            <a:r>
              <a:rPr b="1" spc="-5" dirty="0">
                <a:latin typeface="Courier New"/>
                <a:cs typeface="Courier New"/>
              </a:rPr>
              <a:t>then</a:t>
            </a:r>
            <a:r>
              <a:rPr b="1" spc="-20" dirty="0">
                <a:latin typeface="Courier New"/>
                <a:cs typeface="Courier New"/>
              </a:rPr>
              <a:t> </a:t>
            </a:r>
            <a:r>
              <a:rPr b="1" spc="-10" dirty="0">
                <a:latin typeface="Courier New"/>
                <a:cs typeface="Courier New"/>
              </a:rPr>
              <a:t>becomes</a:t>
            </a:r>
            <a:r>
              <a:rPr b="1" spc="-20" dirty="0">
                <a:latin typeface="Courier New"/>
                <a:cs typeface="Courier New"/>
              </a:rPr>
              <a:t> </a:t>
            </a:r>
            <a:r>
              <a:rPr b="1" spc="-10" dirty="0">
                <a:latin typeface="Courier New"/>
                <a:cs typeface="Courier New"/>
              </a:rPr>
              <a:t>an</a:t>
            </a:r>
            <a:r>
              <a:rPr b="1" spc="-5" dirty="0">
                <a:latin typeface="Courier New"/>
                <a:cs typeface="Courier New"/>
              </a:rPr>
              <a:t> empty</a:t>
            </a:r>
            <a:r>
              <a:rPr b="1" spc="-30" dirty="0">
                <a:latin typeface="Courier New"/>
                <a:cs typeface="Courier New"/>
              </a:rPr>
              <a:t> </a:t>
            </a:r>
            <a:r>
              <a:rPr b="1" spc="-5" dirty="0">
                <a:latin typeface="Courier New"/>
                <a:cs typeface="Courier New"/>
              </a:rPr>
              <a:t>table</a:t>
            </a:r>
            <a:endParaRPr lang="en-GB" dirty="0">
              <a:latin typeface="Courier New"/>
              <a:cs typeface="Courier New"/>
            </a:endParaRPr>
          </a:p>
          <a:p>
            <a:pPr marL="298450" indent="-285750">
              <a:lnSpc>
                <a:spcPct val="100000"/>
              </a:lnSpc>
              <a:spcBef>
                <a:spcPts val="390"/>
              </a:spcBef>
              <a:buFont typeface="Arial" panose="020B0604020202020204" pitchFamily="34" charset="0"/>
              <a:buChar char="•"/>
            </a:pPr>
            <a:r>
              <a:rPr lang="en-GB" b="1" spc="-5" dirty="0">
                <a:latin typeface="Courier New"/>
                <a:cs typeface="Courier New"/>
              </a:rPr>
              <a:t>T</a:t>
            </a:r>
            <a:r>
              <a:rPr b="1" spc="-5" dirty="0">
                <a:latin typeface="Courier New"/>
                <a:cs typeface="Courier New"/>
              </a:rPr>
              <a:t>he</a:t>
            </a:r>
            <a:r>
              <a:rPr b="1" spc="-10" dirty="0">
                <a:latin typeface="Courier New"/>
                <a:cs typeface="Courier New"/>
              </a:rPr>
              <a:t> number</a:t>
            </a:r>
            <a:r>
              <a:rPr b="1" spc="-5" dirty="0">
                <a:latin typeface="Courier New"/>
                <a:cs typeface="Courier New"/>
              </a:rPr>
              <a:t> of</a:t>
            </a:r>
            <a:r>
              <a:rPr b="1" spc="-10" dirty="0">
                <a:latin typeface="Courier New"/>
                <a:cs typeface="Courier New"/>
              </a:rPr>
              <a:t> tuples</a:t>
            </a:r>
            <a:r>
              <a:rPr b="1" spc="-5" dirty="0">
                <a:latin typeface="Courier New"/>
                <a:cs typeface="Courier New"/>
              </a:rPr>
              <a:t> </a:t>
            </a:r>
            <a:r>
              <a:rPr b="1" spc="-10" dirty="0">
                <a:latin typeface="Courier New"/>
                <a:cs typeface="Courier New"/>
              </a:rPr>
              <a:t>deleted depends</a:t>
            </a:r>
            <a:r>
              <a:rPr b="1" spc="-5" dirty="0">
                <a:latin typeface="Courier New"/>
                <a:cs typeface="Courier New"/>
              </a:rPr>
              <a:t> on </a:t>
            </a:r>
            <a:r>
              <a:rPr b="1" dirty="0">
                <a:latin typeface="Courier New"/>
                <a:cs typeface="Courier New"/>
              </a:rPr>
              <a:t> </a:t>
            </a:r>
            <a:r>
              <a:rPr b="1" spc="-5" dirty="0">
                <a:latin typeface="Courier New"/>
                <a:cs typeface="Courier New"/>
              </a:rPr>
              <a:t>the </a:t>
            </a:r>
            <a:r>
              <a:rPr b="1" spc="-10" dirty="0">
                <a:latin typeface="Courier New"/>
                <a:cs typeface="Courier New"/>
              </a:rPr>
              <a:t>number </a:t>
            </a:r>
            <a:r>
              <a:rPr b="1" spc="-5" dirty="0">
                <a:latin typeface="Courier New"/>
                <a:cs typeface="Courier New"/>
              </a:rPr>
              <a:t>of </a:t>
            </a:r>
            <a:r>
              <a:rPr b="1" spc="-10" dirty="0">
                <a:latin typeface="Courier New"/>
                <a:cs typeface="Courier New"/>
              </a:rPr>
              <a:t>tuples </a:t>
            </a:r>
            <a:r>
              <a:rPr b="1" spc="-5" dirty="0">
                <a:latin typeface="Courier New"/>
                <a:cs typeface="Courier New"/>
              </a:rPr>
              <a:t>in the </a:t>
            </a:r>
            <a:r>
              <a:rPr b="1" spc="-10" dirty="0">
                <a:latin typeface="Courier New"/>
                <a:cs typeface="Courier New"/>
              </a:rPr>
              <a:t>relation that </a:t>
            </a:r>
            <a:r>
              <a:rPr b="1" spc="-1430" dirty="0">
                <a:latin typeface="Courier New"/>
                <a:cs typeface="Courier New"/>
              </a:rPr>
              <a:t> </a:t>
            </a:r>
            <a:r>
              <a:rPr b="1" spc="-5" dirty="0">
                <a:latin typeface="Courier New"/>
                <a:cs typeface="Courier New"/>
              </a:rPr>
              <a:t>satisfy</a:t>
            </a:r>
            <a:r>
              <a:rPr b="1" spc="-30" dirty="0">
                <a:latin typeface="Courier New"/>
                <a:cs typeface="Courier New"/>
              </a:rPr>
              <a:t> </a:t>
            </a:r>
            <a:r>
              <a:rPr b="1" spc="-5" dirty="0">
                <a:latin typeface="Courier New"/>
                <a:cs typeface="Courier New"/>
              </a:rPr>
              <a:t>the </a:t>
            </a:r>
            <a:r>
              <a:rPr b="1" spc="-10" dirty="0">
                <a:latin typeface="Courier New"/>
                <a:cs typeface="Courier New"/>
              </a:rPr>
              <a:t>WHERE-clause</a:t>
            </a:r>
            <a:r>
              <a:rPr lang="en-GB" b="1" spc="-10" dirty="0">
                <a:latin typeface="Courier New"/>
                <a:cs typeface="Courier New"/>
              </a:rPr>
              <a:t>.</a:t>
            </a:r>
            <a:endParaRPr dirty="0">
              <a:latin typeface="Courier New"/>
              <a:cs typeface="Courier New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23528" y="459548"/>
            <a:ext cx="5332730" cy="495934"/>
            <a:chOff x="365759" y="292582"/>
            <a:chExt cx="5332730" cy="495934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65759" y="292582"/>
              <a:ext cx="5332476" cy="495325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85470" y="312420"/>
              <a:ext cx="5258663" cy="420242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1097610" y="1069022"/>
            <a:ext cx="6882765" cy="48323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b="1" spc="-5" dirty="0">
                <a:latin typeface="Courier New"/>
                <a:cs typeface="Courier New"/>
              </a:rPr>
              <a:t>Removes</a:t>
            </a:r>
            <a:r>
              <a:rPr sz="3000" b="1" spc="-20" dirty="0">
                <a:latin typeface="Courier New"/>
                <a:cs typeface="Courier New"/>
              </a:rPr>
              <a:t> </a:t>
            </a:r>
            <a:r>
              <a:rPr sz="3000" b="1" spc="-5" dirty="0">
                <a:latin typeface="Courier New"/>
                <a:cs typeface="Courier New"/>
              </a:rPr>
              <a:t>tuples</a:t>
            </a:r>
            <a:r>
              <a:rPr sz="3000" b="1" spc="-15" dirty="0">
                <a:latin typeface="Courier New"/>
                <a:cs typeface="Courier New"/>
              </a:rPr>
              <a:t> </a:t>
            </a:r>
            <a:r>
              <a:rPr sz="3000" b="1" spc="-5" dirty="0">
                <a:latin typeface="Courier New"/>
                <a:cs typeface="Courier New"/>
              </a:rPr>
              <a:t>from</a:t>
            </a:r>
            <a:r>
              <a:rPr sz="3000" b="1" spc="-15" dirty="0">
                <a:latin typeface="Courier New"/>
                <a:cs typeface="Courier New"/>
              </a:rPr>
              <a:t> </a:t>
            </a:r>
            <a:r>
              <a:rPr sz="3000" b="1" dirty="0">
                <a:latin typeface="Courier New"/>
                <a:cs typeface="Courier New"/>
              </a:rPr>
              <a:t>a</a:t>
            </a:r>
            <a:r>
              <a:rPr sz="3000" b="1" spc="-20" dirty="0">
                <a:latin typeface="Courier New"/>
                <a:cs typeface="Courier New"/>
              </a:rPr>
              <a:t> </a:t>
            </a:r>
            <a:r>
              <a:rPr sz="3000" b="1" spc="-5" dirty="0">
                <a:latin typeface="Courier New"/>
                <a:cs typeface="Courier New"/>
              </a:rPr>
              <a:t>relation</a:t>
            </a:r>
            <a:endParaRPr sz="3000" dirty="0">
              <a:latin typeface="Courier New"/>
              <a:cs typeface="Courier New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097610" y="1519561"/>
            <a:ext cx="7477759" cy="1219835"/>
          </a:xfrm>
          <a:prstGeom prst="rect">
            <a:avLst/>
          </a:prstGeom>
        </p:spPr>
        <p:txBody>
          <a:bodyPr vert="horz" wrap="square" lIns="0" tIns="60960" rIns="0" bIns="0" rtlCol="0">
            <a:spAutoFit/>
          </a:bodyPr>
          <a:lstStyle/>
          <a:p>
            <a:pPr marL="18415" marR="5080" indent="-6350">
              <a:lnSpc>
                <a:spcPts val="3020"/>
              </a:lnSpc>
              <a:spcBef>
                <a:spcPts val="480"/>
              </a:spcBef>
            </a:pPr>
            <a:r>
              <a:rPr sz="2800" b="1" spc="-10" dirty="0">
                <a:latin typeface="Courier New"/>
                <a:cs typeface="Courier New"/>
              </a:rPr>
              <a:t>Includes </a:t>
            </a:r>
            <a:r>
              <a:rPr sz="2800" b="1" spc="-5" dirty="0">
                <a:latin typeface="Courier New"/>
                <a:cs typeface="Courier New"/>
              </a:rPr>
              <a:t>a </a:t>
            </a:r>
            <a:r>
              <a:rPr sz="2800" b="1" spc="-10" dirty="0">
                <a:latin typeface="Courier New"/>
                <a:cs typeface="Courier New"/>
              </a:rPr>
              <a:t>WHERE clause </a:t>
            </a:r>
            <a:r>
              <a:rPr sz="2800" b="1" spc="-5" dirty="0">
                <a:latin typeface="Courier New"/>
                <a:cs typeface="Courier New"/>
              </a:rPr>
              <a:t>to </a:t>
            </a:r>
            <a:r>
              <a:rPr sz="2800" b="1" spc="-10" dirty="0">
                <a:latin typeface="Courier New"/>
                <a:cs typeface="Courier New"/>
              </a:rPr>
              <a:t>select </a:t>
            </a:r>
            <a:r>
              <a:rPr sz="2800" b="1" spc="-5" dirty="0">
                <a:latin typeface="Courier New"/>
                <a:cs typeface="Courier New"/>
              </a:rPr>
              <a:t> </a:t>
            </a:r>
            <a:r>
              <a:rPr sz="2800" b="1" spc="-10" dirty="0">
                <a:latin typeface="Courier New"/>
                <a:cs typeface="Courier New"/>
              </a:rPr>
              <a:t>the</a:t>
            </a:r>
            <a:r>
              <a:rPr sz="2800" b="1" spc="30" dirty="0">
                <a:latin typeface="Courier New"/>
                <a:cs typeface="Courier New"/>
              </a:rPr>
              <a:t> </a:t>
            </a:r>
            <a:r>
              <a:rPr sz="2800" b="1" spc="-10" dirty="0">
                <a:latin typeface="Courier New"/>
                <a:cs typeface="Courier New"/>
              </a:rPr>
              <a:t>tuples</a:t>
            </a:r>
            <a:r>
              <a:rPr sz="2800" b="1" spc="20" dirty="0">
                <a:latin typeface="Courier New"/>
                <a:cs typeface="Courier New"/>
              </a:rPr>
              <a:t> </a:t>
            </a:r>
            <a:r>
              <a:rPr sz="2800" b="1" spc="-5" dirty="0">
                <a:latin typeface="Courier New"/>
                <a:cs typeface="Courier New"/>
              </a:rPr>
              <a:t>to</a:t>
            </a:r>
            <a:r>
              <a:rPr sz="2800" b="1" spc="15" dirty="0">
                <a:latin typeface="Courier New"/>
                <a:cs typeface="Courier New"/>
              </a:rPr>
              <a:t> </a:t>
            </a:r>
            <a:r>
              <a:rPr sz="2800" b="1" spc="-5" dirty="0">
                <a:latin typeface="Courier New"/>
                <a:cs typeface="Courier New"/>
              </a:rPr>
              <a:t>be</a:t>
            </a:r>
            <a:r>
              <a:rPr sz="2800" b="1" spc="30" dirty="0">
                <a:latin typeface="Courier New"/>
                <a:cs typeface="Courier New"/>
              </a:rPr>
              <a:t> </a:t>
            </a:r>
            <a:r>
              <a:rPr sz="2800" b="1" spc="-10" dirty="0">
                <a:latin typeface="Courier New"/>
                <a:cs typeface="Courier New"/>
              </a:rPr>
              <a:t>deleted.</a:t>
            </a:r>
            <a:r>
              <a:rPr sz="2800" b="1" spc="30" dirty="0">
                <a:latin typeface="Courier New"/>
                <a:cs typeface="Courier New"/>
              </a:rPr>
              <a:t> </a:t>
            </a:r>
            <a:r>
              <a:rPr sz="2800" b="1" spc="-10" dirty="0">
                <a:latin typeface="Courier New"/>
                <a:cs typeface="Courier New"/>
              </a:rPr>
              <a:t>The </a:t>
            </a:r>
            <a:r>
              <a:rPr sz="2800" b="1" spc="-5" dirty="0">
                <a:latin typeface="Courier New"/>
                <a:cs typeface="Courier New"/>
              </a:rPr>
              <a:t> </a:t>
            </a:r>
            <a:r>
              <a:rPr sz="2800" b="1" spc="-10" dirty="0">
                <a:latin typeface="Courier New"/>
                <a:cs typeface="Courier New"/>
              </a:rPr>
              <a:t>number</a:t>
            </a:r>
            <a:r>
              <a:rPr sz="2800" b="1" spc="-20" dirty="0">
                <a:latin typeface="Courier New"/>
                <a:cs typeface="Courier New"/>
              </a:rPr>
              <a:t> </a:t>
            </a:r>
            <a:r>
              <a:rPr sz="2800" b="1" spc="-5" dirty="0">
                <a:latin typeface="Courier New"/>
                <a:cs typeface="Courier New"/>
              </a:rPr>
              <a:t>of</a:t>
            </a:r>
            <a:r>
              <a:rPr sz="2800" b="1" spc="-25" dirty="0">
                <a:latin typeface="Courier New"/>
                <a:cs typeface="Courier New"/>
              </a:rPr>
              <a:t> </a:t>
            </a:r>
            <a:r>
              <a:rPr sz="2800" b="1" spc="-10" dirty="0">
                <a:latin typeface="Courier New"/>
                <a:cs typeface="Courier New"/>
              </a:rPr>
              <a:t>tuples</a:t>
            </a:r>
            <a:r>
              <a:rPr sz="2800" b="1" spc="-15" dirty="0">
                <a:latin typeface="Courier New"/>
                <a:cs typeface="Courier New"/>
              </a:rPr>
              <a:t> </a:t>
            </a:r>
            <a:r>
              <a:rPr sz="2800" b="1" spc="-10" dirty="0">
                <a:latin typeface="Courier New"/>
                <a:cs typeface="Courier New"/>
              </a:rPr>
              <a:t>deleted</a:t>
            </a:r>
            <a:r>
              <a:rPr sz="2800" b="1" spc="-25" dirty="0">
                <a:latin typeface="Courier New"/>
                <a:cs typeface="Courier New"/>
              </a:rPr>
              <a:t> </a:t>
            </a:r>
            <a:r>
              <a:rPr sz="2800" b="1" spc="-10" dirty="0">
                <a:latin typeface="Courier New"/>
                <a:cs typeface="Courier New"/>
              </a:rPr>
              <a:t>will</a:t>
            </a:r>
            <a:r>
              <a:rPr sz="2800" b="1" spc="-20" dirty="0">
                <a:latin typeface="Courier New"/>
                <a:cs typeface="Courier New"/>
              </a:rPr>
              <a:t> </a:t>
            </a:r>
            <a:r>
              <a:rPr sz="2800" b="1" spc="-10" dirty="0">
                <a:latin typeface="Courier New"/>
                <a:cs typeface="Courier New"/>
              </a:rPr>
              <a:t>vary.</a:t>
            </a:r>
            <a:endParaRPr sz="2800" dirty="0">
              <a:latin typeface="Courier New"/>
              <a:cs typeface="Courier New"/>
            </a:endParaRPr>
          </a:p>
        </p:txBody>
      </p:sp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907704" y="2852936"/>
            <a:ext cx="4980432" cy="2671572"/>
          </a:xfrm>
          <a:prstGeom prst="rect">
            <a:avLst/>
          </a:prstGeom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411480" y="320014"/>
            <a:ext cx="1887220" cy="467995"/>
            <a:chOff x="411480" y="320014"/>
            <a:chExt cx="1887220" cy="46799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11480" y="320014"/>
              <a:ext cx="1886712" cy="467893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31596" y="340105"/>
              <a:ext cx="1812112" cy="392557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726440" y="1340768"/>
            <a:ext cx="7691120" cy="253530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735"/>
              </a:lnSpc>
              <a:spcBef>
                <a:spcPts val="100"/>
              </a:spcBef>
            </a:pPr>
            <a:r>
              <a:rPr sz="2400" b="1" spc="-5" dirty="0">
                <a:latin typeface="Courier New"/>
                <a:cs typeface="Courier New"/>
              </a:rPr>
              <a:t>Used to</a:t>
            </a:r>
            <a:r>
              <a:rPr sz="2400" b="1" spc="-30" dirty="0">
                <a:latin typeface="Courier New"/>
                <a:cs typeface="Courier New"/>
              </a:rPr>
              <a:t> </a:t>
            </a:r>
            <a:r>
              <a:rPr sz="2400" b="1" spc="-5" dirty="0">
                <a:latin typeface="Courier New"/>
                <a:cs typeface="Courier New"/>
              </a:rPr>
              <a:t>modify</a:t>
            </a:r>
            <a:r>
              <a:rPr sz="2400" b="1" spc="-25" dirty="0">
                <a:latin typeface="Courier New"/>
                <a:cs typeface="Courier New"/>
              </a:rPr>
              <a:t> </a:t>
            </a:r>
            <a:r>
              <a:rPr sz="2400" b="1" spc="-10" dirty="0">
                <a:latin typeface="Courier New"/>
                <a:cs typeface="Courier New"/>
              </a:rPr>
              <a:t>attribute</a:t>
            </a:r>
            <a:r>
              <a:rPr sz="2400" b="1" spc="-15" dirty="0">
                <a:latin typeface="Courier New"/>
                <a:cs typeface="Courier New"/>
              </a:rPr>
              <a:t> </a:t>
            </a:r>
            <a:r>
              <a:rPr sz="2400" b="1" spc="-5" dirty="0">
                <a:latin typeface="Courier New"/>
                <a:cs typeface="Courier New"/>
              </a:rPr>
              <a:t>values</a:t>
            </a:r>
            <a:r>
              <a:rPr sz="2400" b="1" spc="-30" dirty="0">
                <a:latin typeface="Courier New"/>
                <a:cs typeface="Courier New"/>
              </a:rPr>
              <a:t> </a:t>
            </a:r>
            <a:r>
              <a:rPr sz="2400" b="1" spc="-5" dirty="0">
                <a:latin typeface="Courier New"/>
                <a:cs typeface="Courier New"/>
              </a:rPr>
              <a:t>of</a:t>
            </a:r>
            <a:r>
              <a:rPr sz="2400" b="1" dirty="0">
                <a:latin typeface="Courier New"/>
                <a:cs typeface="Courier New"/>
              </a:rPr>
              <a:t> </a:t>
            </a:r>
            <a:r>
              <a:rPr sz="2400" b="1" spc="-5" dirty="0">
                <a:latin typeface="Courier New"/>
                <a:cs typeface="Courier New"/>
              </a:rPr>
              <a:t>one</a:t>
            </a:r>
            <a:r>
              <a:rPr sz="2400" b="1" spc="-25" dirty="0">
                <a:latin typeface="Courier New"/>
                <a:cs typeface="Courier New"/>
              </a:rPr>
              <a:t> </a:t>
            </a:r>
            <a:r>
              <a:rPr sz="2400" b="1" spc="-10" dirty="0">
                <a:latin typeface="Courier New"/>
                <a:cs typeface="Courier New"/>
              </a:rPr>
              <a:t>or</a:t>
            </a:r>
            <a:endParaRPr sz="2400" dirty="0">
              <a:latin typeface="Courier New"/>
              <a:cs typeface="Courier New"/>
            </a:endParaRPr>
          </a:p>
          <a:p>
            <a:pPr marL="354965">
              <a:lnSpc>
                <a:spcPts val="2735"/>
              </a:lnSpc>
            </a:pPr>
            <a:r>
              <a:rPr sz="2400" b="1" spc="-5" dirty="0">
                <a:latin typeface="Courier New"/>
                <a:cs typeface="Courier New"/>
              </a:rPr>
              <a:t>more</a:t>
            </a:r>
            <a:r>
              <a:rPr sz="2400" b="1" spc="-30" dirty="0">
                <a:latin typeface="Courier New"/>
                <a:cs typeface="Courier New"/>
              </a:rPr>
              <a:t> </a:t>
            </a:r>
            <a:r>
              <a:rPr sz="2400" b="1" spc="-10" dirty="0">
                <a:latin typeface="Courier New"/>
                <a:cs typeface="Courier New"/>
              </a:rPr>
              <a:t>selected</a:t>
            </a:r>
            <a:r>
              <a:rPr sz="2400" b="1" spc="-30" dirty="0">
                <a:latin typeface="Courier New"/>
                <a:cs typeface="Courier New"/>
              </a:rPr>
              <a:t> </a:t>
            </a:r>
            <a:r>
              <a:rPr sz="2400" b="1" spc="-10" dirty="0">
                <a:latin typeface="Courier New"/>
                <a:cs typeface="Courier New"/>
              </a:rPr>
              <a:t>tuples</a:t>
            </a:r>
            <a:endParaRPr sz="2400" dirty="0">
              <a:latin typeface="Courier New"/>
              <a:cs typeface="Courier New"/>
            </a:endParaRPr>
          </a:p>
          <a:p>
            <a:pPr marL="354965" marR="550545" indent="-342900">
              <a:lnSpc>
                <a:spcPts val="2590"/>
              </a:lnSpc>
              <a:spcBef>
                <a:spcPts val="615"/>
              </a:spcBef>
            </a:pPr>
            <a:r>
              <a:rPr sz="2400" b="1" dirty="0">
                <a:latin typeface="Courier New"/>
                <a:cs typeface="Courier New"/>
              </a:rPr>
              <a:t>A</a:t>
            </a:r>
            <a:r>
              <a:rPr sz="2400" b="1" spc="-5" dirty="0">
                <a:latin typeface="Courier New"/>
                <a:cs typeface="Courier New"/>
              </a:rPr>
              <a:t> </a:t>
            </a:r>
            <a:r>
              <a:rPr sz="2400" b="1" spc="-10" dirty="0">
                <a:latin typeface="Courier New"/>
                <a:cs typeface="Courier New"/>
              </a:rPr>
              <a:t>WHERE-clause</a:t>
            </a:r>
            <a:r>
              <a:rPr sz="2400" b="1" spc="-15" dirty="0">
                <a:latin typeface="Courier New"/>
                <a:cs typeface="Courier New"/>
              </a:rPr>
              <a:t> </a:t>
            </a:r>
            <a:r>
              <a:rPr sz="2400" b="1" spc="-10" dirty="0">
                <a:latin typeface="Courier New"/>
                <a:cs typeface="Courier New"/>
              </a:rPr>
              <a:t>selects</a:t>
            </a:r>
            <a:r>
              <a:rPr sz="2400" b="1" spc="-15" dirty="0">
                <a:latin typeface="Courier New"/>
                <a:cs typeface="Courier New"/>
              </a:rPr>
              <a:t> </a:t>
            </a:r>
            <a:r>
              <a:rPr sz="2400" b="1" spc="-10" dirty="0">
                <a:latin typeface="Courier New"/>
                <a:cs typeface="Courier New"/>
              </a:rPr>
              <a:t>the</a:t>
            </a:r>
            <a:r>
              <a:rPr sz="2400" b="1" dirty="0">
                <a:latin typeface="Courier New"/>
                <a:cs typeface="Courier New"/>
              </a:rPr>
              <a:t> </a:t>
            </a:r>
            <a:r>
              <a:rPr sz="2400" b="1" spc="-10" dirty="0">
                <a:latin typeface="Courier New"/>
                <a:cs typeface="Courier New"/>
              </a:rPr>
              <a:t>tuples</a:t>
            </a:r>
            <a:r>
              <a:rPr sz="2400" b="1" spc="-5" dirty="0">
                <a:latin typeface="Courier New"/>
                <a:cs typeface="Courier New"/>
              </a:rPr>
              <a:t> to be </a:t>
            </a:r>
            <a:r>
              <a:rPr sz="2400" b="1" spc="-1425" dirty="0">
                <a:latin typeface="Courier New"/>
                <a:cs typeface="Courier New"/>
              </a:rPr>
              <a:t> </a:t>
            </a:r>
            <a:r>
              <a:rPr sz="2400" b="1" spc="-10" dirty="0">
                <a:latin typeface="Courier New"/>
                <a:cs typeface="Courier New"/>
              </a:rPr>
              <a:t>modified</a:t>
            </a:r>
            <a:endParaRPr sz="2400" dirty="0">
              <a:latin typeface="Courier New"/>
              <a:cs typeface="Courier New"/>
            </a:endParaRPr>
          </a:p>
          <a:p>
            <a:pPr marL="354965" marR="207645" indent="-342900">
              <a:lnSpc>
                <a:spcPts val="2590"/>
              </a:lnSpc>
              <a:spcBef>
                <a:spcPts val="580"/>
              </a:spcBef>
            </a:pPr>
            <a:r>
              <a:rPr sz="2400" b="1" spc="-5" dirty="0">
                <a:latin typeface="Courier New"/>
                <a:cs typeface="Courier New"/>
              </a:rPr>
              <a:t>An</a:t>
            </a:r>
            <a:r>
              <a:rPr sz="2400" b="1" spc="5" dirty="0">
                <a:latin typeface="Courier New"/>
                <a:cs typeface="Courier New"/>
              </a:rPr>
              <a:t> </a:t>
            </a:r>
            <a:r>
              <a:rPr sz="2400" b="1" spc="-10" dirty="0">
                <a:latin typeface="Courier New"/>
                <a:cs typeface="Courier New"/>
              </a:rPr>
              <a:t>additional</a:t>
            </a:r>
            <a:r>
              <a:rPr sz="2400" b="1" spc="-5" dirty="0">
                <a:latin typeface="Courier New"/>
                <a:cs typeface="Courier New"/>
              </a:rPr>
              <a:t> </a:t>
            </a:r>
            <a:r>
              <a:rPr sz="2400" b="1" spc="-10" dirty="0">
                <a:latin typeface="Courier New"/>
                <a:cs typeface="Courier New"/>
              </a:rPr>
              <a:t>SET-clause specifies</a:t>
            </a:r>
            <a:r>
              <a:rPr sz="2400" b="1" spc="10" dirty="0">
                <a:latin typeface="Courier New"/>
                <a:cs typeface="Courier New"/>
              </a:rPr>
              <a:t> </a:t>
            </a:r>
            <a:r>
              <a:rPr sz="2400" b="1" spc="-5" dirty="0">
                <a:latin typeface="Courier New"/>
                <a:cs typeface="Courier New"/>
              </a:rPr>
              <a:t>the </a:t>
            </a:r>
            <a:r>
              <a:rPr sz="2400" b="1" dirty="0">
                <a:latin typeface="Courier New"/>
                <a:cs typeface="Courier New"/>
              </a:rPr>
              <a:t> </a:t>
            </a:r>
            <a:r>
              <a:rPr sz="2400" b="1" spc="-10" dirty="0">
                <a:latin typeface="Courier New"/>
                <a:cs typeface="Courier New"/>
              </a:rPr>
              <a:t>attributes </a:t>
            </a:r>
            <a:r>
              <a:rPr sz="2400" b="1" spc="-5" dirty="0">
                <a:latin typeface="Courier New"/>
                <a:cs typeface="Courier New"/>
              </a:rPr>
              <a:t>to </a:t>
            </a:r>
            <a:r>
              <a:rPr sz="2400" b="1" spc="-10" dirty="0">
                <a:latin typeface="Courier New"/>
                <a:cs typeface="Courier New"/>
              </a:rPr>
              <a:t>be modified </a:t>
            </a:r>
            <a:r>
              <a:rPr sz="2400" b="1" spc="-5" dirty="0">
                <a:latin typeface="Courier New"/>
                <a:cs typeface="Courier New"/>
              </a:rPr>
              <a:t>and </a:t>
            </a:r>
            <a:r>
              <a:rPr sz="2400" b="1" spc="-10" dirty="0">
                <a:latin typeface="Courier New"/>
                <a:cs typeface="Courier New"/>
              </a:rPr>
              <a:t>their </a:t>
            </a:r>
            <a:r>
              <a:rPr sz="2400" b="1" spc="-5" dirty="0">
                <a:latin typeface="Courier New"/>
                <a:cs typeface="Courier New"/>
              </a:rPr>
              <a:t>new </a:t>
            </a:r>
            <a:r>
              <a:rPr sz="2400" b="1" spc="-1430" dirty="0">
                <a:latin typeface="Courier New"/>
                <a:cs typeface="Courier New"/>
              </a:rPr>
              <a:t> </a:t>
            </a:r>
            <a:r>
              <a:rPr sz="2400" b="1" spc="-5" dirty="0">
                <a:latin typeface="Courier New"/>
                <a:cs typeface="Courier New"/>
              </a:rPr>
              <a:t>values</a:t>
            </a:r>
            <a:endParaRPr sz="2400" dirty="0">
              <a:latin typeface="Courier New"/>
              <a:cs typeface="Courier New"/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66446" y="837843"/>
            <a:ext cx="3805554" cy="599440"/>
            <a:chOff x="411480" y="284988"/>
            <a:chExt cx="3805554" cy="59944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11480" y="284988"/>
              <a:ext cx="3805428" cy="598931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31596" y="304673"/>
              <a:ext cx="3730574" cy="525017"/>
            </a:xfrm>
            <a:prstGeom prst="rect">
              <a:avLst/>
            </a:prstGeom>
          </p:spPr>
        </p:pic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457200" y="1759326"/>
            <a:ext cx="8229600" cy="1222385"/>
          </a:xfrm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/>
          <a:p>
            <a:pPr marL="354965" marR="5080" indent="-342900" algn="just">
              <a:lnSpc>
                <a:spcPct val="90000"/>
              </a:lnSpc>
              <a:spcBef>
                <a:spcPts val="459"/>
              </a:spcBef>
            </a:pPr>
            <a:r>
              <a:rPr lang="en-GB" sz="2800" spc="-5" dirty="0"/>
              <a:t>    </a:t>
            </a:r>
            <a:r>
              <a:rPr sz="2800" spc="-5" dirty="0"/>
              <a:t>Example: Change the location and </a:t>
            </a:r>
            <a:r>
              <a:rPr sz="2800" dirty="0"/>
              <a:t> controlling</a:t>
            </a:r>
            <a:r>
              <a:rPr sz="2800" spc="-35" dirty="0"/>
              <a:t> </a:t>
            </a:r>
            <a:r>
              <a:rPr sz="2800" dirty="0"/>
              <a:t>department</a:t>
            </a:r>
            <a:r>
              <a:rPr sz="2800" spc="-35" dirty="0"/>
              <a:t> </a:t>
            </a:r>
            <a:r>
              <a:rPr sz="2800" dirty="0"/>
              <a:t>number</a:t>
            </a:r>
            <a:r>
              <a:rPr sz="2800" spc="-30" dirty="0"/>
              <a:t> </a:t>
            </a:r>
            <a:r>
              <a:rPr sz="2800" dirty="0"/>
              <a:t>of </a:t>
            </a:r>
            <a:r>
              <a:rPr sz="2800" spc="-1785" dirty="0"/>
              <a:t> </a:t>
            </a:r>
            <a:r>
              <a:rPr sz="2800" dirty="0"/>
              <a:t>project number 10 to 'Bellaire' </a:t>
            </a:r>
            <a:r>
              <a:rPr sz="2800" spc="-1789" dirty="0"/>
              <a:t> </a:t>
            </a:r>
            <a:r>
              <a:rPr sz="2800" dirty="0"/>
              <a:t>and</a:t>
            </a:r>
            <a:r>
              <a:rPr sz="2800" spc="-10" dirty="0"/>
              <a:t> </a:t>
            </a:r>
            <a:r>
              <a:rPr sz="2800" dirty="0"/>
              <a:t>5,</a:t>
            </a:r>
            <a:r>
              <a:rPr sz="2800" spc="-5" dirty="0"/>
              <a:t> </a:t>
            </a:r>
            <a:r>
              <a:rPr sz="2800" dirty="0"/>
              <a:t>respectively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8784" y="3153014"/>
            <a:ext cx="2750820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1460500" algn="l"/>
              </a:tabLst>
            </a:pPr>
            <a:r>
              <a:rPr sz="2800" b="1" spc="-10" dirty="0">
                <a:latin typeface="Courier New"/>
                <a:cs typeface="Courier New"/>
              </a:rPr>
              <a:t>UPDA</a:t>
            </a:r>
            <a:r>
              <a:rPr sz="2800" b="1" spc="-20" dirty="0">
                <a:latin typeface="Courier New"/>
                <a:cs typeface="Courier New"/>
              </a:rPr>
              <a:t>T</a:t>
            </a:r>
            <a:r>
              <a:rPr sz="2800" b="1" spc="-5" dirty="0">
                <a:latin typeface="Courier New"/>
                <a:cs typeface="Courier New"/>
              </a:rPr>
              <a:t>E</a:t>
            </a:r>
            <a:endParaRPr sz="2800" dirty="0">
              <a:latin typeface="Courier New"/>
              <a:cs typeface="Courier New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631403" y="3549856"/>
            <a:ext cx="665480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b="1" spc="-5" dirty="0">
                <a:latin typeface="Courier New"/>
                <a:cs typeface="Courier New"/>
              </a:rPr>
              <a:t>SET</a:t>
            </a:r>
            <a:endParaRPr sz="2800" dirty="0">
              <a:latin typeface="Courier New"/>
              <a:cs typeface="Courier New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248556" y="3143631"/>
            <a:ext cx="2366645" cy="835660"/>
          </a:xfrm>
          <a:prstGeom prst="rect">
            <a:avLst/>
          </a:prstGeom>
        </p:spPr>
        <p:txBody>
          <a:bodyPr vert="horz" wrap="square" lIns="0" tIns="60960" rIns="0" bIns="0" rtlCol="0">
            <a:spAutoFit/>
          </a:bodyPr>
          <a:lstStyle/>
          <a:p>
            <a:pPr marL="12700" marR="5080">
              <a:lnSpc>
                <a:spcPts val="3020"/>
              </a:lnSpc>
              <a:spcBef>
                <a:spcPts val="480"/>
              </a:spcBef>
            </a:pPr>
            <a:r>
              <a:rPr sz="2800" b="1" spc="-10" dirty="0">
                <a:latin typeface="Courier New"/>
                <a:cs typeface="Courier New"/>
              </a:rPr>
              <a:t>PROJECT </a:t>
            </a:r>
            <a:r>
              <a:rPr sz="2800" b="1" spc="-5" dirty="0">
                <a:latin typeface="Courier New"/>
                <a:cs typeface="Courier New"/>
              </a:rPr>
              <a:t> </a:t>
            </a:r>
            <a:r>
              <a:rPr sz="2800" b="1" spc="-10" dirty="0">
                <a:latin typeface="Courier New"/>
                <a:cs typeface="Courier New"/>
              </a:rPr>
              <a:t>PLOCATION</a:t>
            </a:r>
            <a:r>
              <a:rPr sz="2800" b="1" spc="-95" dirty="0">
                <a:latin typeface="Courier New"/>
                <a:cs typeface="Courier New"/>
              </a:rPr>
              <a:t> </a:t>
            </a:r>
            <a:r>
              <a:rPr sz="2800" b="1" spc="-5" dirty="0">
                <a:latin typeface="Courier New"/>
                <a:cs typeface="Courier New"/>
              </a:rPr>
              <a:t>=</a:t>
            </a:r>
            <a:endParaRPr sz="2800" dirty="0">
              <a:latin typeface="Courier New"/>
              <a:cs typeface="Courier New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925478" y="4023937"/>
            <a:ext cx="2533015" cy="1220470"/>
          </a:xfrm>
          <a:prstGeom prst="rect">
            <a:avLst/>
          </a:prstGeom>
        </p:spPr>
        <p:txBody>
          <a:bodyPr vert="horz" wrap="square" lIns="0" tIns="60325" rIns="0" bIns="0" rtlCol="0">
            <a:spAutoFit/>
          </a:bodyPr>
          <a:lstStyle/>
          <a:p>
            <a:pPr marL="541655" marR="171450" indent="-529590">
              <a:lnSpc>
                <a:spcPts val="3030"/>
              </a:lnSpc>
              <a:spcBef>
                <a:spcPts val="475"/>
              </a:spcBef>
            </a:pPr>
            <a:r>
              <a:rPr sz="2800" b="1" spc="-10" dirty="0">
                <a:latin typeface="Courier New"/>
                <a:cs typeface="Courier New"/>
              </a:rPr>
              <a:t>'B</a:t>
            </a:r>
            <a:r>
              <a:rPr sz="2800" b="1" spc="-15" dirty="0">
                <a:latin typeface="Courier New"/>
                <a:cs typeface="Courier New"/>
              </a:rPr>
              <a:t>e</a:t>
            </a:r>
            <a:r>
              <a:rPr sz="2800" b="1" spc="-10" dirty="0">
                <a:latin typeface="Courier New"/>
                <a:cs typeface="Courier New"/>
              </a:rPr>
              <a:t>l</a:t>
            </a:r>
            <a:r>
              <a:rPr sz="2800" b="1" spc="-20" dirty="0">
                <a:latin typeface="Courier New"/>
                <a:cs typeface="Courier New"/>
              </a:rPr>
              <a:t>l</a:t>
            </a:r>
            <a:r>
              <a:rPr sz="2800" b="1" spc="-10" dirty="0">
                <a:latin typeface="Courier New"/>
                <a:cs typeface="Courier New"/>
              </a:rPr>
              <a:t>a</a:t>
            </a:r>
            <a:r>
              <a:rPr sz="2800" b="1" spc="-20" dirty="0">
                <a:latin typeface="Courier New"/>
                <a:cs typeface="Courier New"/>
              </a:rPr>
              <a:t>i</a:t>
            </a:r>
            <a:r>
              <a:rPr sz="2800" b="1" spc="-10" dirty="0">
                <a:latin typeface="Courier New"/>
                <a:cs typeface="Courier New"/>
              </a:rPr>
              <a:t>re</a:t>
            </a:r>
            <a:r>
              <a:rPr sz="2800" b="1" spc="-15" dirty="0">
                <a:latin typeface="Courier New"/>
                <a:cs typeface="Courier New"/>
              </a:rPr>
              <a:t>'</a:t>
            </a:r>
            <a:r>
              <a:rPr sz="2800" b="1" spc="-5" dirty="0">
                <a:latin typeface="Courier New"/>
                <a:cs typeface="Courier New"/>
              </a:rPr>
              <a:t>,  </a:t>
            </a:r>
            <a:r>
              <a:rPr sz="2800" b="1" spc="-10" dirty="0">
                <a:latin typeface="Courier New"/>
                <a:cs typeface="Courier New"/>
              </a:rPr>
              <a:t>DNUM</a:t>
            </a:r>
            <a:r>
              <a:rPr sz="2800" b="1" spc="-50" dirty="0">
                <a:latin typeface="Courier New"/>
                <a:cs typeface="Courier New"/>
              </a:rPr>
              <a:t> </a:t>
            </a:r>
            <a:r>
              <a:rPr sz="2800" b="1" spc="-5" dirty="0">
                <a:latin typeface="Courier New"/>
                <a:cs typeface="Courier New"/>
              </a:rPr>
              <a:t>=</a:t>
            </a:r>
            <a:r>
              <a:rPr sz="2800" b="1" spc="-35" dirty="0">
                <a:latin typeface="Courier New"/>
                <a:cs typeface="Courier New"/>
              </a:rPr>
              <a:t> </a:t>
            </a:r>
            <a:r>
              <a:rPr sz="2800" b="1" spc="-5" dirty="0">
                <a:latin typeface="Courier New"/>
                <a:cs typeface="Courier New"/>
              </a:rPr>
              <a:t>5</a:t>
            </a:r>
            <a:endParaRPr sz="2800" dirty="0">
              <a:latin typeface="Courier New"/>
              <a:cs typeface="Courier New"/>
            </a:endParaRPr>
          </a:p>
          <a:p>
            <a:pPr marL="1454150">
              <a:lnSpc>
                <a:spcPts val="2975"/>
              </a:lnSpc>
            </a:pPr>
            <a:r>
              <a:rPr sz="2800" b="1" spc="-10" dirty="0">
                <a:latin typeface="Courier New"/>
                <a:cs typeface="Courier New"/>
              </a:rPr>
              <a:t>WHERE</a:t>
            </a:r>
            <a:endParaRPr sz="2800" dirty="0">
              <a:latin typeface="Courier New"/>
              <a:cs typeface="Courier New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779912" y="4792287"/>
            <a:ext cx="2154555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b="1" spc="-10" dirty="0">
                <a:latin typeface="Courier New"/>
                <a:cs typeface="Courier New"/>
              </a:rPr>
              <a:t>PNUMBER=10</a:t>
            </a:r>
            <a:endParaRPr sz="2800" dirty="0">
              <a:latin typeface="Courier New"/>
              <a:cs typeface="Courier New"/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57DA4-B743-4B3E-B3A9-AB9CD8D0AAFF}"/>
              </a:ext>
            </a:extLst>
          </p:cNvPr>
          <p:cNvSpPr txBox="1">
            <a:spLocks/>
          </p:cNvSpPr>
          <p:nvPr/>
        </p:nvSpPr>
        <p:spPr>
          <a:xfrm>
            <a:off x="0" y="1412776"/>
            <a:ext cx="9036496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base"/>
            <a:r>
              <a:rPr lang="en-GB" sz="4000" b="1" i="0" dirty="0">
                <a:solidFill>
                  <a:srgbClr val="2323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"/>
              </a:rPr>
              <a:t>Questions &amp; Answers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EF50E9C-1D8F-4D68-A055-5A1B662DC428}"/>
              </a:ext>
            </a:extLst>
          </p:cNvPr>
          <p:cNvSpPr txBox="1"/>
          <p:nvPr/>
        </p:nvSpPr>
        <p:spPr>
          <a:xfrm>
            <a:off x="683568" y="3068960"/>
            <a:ext cx="79208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Reference :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/>
              <a:t> </a:t>
            </a:r>
            <a:r>
              <a:rPr lang="en-GB" sz="2400" dirty="0">
                <a:hlinkClick r:id="rId2"/>
              </a:rPr>
              <a:t>https://www.guru99.com/ms-sql-server-tutorial.html</a:t>
            </a:r>
            <a:endParaRPr lang="en-GB" sz="24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hlinkClick r:id="rId3"/>
              </a:rPr>
              <a:t>https://docs.microsoft.com/en-us/sql/ssms/download-sql-server-management-studio-ssms?view=sql-server-ver15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51169355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www.w3.org/XML/1998/namespace"/>
    <ds:schemaRef ds:uri="http://schemas.openxmlformats.org/package/2006/metadata/core-properties"/>
    <ds:schemaRef ds:uri="http://schemas.microsoft.com/office/2006/metadata/properties"/>
    <ds:schemaRef ds:uri="211f9404-bca0-4bcf-9c1d-965ccb6f8d2d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purl.org/dc/terms/"/>
    <ds:schemaRef ds:uri="303dbf9b-b85b-46a0-94f1-894078c07ecd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56</TotalTime>
  <Words>1238</Words>
  <Application>Microsoft Office PowerPoint</Application>
  <PresentationFormat>On-screen Show (4:3)</PresentationFormat>
  <Paragraphs>160</Paragraphs>
  <Slides>34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4" baseType="lpstr">
      <vt:lpstr>Arial</vt:lpstr>
      <vt:lpstr>Calibri</vt:lpstr>
      <vt:lpstr>Cormorant Garamond</vt:lpstr>
      <vt:lpstr>Courier New</vt:lpstr>
      <vt:lpstr>Lato</vt:lpstr>
      <vt:lpstr>Myriad Pro</vt:lpstr>
      <vt:lpstr>Open Sans</vt:lpstr>
      <vt:lpstr>Source Sans Pro</vt:lpstr>
      <vt:lpstr>Wingdings</vt:lpstr>
      <vt:lpstr>20140311PresentationUWTSDTemplate</vt:lpstr>
      <vt:lpstr>BSc (Hons) Cloud Computing</vt:lpstr>
      <vt:lpstr>Objectives</vt:lpstr>
      <vt:lpstr>What is SQL?</vt:lpstr>
      <vt:lpstr>What are the difference between DDL, DML and DCL commands?</vt:lpstr>
      <vt:lpstr>DML</vt:lpstr>
      <vt:lpstr>DCL</vt:lpstr>
      <vt:lpstr>PowerPoint Presentation</vt:lpstr>
      <vt:lpstr>PowerPoint Presentation</vt:lpstr>
      <vt:lpstr>PowerPoint Presentation</vt:lpstr>
      <vt:lpstr>PowerPoint Presentation</vt:lpstr>
      <vt:lpstr>ALTER Statement</vt:lpstr>
      <vt:lpstr>ALTER Statement</vt:lpstr>
      <vt:lpstr>ALTER Statement</vt:lpstr>
      <vt:lpstr>ALTER Statement</vt:lpstr>
      <vt:lpstr>ALTER Statement</vt:lpstr>
      <vt:lpstr>ALTER Statement</vt:lpstr>
      <vt:lpstr>ALTER Statement</vt:lpstr>
      <vt:lpstr>DROP statement</vt:lpstr>
      <vt:lpstr>DROP statement</vt:lpstr>
      <vt:lpstr>What is constraints</vt:lpstr>
      <vt:lpstr>PRIMARY KEY Constraint</vt:lpstr>
      <vt:lpstr>PRIMARY KEY Constraint</vt:lpstr>
      <vt:lpstr>FOREIGN KEY Constraint</vt:lpstr>
      <vt:lpstr>SELECT statement</vt:lpstr>
      <vt:lpstr>Basic form of the SELECT statement:</vt:lpstr>
      <vt:lpstr>PowerPoint Presentation</vt:lpstr>
      <vt:lpstr>Three commands used to modify the  database:</vt:lpstr>
      <vt:lpstr>PowerPoint Presentation</vt:lpstr>
      <vt:lpstr>Specify the relation name and a list of values for  the tuple. All values including nulls are  supplied.</vt:lpstr>
      <vt:lpstr>PowerPoint Presentation</vt:lpstr>
      <vt:lpstr>PowerPoint Presentation</vt:lpstr>
      <vt:lpstr>PowerPoint Presentation</vt:lpstr>
      <vt:lpstr>    Example: Change the location and  controlling department number of  project number 10 to 'Bellaire'  and 5, respectively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Abida Danish</cp:lastModifiedBy>
  <cp:revision>110</cp:revision>
  <dcterms:created xsi:type="dcterms:W3CDTF">2015-04-14T15:21:28Z</dcterms:created>
  <dcterms:modified xsi:type="dcterms:W3CDTF">2021-10-15T21:14:04Z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