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1364" r:id="rId2"/>
    <p:sldId id="1386" r:id="rId3"/>
    <p:sldId id="1406" r:id="rId4"/>
    <p:sldId id="1479" r:id="rId5"/>
    <p:sldId id="1409" r:id="rId6"/>
    <p:sldId id="1408" r:id="rId7"/>
    <p:sldId id="1407" r:id="rId8"/>
    <p:sldId id="1467" r:id="rId9"/>
    <p:sldId id="1387" r:id="rId10"/>
    <p:sldId id="1388" r:id="rId11"/>
    <p:sldId id="1390" r:id="rId12"/>
    <p:sldId id="1478" r:id="rId13"/>
    <p:sldId id="1389" r:id="rId14"/>
    <p:sldId id="1396" r:id="rId15"/>
    <p:sldId id="1391" r:id="rId16"/>
    <p:sldId id="1308" r:id="rId17"/>
    <p:sldId id="1401" r:id="rId18"/>
    <p:sldId id="1419" r:id="rId19"/>
    <p:sldId id="1392" r:id="rId20"/>
    <p:sldId id="1393" r:id="rId21"/>
    <p:sldId id="1394" r:id="rId22"/>
    <p:sldId id="1403" r:id="rId23"/>
    <p:sldId id="1475" r:id="rId24"/>
    <p:sldId id="1418" r:id="rId25"/>
    <p:sldId id="1476" r:id="rId26"/>
    <p:sldId id="1405" r:id="rId27"/>
    <p:sldId id="1481" r:id="rId28"/>
    <p:sldId id="139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66"/>
    <p:restoredTop sz="68649"/>
  </p:normalViewPr>
  <p:slideViewPr>
    <p:cSldViewPr snapToGrid="0" snapToObjects="1">
      <p:cViewPr varScale="1">
        <p:scale>
          <a:sx n="55" d="100"/>
          <a:sy n="55" d="100"/>
        </p:scale>
        <p:origin x="18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AB80FE-805C-E34B-859C-43ACA061E902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79B01D-8EA0-5E4C-AC29-729A7D87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485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213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741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124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531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450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233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937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7024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8904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613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of these skills are at Foundation level.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0848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of these skills are at Intermediate level.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2355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At the beginning I mentioned that all student will be given a level for all 4 language skills AND for their “Teaching and Learning” skills – these levels are here again with descriptions for each level.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2504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3547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RHAID i chi feddwl am hyn yn ystod PAP2 – dyma eich cyfle i gasglu tystiolaeth.</a:t>
            </a:r>
          </a:p>
          <a:p>
            <a:endParaRPr lang="cy-GB" dirty="0"/>
          </a:p>
          <a:p>
            <a:r>
              <a:rPr lang="cy-GB" dirty="0"/>
              <a:t>You MUST think about this during PTE2 – this is your chance to produce and keep evidence ready for your Welsh Portfolio.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6145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9507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889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1380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238904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873793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725547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62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7536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4180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3351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2991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PWYSIG! PWYSIG! PWYSIG!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389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A9DB7-2B3F-E647-9C32-A50D39325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94751-3754-074F-8F52-6CAA416D74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3CA56-8696-154E-B7E5-D4229D54B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D2A66-5D5F-9E4E-98C1-90CCA6037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70D95-FF3C-344C-A916-7B3EEC4F3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73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DEABF-A3F5-674B-A5B3-7B31CA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C7D3F-7CF8-7B47-ADF8-67CFF29F4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EF4CE-8C6D-D847-99DE-E50341C71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71008-29A9-7C45-934C-3CE7DE711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AE899-046D-6843-9CCB-CC02400CF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407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211E0-AFA7-A24E-9A69-374994CEB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3FD9E-9A17-6D42-8E32-201A96260C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9FD5A7-AEC5-1041-A50E-E8DDF1480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F0D8C-C354-5947-A878-B6ADB963C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42DA0-BF6C-8449-816F-7C69ED240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946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AEC42-51AA-8A4D-96D6-2322603F5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421CB-7A03-224C-9BB7-64B28D7EFA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B3FA5-FAFB-8844-9E9F-3BDDFF46E6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81110-16B3-5A4A-B9B3-FF1230DB4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5AB994-6672-9349-BB77-76CD2F81D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580EE-B91F-F94E-AF5F-F037F00B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798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EEA19-FBE6-C54A-A5AB-3898B96A0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0E4C1-B668-E647-B8DF-879D99367C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841E2A-A3E1-4445-B276-C56B8795BE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CCDF28-463D-0C42-B54F-439431B53A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B3A9FE-969B-684E-BCC8-2B85F64FDA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B52A64-2912-C147-ADAF-7B2046127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C7305C-1187-BB4A-BDC9-77020F61A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A1B81A-3891-F74A-B2D3-E08276708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846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4989F-7EC8-C54F-95DB-9B52D3A50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4B250A-4155-9A4A-9AA1-D45BC2DEE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01209-9CCE-9E4E-A72F-E3312D9F6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F7FFB7-F0B2-534B-A2BA-DDF8820D9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17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EF6325-1245-6D48-9AF8-2810275E1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A69C3A-166C-7141-9D9D-21E3898A9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C59492-B10E-FB48-BB43-55F1D5A37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46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D749F-5621-CC46-B8D3-2D61E2005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7DB61-4743-1F4C-BC12-BC9185149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F2E074-E237-4742-A202-118F4555C8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267A95-1359-5746-BEF7-CDEA9EB34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4EA606-2B1B-DF40-9594-8DDDD80DE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03C3D-5AE3-6041-A5D0-A7E471F97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173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52792-517E-2B4E-A7FD-8C867C260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4988D9-7195-BF4C-80C7-D6239F5638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1E471C-62B8-4E41-ACDC-993DAEAB3D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D5DF13-1F55-F147-83B7-0B1AA7EAF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C93F0-A726-534A-BBC5-1A1F4FC6E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C31075-6F0F-1C42-8623-A4A19A345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055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8051-C0C1-C142-A625-4CD1D8370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D7209-FE5D-DF44-B863-43FCBF6705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B2F26-2595-C94B-8B44-314D20F78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5A5E2-5C9E-FE4F-8E24-60CCD889A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E5E33-5E00-F44E-9077-FADC92F72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178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04F7F1-DC8B-A84B-AF31-AF28E6CB55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BEDF12-FE63-5741-A446-D5D167735C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E0D93-52D4-8D44-AB9B-62786BD7C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E6CC6-EAF9-DB48-A8FA-2397AE3A5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42FB7-ABE0-9A4C-B9AE-17DF1B193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29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15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F56AB3-4F29-D845-AE49-A797AEC6F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6D863B-9755-1248-9EDA-5A62179DF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FE778-77D9-8746-A091-60A2DBDB60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D7662E-ABD9-9047-83FE-9C66CDB8B7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30A9B-93E8-C744-8276-BCA4D7BB5D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96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616225" y="235973"/>
            <a:ext cx="11012557" cy="12388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Cymwyseddau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b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Competency Framework for Education Practitioners</a:t>
            </a:r>
            <a:b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671A983-8C9F-2048-86E6-581D70AF4F32}"/>
              </a:ext>
            </a:extLst>
          </p:cNvPr>
          <p:cNvSpPr txBox="1">
            <a:spLocks/>
          </p:cNvSpPr>
          <p:nvPr/>
        </p:nvSpPr>
        <p:spPr>
          <a:xfrm>
            <a:off x="3518453" y="5104202"/>
            <a:ext cx="5625547" cy="12850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105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9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BA2 </a:t>
            </a:r>
          </a:p>
          <a:p>
            <a:pPr marL="0" indent="0" algn="ctr">
              <a:buNone/>
            </a:pP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Information</a:t>
            </a:r>
          </a:p>
          <a:p>
            <a:pPr algn="ctr"/>
            <a:endParaRPr lang="en-GB" sz="1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217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C982C1-423D-5449-9009-E51067709AFE}"/>
              </a:ext>
            </a:extLst>
          </p:cNvPr>
          <p:cNvSpPr txBox="1"/>
          <p:nvPr/>
        </p:nvSpPr>
        <p:spPr>
          <a:xfrm>
            <a:off x="5705061" y="245435"/>
            <a:ext cx="6211635" cy="5632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It’s a national framework to measure Welsh language competency of all student-teachers in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 the future, the aim is to use the Framework to measure Welsh language competency of the whole education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Framework measures Listening, Speaking, Reading and Writing skills in Welsh.  It also measures the student-teacher’s skill as a language teacher, e.g. how they develop the language skills of pupils in their class.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Framework is a tool to help them plan further professional development opportunities when they enter the teaching profession.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A318BF-E3DC-0043-8CF7-2A3C6C3A8119}"/>
              </a:ext>
            </a:extLst>
          </p:cNvPr>
          <p:cNvSpPr txBox="1"/>
          <p:nvPr/>
        </p:nvSpPr>
        <p:spPr>
          <a:xfrm>
            <a:off x="260554" y="232048"/>
            <a:ext cx="5265603" cy="5632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Fframwaith</a:t>
            </a:r>
            <a:r>
              <a:rPr lang="en-US" sz="2400" dirty="0"/>
              <a:t> </a:t>
            </a:r>
            <a:r>
              <a:rPr lang="en-US" sz="2400" dirty="0" err="1"/>
              <a:t>Genedlaethol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mesur</a:t>
            </a:r>
            <a:r>
              <a:rPr lang="en-US" sz="2400" dirty="0"/>
              <a:t> </a:t>
            </a:r>
            <a:r>
              <a:rPr lang="en-US" sz="2400" dirty="0" err="1"/>
              <a:t>cymhwysedd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pob</a:t>
            </a:r>
            <a:r>
              <a:rPr lang="en-US" sz="2400" dirty="0"/>
              <a:t> </a:t>
            </a:r>
            <a:r>
              <a:rPr lang="en-US" sz="2400" dirty="0" err="1"/>
              <a:t>darpar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 / </a:t>
            </a:r>
            <a:r>
              <a:rPr lang="en-US" sz="2400" dirty="0" err="1"/>
              <a:t>athrawes</a:t>
            </a:r>
            <a:r>
              <a:rPr lang="en-US" sz="2400" dirty="0"/>
              <a:t>.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Y </a:t>
            </a:r>
            <a:r>
              <a:rPr lang="en-US" sz="2400" dirty="0" err="1"/>
              <a:t>gobaith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pendraw</a:t>
            </a:r>
            <a:r>
              <a:rPr lang="en-US" sz="2400" dirty="0"/>
              <a:t>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mesur</a:t>
            </a:r>
            <a:r>
              <a:rPr lang="en-US" sz="2400" dirty="0"/>
              <a:t> </a:t>
            </a:r>
            <a:r>
              <a:rPr lang="en-US" sz="2400" dirty="0" err="1"/>
              <a:t>cymhwysedd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y </a:t>
            </a:r>
            <a:r>
              <a:rPr lang="en-US" sz="2400" dirty="0" err="1"/>
              <a:t>gweithlu</a:t>
            </a:r>
            <a:r>
              <a:rPr lang="en-US" sz="2400" dirty="0"/>
              <a:t> </a:t>
            </a:r>
            <a:r>
              <a:rPr lang="en-US" sz="2400" dirty="0" err="1"/>
              <a:t>cyfan</a:t>
            </a:r>
            <a:r>
              <a:rPr lang="en-US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FfCA</a:t>
            </a:r>
            <a:r>
              <a:rPr lang="en-US" sz="2400" dirty="0"/>
              <a:t> </a:t>
            </a:r>
            <a:r>
              <a:rPr lang="en-US" sz="2400" dirty="0" err="1"/>
              <a:t>mesur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Gwrando</a:t>
            </a:r>
            <a:r>
              <a:rPr lang="en-US" sz="2400" dirty="0"/>
              <a:t>, </a:t>
            </a:r>
            <a:r>
              <a:rPr lang="en-US" sz="2400" dirty="0" err="1"/>
              <a:t>Llafar</a:t>
            </a:r>
            <a:r>
              <a:rPr lang="en-US" sz="2400" dirty="0"/>
              <a:t>, </a:t>
            </a:r>
            <a:r>
              <a:rPr lang="en-US" sz="2400" dirty="0" err="1"/>
              <a:t>Darllen</a:t>
            </a:r>
            <a:r>
              <a:rPr lang="en-US" sz="2400" dirty="0"/>
              <a:t> ac </a:t>
            </a:r>
            <a:r>
              <a:rPr lang="en-US" sz="2400" dirty="0" err="1"/>
              <a:t>Ysgrifennu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ogystal</a:t>
            </a:r>
            <a:r>
              <a:rPr lang="en-US" sz="2400" dirty="0"/>
              <a:t> ag </a:t>
            </a:r>
            <a:r>
              <a:rPr lang="en-US" sz="2400" dirty="0" err="1"/>
              <a:t>arddulliau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ac </a:t>
            </a:r>
            <a:r>
              <a:rPr lang="en-US" sz="2400" dirty="0" err="1"/>
              <a:t>addysgu</a:t>
            </a:r>
            <a:r>
              <a:rPr lang="en-US" sz="2400" dirty="0"/>
              <a:t>, </a:t>
            </a:r>
            <a:r>
              <a:rPr lang="en-US" sz="2400" dirty="0" err="1"/>
              <a:t>h.y</a:t>
            </a:r>
            <a:r>
              <a:rPr lang="en-US" sz="2400" dirty="0"/>
              <a:t>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darpar</a:t>
            </a:r>
            <a:r>
              <a:rPr lang="en-US" sz="2400" dirty="0"/>
              <a:t> </a:t>
            </a:r>
            <a:r>
              <a:rPr lang="en-US" sz="2400" dirty="0" err="1"/>
              <a:t>athro’n</a:t>
            </a:r>
            <a:r>
              <a:rPr lang="en-US" sz="2400" dirty="0"/>
              <a:t> </a:t>
            </a:r>
            <a:r>
              <a:rPr lang="en-US" sz="2400" dirty="0" err="1"/>
              <a:t>datblygu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llythrennedd</a:t>
            </a:r>
            <a:r>
              <a:rPr lang="en-US" sz="2400" dirty="0"/>
              <a:t> </a:t>
            </a:r>
            <a:r>
              <a:rPr lang="en-US" sz="2400" dirty="0" err="1"/>
              <a:t>Cymraeg</a:t>
            </a:r>
            <a:r>
              <a:rPr lang="en-US" sz="2400" dirty="0"/>
              <a:t> y </a:t>
            </a:r>
            <a:r>
              <a:rPr lang="en-US" sz="2400" dirty="0" err="1"/>
              <a:t>dysgwyr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65A915-6F8F-4447-BEC9-C6D1B37616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33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A54E1D7-3891-5F4F-9D68-2068C7A2E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888" y="0"/>
            <a:ext cx="9721392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F1186-1589-D041-B350-D998386C9F16}"/>
              </a:ext>
            </a:extLst>
          </p:cNvPr>
          <p:cNvSpPr txBox="1"/>
          <p:nvPr/>
        </p:nvSpPr>
        <p:spPr>
          <a:xfrm>
            <a:off x="427257" y="294861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37DDE7-9389-B24D-A60D-57D61B08D5B4}"/>
              </a:ext>
            </a:extLst>
          </p:cNvPr>
          <p:cNvSpPr/>
          <p:nvPr/>
        </p:nvSpPr>
        <p:spPr>
          <a:xfrm>
            <a:off x="2493184" y="2340646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F87E873-3632-474B-9F87-BEEE129C5EE8}"/>
              </a:ext>
            </a:extLst>
          </p:cNvPr>
          <p:cNvSpPr/>
          <p:nvPr/>
        </p:nvSpPr>
        <p:spPr>
          <a:xfrm>
            <a:off x="2493184" y="3096490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0BB3144-98B4-414F-B504-8A47E6CDD032}"/>
              </a:ext>
            </a:extLst>
          </p:cNvPr>
          <p:cNvSpPr/>
          <p:nvPr/>
        </p:nvSpPr>
        <p:spPr>
          <a:xfrm>
            <a:off x="2493184" y="4312226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8FEBD50-A081-AB41-946F-13CB8F41AC78}"/>
              </a:ext>
            </a:extLst>
          </p:cNvPr>
          <p:cNvSpPr/>
          <p:nvPr/>
        </p:nvSpPr>
        <p:spPr>
          <a:xfrm>
            <a:off x="2493183" y="5346311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F2CD42A-6A1B-8A4D-A4B0-854AFE5BD685}"/>
              </a:ext>
            </a:extLst>
          </p:cNvPr>
          <p:cNvSpPr/>
          <p:nvPr/>
        </p:nvSpPr>
        <p:spPr>
          <a:xfrm>
            <a:off x="4977966" y="1505759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DAD4570-767C-BC41-9A38-DD8952A0D2AF}"/>
              </a:ext>
            </a:extLst>
          </p:cNvPr>
          <p:cNvSpPr/>
          <p:nvPr/>
        </p:nvSpPr>
        <p:spPr>
          <a:xfrm>
            <a:off x="6263427" y="1505758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98E82D1-A993-2345-978C-84119E369CBD}"/>
              </a:ext>
            </a:extLst>
          </p:cNvPr>
          <p:cNvSpPr/>
          <p:nvPr/>
        </p:nvSpPr>
        <p:spPr>
          <a:xfrm>
            <a:off x="7548888" y="1505757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AB7840D-7953-E342-8F98-5A1D7C802913}"/>
              </a:ext>
            </a:extLst>
          </p:cNvPr>
          <p:cNvSpPr/>
          <p:nvPr/>
        </p:nvSpPr>
        <p:spPr>
          <a:xfrm>
            <a:off x="8834349" y="1505756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5E17259-2903-F74D-8E7B-9A7C340653B7}"/>
              </a:ext>
            </a:extLst>
          </p:cNvPr>
          <p:cNvSpPr/>
          <p:nvPr/>
        </p:nvSpPr>
        <p:spPr>
          <a:xfrm>
            <a:off x="10119810" y="1505756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6DDE5EB-2098-E54D-B839-369A130E28C9}"/>
              </a:ext>
            </a:extLst>
          </p:cNvPr>
          <p:cNvSpPr/>
          <p:nvPr/>
        </p:nvSpPr>
        <p:spPr>
          <a:xfrm>
            <a:off x="8673548" y="3096489"/>
            <a:ext cx="1702904" cy="171405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31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00DC08-5553-9D41-87FE-040FB83C01C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204865" y="200233"/>
            <a:ext cx="11930699" cy="5604219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A7EFF2-AF64-6644-BD56-98E35B660A8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98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6FFEFB-2197-394E-8C0B-0C03E15F55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150" y="261178"/>
            <a:ext cx="11569700" cy="5461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C355B3-6BD6-904A-A423-2E73ED5106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515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329AE34-BACC-DB47-8C59-B199EE37EF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00" y="199838"/>
            <a:ext cx="11684000" cy="5803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90EDE2-9C10-E34A-ACEF-8D23085677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081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DEFCE8E-CBDC-F94A-9113-45C8268C2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155" y="23133"/>
            <a:ext cx="10418279" cy="55426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7FCD1D-463F-2443-897D-0034883598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800" r="7488" b="21783"/>
          <a:stretch/>
        </p:blipFill>
        <p:spPr>
          <a:xfrm>
            <a:off x="1136373" y="5278262"/>
            <a:ext cx="9955697" cy="5659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6063A4-A48C-B245-87BC-BFCFD6DF701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079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9191F19-A293-3540-89C8-7C6903D0F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7337" y="88531"/>
            <a:ext cx="9946739" cy="670983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F3F76A-8490-5743-8615-88EE4C7F8588}"/>
              </a:ext>
            </a:extLst>
          </p:cNvPr>
          <p:cNvSpPr txBox="1"/>
          <p:nvPr/>
        </p:nvSpPr>
        <p:spPr>
          <a:xfrm>
            <a:off x="427257" y="294861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553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6584" y="12114"/>
            <a:ext cx="10155416" cy="68458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235528" y="132629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FC4140F-D63E-7946-9CFF-D663A92D6F92}"/>
              </a:ext>
            </a:extLst>
          </p:cNvPr>
          <p:cNvSpPr/>
          <p:nvPr/>
        </p:nvSpPr>
        <p:spPr>
          <a:xfrm>
            <a:off x="2277839" y="2394858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F3385E1-F074-9941-9632-F83A9A2D9251}"/>
              </a:ext>
            </a:extLst>
          </p:cNvPr>
          <p:cNvSpPr/>
          <p:nvPr/>
        </p:nvSpPr>
        <p:spPr>
          <a:xfrm>
            <a:off x="2264103" y="3272147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D3A5906-FF4E-8944-A029-56754A0B484F}"/>
              </a:ext>
            </a:extLst>
          </p:cNvPr>
          <p:cNvSpPr/>
          <p:nvPr/>
        </p:nvSpPr>
        <p:spPr>
          <a:xfrm>
            <a:off x="2258189" y="4481945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C35C455-802B-2748-8130-B67116F918B4}"/>
              </a:ext>
            </a:extLst>
          </p:cNvPr>
          <p:cNvSpPr/>
          <p:nvPr/>
        </p:nvSpPr>
        <p:spPr>
          <a:xfrm>
            <a:off x="2258189" y="5542698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E994FC2-9216-974D-8E6D-B2DB8813ED14}"/>
              </a:ext>
            </a:extLst>
          </p:cNvPr>
          <p:cNvSpPr/>
          <p:nvPr/>
        </p:nvSpPr>
        <p:spPr>
          <a:xfrm>
            <a:off x="4896605" y="1582519"/>
            <a:ext cx="110663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8CE8B17-4CAD-0E4F-92BE-978A1C63A4FB}"/>
              </a:ext>
            </a:extLst>
          </p:cNvPr>
          <p:cNvSpPr/>
          <p:nvPr/>
        </p:nvSpPr>
        <p:spPr>
          <a:xfrm>
            <a:off x="6152279" y="1582518"/>
            <a:ext cx="112316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DACCE3C-AC5F-F342-B02B-1C493A1C8845}"/>
              </a:ext>
            </a:extLst>
          </p:cNvPr>
          <p:cNvSpPr/>
          <p:nvPr/>
        </p:nvSpPr>
        <p:spPr>
          <a:xfrm>
            <a:off x="4804712" y="3059877"/>
            <a:ext cx="1735494" cy="158620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906059D-A73A-AA4C-86AF-64E9A05281F5}"/>
              </a:ext>
            </a:extLst>
          </p:cNvPr>
          <p:cNvSpPr/>
          <p:nvPr/>
        </p:nvSpPr>
        <p:spPr>
          <a:xfrm>
            <a:off x="3532850" y="1582517"/>
            <a:ext cx="1123164" cy="665019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14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4630" y="243319"/>
            <a:ext cx="9479769" cy="551103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D41B1-11CD-7F44-A0C0-94BAF6130CB1}"/>
              </a:ext>
            </a:extLst>
          </p:cNvPr>
          <p:cNvSpPr txBox="1"/>
          <p:nvPr/>
        </p:nvSpPr>
        <p:spPr>
          <a:xfrm>
            <a:off x="387928" y="243319"/>
            <a:ext cx="1413163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D4698B-0939-A944-AE90-9174B5774D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700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" y="920456"/>
            <a:ext cx="11391900" cy="4749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40A2C-7DB6-E941-AD52-1AE0D626838D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76D110-653B-D248-920C-A32E59BEC9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61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276D110-653B-D248-920C-A32E59BEC9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683C114-2751-3448-B086-95552BD65C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145"/>
          <a:stretch/>
        </p:blipFill>
        <p:spPr>
          <a:xfrm>
            <a:off x="940925" y="480857"/>
            <a:ext cx="11076864" cy="53832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2A91BD-C8F4-F040-B32D-AAF2A5E2C7AB}"/>
              </a:ext>
            </a:extLst>
          </p:cNvPr>
          <p:cNvSpPr txBox="1"/>
          <p:nvPr/>
        </p:nvSpPr>
        <p:spPr>
          <a:xfrm>
            <a:off x="201944" y="68749"/>
            <a:ext cx="206101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02490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0342FD5-B8A0-F14E-B4AE-6D4BF1AC9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782" y="955964"/>
            <a:ext cx="9647382" cy="504777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F8F644-11E5-D248-AA89-F0EA61AB4FB0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D0E2E-2F33-5241-A8F8-7E02145574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5143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1454B-00C4-4540-B6A5-98FB0733A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9126" y="160303"/>
            <a:ext cx="8985071" cy="56586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CA09A6-75B8-1C45-8C90-F2B2F8E79BFC}"/>
              </a:ext>
            </a:extLst>
          </p:cNvPr>
          <p:cNvSpPr txBox="1"/>
          <p:nvPr/>
        </p:nvSpPr>
        <p:spPr>
          <a:xfrm>
            <a:off x="762001" y="728374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16BBD5-A56B-5044-9F31-166603F833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190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28636E6-1B34-5040-B90B-F881F2EA5B7D}"/>
              </a:ext>
            </a:extLst>
          </p:cNvPr>
          <p:cNvSpPr txBox="1"/>
          <p:nvPr/>
        </p:nvSpPr>
        <p:spPr>
          <a:xfrm>
            <a:off x="6281530" y="417443"/>
            <a:ext cx="5609793" cy="563231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While you are at University or when in schools on your Professional Teaching Practice you are encouraged to keep evidence of how you develop each of the following language skills: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1. Speaking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2. Listening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3. Reading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4. Writing</a:t>
            </a:r>
          </a:p>
          <a:p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addition, you will need to think about how to evidence your ability as a language teacher (e.g. by recording a lesson, lesson plans,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Welsh Portfolio is your chosen of evidence to be assessed.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7FD85A-FF0F-1042-BB06-6A84F5349531}"/>
              </a:ext>
            </a:extLst>
          </p:cNvPr>
          <p:cNvSpPr txBox="1"/>
          <p:nvPr/>
        </p:nvSpPr>
        <p:spPr>
          <a:xfrm>
            <a:off x="258417" y="417443"/>
            <a:ext cx="5722436" cy="6001643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chi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Brifysgol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gadw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e.e.drwy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recordio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cynlluniau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F7CE85-3267-604C-A05A-31EEADC274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36773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748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20486459-8682-F84A-ABD1-8A370AB9EB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66"/>
          <a:stretch/>
        </p:blipFill>
        <p:spPr>
          <a:xfrm>
            <a:off x="2862470" y="125519"/>
            <a:ext cx="8551469" cy="587822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084415-59BC-6848-855E-7F18B2346B71}"/>
              </a:ext>
            </a:extLst>
          </p:cNvPr>
          <p:cNvSpPr txBox="1"/>
          <p:nvPr/>
        </p:nvSpPr>
        <p:spPr>
          <a:xfrm>
            <a:off x="353034" y="1327002"/>
            <a:ext cx="2069305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mathau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Portfolio: Guidelines on the types of evidence to be included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79EB2E-AEEE-8842-991E-AC0432C3F5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023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0B1D1A13-CDA9-6049-85B3-D8CE9D352B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404" y="238539"/>
            <a:ext cx="7663192" cy="559717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59B67E-B599-6A41-8F73-08D3C438BE1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3603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04FE6E-050E-D442-8DEB-D3BCFB3F1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778"/>
            <a:ext cx="12131345" cy="1330535"/>
          </a:xfrm>
          <a:prstGeom prst="rect">
            <a:avLst/>
          </a:prstGeom>
        </p:spPr>
      </p:pic>
      <p:sp>
        <p:nvSpPr>
          <p:cNvPr id="6" name="16-Point Star 5">
            <a:extLst>
              <a:ext uri="{FF2B5EF4-FFF2-40B4-BE49-F238E27FC236}">
                <a16:creationId xmlns:a16="http://schemas.microsoft.com/office/drawing/2014/main" id="{466A915C-FF3A-CA48-ABAD-4155E1AE8A5D}"/>
              </a:ext>
            </a:extLst>
          </p:cNvPr>
          <p:cNvSpPr/>
          <p:nvPr/>
        </p:nvSpPr>
        <p:spPr>
          <a:xfrm>
            <a:off x="2405270" y="1908313"/>
            <a:ext cx="7494104" cy="3876261"/>
          </a:xfrm>
          <a:prstGeom prst="star16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 2:</a:t>
            </a:r>
          </a:p>
          <a:p>
            <a:pPr algn="ctr"/>
            <a:r>
              <a:rPr lang="cy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 eich cyfle i gasglu’r dystiolaeth ar gyfer “Addysgu a Dysgu”.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32C1E9-AD3A-8B40-87FC-810A5E46D3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8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76938" y="187275"/>
            <a:ext cx="2188574" cy="255454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232"/>
          <a:stretch/>
        </p:blipFill>
        <p:spPr>
          <a:xfrm>
            <a:off x="2329987" y="187275"/>
            <a:ext cx="9703835" cy="569355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F30FBA-68C4-CE44-BFAA-76C7DFDBD1E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0436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76" b="2055"/>
          <a:stretch/>
        </p:blipFill>
        <p:spPr>
          <a:xfrm>
            <a:off x="1469511" y="178904"/>
            <a:ext cx="9244871" cy="57067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8C22E8-52E4-BE44-B80A-E749F61628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1795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9590C2-7C12-C849-B95F-ED64C437F8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0298"/>
          <a:stretch/>
        </p:blipFill>
        <p:spPr>
          <a:xfrm>
            <a:off x="0" y="0"/>
            <a:ext cx="12191999" cy="3975652"/>
          </a:xfrm>
          <a:prstGeom prst="rect">
            <a:avLst/>
          </a:prstGeom>
        </p:spPr>
      </p:pic>
      <p:sp>
        <p:nvSpPr>
          <p:cNvPr id="7" name="16-Point Star 6">
            <a:extLst>
              <a:ext uri="{FF2B5EF4-FFF2-40B4-BE49-F238E27FC236}">
                <a16:creationId xmlns:a16="http://schemas.microsoft.com/office/drawing/2014/main" id="{A4EF2EE7-BC75-704E-A743-8D1AA1835E13}"/>
              </a:ext>
            </a:extLst>
          </p:cNvPr>
          <p:cNvSpPr/>
          <p:nvPr/>
        </p:nvSpPr>
        <p:spPr>
          <a:xfrm>
            <a:off x="1530626" y="3836504"/>
            <a:ext cx="9144000" cy="1948070"/>
          </a:xfrm>
          <a:prstGeom prst="star16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PTE 2: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the time to gather evidence for “Teaching and Learning”.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DB267A-1449-974E-9701-BE518D0D51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2736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9229-CAE7-4D4A-8509-FD24B042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b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US" sz="5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59319"/>
            <a:ext cx="65642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gyflwyno’r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hon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rhestru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y PDP.  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esboniad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gyfiawnhau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pam bod y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Does dim problem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un darn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profi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ac 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y ‘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doeth’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baratoi’r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016A9429-B7BD-A543-83E4-1392F02FFC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98" y="159919"/>
            <a:ext cx="4313583" cy="584381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82D7162-2FC1-B545-9705-790238A6A934}"/>
              </a:ext>
            </a:extLst>
          </p:cNvPr>
          <p:cNvCxnSpPr>
            <a:cxnSpLocks/>
          </p:cNvCxnSpPr>
          <p:nvPr/>
        </p:nvCxnSpPr>
        <p:spPr>
          <a:xfrm flipH="1" flipV="1">
            <a:off x="4888924" y="914592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4173033" y="1859377"/>
            <a:ext cx="1333245" cy="16789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203A5CD-617F-5845-8BEF-D7FD8AF2C873}"/>
              </a:ext>
            </a:extLst>
          </p:cNvPr>
          <p:cNvCxnSpPr>
            <a:cxnSpLocks/>
          </p:cNvCxnSpPr>
          <p:nvPr/>
        </p:nvCxnSpPr>
        <p:spPr>
          <a:xfrm flipH="1" flipV="1">
            <a:off x="4630018" y="4819599"/>
            <a:ext cx="876260" cy="3785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0127C17-CB41-0E4E-BFF1-214F685A85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73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016A9429-B7BD-A543-83E4-1392F02FFC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99" y="159920"/>
            <a:ext cx="2227066" cy="301711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1570033" y="2449175"/>
            <a:ext cx="1570732" cy="130173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DAF881C5-7E61-3B46-A5F5-CFE904DAC08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54" r="2728"/>
          <a:stretch/>
        </p:blipFill>
        <p:spPr>
          <a:xfrm>
            <a:off x="2900390" y="854765"/>
            <a:ext cx="9129320" cy="452984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D65977-7FAC-1D47-82E6-CAE66195493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53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72271"/>
            <a:ext cx="6564271" cy="4039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You must include this form which lists the evidence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submitted.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You are asked to provide a short description of why you chose the particular piece of evidence for the language skill.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evidence will be submitted on your PLP.  More details will be shared in the Spring term.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It is possible for one piece of evidence to prove your ability in different skills, e.g. Speaking, Listening &amp; Teaching and Learning</a:t>
            </a:r>
          </a:p>
          <a:p>
            <a:endParaRPr lang="en-US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Remember to read and follow the “top tips” before submission date!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2315A2-F5D8-F44C-B9AF-18D23227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87" y="270181"/>
            <a:ext cx="4368800" cy="55753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BEB7857-0F78-3A4B-AA5A-514794C3C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date: </a:t>
            </a:r>
            <a:b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Summer 2023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F7DE01C-026D-BC4F-8A12-D16588FCDF50}"/>
              </a:ext>
            </a:extLst>
          </p:cNvPr>
          <p:cNvCxnSpPr>
            <a:cxnSpLocks/>
          </p:cNvCxnSpPr>
          <p:nvPr/>
        </p:nvCxnSpPr>
        <p:spPr>
          <a:xfrm flipH="1" flipV="1">
            <a:off x="4888924" y="914592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9042AB9-7256-DB4F-95BE-34EEDE7AB7F4}"/>
              </a:ext>
            </a:extLst>
          </p:cNvPr>
          <p:cNvCxnSpPr>
            <a:cxnSpLocks/>
          </p:cNvCxnSpPr>
          <p:nvPr/>
        </p:nvCxnSpPr>
        <p:spPr>
          <a:xfrm flipH="1" flipV="1">
            <a:off x="4304971" y="1913714"/>
            <a:ext cx="1062159" cy="13065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4600125" y="4238186"/>
            <a:ext cx="767005" cy="64550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8C3E4D0F-0A8A-004E-A836-E81CCBE9BD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39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22315A2-F5D8-F44C-B9AF-18D23227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87" y="250303"/>
            <a:ext cx="2812683" cy="358944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1799073" y="2928824"/>
            <a:ext cx="1825468" cy="16701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5CA44AB-1864-1E40-97C1-A62C844AC4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961"/>
          <a:stretch/>
        </p:blipFill>
        <p:spPr>
          <a:xfrm>
            <a:off x="3624541" y="1741765"/>
            <a:ext cx="8322294" cy="366512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07BE16B-7DBF-3042-BC94-15865A7E1D0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7686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90870"/>
            <a:ext cx="5824983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1"/>
                </a:solidFill>
              </a:rPr>
              <a:t>Does dim </a:t>
            </a:r>
            <a:r>
              <a:rPr lang="en-US" sz="2400" dirty="0" err="1">
                <a:solidFill>
                  <a:schemeClr val="tx1"/>
                </a:solidFill>
              </a:rPr>
              <a:t>modd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pasio</a:t>
            </a:r>
            <a:r>
              <a:rPr lang="en-US" sz="2400" dirty="0">
                <a:solidFill>
                  <a:schemeClr val="tx1"/>
                </a:solidFill>
              </a:rPr>
              <a:t> / </a:t>
            </a:r>
            <a:r>
              <a:rPr lang="en-US" sz="2400" dirty="0" err="1">
                <a:solidFill>
                  <a:schemeClr val="tx1"/>
                </a:solidFill>
              </a:rPr>
              <a:t>methu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Fframwaith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  <a:r>
              <a:rPr lang="en-US" sz="2400" dirty="0" err="1">
                <a:solidFill>
                  <a:schemeClr val="tx1"/>
                </a:solidFill>
              </a:rPr>
              <a:t>Nid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arholiad</a:t>
            </a:r>
            <a:r>
              <a:rPr lang="en-US" sz="2400" dirty="0">
                <a:solidFill>
                  <a:schemeClr val="tx1"/>
                </a:solidFill>
              </a:rPr>
              <a:t>, </a:t>
            </a:r>
            <a:r>
              <a:rPr lang="en-US" sz="2400" dirty="0" err="1">
                <a:solidFill>
                  <a:schemeClr val="tx1"/>
                </a:solidFill>
              </a:rPr>
              <a:t>aseiniad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na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phrawf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yw’r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portffolio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</a:p>
          <a:p>
            <a:r>
              <a:rPr lang="en-US" sz="2400" dirty="0" err="1">
                <a:solidFill>
                  <a:schemeClr val="tx1"/>
                </a:solidFill>
              </a:rPr>
              <a:t>Disgwylir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i</a:t>
            </a:r>
            <a:r>
              <a:rPr lang="en-US" sz="2400" dirty="0">
                <a:solidFill>
                  <a:schemeClr val="tx1"/>
                </a:solidFill>
              </a:rPr>
              <a:t> bob </a:t>
            </a:r>
            <a:r>
              <a:rPr lang="en-US" sz="2400" dirty="0" err="1">
                <a:solidFill>
                  <a:schemeClr val="tx1"/>
                </a:solidFill>
              </a:rPr>
              <a:t>myfyriwr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graddio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gyda</a:t>
            </a:r>
            <a:r>
              <a:rPr lang="en-US" sz="2400" dirty="0">
                <a:solidFill>
                  <a:schemeClr val="tx1"/>
                </a:solidFill>
              </a:rPr>
              <a:t> SAC </a:t>
            </a:r>
            <a:r>
              <a:rPr lang="en-US" sz="2400" dirty="0" err="1">
                <a:solidFill>
                  <a:schemeClr val="tx1"/>
                </a:solidFill>
              </a:rPr>
              <a:t>gael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lefelau’r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Fframwaith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eu</a:t>
            </a:r>
            <a:r>
              <a:rPr lang="en-US" sz="2400" dirty="0">
                <a:solidFill>
                  <a:schemeClr val="tx1"/>
                </a:solidFill>
              </a:rPr>
              <a:t> PDP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ddechrau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gyrfa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</a:p>
          <a:p>
            <a:r>
              <a:rPr lang="en-US" sz="2400" dirty="0">
                <a:solidFill>
                  <a:schemeClr val="tx1"/>
                </a:solidFill>
              </a:rPr>
              <a:t>Ni </a:t>
            </a:r>
            <a:r>
              <a:rPr lang="en-US" sz="2400" dirty="0" err="1">
                <a:solidFill>
                  <a:schemeClr val="tx1"/>
                </a:solidFill>
              </a:rPr>
              <a:t>ddylai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casglu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tystiolaeth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fod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llawer</a:t>
            </a:r>
            <a:r>
              <a:rPr lang="en-US" sz="2400" dirty="0">
                <a:solidFill>
                  <a:schemeClr val="tx1"/>
                </a:solidFill>
              </a:rPr>
              <a:t> o </a:t>
            </a:r>
            <a:r>
              <a:rPr lang="en-US" sz="2400" dirty="0" err="1">
                <a:solidFill>
                  <a:schemeClr val="tx1"/>
                </a:solidFill>
              </a:rPr>
              <a:t>waith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ychwanegol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  <a:r>
              <a:rPr lang="en-US" sz="2400" dirty="0" err="1">
                <a:solidFill>
                  <a:schemeClr val="tx1"/>
                </a:solidFill>
              </a:rPr>
              <a:t>Dylai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fod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rhywbeth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digwydd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naturiol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ystod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flwyddyn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>
                <a:solidFill>
                  <a:schemeClr val="tx1"/>
                </a:solidFill>
              </a:rPr>
              <a:t>You cannot fail / pass the Framework / Portfolio.  This is not an exam, a test or an assignment.</a:t>
            </a:r>
          </a:p>
          <a:p>
            <a:r>
              <a:rPr lang="en-US" sz="2200" dirty="0">
                <a:solidFill>
                  <a:schemeClr val="tx1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r>
              <a:rPr lang="en-US" sz="2200" dirty="0">
                <a:solidFill>
                  <a:schemeClr val="tx1"/>
                </a:solidFill>
              </a:rPr>
              <a:t>Collecting evidence should not be a lot of extra work.  This is something that should happen on a regular basis as part of your professional development.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</a:rPr>
              <a:t>Pwysig</a:t>
            </a:r>
            <a:r>
              <a:rPr lang="en-US" sz="4800" b="1" dirty="0">
                <a:solidFill>
                  <a:schemeClr val="bg1"/>
                </a:solidFill>
              </a:rPr>
              <a:t>!   </a:t>
            </a:r>
            <a:r>
              <a:rPr lang="en-US" sz="4800" b="1" i="1" dirty="0">
                <a:solidFill>
                  <a:schemeClr val="bg1"/>
                </a:solidFill>
              </a:rPr>
              <a:t>Important!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99A9B4-43EE-C24E-9CBE-7240BED697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89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90870"/>
            <a:ext cx="5824983" cy="42810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 2:</a:t>
            </a:r>
          </a:p>
          <a:p>
            <a:pPr marL="0" indent="0" algn="ctr">
              <a:buNone/>
            </a:pPr>
            <a:r>
              <a:rPr lang="cy-GB" sz="4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 eich cyfle i gasglu’r dystiolaeth ar gyfer “Addysgu a Dysgu”.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PTE 2:</a:t>
            </a:r>
          </a:p>
          <a:p>
            <a:pPr marL="0" indent="0" algn="ctr">
              <a:buNone/>
            </a:pPr>
            <a:r>
              <a:rPr lang="cy-GB" sz="4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the time to gather evidence for “Teaching and Learning”.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</a:rPr>
              <a:t>Pwysig</a:t>
            </a:r>
            <a:r>
              <a:rPr lang="en-US" sz="4800" b="1" dirty="0">
                <a:solidFill>
                  <a:schemeClr val="bg1"/>
                </a:solidFill>
              </a:rPr>
              <a:t>!   </a:t>
            </a:r>
            <a:r>
              <a:rPr lang="en-US" sz="4800" b="1" i="1" dirty="0">
                <a:solidFill>
                  <a:schemeClr val="bg1"/>
                </a:solidFill>
              </a:rPr>
              <a:t>Important!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99A9B4-43EE-C24E-9CBE-7240BED697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59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CE9C36-0667-D04A-84F6-0593462532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05" t="27370" r="16434" b="18064"/>
          <a:stretch/>
        </p:blipFill>
        <p:spPr>
          <a:xfrm>
            <a:off x="2885661" y="716324"/>
            <a:ext cx="6420678" cy="52874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45EA86-C94F-F541-A181-CADCFE6814A5}"/>
              </a:ext>
            </a:extLst>
          </p:cNvPr>
          <p:cNvSpPr txBox="1"/>
          <p:nvPr/>
        </p:nvSpPr>
        <p:spPr>
          <a:xfrm>
            <a:off x="4704521" y="208492"/>
            <a:ext cx="27829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Pob</a:t>
            </a:r>
            <a:r>
              <a:rPr lang="en-US" sz="6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lwc</a:t>
            </a:r>
            <a:r>
              <a:rPr lang="en-US" sz="6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5EC3EF-5955-C04D-B3CB-3A5ECC3CCC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5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953</Words>
  <Application>Microsoft Macintosh PowerPoint</Application>
  <PresentationFormat>Widescreen</PresentationFormat>
  <Paragraphs>115</Paragraphs>
  <Slides>28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Calibri Light</vt:lpstr>
      <vt:lpstr>Noteworthy Light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Dyddiad cyflwyno:  Haf 2023</vt:lpstr>
      <vt:lpstr>PowerPoint Presentation</vt:lpstr>
      <vt:lpstr>Submission date:  Summer 2023</vt:lpstr>
      <vt:lpstr>PowerPoint Presentation</vt:lpstr>
      <vt:lpstr>Pwysig!   Important!</vt:lpstr>
      <vt:lpstr>Pwysig!   Important!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53</cp:revision>
  <dcterms:created xsi:type="dcterms:W3CDTF">2021-11-04T11:46:20Z</dcterms:created>
  <dcterms:modified xsi:type="dcterms:W3CDTF">2022-10-12T07:25:10Z</dcterms:modified>
</cp:coreProperties>
</file>