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358" r:id="rId3"/>
    <p:sldId id="359" r:id="rId4"/>
    <p:sldId id="380" r:id="rId5"/>
    <p:sldId id="381" r:id="rId6"/>
    <p:sldId id="360" r:id="rId7"/>
    <p:sldId id="379" r:id="rId8"/>
    <p:sldId id="361" r:id="rId9"/>
    <p:sldId id="363" r:id="rId10"/>
    <p:sldId id="376" r:id="rId11"/>
    <p:sldId id="377" r:id="rId12"/>
    <p:sldId id="365" r:id="rId13"/>
    <p:sldId id="366" r:id="rId14"/>
    <p:sldId id="368" r:id="rId15"/>
    <p:sldId id="371" r:id="rId16"/>
    <p:sldId id="382" r:id="rId17"/>
    <p:sldId id="372" r:id="rId18"/>
    <p:sldId id="375" r:id="rId19"/>
    <p:sldId id="383" r:id="rId20"/>
    <p:sldId id="378" r:id="rId21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358"/>
            <p14:sldId id="359"/>
            <p14:sldId id="380"/>
            <p14:sldId id="381"/>
            <p14:sldId id="360"/>
            <p14:sldId id="379"/>
            <p14:sldId id="361"/>
            <p14:sldId id="363"/>
            <p14:sldId id="376"/>
            <p14:sldId id="377"/>
            <p14:sldId id="365"/>
            <p14:sldId id="366"/>
            <p14:sldId id="368"/>
            <p14:sldId id="371"/>
            <p14:sldId id="382"/>
            <p14:sldId id="372"/>
            <p14:sldId id="375"/>
            <p14:sldId id="383"/>
            <p14:sldId id="378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wyneth Davies" initials="GD" lastIdx="0" clrIdx="0">
    <p:extLst>
      <p:ext uri="{19B8F6BF-5375-455C-9EA6-DF929625EA0E}">
        <p15:presenceInfo xmlns:p15="http://schemas.microsoft.com/office/powerpoint/2012/main" userId="S-1-5-21-809251214-2178901256-4152538893-2749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90EF4E-B474-EC60-076B-BF3F3A628919}" v="7" dt="2019-09-05T07:35:37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8" autoAdjust="0"/>
    <p:restoredTop sz="65837" autoAdjust="0"/>
  </p:normalViewPr>
  <p:slideViewPr>
    <p:cSldViewPr snapToGrid="0" snapToObjects="1">
      <p:cViewPr varScale="1">
        <p:scale>
          <a:sx n="63" d="100"/>
          <a:sy n="63" d="100"/>
        </p:scale>
        <p:origin x="1629" y="42"/>
      </p:cViewPr>
      <p:guideLst/>
    </p:cSldViewPr>
  </p:slideViewPr>
  <p:outlineViewPr>
    <p:cViewPr>
      <p:scale>
        <a:sx n="33" d="100"/>
        <a:sy n="33" d="100"/>
      </p:scale>
      <p:origin x="0" y="-16311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53"/>
    </p:cViewPr>
  </p:sorterViewPr>
  <p:notesViewPr>
    <p:cSldViewPr snapToGrid="0" snapToObjects="1">
      <p:cViewPr>
        <p:scale>
          <a:sx n="80" d="100"/>
          <a:sy n="80" d="100"/>
        </p:scale>
        <p:origin x="2301" y="3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S::ceri.phelps@uwtsd.ac.uk::44e5b747-28bd-454d-8b1f-8b8d7db49187" providerId="AD" clId="Web-{C190EF4E-B474-EC60-076B-BF3F3A628919}"/>
    <pc:docChg chg="delSld modSld modSection">
      <pc:chgData name="Ceri Phelps" userId="S::ceri.phelps@uwtsd.ac.uk::44e5b747-28bd-454d-8b1f-8b8d7db49187" providerId="AD" clId="Web-{C190EF4E-B474-EC60-076B-BF3F3A628919}" dt="2019-09-05T07:35:37.079" v="6" actId="20577"/>
      <pc:docMkLst>
        <pc:docMk/>
      </pc:docMkLst>
      <pc:sldChg chg="del">
        <pc:chgData name="Ceri Phelps" userId="S::ceri.phelps@uwtsd.ac.uk::44e5b747-28bd-454d-8b1f-8b8d7db49187" providerId="AD" clId="Web-{C190EF4E-B474-EC60-076B-BF3F3A628919}" dt="2019-09-05T07:34:58.844" v="0"/>
        <pc:sldMkLst>
          <pc:docMk/>
          <pc:sldMk cId="3101943171" sldId="351"/>
        </pc:sldMkLst>
      </pc:sldChg>
      <pc:sldChg chg="modSp">
        <pc:chgData name="Ceri Phelps" userId="S::ceri.phelps@uwtsd.ac.uk::44e5b747-28bd-454d-8b1f-8b8d7db49187" providerId="AD" clId="Web-{C190EF4E-B474-EC60-076B-BF3F3A628919}" dt="2019-09-05T07:35:37.079" v="5" actId="20577"/>
        <pc:sldMkLst>
          <pc:docMk/>
          <pc:sldMk cId="4182471661" sldId="358"/>
        </pc:sldMkLst>
        <pc:spChg chg="mod">
          <ac:chgData name="Ceri Phelps" userId="S::ceri.phelps@uwtsd.ac.uk::44e5b747-28bd-454d-8b1f-8b8d7db49187" providerId="AD" clId="Web-{C190EF4E-B474-EC60-076B-BF3F3A628919}" dt="2019-09-05T07:35:37.079" v="5" actId="20577"/>
          <ac:spMkLst>
            <pc:docMk/>
            <pc:sldMk cId="4182471661" sldId="358"/>
            <ac:spMk id="3993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506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4717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Watch and 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489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Compare and contrast the views.  How do you think these styles fit with</a:t>
            </a:r>
            <a:r>
              <a:rPr lang="en-GB" baseline="0" dirty="0" smtClean="0"/>
              <a:t>in the early years sector?  Think critically.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597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60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2821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64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7454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052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944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268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Driskell</a:t>
            </a:r>
            <a:r>
              <a:rPr lang="en-GB" dirty="0" smtClean="0"/>
              <a:t> et al. (2018,</a:t>
            </a:r>
            <a:r>
              <a:rPr lang="en-GB" baseline="0" dirty="0" smtClean="0"/>
              <a:t> p.334) say that team work is ‘the process through which team members collaborate to achieve task goals’.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6637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58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0663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6855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 </a:t>
            </a:r>
            <a:r>
              <a:rPr lang="en-GB" dirty="0" err="1" smtClean="0"/>
              <a:t>cyflwyniad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gwahanol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iawn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meddyliwch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pwyntiau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berthnasol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profiadau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gyflogadwyedd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smtClean="0"/>
              <a:t>2 very different presentations – are there points relevant to your experiences and to employability.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8752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66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ehjByLNvm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ilZazhIjo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a-ebscohost-com.ezproxy.uwtsd.ac.uk/ehost/detail/detail?vid=0&amp;sid=072a5399-c65d-4cf6-8f20-472ea0c54152%40sessionmgr4008&amp;bdata=JnNpdGU9ZWhvc3QtbGl2ZQ%3d%3d#AN=344303&amp;db=nlebk" TargetMode="External"/><Relationship Id="rId2" Type="http://schemas.openxmlformats.org/officeDocument/2006/relationships/hyperlink" Target="https://www-vlebooks-com.ezproxy.uwtsd.ac.uk/Vleweb/Product/Index/149559?page=0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UXdrl9ch_Q&amp;list=TLPQMDgxMDIwMjB5WC65eW-jpw&amp;index=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wsMogSQmYI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Fd_nkBHgX8s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1251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200" b="1" dirty="0" smtClean="0">
                <a:latin typeface="+mn-lt"/>
              </a:rPr>
              <a:t>Arweinyddiaeth a Gwaith Tîm </a:t>
            </a:r>
            <a:br>
              <a:rPr lang="cy-GB" sz="3200" b="1" dirty="0" smtClean="0">
                <a:latin typeface="+mn-lt"/>
              </a:rPr>
            </a:br>
            <a:r>
              <a:rPr lang="en-GB" sz="3200" b="1" dirty="0" smtClean="0">
                <a:latin typeface="+mn-lt"/>
              </a:rPr>
              <a:t>Leadership </a:t>
            </a:r>
            <a:r>
              <a:rPr lang="en-GB" sz="3200" b="1" dirty="0">
                <a:latin typeface="+mn-lt"/>
              </a:rPr>
              <a:t>&amp; Teamwork </a:t>
            </a:r>
            <a:endParaRPr lang="cy-GB" sz="3200" b="1" dirty="0"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364673"/>
            <a:ext cx="3886200" cy="4812290"/>
          </a:xfrm>
        </p:spPr>
        <p:txBody>
          <a:bodyPr>
            <a:normAutofit/>
          </a:bodyPr>
          <a:lstStyle/>
          <a:p>
            <a:r>
              <a:rPr lang="cy-GB" dirty="0" smtClean="0"/>
              <a:t>Dadansoddi’n feirniadol y dystiolaeth am wahanol arddulliau arwain yn y gweithle</a:t>
            </a:r>
          </a:p>
          <a:p>
            <a:r>
              <a:rPr lang="cy-GB" dirty="0" smtClean="0"/>
              <a:t> Datblygu gallu myfyrwyr i hunanadfyrio’n feirniadol ar eu sgiliau arwain a’u gwaith tîm eu hunain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427018"/>
            <a:ext cx="3886200" cy="4749945"/>
          </a:xfrm>
        </p:spPr>
        <p:txBody>
          <a:bodyPr>
            <a:normAutofit/>
          </a:bodyPr>
          <a:lstStyle/>
          <a:p>
            <a:r>
              <a:rPr lang="en-GB" dirty="0"/>
              <a:t>To critically analyse the evidence for different leadership styles in the workplace </a:t>
            </a:r>
          </a:p>
          <a:p>
            <a:r>
              <a:rPr lang="en-GB" dirty="0"/>
              <a:t> To develop students’ critical self-reflection of their own potential leadership and </a:t>
            </a:r>
            <a:r>
              <a:rPr lang="en-GB" dirty="0" smtClean="0"/>
              <a:t>team working </a:t>
            </a:r>
            <a:r>
              <a:rPr lang="en-GB" dirty="0"/>
              <a:t>skills </a:t>
            </a:r>
          </a:p>
        </p:txBody>
      </p:sp>
    </p:spTree>
    <p:extLst>
      <p:ext uri="{BB962C8B-B14F-4D97-AF65-F5344CB8AC3E}">
        <p14:creationId xmlns:p14="http://schemas.microsoft.com/office/powerpoint/2010/main" val="2432948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1949" y="245383"/>
            <a:ext cx="8390164" cy="1325563"/>
          </a:xfrm>
        </p:spPr>
        <p:txBody>
          <a:bodyPr>
            <a:normAutofit/>
          </a:bodyPr>
          <a:lstStyle/>
          <a:p>
            <a:pPr algn="ctr"/>
            <a:r>
              <a:rPr lang="cy-GB" sz="3200" dirty="0" smtClean="0"/>
              <a:t>Ystyriwch… pwy sy’n gwneud arweinydd da?</a:t>
            </a:r>
            <a:br>
              <a:rPr lang="cy-GB" sz="3200" dirty="0" smtClean="0"/>
            </a:br>
            <a:r>
              <a:rPr lang="en-GB" sz="3200" dirty="0"/>
              <a:t>Consider… who makes a good leader?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627414"/>
            <a:ext cx="2876550" cy="4778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 smtClean="0">
                <a:cs typeface="Calibri"/>
              </a:rPr>
              <a:t>Trafodwch</a:t>
            </a:r>
            <a:endParaRPr lang="en-GB" dirty="0" smtClean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 smtClean="0">
              <a:cs typeface="Calibri"/>
            </a:endParaRPr>
          </a:p>
          <a:p>
            <a:r>
              <a:rPr lang="en-GB" dirty="0" smtClean="0">
                <a:cs typeface="Calibri"/>
              </a:rPr>
              <a:t>Discuss</a:t>
            </a:r>
            <a:endParaRPr lang="en-GB" dirty="0">
              <a:cs typeface="Calibri"/>
            </a:endParaRPr>
          </a:p>
        </p:txBody>
      </p:sp>
      <p:pic>
        <p:nvPicPr>
          <p:cNvPr id="5" name="Content Placeholder 7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4557031" y="1992087"/>
            <a:ext cx="3660408" cy="2357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291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www.youtube.com/watch?v=kehjByLNvmo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Essential Leadership Skills to Be a Better </a:t>
            </a:r>
            <a:r>
              <a:rPr lang="en-GB" dirty="0" smtClean="0"/>
              <a:t>Leader</a:t>
            </a:r>
          </a:p>
          <a:p>
            <a:r>
              <a:rPr lang="en-GB" dirty="0" smtClean="0"/>
              <a:t>Vanessa Van Edwards,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963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www.youtube.com/watch?v=vilZazhIjoc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5 Different Types of Leadership Styles </a:t>
            </a:r>
          </a:p>
          <a:p>
            <a:r>
              <a:rPr lang="en-GB" dirty="0" smtClean="0"/>
              <a:t>Brian Tracy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232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313964" cy="1325563"/>
          </a:xfrm>
        </p:spPr>
        <p:txBody>
          <a:bodyPr>
            <a:noAutofit/>
          </a:bodyPr>
          <a:lstStyle/>
          <a:p>
            <a:pPr algn="ctr"/>
            <a:r>
              <a:rPr lang="cy-GB" sz="2800" b="1" dirty="0" smtClean="0">
                <a:latin typeface="+mn-lt"/>
              </a:rPr>
              <a:t>Ystyriwch… a oes gennych y potensial i fod yn arweinydd da</a:t>
            </a:r>
            <a:r>
              <a:rPr lang="en-GB" sz="2800" b="1" dirty="0">
                <a:latin typeface="+mn-lt"/>
              </a:rPr>
              <a:t>?</a:t>
            </a:r>
            <a:br>
              <a:rPr lang="en-GB" sz="2800" b="1" dirty="0">
                <a:latin typeface="+mn-lt"/>
              </a:rPr>
            </a:br>
            <a:r>
              <a:rPr lang="en-GB" sz="2800" b="1" dirty="0">
                <a:latin typeface="+mn-lt"/>
              </a:rPr>
              <a:t>Consider… do you have the potential to be a good leader?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244435"/>
            <a:ext cx="3886200" cy="3932527"/>
          </a:xfrm>
        </p:spPr>
        <p:txBody>
          <a:bodyPr/>
          <a:lstStyle/>
          <a:p>
            <a:r>
              <a:rPr lang="en-GB" dirty="0"/>
              <a:t>Pam? </a:t>
            </a:r>
          </a:p>
          <a:p>
            <a:endParaRPr lang="en-GB" dirty="0"/>
          </a:p>
          <a:p>
            <a:r>
              <a:rPr lang="en-GB" dirty="0" smtClean="0"/>
              <a:t>Pam </a:t>
            </a:r>
            <a:r>
              <a:rPr lang="en-GB" dirty="0" err="1" smtClean="0"/>
              <a:t>ddim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44435"/>
            <a:ext cx="3886200" cy="3932528"/>
          </a:xfrm>
        </p:spPr>
        <p:txBody>
          <a:bodyPr/>
          <a:lstStyle/>
          <a:p>
            <a:r>
              <a:rPr lang="cy-GB" dirty="0" smtClean="0"/>
              <a:t>Why?</a:t>
            </a:r>
          </a:p>
          <a:p>
            <a:endParaRPr lang="cy-GB" dirty="0"/>
          </a:p>
          <a:p>
            <a:r>
              <a:rPr lang="cy-GB" dirty="0" smtClean="0"/>
              <a:t>Why not?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38207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440" y="266700"/>
            <a:ext cx="8100060" cy="1028701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07820"/>
            <a:ext cx="3886200" cy="456914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hlinkClick r:id="rId2"/>
              </a:rPr>
              <a:t>Lindon</a:t>
            </a:r>
            <a:r>
              <a:rPr lang="en-GB" dirty="0">
                <a:hlinkClick r:id="rId2"/>
              </a:rPr>
              <a:t>, J. (2012) Leadership and early years professionalism</a:t>
            </a:r>
            <a:br>
              <a:rPr lang="en-GB" dirty="0">
                <a:hlinkClick r:id="rId2"/>
              </a:rPr>
            </a:br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https://www-vlebooks-com.ezproxy.uwtsd.ac.uk/Vleweb/Product/Index/149559?page=0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7821"/>
            <a:ext cx="3886200" cy="456914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O’Sullivan, J. (2009) </a:t>
            </a:r>
            <a:r>
              <a:rPr lang="en-GB" i="1" dirty="0" smtClean="0"/>
              <a:t>Leadership </a:t>
            </a:r>
            <a:r>
              <a:rPr lang="en-GB" i="1" dirty="0"/>
              <a:t>Skills in the Early Years : Making a </a:t>
            </a:r>
            <a:r>
              <a:rPr lang="en-GB" i="1" dirty="0" smtClean="0"/>
              <a:t>Difference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web-a-ebscohost-com.ezproxy.uwtsd.ac.uk/ehost/detail/detail?vid=0&amp;sid=072a5399-c65d-4cf6-8f20-472ea0c54152%40sessionmgr4008&amp;bdata=JnNpdGU9ZWhvc3QtbGl2ZQ%3d%3d#AN=344303&amp;db=nlebk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303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800" dirty="0" err="1" smtClean="0"/>
              <a:t>Ydy</a:t>
            </a:r>
            <a:r>
              <a:rPr lang="en-GB" sz="2800" dirty="0" smtClean="0"/>
              <a:t> </a:t>
            </a:r>
            <a:r>
              <a:rPr lang="en-GB" sz="2800" dirty="0" err="1" smtClean="0"/>
              <a:t>arweinwyr</a:t>
            </a:r>
            <a:r>
              <a:rPr lang="en-GB" sz="2800" dirty="0" smtClean="0"/>
              <a:t> da bob </a:t>
            </a:r>
            <a:r>
              <a:rPr lang="en-GB" sz="2800" dirty="0" err="1" smtClean="0"/>
              <a:t>amser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arweinwyr</a:t>
            </a:r>
            <a:r>
              <a:rPr lang="en-GB" sz="2800" dirty="0" smtClean="0"/>
              <a:t> ‘da’?</a:t>
            </a:r>
            <a:br>
              <a:rPr lang="en-GB" sz="2800" dirty="0" smtClean="0"/>
            </a:br>
            <a:r>
              <a:rPr lang="en-GB" sz="2800" dirty="0" smtClean="0"/>
              <a:t>Are good leaders always ‘good’ leaders?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pan y </a:t>
            </a:r>
            <a:r>
              <a:rPr lang="en-GB" dirty="0" err="1"/>
              <a:t>gwnaethoch</a:t>
            </a:r>
            <a:r>
              <a:rPr lang="en-GB" dirty="0"/>
              <a:t> chi </a:t>
            </a:r>
            <a:r>
              <a:rPr lang="en-GB" dirty="0" err="1"/>
              <a:t>weithredu’n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 smtClean="0"/>
              <a:t>benodol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am y </a:t>
            </a:r>
            <a:r>
              <a:rPr lang="en-GB" dirty="0" err="1"/>
              <a:t>sefyllfa</a:t>
            </a:r>
            <a:r>
              <a:rPr lang="en-GB" dirty="0"/>
              <a:t> hon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Oeddech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/>
              <a:t> “da”?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a time when you have acted as a leader in a particular </a:t>
            </a:r>
            <a:r>
              <a:rPr lang="en-GB" dirty="0" smtClean="0"/>
              <a:t>situation</a:t>
            </a:r>
            <a:endParaRPr lang="en-GB" dirty="0"/>
          </a:p>
          <a:p>
            <a:r>
              <a:rPr lang="en-GB" dirty="0"/>
              <a:t>What was it about this situation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/>
              <a:t>Were you a “good” leader?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883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b="1" dirty="0" err="1">
                <a:latin typeface="+mn-lt"/>
              </a:rPr>
              <a:t>Sut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ydyn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ni’n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beirniadu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arweinyddiaeth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effeithiol</a:t>
            </a:r>
            <a:r>
              <a:rPr lang="en-GB" sz="3200" b="1" dirty="0">
                <a:latin typeface="+mn-lt"/>
              </a:rPr>
              <a:t>?</a:t>
            </a:r>
            <a:br>
              <a:rPr lang="en-GB" sz="3200" b="1" dirty="0">
                <a:latin typeface="+mn-lt"/>
              </a:rPr>
            </a:br>
            <a:r>
              <a:rPr lang="en-GB" altLang="en-US" sz="3200" b="1" dirty="0" smtClean="0">
                <a:solidFill>
                  <a:schemeClr val="tx1"/>
                </a:solidFill>
                <a:latin typeface="+mn-lt"/>
              </a:rPr>
              <a:t>How </a:t>
            </a:r>
            <a:r>
              <a:rPr lang="en-GB" altLang="en-US" sz="3200" b="1" dirty="0">
                <a:solidFill>
                  <a:schemeClr val="tx1"/>
                </a:solidFill>
                <a:latin typeface="+mn-lt"/>
              </a:rPr>
              <a:t>do we judge effective leadership? </a:t>
            </a:r>
            <a:endParaRPr lang="en-US" altLang="en-US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Mesur</a:t>
            </a:r>
            <a:r>
              <a:rPr lang="en-GB" dirty="0" smtClean="0"/>
              <a:t>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wrthrychol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Amgyffredion</a:t>
            </a:r>
            <a:r>
              <a:rPr lang="en-GB" dirty="0"/>
              <a:t> </a:t>
            </a:r>
            <a:r>
              <a:rPr lang="en-GB" dirty="0" err="1"/>
              <a:t>goddrychol</a:t>
            </a:r>
            <a:r>
              <a:rPr lang="en-GB" dirty="0"/>
              <a:t> yr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smtClean="0"/>
              <a:t>is-</a:t>
            </a:r>
            <a:r>
              <a:rPr lang="en-GB" dirty="0" err="1" smtClean="0"/>
              <a:t>weithwyr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Amgyffredion</a:t>
            </a:r>
            <a:r>
              <a:rPr lang="en-GB" dirty="0"/>
              <a:t> </a:t>
            </a:r>
            <a:r>
              <a:rPr lang="en-GB" dirty="0" err="1"/>
              <a:t>goddrychol</a:t>
            </a:r>
            <a:r>
              <a:rPr lang="en-GB" dirty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?</a:t>
            </a:r>
            <a:endParaRPr lang="en-GB" altLang="en-US" sz="2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altLang="en-US" sz="2800" dirty="0"/>
              <a:t>Objective </a:t>
            </a:r>
            <a:r>
              <a:rPr lang="en-GB" altLang="en-US" sz="2800" dirty="0" smtClean="0"/>
              <a:t>measure of performance?</a:t>
            </a:r>
            <a:endParaRPr lang="en-GB" altLang="en-US" sz="2800" dirty="0"/>
          </a:p>
          <a:p>
            <a:pPr lvl="1"/>
            <a:r>
              <a:rPr lang="en-GB" altLang="en-US" sz="2800" dirty="0"/>
              <a:t>Subjective perceptions of the leader or their </a:t>
            </a:r>
            <a:r>
              <a:rPr lang="en-GB" altLang="en-US" sz="2800" dirty="0" smtClean="0"/>
              <a:t>subordinates?</a:t>
            </a:r>
            <a:endParaRPr lang="en-GB" altLang="en-US" sz="2800" dirty="0"/>
          </a:p>
          <a:p>
            <a:pPr lvl="1"/>
            <a:r>
              <a:rPr lang="en-GB" altLang="en-US" sz="2800" dirty="0"/>
              <a:t>Subjective perceptions of </a:t>
            </a:r>
            <a:r>
              <a:rPr lang="en-GB" altLang="en-US" sz="2800" dirty="0" smtClean="0"/>
              <a:t>others?</a:t>
            </a:r>
            <a:endParaRPr lang="en-GB" altLang="en-US" sz="2800" dirty="0"/>
          </a:p>
          <a:p>
            <a:pPr marL="457200" lvl="1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10752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Arddulliau</a:t>
            </a:r>
            <a:r>
              <a:rPr lang="en-GB" dirty="0" smtClean="0"/>
              <a:t> </a:t>
            </a:r>
            <a:r>
              <a:rPr lang="en-GB" dirty="0" err="1" smtClean="0"/>
              <a:t>traddodiadol</a:t>
            </a:r>
            <a:r>
              <a:rPr lang="en-GB" dirty="0" smtClean="0"/>
              <a:t> Kurt Lewin</a:t>
            </a:r>
            <a:br>
              <a:rPr lang="en-GB" dirty="0" smtClean="0"/>
            </a:br>
            <a:r>
              <a:rPr lang="en-GB" dirty="0" smtClean="0"/>
              <a:t>Kurt Lewin’s Traditional styles (1939)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Awtocratig</a:t>
            </a:r>
            <a:endParaRPr lang="en-GB" dirty="0" smtClean="0"/>
          </a:p>
          <a:p>
            <a:r>
              <a:rPr lang="en-GB" dirty="0" err="1" smtClean="0"/>
              <a:t>Democratig</a:t>
            </a:r>
            <a:endParaRPr lang="en-GB" dirty="0" smtClean="0"/>
          </a:p>
          <a:p>
            <a:r>
              <a:rPr lang="en-GB" dirty="0" smtClean="0"/>
              <a:t>Laissez-faire (</a:t>
            </a:r>
            <a:r>
              <a:rPr lang="en-GB" dirty="0" err="1" smtClean="0"/>
              <a:t>arddull</a:t>
            </a:r>
            <a:r>
              <a:rPr lang="en-GB" dirty="0" smtClean="0"/>
              <a:t> </a:t>
            </a:r>
            <a:r>
              <a:rPr lang="en-GB" dirty="0" err="1" smtClean="0"/>
              <a:t>goddefgar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Tadol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Autocratic</a:t>
            </a:r>
          </a:p>
          <a:p>
            <a:r>
              <a:rPr lang="en-GB" dirty="0" smtClean="0"/>
              <a:t>Democratic</a:t>
            </a:r>
          </a:p>
          <a:p>
            <a:r>
              <a:rPr lang="en-GB" dirty="0" smtClean="0"/>
              <a:t>Laissez-faire (permissive style) </a:t>
            </a:r>
          </a:p>
          <a:p>
            <a:r>
              <a:rPr lang="en-GB" dirty="0" err="1" smtClean="0"/>
              <a:t>Paternalisitic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2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Dulliau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 smtClean="0">
                <a:latin typeface="+mn-lt"/>
              </a:rPr>
              <a:t>arweinyddiaeth</a:t>
            </a:r>
            <a:r>
              <a:rPr lang="en-GB" sz="3600" dirty="0" smtClean="0">
                <a:latin typeface="+mn-lt"/>
              </a:rPr>
              <a:t/>
            </a:r>
            <a:br>
              <a:rPr lang="en-GB" sz="3600" dirty="0" smtClean="0">
                <a:latin typeface="+mn-lt"/>
              </a:rPr>
            </a:br>
            <a:r>
              <a:rPr lang="en-GB" sz="3600" dirty="0" smtClean="0">
                <a:latin typeface="+mn-lt"/>
              </a:rPr>
              <a:t>Leadership styles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err="1"/>
              <a:t>Rhinweddau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rheoli</a:t>
            </a:r>
            <a:endParaRPr lang="en-GB" dirty="0"/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3667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Four </a:t>
            </a:r>
            <a:r>
              <a:rPr lang="en-GB" dirty="0" smtClean="0"/>
              <a:t>aspects:</a:t>
            </a:r>
            <a:endParaRPr lang="en-GB" dirty="0"/>
          </a:p>
          <a:p>
            <a:r>
              <a:rPr lang="en-GB" dirty="0"/>
              <a:t>Leadership qualities</a:t>
            </a:r>
          </a:p>
          <a:p>
            <a:r>
              <a:rPr lang="en-GB" dirty="0"/>
              <a:t>Management skills</a:t>
            </a:r>
          </a:p>
          <a:p>
            <a:r>
              <a:rPr lang="en-GB" dirty="0"/>
              <a:t>Professional attributes</a:t>
            </a:r>
          </a:p>
          <a:p>
            <a:r>
              <a:rPr lang="en-GB" dirty="0"/>
              <a:t>Personal </a:t>
            </a:r>
            <a:r>
              <a:rPr lang="en-GB" dirty="0" smtClean="0"/>
              <a:t>characteristics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Moyles</a:t>
            </a:r>
            <a:r>
              <a:rPr lang="en-GB" dirty="0" smtClean="0"/>
              <a:t>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853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0714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>
                <a:latin typeface="+mn-lt"/>
              </a:rPr>
              <a:t>Beth all </a:t>
            </a:r>
            <a:r>
              <a:rPr lang="en-GB" sz="2800" dirty="0" err="1" smtClean="0">
                <a:latin typeface="+mn-lt"/>
              </a:rPr>
              <a:t>effeithio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arddulliadau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arweinyddiaeth</a:t>
            </a:r>
            <a:r>
              <a:rPr lang="en-GB" sz="2800" dirty="0" smtClean="0">
                <a:latin typeface="+mn-lt"/>
              </a:rPr>
              <a:t>?</a:t>
            </a:r>
            <a:br>
              <a:rPr lang="en-GB" sz="2800" dirty="0" smtClean="0">
                <a:latin typeface="+mn-lt"/>
              </a:rPr>
            </a:br>
            <a:r>
              <a:rPr lang="en-GB" sz="2800" dirty="0" smtClean="0">
                <a:latin typeface="+mn-lt"/>
              </a:rPr>
              <a:t>What can affect leadership styles?</a:t>
            </a:r>
            <a:endParaRPr lang="en-GB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75658"/>
            <a:ext cx="3886200" cy="3944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personoliaeth</a:t>
            </a:r>
            <a:endParaRPr lang="en-GB" dirty="0"/>
          </a:p>
          <a:p>
            <a:r>
              <a:rPr lang="en-GB" dirty="0" err="1"/>
              <a:t>Hunanhyder</a:t>
            </a:r>
            <a:endParaRPr lang="en-GB" dirty="0"/>
          </a:p>
          <a:p>
            <a:r>
              <a:rPr lang="en-GB" dirty="0" err="1"/>
              <a:t>Goruchafiaeth</a:t>
            </a:r>
            <a:r>
              <a:rPr lang="en-GB" dirty="0"/>
              <a:t> </a:t>
            </a:r>
          </a:p>
          <a:p>
            <a:r>
              <a:rPr lang="en-GB" dirty="0" err="1"/>
              <a:t>Diplomyddiaeth</a:t>
            </a:r>
            <a:r>
              <a:rPr lang="en-GB" dirty="0"/>
              <a:t> </a:t>
            </a:r>
          </a:p>
          <a:p>
            <a:r>
              <a:rPr lang="en-GB" dirty="0" err="1"/>
              <a:t>Allblygiad</a:t>
            </a:r>
            <a:endParaRPr lang="en-GB" dirty="0"/>
          </a:p>
          <a:p>
            <a:r>
              <a:rPr lang="en-GB" dirty="0" err="1"/>
              <a:t>Deallusrwydd</a:t>
            </a:r>
            <a:endParaRPr lang="en-GB" dirty="0"/>
          </a:p>
          <a:p>
            <a:r>
              <a:rPr lang="en-GB" dirty="0" err="1" smtClean="0"/>
              <a:t>Cyfrifoldeb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75659"/>
            <a:ext cx="3886200" cy="36706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Personality traits</a:t>
            </a:r>
          </a:p>
          <a:p>
            <a:r>
              <a:rPr lang="en-GB" dirty="0"/>
              <a:t>Self-confidence</a:t>
            </a:r>
          </a:p>
          <a:p>
            <a:r>
              <a:rPr lang="en-GB" dirty="0"/>
              <a:t>Dominance</a:t>
            </a:r>
          </a:p>
          <a:p>
            <a:r>
              <a:rPr lang="en-GB" dirty="0"/>
              <a:t>Diplomacy</a:t>
            </a:r>
          </a:p>
          <a:p>
            <a:r>
              <a:rPr lang="en-GB" dirty="0"/>
              <a:t>Extraversion</a:t>
            </a:r>
          </a:p>
          <a:p>
            <a:r>
              <a:rPr lang="en-GB" dirty="0"/>
              <a:t>Intelligence</a:t>
            </a:r>
          </a:p>
          <a:p>
            <a:r>
              <a:rPr lang="en-GB" dirty="0"/>
              <a:t>Responsibility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009607" y="4846321"/>
            <a:ext cx="2521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(Based on </a:t>
            </a:r>
            <a:r>
              <a:rPr lang="en-GB" dirty="0" err="1" smtClean="0"/>
              <a:t>Stogdill</a:t>
            </a:r>
            <a:r>
              <a:rPr lang="en-GB" dirty="0" smtClean="0"/>
              <a:t>, 1948)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253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18646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>
                <a:latin typeface="+mn-lt"/>
              </a:rPr>
              <a:t>Beth all </a:t>
            </a:r>
            <a:r>
              <a:rPr lang="en-GB" sz="2800" dirty="0" err="1" smtClean="0">
                <a:latin typeface="+mn-lt"/>
              </a:rPr>
              <a:t>effeithio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arddulliadau</a:t>
            </a:r>
            <a:r>
              <a:rPr lang="en-GB" sz="2800" dirty="0" smtClean="0">
                <a:latin typeface="+mn-lt"/>
              </a:rPr>
              <a:t> </a:t>
            </a:r>
            <a:r>
              <a:rPr lang="en-GB" sz="2800" dirty="0" err="1" smtClean="0">
                <a:latin typeface="+mn-lt"/>
              </a:rPr>
              <a:t>arweinyddiaeth</a:t>
            </a:r>
            <a:r>
              <a:rPr lang="en-GB" sz="2800" dirty="0" smtClean="0">
                <a:latin typeface="+mn-lt"/>
              </a:rPr>
              <a:t>?</a:t>
            </a:r>
            <a:br>
              <a:rPr lang="en-GB" sz="2800" dirty="0" smtClean="0">
                <a:latin typeface="+mn-lt"/>
              </a:rPr>
            </a:br>
            <a:r>
              <a:rPr lang="en-GB" sz="2800" dirty="0" smtClean="0">
                <a:latin typeface="+mn-lt"/>
              </a:rPr>
              <a:t>What can affect leadership styles?</a:t>
            </a:r>
            <a:endParaRPr lang="en-GB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75658"/>
            <a:ext cx="3886200" cy="40560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/>
              <a:t>Cyd-destun</a:t>
            </a:r>
            <a:r>
              <a:rPr lang="en-GB" dirty="0" smtClean="0"/>
              <a:t>/</a:t>
            </a:r>
            <a:r>
              <a:rPr lang="en-GB" dirty="0" err="1" smtClean="0"/>
              <a:t>sefyllfa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Diwylliant</a:t>
            </a:r>
            <a:r>
              <a:rPr lang="en-GB" dirty="0" smtClean="0"/>
              <a:t>/</a:t>
            </a:r>
            <a:r>
              <a:rPr lang="en-GB" dirty="0" err="1" smtClean="0"/>
              <a:t>hinsawdd</a:t>
            </a:r>
            <a:endParaRPr lang="en-GB" dirty="0" smtClean="0"/>
          </a:p>
          <a:p>
            <a:r>
              <a:rPr lang="en-GB" dirty="0" err="1"/>
              <a:t>Goliau</a:t>
            </a:r>
            <a:r>
              <a:rPr lang="en-GB" dirty="0"/>
              <a:t>/</a:t>
            </a:r>
            <a:r>
              <a:rPr lang="en-GB" dirty="0" err="1"/>
              <a:t>pwrpasau</a:t>
            </a:r>
            <a:endParaRPr lang="en-GB" dirty="0"/>
          </a:p>
          <a:p>
            <a:r>
              <a:rPr lang="en-GB" dirty="0" err="1"/>
              <a:t>Pobl</a:t>
            </a:r>
            <a:endParaRPr lang="en-GB" dirty="0"/>
          </a:p>
          <a:p>
            <a:r>
              <a:rPr lang="en-GB" dirty="0" err="1"/>
              <a:t>Prosesau</a:t>
            </a:r>
            <a:endParaRPr lang="en-GB" dirty="0"/>
          </a:p>
          <a:p>
            <a:r>
              <a:rPr lang="en-GB" dirty="0" err="1"/>
              <a:t>Strwythur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75659"/>
            <a:ext cx="3886200" cy="39384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Context/situation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Culture/climate</a:t>
            </a:r>
          </a:p>
          <a:p>
            <a:r>
              <a:rPr lang="en-GB" dirty="0" smtClean="0"/>
              <a:t>Goals/purposes</a:t>
            </a:r>
          </a:p>
          <a:p>
            <a:r>
              <a:rPr lang="en-GB" dirty="0" smtClean="0"/>
              <a:t>People</a:t>
            </a:r>
          </a:p>
          <a:p>
            <a:r>
              <a:rPr lang="en-GB" dirty="0" smtClean="0"/>
              <a:t>Processes</a:t>
            </a:r>
          </a:p>
          <a:p>
            <a:r>
              <a:rPr lang="en-GB" dirty="0" smtClean="0"/>
              <a:t>Structure</a:t>
            </a:r>
          </a:p>
          <a:p>
            <a:r>
              <a:rPr lang="en-GB" dirty="0" smtClean="0"/>
              <a:t>Time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930537" y="5172891"/>
            <a:ext cx="1652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000" dirty="0" err="1"/>
              <a:t>Oc</a:t>
            </a:r>
            <a:r>
              <a:rPr lang="en-GB" sz="20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624318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38961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 smtClean="0">
                <a:latin typeface="+mn-lt"/>
              </a:rPr>
              <a:t>Arweinyddiaeth</a:t>
            </a:r>
            <a:r>
              <a:rPr lang="en-GB" sz="3200" dirty="0" smtClean="0">
                <a:latin typeface="+mn-lt"/>
              </a:rPr>
              <a:t>: </a:t>
            </a:r>
            <a:r>
              <a:rPr lang="en-GB" sz="3200" dirty="0" err="1" smtClean="0">
                <a:latin typeface="+mn-lt"/>
              </a:rPr>
              <a:t>crynodeb</a:t>
            </a:r>
            <a:r>
              <a:rPr lang="en-GB" sz="3200" dirty="0">
                <a:latin typeface="+mn-lt"/>
              </a:rPr>
              <a:t> </a:t>
            </a:r>
            <a:r>
              <a:rPr lang="en-GB" sz="3200" dirty="0" smtClean="0">
                <a:latin typeface="+mn-lt"/>
              </a:rPr>
              <a:t>     </a:t>
            </a:r>
            <a:r>
              <a:rPr lang="en-GB" altLang="en-US" sz="3200" dirty="0" smtClean="0">
                <a:latin typeface="+mn-lt"/>
              </a:rPr>
              <a:t>Leadership</a:t>
            </a:r>
            <a:r>
              <a:rPr lang="en-GB" altLang="en-US" sz="3200" dirty="0">
                <a:latin typeface="+mn-lt"/>
              </a:rPr>
              <a:t>: summary</a:t>
            </a:r>
            <a:endParaRPr lang="en-GB" sz="32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037771"/>
            <a:ext cx="3886200" cy="5139192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un </a:t>
            </a:r>
            <a:r>
              <a:rPr lang="en-GB" dirty="0" err="1"/>
              <a:t>nodwedd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sefyll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ffactor</a:t>
            </a:r>
            <a:r>
              <a:rPr lang="en-GB" dirty="0"/>
              <a:t> </a:t>
            </a:r>
            <a:r>
              <a:rPr lang="en-GB" dirty="0" err="1"/>
              <a:t>penderfynol</a:t>
            </a:r>
            <a:r>
              <a:rPr lang="en-GB" dirty="0"/>
              <a:t> o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endParaRPr lang="en-GB" dirty="0"/>
          </a:p>
          <a:p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endParaRPr lang="en-GB" dirty="0"/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integreiddio</a:t>
            </a:r>
            <a:r>
              <a:rPr lang="en-GB" dirty="0"/>
              <a:t> </a:t>
            </a:r>
            <a:r>
              <a:rPr lang="en-GB" dirty="0" err="1"/>
              <a:t>dynesiad</a:t>
            </a:r>
            <a:r>
              <a:rPr lang="en-GB" dirty="0"/>
              <a:t> </a:t>
            </a:r>
            <a:r>
              <a:rPr lang="en-GB" dirty="0" err="1"/>
              <a:t>sefyllfaol</a:t>
            </a:r>
            <a:r>
              <a:rPr lang="en-GB" dirty="0"/>
              <a:t> a </a:t>
            </a:r>
            <a:r>
              <a:rPr lang="en-GB" dirty="0" err="1"/>
              <a:t>nodweddiadol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Zaccaro</a:t>
            </a:r>
            <a:r>
              <a:rPr lang="en-GB" dirty="0"/>
              <a:t> (2007): model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integredig</a:t>
            </a:r>
            <a:r>
              <a:rPr lang="en-GB" dirty="0"/>
              <a:t> </a:t>
            </a:r>
          </a:p>
          <a:p>
            <a:r>
              <a:rPr lang="en-GB" dirty="0"/>
              <a:t>Gall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/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arweinyddion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addasu’i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ofynion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037771"/>
            <a:ext cx="3886200" cy="470693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one trait has stood out as the single most important determinant of effective leadership.  </a:t>
            </a:r>
          </a:p>
          <a:p>
            <a:r>
              <a:rPr lang="en-GB" dirty="0"/>
              <a:t>Context matters!</a:t>
            </a:r>
          </a:p>
          <a:p>
            <a:r>
              <a:rPr lang="en-GB" dirty="0"/>
              <a:t>Traits may interact to determine quality of leadership </a:t>
            </a:r>
          </a:p>
          <a:p>
            <a:r>
              <a:rPr lang="en-GB" dirty="0"/>
              <a:t>Need to integrate situational and trait approaches </a:t>
            </a:r>
          </a:p>
          <a:p>
            <a:pPr marL="0" indent="0">
              <a:buNone/>
            </a:pPr>
            <a:r>
              <a:rPr lang="en-GB" dirty="0" err="1"/>
              <a:t>Zaccaro</a:t>
            </a:r>
            <a:r>
              <a:rPr lang="en-GB" dirty="0"/>
              <a:t> (2007): an integrative model of leadership</a:t>
            </a:r>
          </a:p>
          <a:p>
            <a:r>
              <a:rPr lang="en-GB" dirty="0"/>
              <a:t>Traits such as emotional/social competence may make leaders better able to adapt their leadership style to the demands of a specific situation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026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 smtClean="0"/>
              <a:t>tîm</a:t>
            </a:r>
            <a:r>
              <a:rPr lang="en-GB" dirty="0"/>
              <a:t> </a:t>
            </a:r>
            <a:r>
              <a:rPr lang="en-GB" dirty="0" smtClean="0"/>
              <a:t>              Teamwork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Trafodwch</a:t>
            </a:r>
            <a:endParaRPr lang="en-GB" dirty="0" smtClean="0"/>
          </a:p>
          <a:p>
            <a:pPr lvl="1"/>
            <a:r>
              <a:rPr lang="en-GB" dirty="0" err="1" smtClean="0"/>
              <a:t>Nodweddion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Manteision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Heriau</a:t>
            </a:r>
            <a:r>
              <a:rPr lang="en-GB" dirty="0" smtClean="0"/>
              <a:t> 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is teamwork?</a:t>
            </a:r>
          </a:p>
          <a:p>
            <a:r>
              <a:rPr lang="en-GB" dirty="0" smtClean="0"/>
              <a:t>Discuss</a:t>
            </a:r>
          </a:p>
          <a:p>
            <a:pPr lvl="1"/>
            <a:r>
              <a:rPr lang="en-GB" dirty="0" smtClean="0"/>
              <a:t>Characteristics?</a:t>
            </a:r>
          </a:p>
          <a:p>
            <a:pPr lvl="1"/>
            <a:r>
              <a:rPr lang="en-GB" dirty="0" smtClean="0"/>
              <a:t>Advantages?</a:t>
            </a:r>
          </a:p>
          <a:p>
            <a:pPr lvl="1"/>
            <a:r>
              <a:rPr lang="en-GB" dirty="0" smtClean="0"/>
              <a:t>Challenges?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736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www.youtube.com/watch?v=fUXdrl9ch_Q&amp;list=TLPQMDgxMDIwMjB5WC65eW-jpw&amp;index=1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Discuss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76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 smtClean="0"/>
              <a:t>tîm</a:t>
            </a:r>
            <a:r>
              <a:rPr lang="en-GB" dirty="0"/>
              <a:t> </a:t>
            </a:r>
            <a:r>
              <a:rPr lang="en-GB" dirty="0" smtClean="0"/>
              <a:t>              Teamwork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weithiwr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  <a:p>
            <a:pPr lvl="1"/>
            <a:r>
              <a:rPr lang="en-GB" dirty="0" smtClean="0"/>
              <a:t>Pam?</a:t>
            </a:r>
            <a:endParaRPr lang="en-GB" dirty="0"/>
          </a:p>
          <a:p>
            <a:pPr lvl="1"/>
            <a:r>
              <a:rPr lang="en-GB" dirty="0" err="1"/>
              <a:t>Tystiolaeth</a:t>
            </a:r>
            <a:endParaRPr lang="en-GB" dirty="0"/>
          </a:p>
          <a:p>
            <a:pPr lvl="1"/>
            <a:r>
              <a:rPr lang="en-GB" dirty="0" err="1"/>
              <a:t>Cyflogadwyedd</a:t>
            </a:r>
            <a:r>
              <a:rPr lang="en-GB" dirty="0"/>
              <a:t> </a:t>
            </a:r>
          </a:p>
          <a:p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dîm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Are you an effective team worker?</a:t>
            </a:r>
          </a:p>
          <a:p>
            <a:pPr lvl="1"/>
            <a:r>
              <a:rPr lang="en-GB" dirty="0" smtClean="0"/>
              <a:t>Why?</a:t>
            </a:r>
          </a:p>
          <a:p>
            <a:pPr lvl="1"/>
            <a:r>
              <a:rPr lang="en-GB" dirty="0" smtClean="0"/>
              <a:t>Evidence</a:t>
            </a:r>
          </a:p>
          <a:p>
            <a:pPr lvl="1"/>
            <a:r>
              <a:rPr lang="en-GB" dirty="0" smtClean="0"/>
              <a:t>Employability</a:t>
            </a:r>
          </a:p>
          <a:p>
            <a:r>
              <a:rPr lang="en-GB" dirty="0" smtClean="0"/>
              <a:t>Do you like working as part of a team?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0753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+mn-lt"/>
              </a:rPr>
              <a:t>Y </a:t>
            </a:r>
            <a:r>
              <a:rPr lang="en-GB" sz="3600" dirty="0" err="1" smtClean="0">
                <a:latin typeface="+mn-lt"/>
              </a:rPr>
              <a:t>Persbectif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N</a:t>
            </a:r>
            <a:r>
              <a:rPr lang="en-GB" sz="3600" dirty="0" err="1" smtClean="0">
                <a:latin typeface="+mn-lt"/>
              </a:rPr>
              <a:t>odweddiadol</a:t>
            </a:r>
            <a:r>
              <a:rPr lang="en-GB" sz="3600" dirty="0" smtClean="0">
                <a:latin typeface="+mn-lt"/>
              </a:rPr>
              <a:t/>
            </a:r>
            <a:br>
              <a:rPr lang="en-GB" sz="3600" dirty="0" smtClean="0">
                <a:latin typeface="+mn-lt"/>
              </a:rPr>
            </a:br>
            <a:r>
              <a:rPr lang="en-US" sz="3600" dirty="0">
                <a:latin typeface="+mn-lt"/>
              </a:rPr>
              <a:t>The Trait Perspective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072946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Agored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brofiad</a:t>
            </a:r>
            <a:endParaRPr lang="en-GB" dirty="0"/>
          </a:p>
          <a:p>
            <a:r>
              <a:rPr lang="en-GB" dirty="0" err="1"/>
              <a:t>Cydwybodolrwydd</a:t>
            </a:r>
            <a:endParaRPr lang="en-GB" dirty="0"/>
          </a:p>
          <a:p>
            <a:r>
              <a:rPr lang="en-GB" dirty="0" err="1"/>
              <a:t>Allblygiad</a:t>
            </a:r>
            <a:endParaRPr lang="en-GB" dirty="0"/>
          </a:p>
          <a:p>
            <a:r>
              <a:rPr lang="en-GB" dirty="0" err="1"/>
              <a:t>Hynawsedd</a:t>
            </a:r>
            <a:endParaRPr lang="en-GB" dirty="0"/>
          </a:p>
          <a:p>
            <a:r>
              <a:rPr lang="en-GB" dirty="0" err="1"/>
              <a:t>Sefydlogrwydd</a:t>
            </a:r>
            <a:r>
              <a:rPr lang="en-GB" dirty="0"/>
              <a:t> </a:t>
            </a:r>
            <a:r>
              <a:rPr lang="en-GB" dirty="0" err="1"/>
              <a:t>emosiynol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247118"/>
          </a:xfrm>
        </p:spPr>
        <p:txBody>
          <a:bodyPr>
            <a:normAutofit fontScale="92500"/>
          </a:bodyPr>
          <a:lstStyle/>
          <a:p>
            <a:r>
              <a:rPr lang="en-GB" dirty="0"/>
              <a:t>Openness to Experience</a:t>
            </a:r>
          </a:p>
          <a:p>
            <a:r>
              <a:rPr lang="en-GB" dirty="0"/>
              <a:t>Conscientiousness</a:t>
            </a:r>
          </a:p>
          <a:p>
            <a:r>
              <a:rPr lang="en-GB" dirty="0"/>
              <a:t>Extraversion</a:t>
            </a:r>
          </a:p>
          <a:p>
            <a:r>
              <a:rPr lang="en-GB" dirty="0"/>
              <a:t>Agreeableness</a:t>
            </a:r>
          </a:p>
          <a:p>
            <a:r>
              <a:rPr lang="en-GB" dirty="0" smtClean="0"/>
              <a:t>Emotional stability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4876800" y="5027024"/>
            <a:ext cx="3752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(</a:t>
            </a:r>
            <a:r>
              <a:rPr lang="en-GB" sz="2400" dirty="0" err="1" smtClean="0"/>
              <a:t>Driskell</a:t>
            </a:r>
            <a:r>
              <a:rPr lang="en-GB" sz="2400" dirty="0" smtClean="0"/>
              <a:t> et al, 2018, p.340)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43336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dirty="0" smtClean="0"/>
              <a:t>…..      Watch….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Teamwork Reimagined </a:t>
            </a:r>
            <a:r>
              <a:rPr lang="en-GB" dirty="0" smtClean="0"/>
              <a:t>Kevin </a:t>
            </a:r>
            <a:r>
              <a:rPr lang="en-GB" dirty="0"/>
              <a:t>Cahill </a:t>
            </a:r>
            <a:r>
              <a:rPr lang="en-GB" dirty="0" err="1" smtClean="0"/>
              <a:t>TEDxSunValley</a:t>
            </a:r>
            <a:r>
              <a:rPr lang="en-GB" dirty="0" smtClean="0"/>
              <a:t> 2017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www.youtube.com/watch?v=UwsMogSQmYI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Working together to make things happen: JP Cardoso at </a:t>
            </a:r>
            <a:r>
              <a:rPr lang="en-GB" dirty="0" err="1" smtClean="0"/>
              <a:t>TEDxBrainport</a:t>
            </a:r>
            <a:r>
              <a:rPr lang="en-GB" dirty="0" smtClean="0"/>
              <a:t> 2013</a:t>
            </a:r>
            <a:endParaRPr lang="en-GB" dirty="0"/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www.youtube.com/watch?v=Fd_nkBHgX8s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4916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9061"/>
            <a:ext cx="7886700" cy="937260"/>
          </a:xfrm>
        </p:spPr>
        <p:txBody>
          <a:bodyPr/>
          <a:lstStyle/>
          <a:p>
            <a:pPr algn="ctr"/>
            <a:r>
              <a:rPr lang="en-GB" dirty="0" err="1" smtClean="0">
                <a:latin typeface="+mn-lt"/>
              </a:rPr>
              <a:t>Darllenwch</a:t>
            </a:r>
            <a:r>
              <a:rPr lang="en-GB" dirty="0" smtClean="0">
                <a:latin typeface="+mn-lt"/>
              </a:rPr>
              <a:t>…..       Read…..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49" y="1036321"/>
            <a:ext cx="7455807" cy="4556759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Driskell</a:t>
            </a:r>
            <a:r>
              <a:rPr lang="en-GB" dirty="0" smtClean="0"/>
              <a:t>, J. E., Salas, E. &amp; </a:t>
            </a:r>
            <a:r>
              <a:rPr lang="en-GB" dirty="0" err="1" smtClean="0"/>
              <a:t>Driskell</a:t>
            </a:r>
            <a:r>
              <a:rPr lang="en-GB" dirty="0" smtClean="0"/>
              <a:t>, T. (2018) ‘Foundations of teamwork and collaboration’. </a:t>
            </a:r>
            <a:r>
              <a:rPr lang="en-GB" i="1" dirty="0" smtClean="0"/>
              <a:t>American Psychologist,</a:t>
            </a:r>
            <a:r>
              <a:rPr lang="en-GB" dirty="0" smtClean="0"/>
              <a:t> 73, 4, pp. 334-348.</a:t>
            </a:r>
          </a:p>
          <a:p>
            <a:r>
              <a:rPr lang="en-GB" dirty="0" err="1"/>
              <a:t>Moyles</a:t>
            </a:r>
            <a:r>
              <a:rPr lang="en-GB" dirty="0"/>
              <a:t>, J. (2006) </a:t>
            </a:r>
            <a:r>
              <a:rPr lang="en-GB" i="1" dirty="0"/>
              <a:t>Effective Leadership and Management in the Early Years</a:t>
            </a:r>
            <a:r>
              <a:rPr lang="en-GB" dirty="0"/>
              <a:t>. Maidenhead: Open University Press</a:t>
            </a:r>
            <a:endParaRPr lang="en-GB" dirty="0" smtClean="0"/>
          </a:p>
          <a:p>
            <a:r>
              <a:rPr lang="en-GB" dirty="0" err="1"/>
              <a:t>Zaccaro</a:t>
            </a:r>
            <a:r>
              <a:rPr lang="en-GB" dirty="0"/>
              <a:t>, S. J., Green, J. P., </a:t>
            </a:r>
            <a:r>
              <a:rPr lang="en-GB" dirty="0" err="1"/>
              <a:t>Dubrow</a:t>
            </a:r>
            <a:r>
              <a:rPr lang="en-GB" dirty="0"/>
              <a:t>, S., &amp; </a:t>
            </a:r>
            <a:r>
              <a:rPr lang="en-GB" dirty="0" err="1"/>
              <a:t>Kolze</a:t>
            </a:r>
            <a:r>
              <a:rPr lang="en-GB" dirty="0"/>
              <a:t>, M. (2018). </a:t>
            </a:r>
            <a:r>
              <a:rPr lang="en-GB" dirty="0" smtClean="0"/>
              <a:t>‘Leader </a:t>
            </a:r>
            <a:r>
              <a:rPr lang="en-GB" dirty="0"/>
              <a:t>individual differences, situational parameters, and leadership outcomes: A comprehensive review and </a:t>
            </a:r>
            <a:r>
              <a:rPr lang="en-GB" dirty="0" smtClean="0"/>
              <a:t>integration’.</a:t>
            </a:r>
            <a:r>
              <a:rPr lang="en-GB" dirty="0"/>
              <a:t> </a:t>
            </a:r>
            <a:r>
              <a:rPr lang="en-GB" i="1" dirty="0"/>
              <a:t>The Leadership Quarterly</a:t>
            </a:r>
            <a:r>
              <a:rPr lang="en-GB" dirty="0"/>
              <a:t>, </a:t>
            </a:r>
            <a:r>
              <a:rPr lang="en-GB" i="1" dirty="0"/>
              <a:t>29</a:t>
            </a:r>
            <a:r>
              <a:rPr lang="en-GB" dirty="0"/>
              <a:t>(1), 2-43.</a:t>
            </a:r>
            <a:endParaRPr lang="en-GB" altLang="en-US" dirty="0"/>
          </a:p>
          <a:p>
            <a:endParaRPr lang="en-GB" dirty="0" smtClean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07108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1051</TotalTime>
  <Words>925</Words>
  <Application>Microsoft Office PowerPoint</Application>
  <PresentationFormat>On-screen Show (4:3)</PresentationFormat>
  <Paragraphs>187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Arweinyddiaeth a Gwaith Tîm  Leadership &amp; Teamwork </vt:lpstr>
      <vt:lpstr>Ystyriwch… pwy sy’n gwneud arweinydd da? Consider… who makes a good leader?</vt:lpstr>
      <vt:lpstr>PowerPoint Presentation</vt:lpstr>
      <vt:lpstr>PowerPoint Presentation</vt:lpstr>
      <vt:lpstr>Ystyriwch… a oes gennych y potensial i fod yn arweinydd da? Consider… do you have the potential to be a good leader?  </vt:lpstr>
      <vt:lpstr>Adnoddau defnyddiol Useful resources</vt:lpstr>
      <vt:lpstr>Ydy arweinwyr da bob amser yn arweinwyr ‘da’? Are good leaders always ‘good’ leaders?</vt:lpstr>
      <vt:lpstr>Sut ydyn ni’n beirniadu arweinyddiaeth effeithiol? How do we judge effective leadership? </vt:lpstr>
      <vt:lpstr>Arddulliau traddodiadol Kurt Lewin Kurt Lewin’s Traditional styles (1939)</vt:lpstr>
      <vt:lpstr>Dulliau arweinyddiaeth Leadership styles</vt:lpstr>
      <vt:lpstr>Beth all effeithio ar arddulliadau arweinyddiaeth? What can affect leadership styles?</vt:lpstr>
      <vt:lpstr>Beth all effeithio ar arddulliadau arweinyddiaeth? What can affect leadership styles?</vt:lpstr>
      <vt:lpstr>Arweinyddiaeth: crynodeb      Leadership: summary</vt:lpstr>
      <vt:lpstr>Gwaith tîm               Teamwork</vt:lpstr>
      <vt:lpstr>PowerPoint Presentation</vt:lpstr>
      <vt:lpstr>Gwaith tîm               Teamwork</vt:lpstr>
      <vt:lpstr>Y Persbectif Nodweddiadol The Trait Perspective</vt:lpstr>
      <vt:lpstr>Gwyliwch…..      Watch….</vt:lpstr>
      <vt:lpstr>Darllenwch…..       Read…..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Gwyneth Davies</cp:lastModifiedBy>
  <cp:revision>73</cp:revision>
  <cp:lastPrinted>2019-07-01T13:46:34Z</cp:lastPrinted>
  <dcterms:created xsi:type="dcterms:W3CDTF">2017-02-08T11:33:06Z</dcterms:created>
  <dcterms:modified xsi:type="dcterms:W3CDTF">2020-10-08T09:56:38Z</dcterms:modified>
</cp:coreProperties>
</file>