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17" r:id="rId1"/>
  </p:sldMasterIdLst>
  <p:notesMasterIdLst>
    <p:notesMasterId r:id="rId11"/>
  </p:notesMasterIdLst>
  <p:sldIdLst>
    <p:sldId id="256" r:id="rId2"/>
    <p:sldId id="257" r:id="rId3"/>
    <p:sldId id="263" r:id="rId4"/>
    <p:sldId id="275" r:id="rId5"/>
    <p:sldId id="276" r:id="rId6"/>
    <p:sldId id="281" r:id="rId7"/>
    <p:sldId id="282" r:id="rId8"/>
    <p:sldId id="268" r:id="rId9"/>
    <p:sldId id="269"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DE1CD"/>
    <a:srgbClr val="E95335"/>
    <a:srgbClr val="E33B83"/>
    <a:srgbClr val="3972E5"/>
    <a:srgbClr val="9DF22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47" autoAdjust="0"/>
    <p:restoredTop sz="82136" autoAdjust="0"/>
  </p:normalViewPr>
  <p:slideViewPr>
    <p:cSldViewPr snapToGrid="0">
      <p:cViewPr varScale="1">
        <p:scale>
          <a:sx n="52" d="100"/>
          <a:sy n="52" d="100"/>
        </p:scale>
        <p:origin x="1224" y="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04A2E7-2C5C-45E5-98EA-19438D55E29D}" type="doc">
      <dgm:prSet loTypeId="urn:microsoft.com/office/officeart/2005/8/layout/hList1" loCatId="list" qsTypeId="urn:microsoft.com/office/officeart/2005/8/quickstyle/simple1" qsCatId="simple" csTypeId="urn:microsoft.com/office/officeart/2005/8/colors/colorful4" csCatId="colorful" phldr="1"/>
      <dgm:spPr/>
      <dgm:t>
        <a:bodyPr/>
        <a:lstStyle/>
        <a:p>
          <a:endParaRPr lang="en-US"/>
        </a:p>
      </dgm:t>
    </dgm:pt>
    <dgm:pt modelId="{9A94340D-BE19-4F2D-AE9B-06D9BF03C575}">
      <dgm:prSet phldrT="[Text]" custT="1"/>
      <dgm:spPr/>
      <dgm:t>
        <a:bodyPr/>
        <a:lstStyle/>
        <a:p>
          <a:r>
            <a:rPr lang="en-US" sz="2400">
              <a:solidFill>
                <a:schemeClr val="tx1"/>
              </a:solidFill>
              <a:latin typeface="Arial" panose="020B0604020202020204" pitchFamily="34" charset="0"/>
              <a:cs typeface="Arial" panose="020B0604020202020204" pitchFamily="34" charset="0"/>
            </a:rPr>
            <a:t>SWOT</a:t>
          </a:r>
          <a:endParaRPr lang="en-US" sz="2400" dirty="0">
            <a:solidFill>
              <a:schemeClr val="tx1"/>
            </a:solidFill>
            <a:latin typeface="Arial" panose="020B0604020202020204" pitchFamily="34" charset="0"/>
            <a:cs typeface="Arial" panose="020B0604020202020204" pitchFamily="34" charset="0"/>
          </a:endParaRPr>
        </a:p>
      </dgm:t>
    </dgm:pt>
    <dgm:pt modelId="{B7ED7502-B105-4469-98D9-499566B38D46}" type="parTrans" cxnId="{5D7E936F-0CA1-4A3E-896A-DD4FF2B71046}">
      <dgm:prSet/>
      <dgm:spPr/>
      <dgm:t>
        <a:bodyPr/>
        <a:lstStyle/>
        <a:p>
          <a:endParaRPr lang="en-US" sz="1200">
            <a:solidFill>
              <a:schemeClr val="tx1"/>
            </a:solidFill>
            <a:latin typeface="Arial" panose="020B0604020202020204" pitchFamily="34" charset="0"/>
            <a:cs typeface="Arial" panose="020B0604020202020204" pitchFamily="34" charset="0"/>
          </a:endParaRPr>
        </a:p>
      </dgm:t>
    </dgm:pt>
    <dgm:pt modelId="{CFC87491-9A08-468A-8F46-20E1F1928CD9}" type="sibTrans" cxnId="{5D7E936F-0CA1-4A3E-896A-DD4FF2B71046}">
      <dgm:prSet/>
      <dgm:spPr/>
      <dgm:t>
        <a:bodyPr/>
        <a:lstStyle/>
        <a:p>
          <a:endParaRPr lang="en-US" sz="1200">
            <a:solidFill>
              <a:schemeClr val="tx1"/>
            </a:solidFill>
            <a:latin typeface="Arial" panose="020B0604020202020204" pitchFamily="34" charset="0"/>
            <a:cs typeface="Arial" panose="020B0604020202020204" pitchFamily="34" charset="0"/>
          </a:endParaRPr>
        </a:p>
      </dgm:t>
    </dgm:pt>
    <dgm:pt modelId="{FC74B405-7257-42EA-9253-C3EEA12F9680}">
      <dgm:prSet phldrT="[Text]" custT="1"/>
      <dgm:spPr/>
      <dgm:t>
        <a:bodyPr/>
        <a:lstStyle/>
        <a:p>
          <a:r>
            <a:rPr lang="en-US" sz="2400">
              <a:solidFill>
                <a:schemeClr val="tx1"/>
              </a:solidFill>
              <a:latin typeface="Arial" panose="020B0604020202020204" pitchFamily="34" charset="0"/>
              <a:cs typeface="Arial" panose="020B0604020202020204" pitchFamily="34" charset="0"/>
            </a:rPr>
            <a:t>Customers</a:t>
          </a:r>
          <a:endParaRPr lang="en-US" sz="2400" dirty="0">
            <a:solidFill>
              <a:schemeClr val="tx1"/>
            </a:solidFill>
            <a:latin typeface="Arial" panose="020B0604020202020204" pitchFamily="34" charset="0"/>
            <a:cs typeface="Arial" panose="020B0604020202020204" pitchFamily="34" charset="0"/>
          </a:endParaRPr>
        </a:p>
      </dgm:t>
    </dgm:pt>
    <dgm:pt modelId="{119C7C6B-538F-422E-80A0-5FB00C29BD69}" type="parTrans" cxnId="{017ECD95-B284-4278-A869-6EB52CFDD000}">
      <dgm:prSet/>
      <dgm:spPr/>
      <dgm:t>
        <a:bodyPr/>
        <a:lstStyle/>
        <a:p>
          <a:endParaRPr lang="en-US" sz="1200">
            <a:solidFill>
              <a:schemeClr val="tx1"/>
            </a:solidFill>
            <a:latin typeface="Arial" panose="020B0604020202020204" pitchFamily="34" charset="0"/>
            <a:cs typeface="Arial" panose="020B0604020202020204" pitchFamily="34" charset="0"/>
          </a:endParaRPr>
        </a:p>
      </dgm:t>
    </dgm:pt>
    <dgm:pt modelId="{CB45020F-14EA-4784-A726-8BB2DA3338C8}" type="sibTrans" cxnId="{017ECD95-B284-4278-A869-6EB52CFDD000}">
      <dgm:prSet/>
      <dgm:spPr/>
      <dgm:t>
        <a:bodyPr/>
        <a:lstStyle/>
        <a:p>
          <a:endParaRPr lang="en-US" sz="1200">
            <a:solidFill>
              <a:schemeClr val="tx1"/>
            </a:solidFill>
            <a:latin typeface="Arial" panose="020B0604020202020204" pitchFamily="34" charset="0"/>
            <a:cs typeface="Arial" panose="020B0604020202020204" pitchFamily="34" charset="0"/>
          </a:endParaRPr>
        </a:p>
      </dgm:t>
    </dgm:pt>
    <dgm:pt modelId="{794336D8-59D2-450E-A8D7-3B1BB824FC07}">
      <dgm:prSet phldrT="[Text]" custT="1"/>
      <dgm:spPr/>
      <dgm:t>
        <a:bodyPr/>
        <a:lstStyle/>
        <a:p>
          <a:r>
            <a:rPr lang="en-US" sz="2000">
              <a:solidFill>
                <a:schemeClr val="tx1"/>
              </a:solidFill>
              <a:latin typeface="Arial" panose="020B0604020202020204" pitchFamily="34" charset="0"/>
              <a:cs typeface="Arial" panose="020B0604020202020204" pitchFamily="34" charset="0"/>
            </a:rPr>
            <a:t>Collaborations</a:t>
          </a:r>
          <a:endParaRPr lang="en-US" sz="2000" dirty="0">
            <a:solidFill>
              <a:schemeClr val="tx1"/>
            </a:solidFill>
            <a:latin typeface="Arial" panose="020B0604020202020204" pitchFamily="34" charset="0"/>
            <a:cs typeface="Arial" panose="020B0604020202020204" pitchFamily="34" charset="0"/>
          </a:endParaRPr>
        </a:p>
      </dgm:t>
    </dgm:pt>
    <dgm:pt modelId="{D6470BAE-7B67-48F3-B2C8-CF06E4AD9B66}" type="parTrans" cxnId="{BC0C532E-4911-484D-9F69-E6BACB5748F2}">
      <dgm:prSet/>
      <dgm:spPr/>
      <dgm:t>
        <a:bodyPr/>
        <a:lstStyle/>
        <a:p>
          <a:endParaRPr lang="en-US" sz="1200">
            <a:solidFill>
              <a:schemeClr val="tx1"/>
            </a:solidFill>
            <a:latin typeface="Arial" panose="020B0604020202020204" pitchFamily="34" charset="0"/>
            <a:cs typeface="Arial" panose="020B0604020202020204" pitchFamily="34" charset="0"/>
          </a:endParaRPr>
        </a:p>
      </dgm:t>
    </dgm:pt>
    <dgm:pt modelId="{06839CDF-A1CD-4970-B450-5EF327CD7E69}" type="sibTrans" cxnId="{BC0C532E-4911-484D-9F69-E6BACB5748F2}">
      <dgm:prSet/>
      <dgm:spPr/>
      <dgm:t>
        <a:bodyPr/>
        <a:lstStyle/>
        <a:p>
          <a:endParaRPr lang="en-US" sz="1200">
            <a:solidFill>
              <a:schemeClr val="tx1"/>
            </a:solidFill>
            <a:latin typeface="Arial" panose="020B0604020202020204" pitchFamily="34" charset="0"/>
            <a:cs typeface="Arial" panose="020B0604020202020204" pitchFamily="34" charset="0"/>
          </a:endParaRPr>
        </a:p>
      </dgm:t>
    </dgm:pt>
    <dgm:pt modelId="{5D4AEBCF-5210-480D-9BA4-CE7CA796DE1C}">
      <dgm:prSet phldrT="[Text]" custT="1"/>
      <dgm:spPr/>
      <dgm:t>
        <a:bodyPr/>
        <a:lstStyle/>
        <a:p>
          <a:r>
            <a:rPr lang="en-US" sz="2400">
              <a:solidFill>
                <a:schemeClr val="tx1"/>
              </a:solidFill>
              <a:latin typeface="Arial" panose="020B0604020202020204" pitchFamily="34" charset="0"/>
              <a:cs typeface="Arial" panose="020B0604020202020204" pitchFamily="34" charset="0"/>
            </a:rPr>
            <a:t>Competitors</a:t>
          </a:r>
          <a:endParaRPr lang="en-US" sz="2400" dirty="0">
            <a:solidFill>
              <a:schemeClr val="tx1"/>
            </a:solidFill>
            <a:latin typeface="Arial" panose="020B0604020202020204" pitchFamily="34" charset="0"/>
            <a:cs typeface="Arial" panose="020B0604020202020204" pitchFamily="34" charset="0"/>
          </a:endParaRPr>
        </a:p>
      </dgm:t>
    </dgm:pt>
    <dgm:pt modelId="{C6144CDB-E0CD-4B76-A5FA-EF6B917DBCE7}" type="parTrans" cxnId="{5A8A0481-77E5-4F70-AC8F-47A31952AED3}">
      <dgm:prSet/>
      <dgm:spPr/>
      <dgm:t>
        <a:bodyPr/>
        <a:lstStyle/>
        <a:p>
          <a:endParaRPr lang="en-US" sz="1200">
            <a:solidFill>
              <a:schemeClr val="tx1"/>
            </a:solidFill>
            <a:latin typeface="Arial" panose="020B0604020202020204" pitchFamily="34" charset="0"/>
            <a:cs typeface="Arial" panose="020B0604020202020204" pitchFamily="34" charset="0"/>
          </a:endParaRPr>
        </a:p>
      </dgm:t>
    </dgm:pt>
    <dgm:pt modelId="{83605A34-5E6C-4C79-B444-E425892B66E8}" type="sibTrans" cxnId="{5A8A0481-77E5-4F70-AC8F-47A31952AED3}">
      <dgm:prSet/>
      <dgm:spPr/>
      <dgm:t>
        <a:bodyPr/>
        <a:lstStyle/>
        <a:p>
          <a:endParaRPr lang="en-US" sz="1200">
            <a:solidFill>
              <a:schemeClr val="tx1"/>
            </a:solidFill>
            <a:latin typeface="Arial" panose="020B0604020202020204" pitchFamily="34" charset="0"/>
            <a:cs typeface="Arial" panose="020B0604020202020204" pitchFamily="34" charset="0"/>
          </a:endParaRPr>
        </a:p>
      </dgm:t>
    </dgm:pt>
    <dgm:pt modelId="{D7E133C4-EECD-48EE-8311-4D8773E4F2A2}">
      <dgm:prSet custT="1"/>
      <dgm:spPr/>
      <dgm:t>
        <a:bodyPr/>
        <a:lstStyle/>
        <a:p>
          <a:r>
            <a:rPr lang="en-US" sz="2000" dirty="0">
              <a:solidFill>
                <a:schemeClr val="tx1"/>
              </a:solidFill>
              <a:latin typeface="Arial" panose="020B0604020202020204" pitchFamily="34" charset="0"/>
              <a:cs typeface="Arial" panose="020B0604020202020204" pitchFamily="34" charset="0"/>
            </a:rPr>
            <a:t>Brand image</a:t>
          </a:r>
        </a:p>
      </dgm:t>
    </dgm:pt>
    <dgm:pt modelId="{5B63805F-BA1F-463F-AD77-4D432F56A2CF}" type="parTrans" cxnId="{77208A9C-976F-4C76-B862-AF5B3FCABD87}">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0DA7D9BB-7B98-4760-B51F-697CBF776DD5}" type="sibTrans" cxnId="{77208A9C-976F-4C76-B862-AF5B3FCABD87}">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7451688E-536E-4607-B9D1-33E4BAB9ED42}">
      <dgm:prSet phldrT="[Text]" custT="1"/>
      <dgm:spPr/>
      <dgm:t>
        <a:bodyPr/>
        <a:lstStyle/>
        <a:p>
          <a:r>
            <a:rPr lang="en-US" sz="2400">
              <a:solidFill>
                <a:schemeClr val="tx1"/>
              </a:solidFill>
              <a:latin typeface="Arial" panose="020B0604020202020204" pitchFamily="34" charset="0"/>
              <a:cs typeface="Arial" panose="020B0604020202020204" pitchFamily="34" charset="0"/>
            </a:rPr>
            <a:t>PESTEL</a:t>
          </a:r>
          <a:endParaRPr lang="en-US" sz="2400" dirty="0">
            <a:solidFill>
              <a:schemeClr val="tx1"/>
            </a:solidFill>
            <a:latin typeface="Arial" panose="020B0604020202020204" pitchFamily="34" charset="0"/>
            <a:cs typeface="Arial" panose="020B0604020202020204" pitchFamily="34" charset="0"/>
          </a:endParaRPr>
        </a:p>
      </dgm:t>
    </dgm:pt>
    <dgm:pt modelId="{DA43E349-8249-43EF-ABF5-CCCF8B2DE780}" type="parTrans" cxnId="{142880A3-75EB-44FE-A412-F9281803D176}">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908A167D-306C-4A42-9B51-E5D0A298A981}" type="sibTrans" cxnId="{142880A3-75EB-44FE-A412-F9281803D176}">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B97574C4-61E6-425A-B515-64EB0EB473AF}">
      <dgm:prSet custT="1"/>
      <dgm:spPr/>
      <dgm:t>
        <a:bodyPr/>
        <a:lstStyle/>
        <a:p>
          <a:r>
            <a:rPr lang="en-US" sz="2000" dirty="0">
              <a:solidFill>
                <a:schemeClr val="tx1"/>
              </a:solidFill>
              <a:latin typeface="Arial" panose="020B0604020202020204" pitchFamily="34" charset="0"/>
              <a:cs typeface="Arial" panose="020B0604020202020204" pitchFamily="34" charset="0"/>
            </a:rPr>
            <a:t>Quality services</a:t>
          </a:r>
        </a:p>
      </dgm:t>
    </dgm:pt>
    <dgm:pt modelId="{9C152870-5A7D-4A9F-939E-CD738C6BB099}" type="parTrans" cxnId="{530744DB-5F71-4D66-8448-80CBC9DB6B3F}">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C04559C6-AD5C-4C9A-98D0-FF83A7BE6F4D}" type="sibTrans" cxnId="{530744DB-5F71-4D66-8448-80CBC9DB6B3F}">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97198B8A-5E0B-45EA-97A9-11FD8D8B9670}">
      <dgm:prSet custT="1"/>
      <dgm:spPr/>
      <dgm:t>
        <a:bodyPr/>
        <a:lstStyle/>
        <a:p>
          <a:r>
            <a:rPr lang="en-US" sz="2000" dirty="0">
              <a:solidFill>
                <a:schemeClr val="tx1"/>
              </a:solidFill>
              <a:latin typeface="Arial" panose="020B0604020202020204" pitchFamily="34" charset="0"/>
              <a:cs typeface="Arial" panose="020B0604020202020204" pitchFamily="34" charset="0"/>
            </a:rPr>
            <a:t>Skilled staff</a:t>
          </a:r>
        </a:p>
      </dgm:t>
    </dgm:pt>
    <dgm:pt modelId="{2D8B1355-F3EB-4646-A148-C1C15F0983DD}" type="parTrans" cxnId="{7D3E033B-D6FB-41A6-A1DE-BD8079BB1399}">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EED192FC-A7CC-49B6-B517-37EA111857FD}" type="sibTrans" cxnId="{7D3E033B-D6FB-41A6-A1DE-BD8079BB1399}">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D49DAB34-A9BA-449E-9A7B-0D4A4A4DF3B4}">
      <dgm:prSet phldrT="[Text]" custT="1"/>
      <dgm:spPr/>
      <dgm:t>
        <a:bodyPr/>
        <a:lstStyle/>
        <a:p>
          <a:r>
            <a:rPr lang="en-US" sz="2000" dirty="0">
              <a:solidFill>
                <a:schemeClr val="tx1"/>
              </a:solidFill>
              <a:latin typeface="Arial" panose="020B0604020202020204" pitchFamily="34" charset="0"/>
              <a:cs typeface="Arial" panose="020B0604020202020204" pitchFamily="34" charset="0"/>
            </a:rPr>
            <a:t>Unsatisfied customers</a:t>
          </a:r>
        </a:p>
      </dgm:t>
    </dgm:pt>
    <dgm:pt modelId="{3FCC2079-AF0E-460C-AD86-490B78144DE1}" type="parTrans" cxnId="{5172B301-E8EB-4C0D-819A-F2E6AFEB0AA5}">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C2045935-1FE2-416B-845A-C1CAC308CB2A}" type="sibTrans" cxnId="{5172B301-E8EB-4C0D-819A-F2E6AFEB0AA5}">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2112868F-9332-4B49-945B-3F9EA23D45BC}">
      <dgm:prSet custT="1"/>
      <dgm:spPr/>
      <dgm:t>
        <a:bodyPr/>
        <a:lstStyle/>
        <a:p>
          <a:r>
            <a:rPr lang="en-US" sz="2000" dirty="0">
              <a:solidFill>
                <a:schemeClr val="tx1"/>
              </a:solidFill>
              <a:latin typeface="Arial" panose="020B0604020202020204" pitchFamily="34" charset="0"/>
              <a:cs typeface="Arial" panose="020B0604020202020204" pitchFamily="34" charset="0"/>
            </a:rPr>
            <a:t>Providers of low rating</a:t>
          </a:r>
        </a:p>
      </dgm:t>
    </dgm:pt>
    <dgm:pt modelId="{BD1504E6-DBE3-449C-BC42-835B44062073}" type="parTrans" cxnId="{A8096C43-20DF-48F0-9F43-34E1829B6684}">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E31DBBCA-6197-4E31-A6A7-16824111989F}" type="sibTrans" cxnId="{A8096C43-20DF-48F0-9F43-34E1829B6684}">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9468F257-949A-45A0-AEE1-223EE2F3D8FD}">
      <dgm:prSet phldrT="[Text]" custT="1"/>
      <dgm:spPr/>
      <dgm:t>
        <a:bodyPr/>
        <a:lstStyle/>
        <a:p>
          <a:r>
            <a:rPr lang="en-US" sz="2000">
              <a:solidFill>
                <a:schemeClr val="tx1"/>
              </a:solidFill>
              <a:latin typeface="Arial" panose="020B0604020202020204" pitchFamily="34" charset="0"/>
              <a:cs typeface="Arial" panose="020B0604020202020204" pitchFamily="34" charset="0"/>
            </a:rPr>
            <a:t>Hilton,</a:t>
          </a:r>
          <a:endParaRPr lang="en-US" sz="2000" dirty="0">
            <a:solidFill>
              <a:schemeClr val="tx1"/>
            </a:solidFill>
            <a:latin typeface="Arial" panose="020B0604020202020204" pitchFamily="34" charset="0"/>
            <a:cs typeface="Arial" panose="020B0604020202020204" pitchFamily="34" charset="0"/>
          </a:endParaRPr>
        </a:p>
      </dgm:t>
    </dgm:pt>
    <dgm:pt modelId="{F92AA56F-515B-4C1C-905F-3D7FFACBB0F7}" type="parTrans" cxnId="{295D3D30-FCD6-46EA-B75D-322E6CF4E3CA}">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8BE8698C-50E3-43D6-AA5A-8649EAF36726}" type="sibTrans" cxnId="{295D3D30-FCD6-46EA-B75D-322E6CF4E3CA}">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E5E7474D-AD3F-42F2-963D-818E153274BA}">
      <dgm:prSet phldrT="[Text]" custT="1"/>
      <dgm:spPr/>
      <dgm:t>
        <a:bodyPr/>
        <a:lstStyle/>
        <a:p>
          <a:r>
            <a:rPr lang="en-US" sz="2000" dirty="0">
              <a:solidFill>
                <a:schemeClr val="tx1"/>
              </a:solidFill>
              <a:latin typeface="Arial" panose="020B0604020202020204" pitchFamily="34" charset="0"/>
              <a:cs typeface="Arial" panose="020B0604020202020204" pitchFamily="34" charset="0"/>
            </a:rPr>
            <a:t>Marriott</a:t>
          </a:r>
        </a:p>
      </dgm:t>
    </dgm:pt>
    <dgm:pt modelId="{5BF06BFB-BB87-48AC-B2A7-1033DC6446D3}" type="parTrans" cxnId="{3C99CD68-F77C-4106-82C5-BB796FCDB144}">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15FC4B7B-E30B-4208-96EA-1A7C94CAF79E}" type="sibTrans" cxnId="{3C99CD68-F77C-4106-82C5-BB796FCDB144}">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67B4DCAD-8FDC-48D4-906F-E63149FB4E0A}">
      <dgm:prSet phldrT="[Text]" custT="1"/>
      <dgm:spPr/>
      <dgm:t>
        <a:bodyPr/>
        <a:lstStyle/>
        <a:p>
          <a:r>
            <a:rPr lang="en-US" sz="2000" dirty="0" err="1">
              <a:solidFill>
                <a:schemeClr val="tx1"/>
              </a:solidFill>
              <a:latin typeface="Arial" panose="020B0604020202020204" pitchFamily="34" charset="0"/>
              <a:cs typeface="Arial" panose="020B0604020202020204" pitchFamily="34" charset="0"/>
            </a:rPr>
            <a:t>Bathon</a:t>
          </a:r>
          <a:r>
            <a:rPr lang="en-US" sz="2000" dirty="0">
              <a:solidFill>
                <a:schemeClr val="tx1"/>
              </a:solidFill>
              <a:latin typeface="Arial" panose="020B0604020202020204" pitchFamily="34" charset="0"/>
              <a:cs typeface="Arial" panose="020B0604020202020204" pitchFamily="34" charset="0"/>
            </a:rPr>
            <a:t> House</a:t>
          </a:r>
        </a:p>
      </dgm:t>
    </dgm:pt>
    <dgm:pt modelId="{22660C6D-922E-442F-B4C9-16ED5E1A2138}" type="parTrans" cxnId="{6730B833-AEC1-444E-937F-FA8817BFCF8B}">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D81BEB75-7B25-491D-B2F8-AC7A0D4F5B51}" type="sibTrans" cxnId="{6730B833-AEC1-444E-937F-FA8817BFCF8B}">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779D4D2C-1DAE-4EED-AF12-5E7ECCD1A26C}">
      <dgm:prSet phldrT="[Text]" custT="1"/>
      <dgm:spPr/>
      <dgm:t>
        <a:bodyPr/>
        <a:lstStyle/>
        <a:p>
          <a:r>
            <a:rPr lang="en-US" sz="2000" dirty="0">
              <a:solidFill>
                <a:schemeClr val="tx1"/>
              </a:solidFill>
              <a:latin typeface="Arial" panose="020B0604020202020204" pitchFamily="34" charset="0"/>
              <a:cs typeface="Arial" panose="020B0604020202020204" pitchFamily="34" charset="0"/>
            </a:rPr>
            <a:t>Partnership with Uber, Disney, and so on</a:t>
          </a:r>
        </a:p>
      </dgm:t>
    </dgm:pt>
    <dgm:pt modelId="{BC18976E-7848-40D9-8BF6-2B0F7991B23A}" type="parTrans" cxnId="{8B23E299-C8A5-4467-857A-394137BFEE6E}">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2F9B9D58-8727-4C24-8CD6-0831189C3CFC}" type="sibTrans" cxnId="{8B23E299-C8A5-4467-857A-394137BFEE6E}">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A54CF7B6-5B4A-49B3-ACE6-E63D2EDC91E0}">
      <dgm:prSet phldrT="[Text]" custT="1"/>
      <dgm:spPr/>
      <dgm:t>
        <a:bodyPr/>
        <a:lstStyle/>
        <a:p>
          <a:r>
            <a:rPr lang="en-US" sz="2000">
              <a:solidFill>
                <a:schemeClr val="tx1"/>
              </a:solidFill>
              <a:latin typeface="Arial" panose="020B0604020202020204" pitchFamily="34" charset="0"/>
              <a:cs typeface="Arial" panose="020B0604020202020204" pitchFamily="34" charset="0"/>
            </a:rPr>
            <a:t>Brexit and war</a:t>
          </a:r>
          <a:endParaRPr lang="en-US" sz="2000" dirty="0">
            <a:solidFill>
              <a:schemeClr val="tx1"/>
            </a:solidFill>
            <a:latin typeface="Arial" panose="020B0604020202020204" pitchFamily="34" charset="0"/>
            <a:cs typeface="Arial" panose="020B0604020202020204" pitchFamily="34" charset="0"/>
          </a:endParaRPr>
        </a:p>
      </dgm:t>
    </dgm:pt>
    <dgm:pt modelId="{6B6654A8-B96D-4F3F-953C-EC7557CF3EE1}" type="parTrans" cxnId="{08870E93-E554-40A0-8FB6-2AA6A42892EF}">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CBC9693B-08E6-45F5-B11B-1035B5D286DE}" type="sibTrans" cxnId="{08870E93-E554-40A0-8FB6-2AA6A42892EF}">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11CB014F-4151-4864-A7B5-267E5C2DDFC2}">
      <dgm:prSet phldrT="[Text]" custT="1"/>
      <dgm:spPr/>
      <dgm:t>
        <a:bodyPr/>
        <a:lstStyle/>
        <a:p>
          <a:r>
            <a:rPr lang="en-US" sz="2000">
              <a:solidFill>
                <a:schemeClr val="tx1"/>
              </a:solidFill>
              <a:latin typeface="Arial" panose="020B0604020202020204" pitchFamily="34" charset="0"/>
              <a:cs typeface="Arial" panose="020B0604020202020204" pitchFamily="34" charset="0"/>
            </a:rPr>
            <a:t>Inflation rate</a:t>
          </a:r>
          <a:endParaRPr lang="en-US" sz="2000" dirty="0">
            <a:solidFill>
              <a:schemeClr val="tx1"/>
            </a:solidFill>
            <a:latin typeface="Arial" panose="020B0604020202020204" pitchFamily="34" charset="0"/>
            <a:cs typeface="Arial" panose="020B0604020202020204" pitchFamily="34" charset="0"/>
          </a:endParaRPr>
        </a:p>
      </dgm:t>
    </dgm:pt>
    <dgm:pt modelId="{1FCA2F8B-1965-486F-982B-FE5D8237C816}" type="parTrans" cxnId="{C0010402-9D21-4D57-845C-0829027B0C9E}">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892B1255-D4BE-4D5E-99D0-85B998619C9E}" type="sibTrans" cxnId="{C0010402-9D21-4D57-845C-0829027B0C9E}">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FECE505D-9CA6-42EB-AD32-B54972FC21A6}">
      <dgm:prSet phldrT="[Text]" custT="1"/>
      <dgm:spPr/>
      <dgm:t>
        <a:bodyPr/>
        <a:lstStyle/>
        <a:p>
          <a:r>
            <a:rPr lang="en-US" sz="2000" dirty="0">
              <a:solidFill>
                <a:schemeClr val="tx1"/>
              </a:solidFill>
              <a:latin typeface="Arial" panose="020B0604020202020204" pitchFamily="34" charset="0"/>
              <a:cs typeface="Arial" panose="020B0604020202020204" pitchFamily="34" charset="0"/>
            </a:rPr>
            <a:t>Change in taste pattern</a:t>
          </a:r>
        </a:p>
      </dgm:t>
    </dgm:pt>
    <dgm:pt modelId="{81F2ACC7-AAFA-445B-A290-87B3EB61EE15}" type="parTrans" cxnId="{6E5C9CF0-7D5B-4083-8FD8-226A48198FF1}">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3E4B9393-0D5F-4622-BAF4-B51EE48716C8}" type="sibTrans" cxnId="{6E5C9CF0-7D5B-4083-8FD8-226A48198FF1}">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F0CA2B76-696B-4BBF-98B0-359EAC4AC48D}">
      <dgm:prSet phldrT="[Text]" custT="1"/>
      <dgm:spPr/>
      <dgm:t>
        <a:bodyPr/>
        <a:lstStyle/>
        <a:p>
          <a:r>
            <a:rPr lang="en-US" sz="2000" dirty="0">
              <a:solidFill>
                <a:schemeClr val="tx1"/>
              </a:solidFill>
              <a:latin typeface="Arial" panose="020B0604020202020204" pitchFamily="34" charset="0"/>
              <a:cs typeface="Arial" panose="020B0604020202020204" pitchFamily="34" charset="0"/>
            </a:rPr>
            <a:t>E-payment and digital </a:t>
          </a:r>
        </a:p>
      </dgm:t>
    </dgm:pt>
    <dgm:pt modelId="{AE45E56E-48EE-4EAF-A875-3C54355B6F03}" type="parTrans" cxnId="{A2106011-A9D8-4342-9FE8-1EA0253DB63E}">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E7AAD90E-5B09-4DC8-BF0B-B542D0360DD4}" type="sibTrans" cxnId="{A2106011-A9D8-4342-9FE8-1EA0253DB63E}">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69B960A9-B5C8-41B0-AD3A-270200262CDC}">
      <dgm:prSet phldrT="[Text]" custT="1"/>
      <dgm:spPr/>
      <dgm:t>
        <a:bodyPr/>
        <a:lstStyle/>
        <a:p>
          <a:r>
            <a:rPr lang="en-US" sz="2000" dirty="0">
              <a:solidFill>
                <a:schemeClr val="tx1"/>
              </a:solidFill>
              <a:latin typeface="Arial" panose="020B0604020202020204" pitchFamily="34" charset="0"/>
              <a:cs typeface="Arial" panose="020B0604020202020204" pitchFamily="34" charset="0"/>
            </a:rPr>
            <a:t>CSR</a:t>
          </a:r>
        </a:p>
      </dgm:t>
    </dgm:pt>
    <dgm:pt modelId="{13D34040-3F73-4B58-9780-3E2C7C652C2E}" type="parTrans" cxnId="{89C67885-A2AA-49F4-95EC-4A85219C631F}">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C2258523-A6DE-4EC4-89F9-8C69DC8D9355}" type="sibTrans" cxnId="{89C67885-A2AA-49F4-95EC-4A85219C631F}">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53A7C725-67F9-48B1-8873-7D21282465E5}">
      <dgm:prSet phldrT="[Text]" custT="1"/>
      <dgm:spPr/>
      <dgm:t>
        <a:bodyPr/>
        <a:lstStyle/>
        <a:p>
          <a:r>
            <a:rPr lang="en-US" sz="2000" dirty="0">
              <a:solidFill>
                <a:schemeClr val="tx1"/>
              </a:solidFill>
              <a:latin typeface="Arial" panose="020B0604020202020204" pitchFamily="34" charset="0"/>
              <a:cs typeface="Arial" panose="020B0604020202020204" pitchFamily="34" charset="0"/>
            </a:rPr>
            <a:t>Different laws</a:t>
          </a:r>
        </a:p>
      </dgm:t>
    </dgm:pt>
    <dgm:pt modelId="{0491BAF9-B83F-4003-9EDF-2CDEB62530F4}" type="parTrans" cxnId="{F3F1EDA6-E292-46F0-A906-CE8ADE0A22EE}">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F79CD384-9DAE-48A4-B549-B7BDC0A0E3C5}" type="sibTrans" cxnId="{F3F1EDA6-E292-46F0-A906-CE8ADE0A22EE}">
      <dgm:prSet/>
      <dgm:spPr/>
      <dgm:t>
        <a:bodyPr/>
        <a:lstStyle/>
        <a:p>
          <a:endParaRPr lang="en-US" sz="1600">
            <a:solidFill>
              <a:schemeClr val="tx1"/>
            </a:solidFill>
            <a:latin typeface="Arial" panose="020B0604020202020204" pitchFamily="34" charset="0"/>
            <a:cs typeface="Arial" panose="020B0604020202020204" pitchFamily="34" charset="0"/>
          </a:endParaRPr>
        </a:p>
      </dgm:t>
    </dgm:pt>
    <dgm:pt modelId="{C527CC37-9FF8-40B3-BC2D-0182AE212EC0}" type="pres">
      <dgm:prSet presAssocID="{0804A2E7-2C5C-45E5-98EA-19438D55E29D}" presName="Name0" presStyleCnt="0">
        <dgm:presLayoutVars>
          <dgm:dir/>
          <dgm:animLvl val="lvl"/>
          <dgm:resizeHandles val="exact"/>
        </dgm:presLayoutVars>
      </dgm:prSet>
      <dgm:spPr/>
    </dgm:pt>
    <dgm:pt modelId="{3E7A17DE-4362-4031-A25C-6B211CDD84C6}" type="pres">
      <dgm:prSet presAssocID="{9A94340D-BE19-4F2D-AE9B-06D9BF03C575}" presName="composite" presStyleCnt="0"/>
      <dgm:spPr/>
    </dgm:pt>
    <dgm:pt modelId="{4599114E-29AD-4EC8-9454-46C835865139}" type="pres">
      <dgm:prSet presAssocID="{9A94340D-BE19-4F2D-AE9B-06D9BF03C575}" presName="parTx" presStyleLbl="alignNode1" presStyleIdx="0" presStyleCnt="5">
        <dgm:presLayoutVars>
          <dgm:chMax val="0"/>
          <dgm:chPref val="0"/>
          <dgm:bulletEnabled val="1"/>
        </dgm:presLayoutVars>
      </dgm:prSet>
      <dgm:spPr/>
    </dgm:pt>
    <dgm:pt modelId="{E18939E8-E690-4F42-9C57-2EA6B2B1D1FB}" type="pres">
      <dgm:prSet presAssocID="{9A94340D-BE19-4F2D-AE9B-06D9BF03C575}" presName="desTx" presStyleLbl="alignAccFollowNode1" presStyleIdx="0" presStyleCnt="5">
        <dgm:presLayoutVars>
          <dgm:bulletEnabled val="1"/>
        </dgm:presLayoutVars>
      </dgm:prSet>
      <dgm:spPr/>
    </dgm:pt>
    <dgm:pt modelId="{26D7A47C-01BB-49DB-B630-D52BD421F35D}" type="pres">
      <dgm:prSet presAssocID="{CFC87491-9A08-468A-8F46-20E1F1928CD9}" presName="space" presStyleCnt="0"/>
      <dgm:spPr/>
    </dgm:pt>
    <dgm:pt modelId="{84E3403F-5762-4C10-AD63-393D4D6E4206}" type="pres">
      <dgm:prSet presAssocID="{FC74B405-7257-42EA-9253-C3EEA12F9680}" presName="composite" presStyleCnt="0"/>
      <dgm:spPr/>
    </dgm:pt>
    <dgm:pt modelId="{E1C4DB48-5618-45D3-906F-CCBE90F43C2F}" type="pres">
      <dgm:prSet presAssocID="{FC74B405-7257-42EA-9253-C3EEA12F9680}" presName="parTx" presStyleLbl="alignNode1" presStyleIdx="1" presStyleCnt="5">
        <dgm:presLayoutVars>
          <dgm:chMax val="0"/>
          <dgm:chPref val="0"/>
          <dgm:bulletEnabled val="1"/>
        </dgm:presLayoutVars>
      </dgm:prSet>
      <dgm:spPr/>
    </dgm:pt>
    <dgm:pt modelId="{CD8DCD42-4D16-4F44-A85C-485D4FFA1816}" type="pres">
      <dgm:prSet presAssocID="{FC74B405-7257-42EA-9253-C3EEA12F9680}" presName="desTx" presStyleLbl="alignAccFollowNode1" presStyleIdx="1" presStyleCnt="5">
        <dgm:presLayoutVars>
          <dgm:bulletEnabled val="1"/>
        </dgm:presLayoutVars>
      </dgm:prSet>
      <dgm:spPr/>
    </dgm:pt>
    <dgm:pt modelId="{886DE4D1-4A07-4C7C-A320-DE0EAE99A520}" type="pres">
      <dgm:prSet presAssocID="{CB45020F-14EA-4784-A726-8BB2DA3338C8}" presName="space" presStyleCnt="0"/>
      <dgm:spPr/>
    </dgm:pt>
    <dgm:pt modelId="{EE1CECBA-BB7A-495C-928D-918C89B7AF86}" type="pres">
      <dgm:prSet presAssocID="{5D4AEBCF-5210-480D-9BA4-CE7CA796DE1C}" presName="composite" presStyleCnt="0"/>
      <dgm:spPr/>
    </dgm:pt>
    <dgm:pt modelId="{BB542613-8625-45CD-9BFF-AE2CEDDB972B}" type="pres">
      <dgm:prSet presAssocID="{5D4AEBCF-5210-480D-9BA4-CE7CA796DE1C}" presName="parTx" presStyleLbl="alignNode1" presStyleIdx="2" presStyleCnt="5">
        <dgm:presLayoutVars>
          <dgm:chMax val="0"/>
          <dgm:chPref val="0"/>
          <dgm:bulletEnabled val="1"/>
        </dgm:presLayoutVars>
      </dgm:prSet>
      <dgm:spPr/>
    </dgm:pt>
    <dgm:pt modelId="{4015C627-8CE5-4E78-8EDB-7CA388464615}" type="pres">
      <dgm:prSet presAssocID="{5D4AEBCF-5210-480D-9BA4-CE7CA796DE1C}" presName="desTx" presStyleLbl="alignAccFollowNode1" presStyleIdx="2" presStyleCnt="5">
        <dgm:presLayoutVars>
          <dgm:bulletEnabled val="1"/>
        </dgm:presLayoutVars>
      </dgm:prSet>
      <dgm:spPr/>
    </dgm:pt>
    <dgm:pt modelId="{7857E006-1230-43D5-83CA-EEC75E1B82D5}" type="pres">
      <dgm:prSet presAssocID="{83605A34-5E6C-4C79-B444-E425892B66E8}" presName="space" presStyleCnt="0"/>
      <dgm:spPr/>
    </dgm:pt>
    <dgm:pt modelId="{985AA749-C5BC-4D4B-9F98-BDD9E8CDC14F}" type="pres">
      <dgm:prSet presAssocID="{794336D8-59D2-450E-A8D7-3B1BB824FC07}" presName="composite" presStyleCnt="0"/>
      <dgm:spPr/>
    </dgm:pt>
    <dgm:pt modelId="{F55B2C26-683E-4ECE-B06A-0C700130EEDB}" type="pres">
      <dgm:prSet presAssocID="{794336D8-59D2-450E-A8D7-3B1BB824FC07}" presName="parTx" presStyleLbl="alignNode1" presStyleIdx="3" presStyleCnt="5">
        <dgm:presLayoutVars>
          <dgm:chMax val="0"/>
          <dgm:chPref val="0"/>
          <dgm:bulletEnabled val="1"/>
        </dgm:presLayoutVars>
      </dgm:prSet>
      <dgm:spPr/>
    </dgm:pt>
    <dgm:pt modelId="{CA671574-0DFD-46A1-8448-0753DE4E3A67}" type="pres">
      <dgm:prSet presAssocID="{794336D8-59D2-450E-A8D7-3B1BB824FC07}" presName="desTx" presStyleLbl="alignAccFollowNode1" presStyleIdx="3" presStyleCnt="5">
        <dgm:presLayoutVars>
          <dgm:bulletEnabled val="1"/>
        </dgm:presLayoutVars>
      </dgm:prSet>
      <dgm:spPr/>
    </dgm:pt>
    <dgm:pt modelId="{B2970AD5-1A3A-4524-8737-062A5DA284A5}" type="pres">
      <dgm:prSet presAssocID="{06839CDF-A1CD-4970-B450-5EF327CD7E69}" presName="space" presStyleCnt="0"/>
      <dgm:spPr/>
    </dgm:pt>
    <dgm:pt modelId="{CF12E3F7-855C-41FD-B73C-22F42BAF198A}" type="pres">
      <dgm:prSet presAssocID="{7451688E-536E-4607-B9D1-33E4BAB9ED42}" presName="composite" presStyleCnt="0"/>
      <dgm:spPr/>
    </dgm:pt>
    <dgm:pt modelId="{D571DFBA-C3EE-47F2-A05A-4332D058661C}" type="pres">
      <dgm:prSet presAssocID="{7451688E-536E-4607-B9D1-33E4BAB9ED42}" presName="parTx" presStyleLbl="alignNode1" presStyleIdx="4" presStyleCnt="5">
        <dgm:presLayoutVars>
          <dgm:chMax val="0"/>
          <dgm:chPref val="0"/>
          <dgm:bulletEnabled val="1"/>
        </dgm:presLayoutVars>
      </dgm:prSet>
      <dgm:spPr/>
    </dgm:pt>
    <dgm:pt modelId="{679903B5-6ED7-46CB-8102-B74534CD6D66}" type="pres">
      <dgm:prSet presAssocID="{7451688E-536E-4607-B9D1-33E4BAB9ED42}" presName="desTx" presStyleLbl="alignAccFollowNode1" presStyleIdx="4" presStyleCnt="5">
        <dgm:presLayoutVars>
          <dgm:bulletEnabled val="1"/>
        </dgm:presLayoutVars>
      </dgm:prSet>
      <dgm:spPr/>
    </dgm:pt>
  </dgm:ptLst>
  <dgm:cxnLst>
    <dgm:cxn modelId="{5172B301-E8EB-4C0D-819A-F2E6AFEB0AA5}" srcId="{FC74B405-7257-42EA-9253-C3EEA12F9680}" destId="{D49DAB34-A9BA-449E-9A7B-0D4A4A4DF3B4}" srcOrd="0" destOrd="0" parTransId="{3FCC2079-AF0E-460C-AD86-490B78144DE1}" sibTransId="{C2045935-1FE2-416B-845A-C1CAC308CB2A}"/>
    <dgm:cxn modelId="{C0010402-9D21-4D57-845C-0829027B0C9E}" srcId="{7451688E-536E-4607-B9D1-33E4BAB9ED42}" destId="{11CB014F-4151-4864-A7B5-267E5C2DDFC2}" srcOrd="1" destOrd="0" parTransId="{1FCA2F8B-1965-486F-982B-FE5D8237C816}" sibTransId="{892B1255-D4BE-4D5E-99D0-85B998619C9E}"/>
    <dgm:cxn modelId="{9BD06B07-742B-4363-8FB2-F66DBD260D26}" type="presOf" srcId="{FC74B405-7257-42EA-9253-C3EEA12F9680}" destId="{E1C4DB48-5618-45D3-906F-CCBE90F43C2F}" srcOrd="0" destOrd="0" presId="urn:microsoft.com/office/officeart/2005/8/layout/hList1"/>
    <dgm:cxn modelId="{A2106011-A9D8-4342-9FE8-1EA0253DB63E}" srcId="{7451688E-536E-4607-B9D1-33E4BAB9ED42}" destId="{F0CA2B76-696B-4BBF-98B0-359EAC4AC48D}" srcOrd="3" destOrd="0" parTransId="{AE45E56E-48EE-4EAF-A875-3C54355B6F03}" sibTransId="{E7AAD90E-5B09-4DC8-BF0B-B542D0360DD4}"/>
    <dgm:cxn modelId="{EE2FEA12-87A9-4E4A-B8AD-1937CCD58932}" type="presOf" srcId="{69B960A9-B5C8-41B0-AD3A-270200262CDC}" destId="{679903B5-6ED7-46CB-8102-B74534CD6D66}" srcOrd="0" destOrd="4" presId="urn:microsoft.com/office/officeart/2005/8/layout/hList1"/>
    <dgm:cxn modelId="{9A4E2C28-C701-4BC0-A4DE-95E790804DBB}" type="presOf" srcId="{D49DAB34-A9BA-449E-9A7B-0D4A4A4DF3B4}" destId="{CD8DCD42-4D16-4F44-A85C-485D4FFA1816}" srcOrd="0" destOrd="0" presId="urn:microsoft.com/office/officeart/2005/8/layout/hList1"/>
    <dgm:cxn modelId="{BC0C532E-4911-484D-9F69-E6BACB5748F2}" srcId="{0804A2E7-2C5C-45E5-98EA-19438D55E29D}" destId="{794336D8-59D2-450E-A8D7-3B1BB824FC07}" srcOrd="3" destOrd="0" parTransId="{D6470BAE-7B67-48F3-B2C8-CF06E4AD9B66}" sibTransId="{06839CDF-A1CD-4970-B450-5EF327CD7E69}"/>
    <dgm:cxn modelId="{295D3D30-FCD6-46EA-B75D-322E6CF4E3CA}" srcId="{5D4AEBCF-5210-480D-9BA4-CE7CA796DE1C}" destId="{9468F257-949A-45A0-AEE1-223EE2F3D8FD}" srcOrd="0" destOrd="0" parTransId="{F92AA56F-515B-4C1C-905F-3D7FFACBB0F7}" sibTransId="{8BE8698C-50E3-43D6-AA5A-8649EAF36726}"/>
    <dgm:cxn modelId="{6730B833-AEC1-444E-937F-FA8817BFCF8B}" srcId="{5D4AEBCF-5210-480D-9BA4-CE7CA796DE1C}" destId="{67B4DCAD-8FDC-48D4-906F-E63149FB4E0A}" srcOrd="2" destOrd="0" parTransId="{22660C6D-922E-442F-B4C9-16ED5E1A2138}" sibTransId="{D81BEB75-7B25-491D-B2F8-AC7A0D4F5B51}"/>
    <dgm:cxn modelId="{C8136535-6C43-4ECA-9ADB-7C32081C9878}" type="presOf" srcId="{9468F257-949A-45A0-AEE1-223EE2F3D8FD}" destId="{4015C627-8CE5-4E78-8EDB-7CA388464615}" srcOrd="0" destOrd="0" presId="urn:microsoft.com/office/officeart/2005/8/layout/hList1"/>
    <dgm:cxn modelId="{38F26D3A-65AE-4C5B-A7D6-01836B27D513}" type="presOf" srcId="{A54CF7B6-5B4A-49B3-ACE6-E63D2EDC91E0}" destId="{679903B5-6ED7-46CB-8102-B74534CD6D66}" srcOrd="0" destOrd="0" presId="urn:microsoft.com/office/officeart/2005/8/layout/hList1"/>
    <dgm:cxn modelId="{7D3E033B-D6FB-41A6-A1DE-BD8079BB1399}" srcId="{9A94340D-BE19-4F2D-AE9B-06D9BF03C575}" destId="{97198B8A-5E0B-45EA-97A9-11FD8D8B9670}" srcOrd="2" destOrd="0" parTransId="{2D8B1355-F3EB-4646-A148-C1C15F0983DD}" sibTransId="{EED192FC-A7CC-49B6-B517-37EA111857FD}"/>
    <dgm:cxn modelId="{F954043F-1C62-45B3-BF2A-555208F5F474}" type="presOf" srcId="{E5E7474D-AD3F-42F2-963D-818E153274BA}" destId="{4015C627-8CE5-4E78-8EDB-7CA388464615}" srcOrd="0" destOrd="1" presId="urn:microsoft.com/office/officeart/2005/8/layout/hList1"/>
    <dgm:cxn modelId="{A8096C43-20DF-48F0-9F43-34E1829B6684}" srcId="{FC74B405-7257-42EA-9253-C3EEA12F9680}" destId="{2112868F-9332-4B49-945B-3F9EA23D45BC}" srcOrd="1" destOrd="0" parTransId="{BD1504E6-DBE3-449C-BC42-835B44062073}" sibTransId="{E31DBBCA-6197-4E31-A6A7-16824111989F}"/>
    <dgm:cxn modelId="{3C99CD68-F77C-4106-82C5-BB796FCDB144}" srcId="{5D4AEBCF-5210-480D-9BA4-CE7CA796DE1C}" destId="{E5E7474D-AD3F-42F2-963D-818E153274BA}" srcOrd="1" destOrd="0" parTransId="{5BF06BFB-BB87-48AC-B2A7-1033DC6446D3}" sibTransId="{15FC4B7B-E30B-4208-96EA-1A7C94CAF79E}"/>
    <dgm:cxn modelId="{2C4F476A-9738-47B0-9366-62C9BBF83ED8}" type="presOf" srcId="{53A7C725-67F9-48B1-8873-7D21282465E5}" destId="{679903B5-6ED7-46CB-8102-B74534CD6D66}" srcOrd="0" destOrd="5" presId="urn:microsoft.com/office/officeart/2005/8/layout/hList1"/>
    <dgm:cxn modelId="{84E6FF4A-C04D-4254-B637-A150BC50C7D2}" type="presOf" srcId="{67B4DCAD-8FDC-48D4-906F-E63149FB4E0A}" destId="{4015C627-8CE5-4E78-8EDB-7CA388464615}" srcOrd="0" destOrd="2" presId="urn:microsoft.com/office/officeart/2005/8/layout/hList1"/>
    <dgm:cxn modelId="{5D7E936F-0CA1-4A3E-896A-DD4FF2B71046}" srcId="{0804A2E7-2C5C-45E5-98EA-19438D55E29D}" destId="{9A94340D-BE19-4F2D-AE9B-06D9BF03C575}" srcOrd="0" destOrd="0" parTransId="{B7ED7502-B105-4469-98D9-499566B38D46}" sibTransId="{CFC87491-9A08-468A-8F46-20E1F1928CD9}"/>
    <dgm:cxn modelId="{B1CFB370-D8F9-4FB5-9359-090BD66C0C85}" type="presOf" srcId="{794336D8-59D2-450E-A8D7-3B1BB824FC07}" destId="{F55B2C26-683E-4ECE-B06A-0C700130EEDB}" srcOrd="0" destOrd="0" presId="urn:microsoft.com/office/officeart/2005/8/layout/hList1"/>
    <dgm:cxn modelId="{5C9DBE50-1EDD-43B4-9303-E3CFA223D371}" type="presOf" srcId="{2112868F-9332-4B49-945B-3F9EA23D45BC}" destId="{CD8DCD42-4D16-4F44-A85C-485D4FFA1816}" srcOrd="0" destOrd="1" presId="urn:microsoft.com/office/officeart/2005/8/layout/hList1"/>
    <dgm:cxn modelId="{5A8A0481-77E5-4F70-AC8F-47A31952AED3}" srcId="{0804A2E7-2C5C-45E5-98EA-19438D55E29D}" destId="{5D4AEBCF-5210-480D-9BA4-CE7CA796DE1C}" srcOrd="2" destOrd="0" parTransId="{C6144CDB-E0CD-4B76-A5FA-EF6B917DBCE7}" sibTransId="{83605A34-5E6C-4C79-B444-E425892B66E8}"/>
    <dgm:cxn modelId="{89C67885-A2AA-49F4-95EC-4A85219C631F}" srcId="{7451688E-536E-4607-B9D1-33E4BAB9ED42}" destId="{69B960A9-B5C8-41B0-AD3A-270200262CDC}" srcOrd="4" destOrd="0" parTransId="{13D34040-3F73-4B58-9780-3E2C7C652C2E}" sibTransId="{C2258523-A6DE-4EC4-89F9-8C69DC8D9355}"/>
    <dgm:cxn modelId="{DA8AB785-A803-4A94-B889-B62B2DCB4D50}" type="presOf" srcId="{B97574C4-61E6-425A-B515-64EB0EB473AF}" destId="{E18939E8-E690-4F42-9C57-2EA6B2B1D1FB}" srcOrd="0" destOrd="1" presId="urn:microsoft.com/office/officeart/2005/8/layout/hList1"/>
    <dgm:cxn modelId="{2236D88A-2A3D-4FEB-9106-2CFBB097AEA1}" type="presOf" srcId="{FECE505D-9CA6-42EB-AD32-B54972FC21A6}" destId="{679903B5-6ED7-46CB-8102-B74534CD6D66}" srcOrd="0" destOrd="2" presId="urn:microsoft.com/office/officeart/2005/8/layout/hList1"/>
    <dgm:cxn modelId="{5783148C-809C-4392-AD1B-C22DEC0AE97D}" type="presOf" srcId="{779D4D2C-1DAE-4EED-AF12-5E7ECCD1A26C}" destId="{CA671574-0DFD-46A1-8448-0753DE4E3A67}" srcOrd="0" destOrd="0" presId="urn:microsoft.com/office/officeart/2005/8/layout/hList1"/>
    <dgm:cxn modelId="{40DEAF8C-05CF-4FA7-AF93-88E9FF31567E}" type="presOf" srcId="{D7E133C4-EECD-48EE-8311-4D8773E4F2A2}" destId="{E18939E8-E690-4F42-9C57-2EA6B2B1D1FB}" srcOrd="0" destOrd="0" presId="urn:microsoft.com/office/officeart/2005/8/layout/hList1"/>
    <dgm:cxn modelId="{CB4BC290-1D3E-4B24-823A-53BAD75C0D55}" type="presOf" srcId="{7451688E-536E-4607-B9D1-33E4BAB9ED42}" destId="{D571DFBA-C3EE-47F2-A05A-4332D058661C}" srcOrd="0" destOrd="0" presId="urn:microsoft.com/office/officeart/2005/8/layout/hList1"/>
    <dgm:cxn modelId="{08870E93-E554-40A0-8FB6-2AA6A42892EF}" srcId="{7451688E-536E-4607-B9D1-33E4BAB9ED42}" destId="{A54CF7B6-5B4A-49B3-ACE6-E63D2EDC91E0}" srcOrd="0" destOrd="0" parTransId="{6B6654A8-B96D-4F3F-953C-EC7557CF3EE1}" sibTransId="{CBC9693B-08E6-45F5-B11B-1035B5D286DE}"/>
    <dgm:cxn modelId="{017ECD95-B284-4278-A869-6EB52CFDD000}" srcId="{0804A2E7-2C5C-45E5-98EA-19438D55E29D}" destId="{FC74B405-7257-42EA-9253-C3EEA12F9680}" srcOrd="1" destOrd="0" parTransId="{119C7C6B-538F-422E-80A0-5FB00C29BD69}" sibTransId="{CB45020F-14EA-4784-A726-8BB2DA3338C8}"/>
    <dgm:cxn modelId="{8B23E299-C8A5-4467-857A-394137BFEE6E}" srcId="{794336D8-59D2-450E-A8D7-3B1BB824FC07}" destId="{779D4D2C-1DAE-4EED-AF12-5E7ECCD1A26C}" srcOrd="0" destOrd="0" parTransId="{BC18976E-7848-40D9-8BF6-2B0F7991B23A}" sibTransId="{2F9B9D58-8727-4C24-8CD6-0831189C3CFC}"/>
    <dgm:cxn modelId="{77208A9C-976F-4C76-B862-AF5B3FCABD87}" srcId="{9A94340D-BE19-4F2D-AE9B-06D9BF03C575}" destId="{D7E133C4-EECD-48EE-8311-4D8773E4F2A2}" srcOrd="0" destOrd="0" parTransId="{5B63805F-BA1F-463F-AD77-4D432F56A2CF}" sibTransId="{0DA7D9BB-7B98-4760-B51F-697CBF776DD5}"/>
    <dgm:cxn modelId="{7092419E-E147-4C23-A34A-A2CBA1196AA6}" type="presOf" srcId="{0804A2E7-2C5C-45E5-98EA-19438D55E29D}" destId="{C527CC37-9FF8-40B3-BC2D-0182AE212EC0}" srcOrd="0" destOrd="0" presId="urn:microsoft.com/office/officeart/2005/8/layout/hList1"/>
    <dgm:cxn modelId="{142880A3-75EB-44FE-A412-F9281803D176}" srcId="{0804A2E7-2C5C-45E5-98EA-19438D55E29D}" destId="{7451688E-536E-4607-B9D1-33E4BAB9ED42}" srcOrd="4" destOrd="0" parTransId="{DA43E349-8249-43EF-ABF5-CCCF8B2DE780}" sibTransId="{908A167D-306C-4A42-9B51-E5D0A298A981}"/>
    <dgm:cxn modelId="{C31AFFA3-EBDB-4DA5-9F27-C07E93523EEA}" type="presOf" srcId="{F0CA2B76-696B-4BBF-98B0-359EAC4AC48D}" destId="{679903B5-6ED7-46CB-8102-B74534CD6D66}" srcOrd="0" destOrd="3" presId="urn:microsoft.com/office/officeart/2005/8/layout/hList1"/>
    <dgm:cxn modelId="{F3F1EDA6-E292-46F0-A906-CE8ADE0A22EE}" srcId="{7451688E-536E-4607-B9D1-33E4BAB9ED42}" destId="{53A7C725-67F9-48B1-8873-7D21282465E5}" srcOrd="5" destOrd="0" parTransId="{0491BAF9-B83F-4003-9EDF-2CDEB62530F4}" sibTransId="{F79CD384-9DAE-48A4-B549-B7BDC0A0E3C5}"/>
    <dgm:cxn modelId="{E6CC3DA7-DD36-4DE1-A01D-0C6747B9548A}" type="presOf" srcId="{9A94340D-BE19-4F2D-AE9B-06D9BF03C575}" destId="{4599114E-29AD-4EC8-9454-46C835865139}" srcOrd="0" destOrd="0" presId="urn:microsoft.com/office/officeart/2005/8/layout/hList1"/>
    <dgm:cxn modelId="{50D931B5-D46A-47AA-BD88-597FCC2F1C1C}" type="presOf" srcId="{97198B8A-5E0B-45EA-97A9-11FD8D8B9670}" destId="{E18939E8-E690-4F42-9C57-2EA6B2B1D1FB}" srcOrd="0" destOrd="2" presId="urn:microsoft.com/office/officeart/2005/8/layout/hList1"/>
    <dgm:cxn modelId="{DB78D7BD-C47E-43C7-8138-92A4A12C8493}" type="presOf" srcId="{11CB014F-4151-4864-A7B5-267E5C2DDFC2}" destId="{679903B5-6ED7-46CB-8102-B74534CD6D66}" srcOrd="0" destOrd="1" presId="urn:microsoft.com/office/officeart/2005/8/layout/hList1"/>
    <dgm:cxn modelId="{530744DB-5F71-4D66-8448-80CBC9DB6B3F}" srcId="{9A94340D-BE19-4F2D-AE9B-06D9BF03C575}" destId="{B97574C4-61E6-425A-B515-64EB0EB473AF}" srcOrd="1" destOrd="0" parTransId="{9C152870-5A7D-4A9F-939E-CD738C6BB099}" sibTransId="{C04559C6-AD5C-4C9A-98D0-FF83A7BE6F4D}"/>
    <dgm:cxn modelId="{6E5C9CF0-7D5B-4083-8FD8-226A48198FF1}" srcId="{7451688E-536E-4607-B9D1-33E4BAB9ED42}" destId="{FECE505D-9CA6-42EB-AD32-B54972FC21A6}" srcOrd="2" destOrd="0" parTransId="{81F2ACC7-AAFA-445B-A290-87B3EB61EE15}" sibTransId="{3E4B9393-0D5F-4622-BAF4-B51EE48716C8}"/>
    <dgm:cxn modelId="{FD8CE6F0-85FB-4AB2-A612-FF6AC44C69C3}" type="presOf" srcId="{5D4AEBCF-5210-480D-9BA4-CE7CA796DE1C}" destId="{BB542613-8625-45CD-9BFF-AE2CEDDB972B}" srcOrd="0" destOrd="0" presId="urn:microsoft.com/office/officeart/2005/8/layout/hList1"/>
    <dgm:cxn modelId="{AEA7ACF0-0E65-4996-8B13-8709107CF46E}" type="presParOf" srcId="{C527CC37-9FF8-40B3-BC2D-0182AE212EC0}" destId="{3E7A17DE-4362-4031-A25C-6B211CDD84C6}" srcOrd="0" destOrd="0" presId="urn:microsoft.com/office/officeart/2005/8/layout/hList1"/>
    <dgm:cxn modelId="{17806F79-3DEC-456F-B1A0-44B28F3949F1}" type="presParOf" srcId="{3E7A17DE-4362-4031-A25C-6B211CDD84C6}" destId="{4599114E-29AD-4EC8-9454-46C835865139}" srcOrd="0" destOrd="0" presId="urn:microsoft.com/office/officeart/2005/8/layout/hList1"/>
    <dgm:cxn modelId="{41E4EF5B-27F8-47CA-9D84-D396FB6A8F49}" type="presParOf" srcId="{3E7A17DE-4362-4031-A25C-6B211CDD84C6}" destId="{E18939E8-E690-4F42-9C57-2EA6B2B1D1FB}" srcOrd="1" destOrd="0" presId="urn:microsoft.com/office/officeart/2005/8/layout/hList1"/>
    <dgm:cxn modelId="{C9FE3F15-036F-43FD-8CEF-2E84B2A177ED}" type="presParOf" srcId="{C527CC37-9FF8-40B3-BC2D-0182AE212EC0}" destId="{26D7A47C-01BB-49DB-B630-D52BD421F35D}" srcOrd="1" destOrd="0" presId="urn:microsoft.com/office/officeart/2005/8/layout/hList1"/>
    <dgm:cxn modelId="{8E0BC2CD-36AE-4C5F-8FFD-72F8AFF56C57}" type="presParOf" srcId="{C527CC37-9FF8-40B3-BC2D-0182AE212EC0}" destId="{84E3403F-5762-4C10-AD63-393D4D6E4206}" srcOrd="2" destOrd="0" presId="urn:microsoft.com/office/officeart/2005/8/layout/hList1"/>
    <dgm:cxn modelId="{A24F3490-B2D8-41C0-8944-419E9592D394}" type="presParOf" srcId="{84E3403F-5762-4C10-AD63-393D4D6E4206}" destId="{E1C4DB48-5618-45D3-906F-CCBE90F43C2F}" srcOrd="0" destOrd="0" presId="urn:microsoft.com/office/officeart/2005/8/layout/hList1"/>
    <dgm:cxn modelId="{381C3100-949B-4915-A7E6-65B6969F4A4F}" type="presParOf" srcId="{84E3403F-5762-4C10-AD63-393D4D6E4206}" destId="{CD8DCD42-4D16-4F44-A85C-485D4FFA1816}" srcOrd="1" destOrd="0" presId="urn:microsoft.com/office/officeart/2005/8/layout/hList1"/>
    <dgm:cxn modelId="{D4EBEDC1-7464-485F-9473-A7836F358040}" type="presParOf" srcId="{C527CC37-9FF8-40B3-BC2D-0182AE212EC0}" destId="{886DE4D1-4A07-4C7C-A320-DE0EAE99A520}" srcOrd="3" destOrd="0" presId="urn:microsoft.com/office/officeart/2005/8/layout/hList1"/>
    <dgm:cxn modelId="{4BB03A7F-5CFB-4407-B9AB-EE6F1C4ED694}" type="presParOf" srcId="{C527CC37-9FF8-40B3-BC2D-0182AE212EC0}" destId="{EE1CECBA-BB7A-495C-928D-918C89B7AF86}" srcOrd="4" destOrd="0" presId="urn:microsoft.com/office/officeart/2005/8/layout/hList1"/>
    <dgm:cxn modelId="{514F1B71-F52C-4D22-A9FD-08A11147FC0B}" type="presParOf" srcId="{EE1CECBA-BB7A-495C-928D-918C89B7AF86}" destId="{BB542613-8625-45CD-9BFF-AE2CEDDB972B}" srcOrd="0" destOrd="0" presId="urn:microsoft.com/office/officeart/2005/8/layout/hList1"/>
    <dgm:cxn modelId="{E843243F-DEED-4BEC-8CBF-F6CCEC6B2B24}" type="presParOf" srcId="{EE1CECBA-BB7A-495C-928D-918C89B7AF86}" destId="{4015C627-8CE5-4E78-8EDB-7CA388464615}" srcOrd="1" destOrd="0" presId="urn:microsoft.com/office/officeart/2005/8/layout/hList1"/>
    <dgm:cxn modelId="{7A80D3E1-1526-4855-9805-F361533F79A1}" type="presParOf" srcId="{C527CC37-9FF8-40B3-BC2D-0182AE212EC0}" destId="{7857E006-1230-43D5-83CA-EEC75E1B82D5}" srcOrd="5" destOrd="0" presId="urn:microsoft.com/office/officeart/2005/8/layout/hList1"/>
    <dgm:cxn modelId="{7DC7FB78-BA30-4EFE-B7A2-E968E0384811}" type="presParOf" srcId="{C527CC37-9FF8-40B3-BC2D-0182AE212EC0}" destId="{985AA749-C5BC-4D4B-9F98-BDD9E8CDC14F}" srcOrd="6" destOrd="0" presId="urn:microsoft.com/office/officeart/2005/8/layout/hList1"/>
    <dgm:cxn modelId="{224B5E00-491E-48D5-A4DD-AC756F74FA03}" type="presParOf" srcId="{985AA749-C5BC-4D4B-9F98-BDD9E8CDC14F}" destId="{F55B2C26-683E-4ECE-B06A-0C700130EEDB}" srcOrd="0" destOrd="0" presId="urn:microsoft.com/office/officeart/2005/8/layout/hList1"/>
    <dgm:cxn modelId="{60199F59-7EC7-4F5E-9036-269A1863742E}" type="presParOf" srcId="{985AA749-C5BC-4D4B-9F98-BDD9E8CDC14F}" destId="{CA671574-0DFD-46A1-8448-0753DE4E3A67}" srcOrd="1" destOrd="0" presId="urn:microsoft.com/office/officeart/2005/8/layout/hList1"/>
    <dgm:cxn modelId="{D59F2788-64F2-4408-9BFF-0FE764A40E2E}" type="presParOf" srcId="{C527CC37-9FF8-40B3-BC2D-0182AE212EC0}" destId="{B2970AD5-1A3A-4524-8737-062A5DA284A5}" srcOrd="7" destOrd="0" presId="urn:microsoft.com/office/officeart/2005/8/layout/hList1"/>
    <dgm:cxn modelId="{FEEC493E-DB2A-4FE4-AC81-45C934D49DC2}" type="presParOf" srcId="{C527CC37-9FF8-40B3-BC2D-0182AE212EC0}" destId="{CF12E3F7-855C-41FD-B73C-22F42BAF198A}" srcOrd="8" destOrd="0" presId="urn:microsoft.com/office/officeart/2005/8/layout/hList1"/>
    <dgm:cxn modelId="{4FBE7ABD-1ABA-4C0F-905A-F19D2FD9B6C2}" type="presParOf" srcId="{CF12E3F7-855C-41FD-B73C-22F42BAF198A}" destId="{D571DFBA-C3EE-47F2-A05A-4332D058661C}" srcOrd="0" destOrd="0" presId="urn:microsoft.com/office/officeart/2005/8/layout/hList1"/>
    <dgm:cxn modelId="{13A83750-AC5A-4B63-AC33-30CA438AB416}" type="presParOf" srcId="{CF12E3F7-855C-41FD-B73C-22F42BAF198A}" destId="{679903B5-6ED7-46CB-8102-B74534CD6D66}"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99114E-29AD-4EC8-9454-46C835865139}">
      <dsp:nvSpPr>
        <dsp:cNvPr id="0" name=""/>
        <dsp:cNvSpPr/>
      </dsp:nvSpPr>
      <dsp:spPr>
        <a:xfrm>
          <a:off x="5265" y="405890"/>
          <a:ext cx="2018619" cy="807447"/>
        </a:xfrm>
        <a:prstGeom prst="rect">
          <a:avLst/>
        </a:prstGeom>
        <a:solidFill>
          <a:schemeClr val="accent4">
            <a:hueOff val="0"/>
            <a:satOff val="0"/>
            <a:lumOff val="0"/>
            <a:alphaOff val="0"/>
          </a:schemeClr>
        </a:solidFill>
        <a:ln w="19050"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a:solidFill>
                <a:schemeClr val="tx1"/>
              </a:solidFill>
              <a:latin typeface="Arial" panose="020B0604020202020204" pitchFamily="34" charset="0"/>
              <a:cs typeface="Arial" panose="020B0604020202020204" pitchFamily="34" charset="0"/>
            </a:rPr>
            <a:t>SWOT</a:t>
          </a:r>
          <a:endParaRPr lang="en-US" sz="2400" kern="1200" dirty="0">
            <a:solidFill>
              <a:schemeClr val="tx1"/>
            </a:solidFill>
            <a:latin typeface="Arial" panose="020B0604020202020204" pitchFamily="34" charset="0"/>
            <a:cs typeface="Arial" panose="020B0604020202020204" pitchFamily="34" charset="0"/>
          </a:endParaRPr>
        </a:p>
      </dsp:txBody>
      <dsp:txXfrm>
        <a:off x="5265" y="405890"/>
        <a:ext cx="2018619" cy="807447"/>
      </dsp:txXfrm>
    </dsp:sp>
    <dsp:sp modelId="{E18939E8-E690-4F42-9C57-2EA6B2B1D1FB}">
      <dsp:nvSpPr>
        <dsp:cNvPr id="0" name=""/>
        <dsp:cNvSpPr/>
      </dsp:nvSpPr>
      <dsp:spPr>
        <a:xfrm>
          <a:off x="5265" y="1213337"/>
          <a:ext cx="2018619" cy="2854800"/>
        </a:xfrm>
        <a:prstGeom prst="rect">
          <a:avLst/>
        </a:prstGeom>
        <a:solidFill>
          <a:schemeClr val="accent4">
            <a:tint val="40000"/>
            <a:alpha val="90000"/>
            <a:hueOff val="0"/>
            <a:satOff val="0"/>
            <a:lumOff val="0"/>
            <a:alphaOff val="0"/>
          </a:schemeClr>
        </a:solidFill>
        <a:ln w="19050" cap="rnd"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solidFill>
                <a:schemeClr val="tx1"/>
              </a:solidFill>
              <a:latin typeface="Arial" panose="020B0604020202020204" pitchFamily="34" charset="0"/>
              <a:cs typeface="Arial" panose="020B0604020202020204" pitchFamily="34" charset="0"/>
            </a:rPr>
            <a:t>Brand image</a:t>
          </a:r>
        </a:p>
        <a:p>
          <a:pPr marL="228600" lvl="1" indent="-228600" algn="l" defTabSz="889000">
            <a:lnSpc>
              <a:spcPct val="90000"/>
            </a:lnSpc>
            <a:spcBef>
              <a:spcPct val="0"/>
            </a:spcBef>
            <a:spcAft>
              <a:spcPct val="15000"/>
            </a:spcAft>
            <a:buChar char="•"/>
          </a:pPr>
          <a:r>
            <a:rPr lang="en-US" sz="2000" kern="1200" dirty="0">
              <a:solidFill>
                <a:schemeClr val="tx1"/>
              </a:solidFill>
              <a:latin typeface="Arial" panose="020B0604020202020204" pitchFamily="34" charset="0"/>
              <a:cs typeface="Arial" panose="020B0604020202020204" pitchFamily="34" charset="0"/>
            </a:rPr>
            <a:t>Quality services</a:t>
          </a:r>
        </a:p>
        <a:p>
          <a:pPr marL="228600" lvl="1" indent="-228600" algn="l" defTabSz="889000">
            <a:lnSpc>
              <a:spcPct val="90000"/>
            </a:lnSpc>
            <a:spcBef>
              <a:spcPct val="0"/>
            </a:spcBef>
            <a:spcAft>
              <a:spcPct val="15000"/>
            </a:spcAft>
            <a:buChar char="•"/>
          </a:pPr>
          <a:r>
            <a:rPr lang="en-US" sz="2000" kern="1200" dirty="0">
              <a:solidFill>
                <a:schemeClr val="tx1"/>
              </a:solidFill>
              <a:latin typeface="Arial" panose="020B0604020202020204" pitchFamily="34" charset="0"/>
              <a:cs typeface="Arial" panose="020B0604020202020204" pitchFamily="34" charset="0"/>
            </a:rPr>
            <a:t>Skilled staff</a:t>
          </a:r>
        </a:p>
      </dsp:txBody>
      <dsp:txXfrm>
        <a:off x="5265" y="1213337"/>
        <a:ext cx="2018619" cy="2854800"/>
      </dsp:txXfrm>
    </dsp:sp>
    <dsp:sp modelId="{E1C4DB48-5618-45D3-906F-CCBE90F43C2F}">
      <dsp:nvSpPr>
        <dsp:cNvPr id="0" name=""/>
        <dsp:cNvSpPr/>
      </dsp:nvSpPr>
      <dsp:spPr>
        <a:xfrm>
          <a:off x="2306492" y="405890"/>
          <a:ext cx="2018619" cy="807447"/>
        </a:xfrm>
        <a:prstGeom prst="rect">
          <a:avLst/>
        </a:prstGeom>
        <a:solidFill>
          <a:schemeClr val="accent4">
            <a:hueOff val="2450223"/>
            <a:satOff val="-10194"/>
            <a:lumOff val="2402"/>
            <a:alphaOff val="0"/>
          </a:schemeClr>
        </a:solidFill>
        <a:ln w="19050" cap="rnd" cmpd="sng" algn="ctr">
          <a:solidFill>
            <a:schemeClr val="accent4">
              <a:hueOff val="2450223"/>
              <a:satOff val="-10194"/>
              <a:lumOff val="240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a:solidFill>
                <a:schemeClr val="tx1"/>
              </a:solidFill>
              <a:latin typeface="Arial" panose="020B0604020202020204" pitchFamily="34" charset="0"/>
              <a:cs typeface="Arial" panose="020B0604020202020204" pitchFamily="34" charset="0"/>
            </a:rPr>
            <a:t>Customers</a:t>
          </a:r>
          <a:endParaRPr lang="en-US" sz="2400" kern="1200" dirty="0">
            <a:solidFill>
              <a:schemeClr val="tx1"/>
            </a:solidFill>
            <a:latin typeface="Arial" panose="020B0604020202020204" pitchFamily="34" charset="0"/>
            <a:cs typeface="Arial" panose="020B0604020202020204" pitchFamily="34" charset="0"/>
          </a:endParaRPr>
        </a:p>
      </dsp:txBody>
      <dsp:txXfrm>
        <a:off x="2306492" y="405890"/>
        <a:ext cx="2018619" cy="807447"/>
      </dsp:txXfrm>
    </dsp:sp>
    <dsp:sp modelId="{CD8DCD42-4D16-4F44-A85C-485D4FFA1816}">
      <dsp:nvSpPr>
        <dsp:cNvPr id="0" name=""/>
        <dsp:cNvSpPr/>
      </dsp:nvSpPr>
      <dsp:spPr>
        <a:xfrm>
          <a:off x="2306492" y="1213337"/>
          <a:ext cx="2018619" cy="2854800"/>
        </a:xfrm>
        <a:prstGeom prst="rect">
          <a:avLst/>
        </a:prstGeom>
        <a:solidFill>
          <a:schemeClr val="accent4">
            <a:tint val="40000"/>
            <a:alpha val="90000"/>
            <a:hueOff val="2715481"/>
            <a:satOff val="-12811"/>
            <a:lumOff val="-463"/>
            <a:alphaOff val="0"/>
          </a:schemeClr>
        </a:solidFill>
        <a:ln w="19050" cap="rnd" cmpd="sng" algn="ctr">
          <a:solidFill>
            <a:schemeClr val="accent4">
              <a:tint val="40000"/>
              <a:alpha val="90000"/>
              <a:hueOff val="2715481"/>
              <a:satOff val="-12811"/>
              <a:lumOff val="-46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solidFill>
                <a:schemeClr val="tx1"/>
              </a:solidFill>
              <a:latin typeface="Arial" panose="020B0604020202020204" pitchFamily="34" charset="0"/>
              <a:cs typeface="Arial" panose="020B0604020202020204" pitchFamily="34" charset="0"/>
            </a:rPr>
            <a:t>Unsatisfied customers</a:t>
          </a:r>
        </a:p>
        <a:p>
          <a:pPr marL="228600" lvl="1" indent="-228600" algn="l" defTabSz="889000">
            <a:lnSpc>
              <a:spcPct val="90000"/>
            </a:lnSpc>
            <a:spcBef>
              <a:spcPct val="0"/>
            </a:spcBef>
            <a:spcAft>
              <a:spcPct val="15000"/>
            </a:spcAft>
            <a:buChar char="•"/>
          </a:pPr>
          <a:r>
            <a:rPr lang="en-US" sz="2000" kern="1200" dirty="0">
              <a:solidFill>
                <a:schemeClr val="tx1"/>
              </a:solidFill>
              <a:latin typeface="Arial" panose="020B0604020202020204" pitchFamily="34" charset="0"/>
              <a:cs typeface="Arial" panose="020B0604020202020204" pitchFamily="34" charset="0"/>
            </a:rPr>
            <a:t>Providers of low rating</a:t>
          </a:r>
        </a:p>
      </dsp:txBody>
      <dsp:txXfrm>
        <a:off x="2306492" y="1213337"/>
        <a:ext cx="2018619" cy="2854800"/>
      </dsp:txXfrm>
    </dsp:sp>
    <dsp:sp modelId="{BB542613-8625-45CD-9BFF-AE2CEDDB972B}">
      <dsp:nvSpPr>
        <dsp:cNvPr id="0" name=""/>
        <dsp:cNvSpPr/>
      </dsp:nvSpPr>
      <dsp:spPr>
        <a:xfrm>
          <a:off x="4607718" y="405890"/>
          <a:ext cx="2018619" cy="807447"/>
        </a:xfrm>
        <a:prstGeom prst="rect">
          <a:avLst/>
        </a:prstGeom>
        <a:solidFill>
          <a:schemeClr val="accent4">
            <a:hueOff val="4900445"/>
            <a:satOff val="-20388"/>
            <a:lumOff val="4804"/>
            <a:alphaOff val="0"/>
          </a:schemeClr>
        </a:solidFill>
        <a:ln w="19050" cap="rnd" cmpd="sng" algn="ctr">
          <a:solidFill>
            <a:schemeClr val="accent4">
              <a:hueOff val="4900445"/>
              <a:satOff val="-20388"/>
              <a:lumOff val="480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a:solidFill>
                <a:schemeClr val="tx1"/>
              </a:solidFill>
              <a:latin typeface="Arial" panose="020B0604020202020204" pitchFamily="34" charset="0"/>
              <a:cs typeface="Arial" panose="020B0604020202020204" pitchFamily="34" charset="0"/>
            </a:rPr>
            <a:t>Competitors</a:t>
          </a:r>
          <a:endParaRPr lang="en-US" sz="2400" kern="1200" dirty="0">
            <a:solidFill>
              <a:schemeClr val="tx1"/>
            </a:solidFill>
            <a:latin typeface="Arial" panose="020B0604020202020204" pitchFamily="34" charset="0"/>
            <a:cs typeface="Arial" panose="020B0604020202020204" pitchFamily="34" charset="0"/>
          </a:endParaRPr>
        </a:p>
      </dsp:txBody>
      <dsp:txXfrm>
        <a:off x="4607718" y="405890"/>
        <a:ext cx="2018619" cy="807447"/>
      </dsp:txXfrm>
    </dsp:sp>
    <dsp:sp modelId="{4015C627-8CE5-4E78-8EDB-7CA388464615}">
      <dsp:nvSpPr>
        <dsp:cNvPr id="0" name=""/>
        <dsp:cNvSpPr/>
      </dsp:nvSpPr>
      <dsp:spPr>
        <a:xfrm>
          <a:off x="4607718" y="1213337"/>
          <a:ext cx="2018619" cy="2854800"/>
        </a:xfrm>
        <a:prstGeom prst="rect">
          <a:avLst/>
        </a:prstGeom>
        <a:solidFill>
          <a:schemeClr val="accent4">
            <a:tint val="40000"/>
            <a:alpha val="90000"/>
            <a:hueOff val="5430963"/>
            <a:satOff val="-25622"/>
            <a:lumOff val="-925"/>
            <a:alphaOff val="0"/>
          </a:schemeClr>
        </a:solidFill>
        <a:ln w="19050" cap="rnd" cmpd="sng" algn="ctr">
          <a:solidFill>
            <a:schemeClr val="accent4">
              <a:tint val="40000"/>
              <a:alpha val="90000"/>
              <a:hueOff val="5430963"/>
              <a:satOff val="-25622"/>
              <a:lumOff val="-92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a:solidFill>
                <a:schemeClr val="tx1"/>
              </a:solidFill>
              <a:latin typeface="Arial" panose="020B0604020202020204" pitchFamily="34" charset="0"/>
              <a:cs typeface="Arial" panose="020B0604020202020204" pitchFamily="34" charset="0"/>
            </a:rPr>
            <a:t>Hilton,</a:t>
          </a:r>
          <a:endParaRPr lang="en-US" sz="2000" kern="1200" dirty="0">
            <a:solidFill>
              <a:schemeClr val="tx1"/>
            </a:solidFill>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Char char="•"/>
          </a:pPr>
          <a:r>
            <a:rPr lang="en-US" sz="2000" kern="1200" dirty="0">
              <a:solidFill>
                <a:schemeClr val="tx1"/>
              </a:solidFill>
              <a:latin typeface="Arial" panose="020B0604020202020204" pitchFamily="34" charset="0"/>
              <a:cs typeface="Arial" panose="020B0604020202020204" pitchFamily="34" charset="0"/>
            </a:rPr>
            <a:t>Marriott</a:t>
          </a:r>
        </a:p>
        <a:p>
          <a:pPr marL="228600" lvl="1" indent="-228600" algn="l" defTabSz="889000">
            <a:lnSpc>
              <a:spcPct val="90000"/>
            </a:lnSpc>
            <a:spcBef>
              <a:spcPct val="0"/>
            </a:spcBef>
            <a:spcAft>
              <a:spcPct val="15000"/>
            </a:spcAft>
            <a:buChar char="•"/>
          </a:pPr>
          <a:r>
            <a:rPr lang="en-US" sz="2000" kern="1200" dirty="0" err="1">
              <a:solidFill>
                <a:schemeClr val="tx1"/>
              </a:solidFill>
              <a:latin typeface="Arial" panose="020B0604020202020204" pitchFamily="34" charset="0"/>
              <a:cs typeface="Arial" panose="020B0604020202020204" pitchFamily="34" charset="0"/>
            </a:rPr>
            <a:t>Bathon</a:t>
          </a:r>
          <a:r>
            <a:rPr lang="en-US" sz="2000" kern="1200" dirty="0">
              <a:solidFill>
                <a:schemeClr val="tx1"/>
              </a:solidFill>
              <a:latin typeface="Arial" panose="020B0604020202020204" pitchFamily="34" charset="0"/>
              <a:cs typeface="Arial" panose="020B0604020202020204" pitchFamily="34" charset="0"/>
            </a:rPr>
            <a:t> House</a:t>
          </a:r>
        </a:p>
      </dsp:txBody>
      <dsp:txXfrm>
        <a:off x="4607718" y="1213337"/>
        <a:ext cx="2018619" cy="2854800"/>
      </dsp:txXfrm>
    </dsp:sp>
    <dsp:sp modelId="{F55B2C26-683E-4ECE-B06A-0C700130EEDB}">
      <dsp:nvSpPr>
        <dsp:cNvPr id="0" name=""/>
        <dsp:cNvSpPr/>
      </dsp:nvSpPr>
      <dsp:spPr>
        <a:xfrm>
          <a:off x="6908945" y="405890"/>
          <a:ext cx="2018619" cy="807447"/>
        </a:xfrm>
        <a:prstGeom prst="rect">
          <a:avLst/>
        </a:prstGeom>
        <a:solidFill>
          <a:schemeClr val="accent4">
            <a:hueOff val="7350668"/>
            <a:satOff val="-30583"/>
            <a:lumOff val="7206"/>
            <a:alphaOff val="0"/>
          </a:schemeClr>
        </a:solidFill>
        <a:ln w="19050" cap="rnd" cmpd="sng" algn="ctr">
          <a:solidFill>
            <a:schemeClr val="accent4">
              <a:hueOff val="7350668"/>
              <a:satOff val="-30583"/>
              <a:lumOff val="720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a:solidFill>
                <a:schemeClr val="tx1"/>
              </a:solidFill>
              <a:latin typeface="Arial" panose="020B0604020202020204" pitchFamily="34" charset="0"/>
              <a:cs typeface="Arial" panose="020B0604020202020204" pitchFamily="34" charset="0"/>
            </a:rPr>
            <a:t>Collaborations</a:t>
          </a:r>
          <a:endParaRPr lang="en-US" sz="2000" kern="1200" dirty="0">
            <a:solidFill>
              <a:schemeClr val="tx1"/>
            </a:solidFill>
            <a:latin typeface="Arial" panose="020B0604020202020204" pitchFamily="34" charset="0"/>
            <a:cs typeface="Arial" panose="020B0604020202020204" pitchFamily="34" charset="0"/>
          </a:endParaRPr>
        </a:p>
      </dsp:txBody>
      <dsp:txXfrm>
        <a:off x="6908945" y="405890"/>
        <a:ext cx="2018619" cy="807447"/>
      </dsp:txXfrm>
    </dsp:sp>
    <dsp:sp modelId="{CA671574-0DFD-46A1-8448-0753DE4E3A67}">
      <dsp:nvSpPr>
        <dsp:cNvPr id="0" name=""/>
        <dsp:cNvSpPr/>
      </dsp:nvSpPr>
      <dsp:spPr>
        <a:xfrm>
          <a:off x="6908945" y="1213337"/>
          <a:ext cx="2018619" cy="2854800"/>
        </a:xfrm>
        <a:prstGeom prst="rect">
          <a:avLst/>
        </a:prstGeom>
        <a:solidFill>
          <a:schemeClr val="accent4">
            <a:tint val="40000"/>
            <a:alpha val="90000"/>
            <a:hueOff val="8146444"/>
            <a:satOff val="-38434"/>
            <a:lumOff val="-1388"/>
            <a:alphaOff val="0"/>
          </a:schemeClr>
        </a:solidFill>
        <a:ln w="19050" cap="rnd" cmpd="sng" algn="ctr">
          <a:solidFill>
            <a:schemeClr val="accent4">
              <a:tint val="40000"/>
              <a:alpha val="90000"/>
              <a:hueOff val="8146444"/>
              <a:satOff val="-38434"/>
              <a:lumOff val="-138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dirty="0">
              <a:solidFill>
                <a:schemeClr val="tx1"/>
              </a:solidFill>
              <a:latin typeface="Arial" panose="020B0604020202020204" pitchFamily="34" charset="0"/>
              <a:cs typeface="Arial" panose="020B0604020202020204" pitchFamily="34" charset="0"/>
            </a:rPr>
            <a:t>Partnership with Uber, Disney, and so on</a:t>
          </a:r>
        </a:p>
      </dsp:txBody>
      <dsp:txXfrm>
        <a:off x="6908945" y="1213337"/>
        <a:ext cx="2018619" cy="2854800"/>
      </dsp:txXfrm>
    </dsp:sp>
    <dsp:sp modelId="{D571DFBA-C3EE-47F2-A05A-4332D058661C}">
      <dsp:nvSpPr>
        <dsp:cNvPr id="0" name=""/>
        <dsp:cNvSpPr/>
      </dsp:nvSpPr>
      <dsp:spPr>
        <a:xfrm>
          <a:off x="9210171" y="405890"/>
          <a:ext cx="2018619" cy="807447"/>
        </a:xfrm>
        <a:prstGeom prst="rect">
          <a:avLst/>
        </a:prstGeom>
        <a:solidFill>
          <a:schemeClr val="accent4">
            <a:hueOff val="9800891"/>
            <a:satOff val="-40777"/>
            <a:lumOff val="9608"/>
            <a:alphaOff val="0"/>
          </a:schemeClr>
        </a:solidFill>
        <a:ln w="19050" cap="rnd" cmpd="sng" algn="ctr">
          <a:solidFill>
            <a:schemeClr val="accent4">
              <a:hueOff val="9800891"/>
              <a:satOff val="-40777"/>
              <a:lumOff val="960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a:solidFill>
                <a:schemeClr val="tx1"/>
              </a:solidFill>
              <a:latin typeface="Arial" panose="020B0604020202020204" pitchFamily="34" charset="0"/>
              <a:cs typeface="Arial" panose="020B0604020202020204" pitchFamily="34" charset="0"/>
            </a:rPr>
            <a:t>PESTEL</a:t>
          </a:r>
          <a:endParaRPr lang="en-US" sz="2400" kern="1200" dirty="0">
            <a:solidFill>
              <a:schemeClr val="tx1"/>
            </a:solidFill>
            <a:latin typeface="Arial" panose="020B0604020202020204" pitchFamily="34" charset="0"/>
            <a:cs typeface="Arial" panose="020B0604020202020204" pitchFamily="34" charset="0"/>
          </a:endParaRPr>
        </a:p>
      </dsp:txBody>
      <dsp:txXfrm>
        <a:off x="9210171" y="405890"/>
        <a:ext cx="2018619" cy="807447"/>
      </dsp:txXfrm>
    </dsp:sp>
    <dsp:sp modelId="{679903B5-6ED7-46CB-8102-B74534CD6D66}">
      <dsp:nvSpPr>
        <dsp:cNvPr id="0" name=""/>
        <dsp:cNvSpPr/>
      </dsp:nvSpPr>
      <dsp:spPr>
        <a:xfrm>
          <a:off x="9210171" y="1213337"/>
          <a:ext cx="2018619" cy="2854800"/>
        </a:xfrm>
        <a:prstGeom prst="rect">
          <a:avLst/>
        </a:prstGeom>
        <a:solidFill>
          <a:schemeClr val="accent4">
            <a:tint val="40000"/>
            <a:alpha val="90000"/>
            <a:hueOff val="10861925"/>
            <a:satOff val="-51245"/>
            <a:lumOff val="-1851"/>
            <a:alphaOff val="0"/>
          </a:schemeClr>
        </a:solidFill>
        <a:ln w="19050" cap="rnd" cmpd="sng" algn="ctr">
          <a:solidFill>
            <a:schemeClr val="accent4">
              <a:tint val="40000"/>
              <a:alpha val="90000"/>
              <a:hueOff val="10861925"/>
              <a:satOff val="-51245"/>
              <a:lumOff val="-185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a:lnSpc>
              <a:spcPct val="90000"/>
            </a:lnSpc>
            <a:spcBef>
              <a:spcPct val="0"/>
            </a:spcBef>
            <a:spcAft>
              <a:spcPct val="15000"/>
            </a:spcAft>
            <a:buChar char="•"/>
          </a:pPr>
          <a:r>
            <a:rPr lang="en-US" sz="2000" kern="1200">
              <a:solidFill>
                <a:schemeClr val="tx1"/>
              </a:solidFill>
              <a:latin typeface="Arial" panose="020B0604020202020204" pitchFamily="34" charset="0"/>
              <a:cs typeface="Arial" panose="020B0604020202020204" pitchFamily="34" charset="0"/>
            </a:rPr>
            <a:t>Brexit and war</a:t>
          </a:r>
          <a:endParaRPr lang="en-US" sz="2000" kern="1200" dirty="0">
            <a:solidFill>
              <a:schemeClr val="tx1"/>
            </a:solidFill>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Char char="•"/>
          </a:pPr>
          <a:r>
            <a:rPr lang="en-US" sz="2000" kern="1200">
              <a:solidFill>
                <a:schemeClr val="tx1"/>
              </a:solidFill>
              <a:latin typeface="Arial" panose="020B0604020202020204" pitchFamily="34" charset="0"/>
              <a:cs typeface="Arial" panose="020B0604020202020204" pitchFamily="34" charset="0"/>
            </a:rPr>
            <a:t>Inflation rate</a:t>
          </a:r>
          <a:endParaRPr lang="en-US" sz="2000" kern="1200" dirty="0">
            <a:solidFill>
              <a:schemeClr val="tx1"/>
            </a:solidFill>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15000"/>
            </a:spcAft>
            <a:buChar char="•"/>
          </a:pPr>
          <a:r>
            <a:rPr lang="en-US" sz="2000" kern="1200" dirty="0">
              <a:solidFill>
                <a:schemeClr val="tx1"/>
              </a:solidFill>
              <a:latin typeface="Arial" panose="020B0604020202020204" pitchFamily="34" charset="0"/>
              <a:cs typeface="Arial" panose="020B0604020202020204" pitchFamily="34" charset="0"/>
            </a:rPr>
            <a:t>Change in taste pattern</a:t>
          </a:r>
        </a:p>
        <a:p>
          <a:pPr marL="228600" lvl="1" indent="-228600" algn="l" defTabSz="889000">
            <a:lnSpc>
              <a:spcPct val="90000"/>
            </a:lnSpc>
            <a:spcBef>
              <a:spcPct val="0"/>
            </a:spcBef>
            <a:spcAft>
              <a:spcPct val="15000"/>
            </a:spcAft>
            <a:buChar char="•"/>
          </a:pPr>
          <a:r>
            <a:rPr lang="en-US" sz="2000" kern="1200" dirty="0">
              <a:solidFill>
                <a:schemeClr val="tx1"/>
              </a:solidFill>
              <a:latin typeface="Arial" panose="020B0604020202020204" pitchFamily="34" charset="0"/>
              <a:cs typeface="Arial" panose="020B0604020202020204" pitchFamily="34" charset="0"/>
            </a:rPr>
            <a:t>E-payment and digital </a:t>
          </a:r>
        </a:p>
        <a:p>
          <a:pPr marL="228600" lvl="1" indent="-228600" algn="l" defTabSz="889000">
            <a:lnSpc>
              <a:spcPct val="90000"/>
            </a:lnSpc>
            <a:spcBef>
              <a:spcPct val="0"/>
            </a:spcBef>
            <a:spcAft>
              <a:spcPct val="15000"/>
            </a:spcAft>
            <a:buChar char="•"/>
          </a:pPr>
          <a:r>
            <a:rPr lang="en-US" sz="2000" kern="1200" dirty="0">
              <a:solidFill>
                <a:schemeClr val="tx1"/>
              </a:solidFill>
              <a:latin typeface="Arial" panose="020B0604020202020204" pitchFamily="34" charset="0"/>
              <a:cs typeface="Arial" panose="020B0604020202020204" pitchFamily="34" charset="0"/>
            </a:rPr>
            <a:t>CSR</a:t>
          </a:r>
        </a:p>
        <a:p>
          <a:pPr marL="228600" lvl="1" indent="-228600" algn="l" defTabSz="889000">
            <a:lnSpc>
              <a:spcPct val="90000"/>
            </a:lnSpc>
            <a:spcBef>
              <a:spcPct val="0"/>
            </a:spcBef>
            <a:spcAft>
              <a:spcPct val="15000"/>
            </a:spcAft>
            <a:buChar char="•"/>
          </a:pPr>
          <a:r>
            <a:rPr lang="en-US" sz="2000" kern="1200" dirty="0">
              <a:solidFill>
                <a:schemeClr val="tx1"/>
              </a:solidFill>
              <a:latin typeface="Arial" panose="020B0604020202020204" pitchFamily="34" charset="0"/>
              <a:cs typeface="Arial" panose="020B0604020202020204" pitchFamily="34" charset="0"/>
            </a:rPr>
            <a:t>Different laws</a:t>
          </a:r>
        </a:p>
      </dsp:txBody>
      <dsp:txXfrm>
        <a:off x="9210171" y="1213337"/>
        <a:ext cx="2018619" cy="285480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2A896D-F506-4B3C-BC80-AE564B672CC4}" type="datetimeFigureOut">
              <a:rPr lang="en-US" smtClean="0"/>
              <a:pPr/>
              <a:t>5/17/2023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561AC9-9C12-4F8D-9D91-9A0E2FE58FF4}" type="slidenum">
              <a:rPr lang="en-US" smtClean="0"/>
              <a:pPr/>
              <a:t>‹#›</a:t>
            </a:fld>
            <a:endParaRPr lang="en-US"/>
          </a:p>
        </p:txBody>
      </p:sp>
    </p:spTree>
    <p:extLst>
      <p:ext uri="{BB962C8B-B14F-4D97-AF65-F5344CB8AC3E}">
        <p14:creationId xmlns:p14="http://schemas.microsoft.com/office/powerpoint/2010/main" val="11823344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561AC9-9C12-4F8D-9D91-9A0E2FE58FF4}" type="slidenum">
              <a:rPr lang="en-US" smtClean="0"/>
              <a:pPr/>
              <a:t>1</a:t>
            </a:fld>
            <a:endParaRPr lang="en-US"/>
          </a:p>
        </p:txBody>
      </p:sp>
    </p:spTree>
    <p:extLst>
      <p:ext uri="{BB962C8B-B14F-4D97-AF65-F5344CB8AC3E}">
        <p14:creationId xmlns:p14="http://schemas.microsoft.com/office/powerpoint/2010/main" val="42814499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561AC9-9C12-4F8D-9D91-9A0E2FE58FF4}" type="slidenum">
              <a:rPr lang="en-US" smtClean="0"/>
              <a:pPr/>
              <a:t>2</a:t>
            </a:fld>
            <a:endParaRPr lang="en-US"/>
          </a:p>
        </p:txBody>
      </p:sp>
    </p:spTree>
    <p:extLst>
      <p:ext uri="{BB962C8B-B14F-4D97-AF65-F5344CB8AC3E}">
        <p14:creationId xmlns:p14="http://schemas.microsoft.com/office/powerpoint/2010/main" val="20547892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561AC9-9C12-4F8D-9D91-9A0E2FE58FF4}" type="slidenum">
              <a:rPr lang="en-US" smtClean="0"/>
              <a:pPr/>
              <a:t>3</a:t>
            </a:fld>
            <a:endParaRPr lang="en-US"/>
          </a:p>
        </p:txBody>
      </p:sp>
    </p:spTree>
    <p:extLst>
      <p:ext uri="{BB962C8B-B14F-4D97-AF65-F5344CB8AC3E}">
        <p14:creationId xmlns:p14="http://schemas.microsoft.com/office/powerpoint/2010/main" val="8178473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68561AC9-9C12-4F8D-9D91-9A0E2FE58FF4}" type="slidenum">
              <a:rPr lang="en-US" smtClean="0"/>
              <a:pPr/>
              <a:t>4</a:t>
            </a:fld>
            <a:endParaRPr lang="en-US"/>
          </a:p>
        </p:txBody>
      </p:sp>
    </p:spTree>
    <p:extLst>
      <p:ext uri="{BB962C8B-B14F-4D97-AF65-F5344CB8AC3E}">
        <p14:creationId xmlns:p14="http://schemas.microsoft.com/office/powerpoint/2010/main" val="2716644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561AC9-9C12-4F8D-9D91-9A0E2FE58FF4}" type="slidenum">
              <a:rPr lang="en-US" smtClean="0"/>
              <a:pPr/>
              <a:t>5</a:t>
            </a:fld>
            <a:endParaRPr lang="en-US"/>
          </a:p>
        </p:txBody>
      </p:sp>
    </p:spTree>
    <p:extLst>
      <p:ext uri="{BB962C8B-B14F-4D97-AF65-F5344CB8AC3E}">
        <p14:creationId xmlns:p14="http://schemas.microsoft.com/office/powerpoint/2010/main" val="41809477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561AC9-9C12-4F8D-9D91-9A0E2FE58FF4}" type="slidenum">
              <a:rPr lang="en-US" smtClean="0"/>
              <a:pPr/>
              <a:t>6</a:t>
            </a:fld>
            <a:endParaRPr lang="en-US"/>
          </a:p>
        </p:txBody>
      </p:sp>
    </p:spTree>
    <p:extLst>
      <p:ext uri="{BB962C8B-B14F-4D97-AF65-F5344CB8AC3E}">
        <p14:creationId xmlns:p14="http://schemas.microsoft.com/office/powerpoint/2010/main" val="1344284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561AC9-9C12-4F8D-9D91-9A0E2FE58FF4}" type="slidenum">
              <a:rPr lang="en-US" smtClean="0"/>
              <a:pPr/>
              <a:t>7</a:t>
            </a:fld>
            <a:endParaRPr lang="en-US"/>
          </a:p>
        </p:txBody>
      </p:sp>
    </p:spTree>
    <p:extLst>
      <p:ext uri="{BB962C8B-B14F-4D97-AF65-F5344CB8AC3E}">
        <p14:creationId xmlns:p14="http://schemas.microsoft.com/office/powerpoint/2010/main" val="657638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8561AC9-9C12-4F8D-9D91-9A0E2FE58FF4}" type="slidenum">
              <a:rPr lang="en-US" smtClean="0"/>
              <a:pPr/>
              <a:t>8</a:t>
            </a:fld>
            <a:endParaRPr lang="en-US"/>
          </a:p>
        </p:txBody>
      </p:sp>
    </p:spTree>
    <p:extLst>
      <p:ext uri="{BB962C8B-B14F-4D97-AF65-F5344CB8AC3E}">
        <p14:creationId xmlns:p14="http://schemas.microsoft.com/office/powerpoint/2010/main" val="27079572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586B75A-687E-405C-8A0B-8D00578BA2C3}" type="datetimeFigureOut">
              <a:rPr lang="en-US" smtClean="0"/>
              <a:pPr/>
              <a:t>5/17/2023</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9341017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5/17/2023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775971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5/17/2023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5820031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586B75A-687E-405C-8A0B-8D00578BA2C3}" type="datetimeFigureOut">
              <a:rPr lang="en-US" smtClean="0"/>
              <a:pPr/>
              <a:t>5/17/2023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682150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5/17/2023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3441146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586B75A-687E-405C-8A0B-8D00578BA2C3}" type="datetimeFigureOut">
              <a:rPr lang="en-US" smtClean="0"/>
              <a:pPr/>
              <a:t>5/17/2023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807743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5/17/2023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698539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5/17/2023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9762181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5/17/2023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5278670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5/17/2023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177679373"/>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5/17/2023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43821917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5/17/2023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33762928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5/17/2023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66533747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586B75A-687E-405C-8A0B-8D00578BA2C3}" type="datetimeFigureOut">
              <a:rPr lang="en-US" smtClean="0"/>
              <a:pPr/>
              <a:t>5/17/2023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86181430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586B75A-687E-405C-8A0B-8D00578BA2C3}" type="datetimeFigureOut">
              <a:rPr lang="en-US" smtClean="0"/>
              <a:pPr/>
              <a:t>5/17/2023</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281526970"/>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586B75A-687E-405C-8A0B-8D00578BA2C3}" type="datetimeFigureOut">
              <a:rPr lang="en-US" smtClean="0"/>
              <a:pPr/>
              <a:t>5/17/2023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6716241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5586B75A-687E-405C-8A0B-8D00578BA2C3}" type="datetimeFigureOut">
              <a:rPr lang="en-US" smtClean="0"/>
              <a:pPr/>
              <a:t>5/17/2023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0584303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5586B75A-687E-405C-8A0B-8D00578BA2C3}" type="datetimeFigureOut">
              <a:rPr lang="en-US" smtClean="0"/>
              <a:pPr/>
              <a:t>5/17/2023</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604248092"/>
      </p:ext>
    </p:extLst>
  </p:cSld>
  <p:clrMap bg1="lt1" tx1="dk1" bg2="lt2" tx2="dk2" accent1="accent1" accent2="accent2" accent3="accent3" accent4="accent4" accent5="accent5" accent6="accent6" hlink="hlink" folHlink="folHlink"/>
  <p:sldLayoutIdLst>
    <p:sldLayoutId id="2147483918" r:id="rId1"/>
    <p:sldLayoutId id="2147483919" r:id="rId2"/>
    <p:sldLayoutId id="2147483920" r:id="rId3"/>
    <p:sldLayoutId id="2147483921" r:id="rId4"/>
    <p:sldLayoutId id="2147483922" r:id="rId5"/>
    <p:sldLayoutId id="2147483923" r:id="rId6"/>
    <p:sldLayoutId id="2147483924" r:id="rId7"/>
    <p:sldLayoutId id="2147483925" r:id="rId8"/>
    <p:sldLayoutId id="2147483926" r:id="rId9"/>
    <p:sldLayoutId id="2147483927" r:id="rId10"/>
    <p:sldLayoutId id="2147483928" r:id="rId11"/>
    <p:sldLayoutId id="2147483929" r:id="rId12"/>
    <p:sldLayoutId id="2147483930" r:id="rId13"/>
    <p:sldLayoutId id="2147483931" r:id="rId14"/>
    <p:sldLayoutId id="2147483932" r:id="rId15"/>
    <p:sldLayoutId id="2147483933" r:id="rId16"/>
    <p:sldLayoutId id="2147483934"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s://www.flickr.com/photos/europealacarte/4787673194/"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s://www.toolshero.com/strategy/bowman-strategy-clock/"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flickr.com/photos/europealacarte/7788516710/"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EBA9DF-188C-7B27-0769-4F728291CF64}"/>
              </a:ext>
            </a:extLst>
          </p:cNvPr>
          <p:cNvSpPr>
            <a:spLocks noGrp="1"/>
          </p:cNvSpPr>
          <p:nvPr>
            <p:ph type="ctrTitle"/>
          </p:nvPr>
        </p:nvSpPr>
        <p:spPr>
          <a:xfrm>
            <a:off x="1826078" y="1208314"/>
            <a:ext cx="8539843" cy="4849585"/>
          </a:xfrm>
        </p:spPr>
        <p:txBody>
          <a:bodyPr>
            <a:noAutofit/>
          </a:bodyPr>
          <a:lstStyle/>
          <a:p>
            <a:pPr algn="ctr"/>
            <a:r>
              <a:rPr lang="en-US" sz="7200" b="1" dirty="0">
                <a:solidFill>
                  <a:schemeClr val="bg1"/>
                </a:solidFill>
                <a:latin typeface="Arial Rounded MT Bold" panose="020F0704030504030204" pitchFamily="34" charset="0"/>
                <a:cs typeface="Arial" panose="020B0604020202020204" pitchFamily="34" charset="0"/>
              </a:rPr>
              <a:t>Welcome </a:t>
            </a:r>
            <a:br>
              <a:rPr lang="en-US" sz="7200" b="1" dirty="0">
                <a:solidFill>
                  <a:schemeClr val="bg1"/>
                </a:solidFill>
                <a:latin typeface="Arial Rounded MT Bold" panose="020F0704030504030204" pitchFamily="34" charset="0"/>
                <a:cs typeface="Arial" panose="020B0604020202020204" pitchFamily="34" charset="0"/>
              </a:rPr>
            </a:br>
            <a:r>
              <a:rPr lang="en-US" sz="7200" b="1" dirty="0">
                <a:solidFill>
                  <a:schemeClr val="bg1"/>
                </a:solidFill>
                <a:latin typeface="Arial Rounded MT Bold" panose="020F0704030504030204" pitchFamily="34" charset="0"/>
                <a:cs typeface="Arial" panose="020B0604020202020204" pitchFamily="34" charset="0"/>
              </a:rPr>
              <a:t>To</a:t>
            </a:r>
            <a:br>
              <a:rPr lang="en-US" sz="7200" b="1" dirty="0">
                <a:solidFill>
                  <a:schemeClr val="bg1"/>
                </a:solidFill>
                <a:latin typeface="Arial Rounded MT Bold" panose="020F0704030504030204" pitchFamily="34" charset="0"/>
                <a:cs typeface="Arial" panose="020B0604020202020204" pitchFamily="34" charset="0"/>
              </a:rPr>
            </a:br>
            <a:r>
              <a:rPr lang="en-US" sz="7200" b="1" dirty="0">
                <a:solidFill>
                  <a:schemeClr val="bg1"/>
                </a:solidFill>
                <a:latin typeface="Arial Rounded MT Bold" panose="020F0704030504030204" pitchFamily="34" charset="0"/>
                <a:cs typeface="Arial" panose="020B0604020202020204" pitchFamily="34" charset="0"/>
              </a:rPr>
              <a:t>The presentation</a:t>
            </a:r>
            <a:br>
              <a:rPr lang="en-US" sz="6000" b="1" dirty="0">
                <a:solidFill>
                  <a:schemeClr val="tx1"/>
                </a:solidFill>
                <a:latin typeface="Arial" panose="020B0604020202020204" pitchFamily="34" charset="0"/>
                <a:cs typeface="Arial" panose="020B0604020202020204" pitchFamily="34" charset="0"/>
              </a:rPr>
            </a:br>
            <a:endParaRPr lang="en-US" sz="6000" b="1" i="1" dirty="0">
              <a:solidFill>
                <a:srgbClr val="FFFF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42434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A0E8A-F510-DFED-31B2-2F7C880F0E0A}"/>
              </a:ext>
            </a:extLst>
          </p:cNvPr>
          <p:cNvSpPr>
            <a:spLocks noGrp="1"/>
          </p:cNvSpPr>
          <p:nvPr>
            <p:ph type="title"/>
          </p:nvPr>
        </p:nvSpPr>
        <p:spPr>
          <a:xfrm>
            <a:off x="1715293" y="1022654"/>
            <a:ext cx="8761413" cy="706964"/>
          </a:xfrm>
          <a:ln w="38100">
            <a:solidFill>
              <a:schemeClr val="accent2">
                <a:lumMod val="75000"/>
              </a:schemeClr>
            </a:solidFill>
            <a:prstDash val="sysDash"/>
          </a:ln>
        </p:spPr>
        <p:txBody>
          <a:bodyPr>
            <a:normAutofit/>
          </a:bodyPr>
          <a:lstStyle/>
          <a:p>
            <a:pPr algn="ctr"/>
            <a:r>
              <a:rPr lang="en-US" sz="32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Introduction</a:t>
            </a:r>
            <a:endParaRPr lang="en-US" sz="28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DD97C8E-4FD6-5C14-9578-B3AB8C5BA30A}"/>
              </a:ext>
            </a:extLst>
          </p:cNvPr>
          <p:cNvSpPr>
            <a:spLocks noGrp="1"/>
          </p:cNvSpPr>
          <p:nvPr>
            <p:ph idx="1"/>
          </p:nvPr>
        </p:nvSpPr>
        <p:spPr>
          <a:xfrm>
            <a:off x="543480" y="2453184"/>
            <a:ext cx="5884616" cy="3604716"/>
          </a:xfrm>
          <a:ln w="57150">
            <a:solidFill>
              <a:schemeClr val="accent2">
                <a:lumMod val="75000"/>
              </a:schemeClr>
            </a:solidFill>
          </a:ln>
        </p:spPr>
        <p:txBody>
          <a:bodyPr>
            <a:normAutofit/>
          </a:bodyPr>
          <a:lstStyle/>
          <a:p>
            <a:pPr marL="0" indent="0" algn="just">
              <a:buNone/>
            </a:pPr>
            <a:r>
              <a:rPr lang="en-US" sz="2800" b="1" dirty="0">
                <a:solidFill>
                  <a:schemeClr val="tx1"/>
                </a:solidFill>
                <a:latin typeface="Arial" panose="020B0604020202020204" pitchFamily="34" charset="0"/>
                <a:cs typeface="Arial" panose="020B0604020202020204" pitchFamily="34" charset="0"/>
              </a:rPr>
              <a:t>In this presentation, the marketing plan of Travelodge will be highlighted. This will show how the marketing plan can be implemented considering the case of the UK’s hotel or resort business sector.</a:t>
            </a:r>
          </a:p>
        </p:txBody>
      </p:sp>
      <p:pic>
        <p:nvPicPr>
          <p:cNvPr id="5" name="Picture 4">
            <a:extLst>
              <a:ext uri="{FF2B5EF4-FFF2-40B4-BE49-F238E27FC236}">
                <a16:creationId xmlns:a16="http://schemas.microsoft.com/office/drawing/2014/main" id="{080F8B74-6FAB-E7F7-CEC5-C97E9E6E489F}"/>
              </a:ext>
            </a:extLst>
          </p:cNvPr>
          <p:cNvPicPr>
            <a:picLocks noChangeAspect="1"/>
          </p:cNvPicPr>
          <p:nvPr/>
        </p:nvPicPr>
        <p:blipFill>
          <a:blip r:embed="rId3">
            <a:extLst>
              <a:ext uri="{837473B0-CC2E-450A-ABE3-18F120FF3D39}">
                <a1611:picAttrSrcUrl xmlns:a1611="http://schemas.microsoft.com/office/drawing/2016/11/main" r:id="rId4"/>
              </a:ext>
            </a:extLst>
          </a:blip>
          <a:srcRect/>
          <a:stretch/>
        </p:blipFill>
        <p:spPr>
          <a:xfrm>
            <a:off x="6623955" y="2453184"/>
            <a:ext cx="5024563" cy="3604716"/>
          </a:xfrm>
          <a:prstGeom prst="rect">
            <a:avLst/>
          </a:prstGeom>
        </p:spPr>
      </p:pic>
    </p:spTree>
    <p:extLst>
      <p:ext uri="{BB962C8B-B14F-4D97-AF65-F5344CB8AC3E}">
        <p14:creationId xmlns:p14="http://schemas.microsoft.com/office/powerpoint/2010/main" val="3712767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A0E8A-F510-DFED-31B2-2F7C880F0E0A}"/>
              </a:ext>
            </a:extLst>
          </p:cNvPr>
          <p:cNvSpPr>
            <a:spLocks noGrp="1"/>
          </p:cNvSpPr>
          <p:nvPr>
            <p:ph type="title"/>
          </p:nvPr>
        </p:nvSpPr>
        <p:spPr>
          <a:xfrm>
            <a:off x="523409" y="2464467"/>
            <a:ext cx="2970906" cy="3754737"/>
          </a:xfrm>
          <a:ln w="38100">
            <a:solidFill>
              <a:schemeClr val="accent2">
                <a:lumMod val="75000"/>
              </a:schemeClr>
            </a:solidFill>
            <a:prstDash val="sysDash"/>
          </a:ln>
        </p:spPr>
        <p:txBody>
          <a:bodyPr>
            <a:normAutofit/>
          </a:bodyPr>
          <a:lstStyle/>
          <a:p>
            <a:pPr algn="ctr"/>
            <a:r>
              <a:rPr lang="en-US" sz="3200" b="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SMART Objectives </a:t>
            </a:r>
            <a:br>
              <a:rPr lang="en-US" sz="3200" b="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endParaRPr lang="en-US" sz="3200" b="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graphicFrame>
        <p:nvGraphicFramePr>
          <p:cNvPr id="7" name="Table 6">
            <a:extLst>
              <a:ext uri="{FF2B5EF4-FFF2-40B4-BE49-F238E27FC236}">
                <a16:creationId xmlns:a16="http://schemas.microsoft.com/office/drawing/2014/main" id="{284CDF63-075E-716B-1E29-339227151018}"/>
              </a:ext>
            </a:extLst>
          </p:cNvPr>
          <p:cNvGraphicFramePr>
            <a:graphicFrameLocks noGrp="1"/>
          </p:cNvGraphicFramePr>
          <p:nvPr>
            <p:extLst>
              <p:ext uri="{D42A27DB-BD31-4B8C-83A1-F6EECF244321}">
                <p14:modId xmlns:p14="http://schemas.microsoft.com/office/powerpoint/2010/main" val="2781430641"/>
              </p:ext>
            </p:extLst>
          </p:nvPr>
        </p:nvGraphicFramePr>
        <p:xfrm>
          <a:off x="3926319" y="2463320"/>
          <a:ext cx="7742272" cy="3644651"/>
        </p:xfrm>
        <a:graphic>
          <a:graphicData uri="http://schemas.openxmlformats.org/drawingml/2006/table">
            <a:tbl>
              <a:tblPr firstRow="1" firstCol="1" bandRow="1">
                <a:tableStyleId>{8799B23B-EC83-4686-B30A-512413B5E67A}</a:tableStyleId>
              </a:tblPr>
              <a:tblGrid>
                <a:gridCol w="1474880">
                  <a:extLst>
                    <a:ext uri="{9D8B030D-6E8A-4147-A177-3AD203B41FA5}">
                      <a16:colId xmlns:a16="http://schemas.microsoft.com/office/drawing/2014/main" val="4111394450"/>
                    </a:ext>
                  </a:extLst>
                </a:gridCol>
                <a:gridCol w="1566424">
                  <a:extLst>
                    <a:ext uri="{9D8B030D-6E8A-4147-A177-3AD203B41FA5}">
                      <a16:colId xmlns:a16="http://schemas.microsoft.com/office/drawing/2014/main" val="2448390664"/>
                    </a:ext>
                  </a:extLst>
                </a:gridCol>
                <a:gridCol w="1566424">
                  <a:extLst>
                    <a:ext uri="{9D8B030D-6E8A-4147-A177-3AD203B41FA5}">
                      <a16:colId xmlns:a16="http://schemas.microsoft.com/office/drawing/2014/main" val="1157951309"/>
                    </a:ext>
                  </a:extLst>
                </a:gridCol>
                <a:gridCol w="1567272">
                  <a:extLst>
                    <a:ext uri="{9D8B030D-6E8A-4147-A177-3AD203B41FA5}">
                      <a16:colId xmlns:a16="http://schemas.microsoft.com/office/drawing/2014/main" val="2789066005"/>
                    </a:ext>
                  </a:extLst>
                </a:gridCol>
                <a:gridCol w="1567272">
                  <a:extLst>
                    <a:ext uri="{9D8B030D-6E8A-4147-A177-3AD203B41FA5}">
                      <a16:colId xmlns:a16="http://schemas.microsoft.com/office/drawing/2014/main" val="3645755673"/>
                    </a:ext>
                  </a:extLst>
                </a:gridCol>
              </a:tblGrid>
              <a:tr h="514844">
                <a:tc>
                  <a:txBody>
                    <a:bodyPr/>
                    <a:lstStyle/>
                    <a:p>
                      <a:pPr marL="0" marR="0" algn="ctr">
                        <a:lnSpc>
                          <a:spcPct val="150000"/>
                        </a:lnSpc>
                        <a:spcBef>
                          <a:spcPts val="0"/>
                        </a:spcBef>
                        <a:spcAft>
                          <a:spcPts val="0"/>
                        </a:spcAft>
                      </a:pPr>
                      <a:r>
                        <a:rPr lang="en-GB" sz="1800" b="1" dirty="0">
                          <a:effectLst/>
                          <a:latin typeface="Arial" panose="020B0604020202020204" pitchFamily="34" charset="0"/>
                          <a:cs typeface="Arial" panose="020B0604020202020204" pitchFamily="34" charset="0"/>
                        </a:rPr>
                        <a:t>Specific</a:t>
                      </a:r>
                      <a:endParaRPr lang="en-US" sz="1800" dirty="0">
                        <a:effectLst/>
                        <a:latin typeface="Arial" panose="020B06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800" b="1">
                          <a:effectLst/>
                          <a:latin typeface="Arial" panose="020B0604020202020204" pitchFamily="34" charset="0"/>
                          <a:cs typeface="Arial" panose="020B0604020202020204" pitchFamily="34" charset="0"/>
                        </a:rPr>
                        <a:t>Measurable</a:t>
                      </a:r>
                      <a:endParaRPr lang="en-US" sz="1800">
                        <a:effectLst/>
                        <a:latin typeface="Arial" panose="020B06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800" b="1">
                          <a:effectLst/>
                          <a:latin typeface="Arial" panose="020B0604020202020204" pitchFamily="34" charset="0"/>
                          <a:cs typeface="Arial" panose="020B0604020202020204" pitchFamily="34" charset="0"/>
                        </a:rPr>
                        <a:t>Attainable</a:t>
                      </a:r>
                      <a:endParaRPr lang="en-US" sz="1800">
                        <a:effectLst/>
                        <a:latin typeface="Arial" panose="020B06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800" b="1">
                          <a:effectLst/>
                          <a:latin typeface="Arial" panose="020B0604020202020204" pitchFamily="34" charset="0"/>
                          <a:cs typeface="Arial" panose="020B0604020202020204" pitchFamily="34" charset="0"/>
                        </a:rPr>
                        <a:t>Realistic</a:t>
                      </a:r>
                      <a:endParaRPr lang="en-US" sz="1800">
                        <a:effectLst/>
                        <a:latin typeface="Arial" panose="020B06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800" b="1">
                          <a:effectLst/>
                          <a:latin typeface="Arial" panose="020B0604020202020204" pitchFamily="34" charset="0"/>
                          <a:cs typeface="Arial" panose="020B0604020202020204" pitchFamily="34" charset="0"/>
                        </a:rPr>
                        <a:t>Time-bound</a:t>
                      </a:r>
                      <a:endParaRPr lang="en-US" sz="1800">
                        <a:effectLst/>
                        <a:latin typeface="Arial" panose="020B0604020202020204" pitchFamily="34" charset="0"/>
                        <a:ea typeface="DengXian" panose="02010600030101010101" pitchFamily="2" charset="-122"/>
                        <a:cs typeface="Arial" panose="020B0604020202020204" pitchFamily="34" charset="0"/>
                      </a:endParaRPr>
                    </a:p>
                  </a:txBody>
                  <a:tcPr marL="68580" marR="68580" marT="0" marB="0"/>
                </a:tc>
                <a:extLst>
                  <a:ext uri="{0D108BD9-81ED-4DB2-BD59-A6C34878D82A}">
                    <a16:rowId xmlns:a16="http://schemas.microsoft.com/office/drawing/2014/main" val="3843250398"/>
                  </a:ext>
                </a:extLst>
              </a:tr>
              <a:tr h="3129807">
                <a:tc>
                  <a:txBody>
                    <a:bodyPr/>
                    <a:lstStyle/>
                    <a:p>
                      <a:pPr marL="0" marR="0" algn="just">
                        <a:lnSpc>
                          <a:spcPct val="150000"/>
                        </a:lnSpc>
                        <a:spcBef>
                          <a:spcPts val="0"/>
                        </a:spcBef>
                        <a:spcAft>
                          <a:spcPts val="0"/>
                        </a:spcAft>
                      </a:pPr>
                      <a:r>
                        <a:rPr lang="en-GB" sz="1800" b="0" dirty="0">
                          <a:effectLst/>
                          <a:latin typeface="Arial" panose="020B0604020202020204" pitchFamily="34" charset="0"/>
                          <a:cs typeface="Arial" panose="020B0604020202020204" pitchFamily="34" charset="0"/>
                        </a:rPr>
                        <a:t>To increase customer loyalty program</a:t>
                      </a:r>
                      <a:endParaRPr lang="en-US" sz="1800" b="0" dirty="0">
                        <a:effectLst/>
                        <a:latin typeface="Arial" panose="020B06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800" dirty="0">
                          <a:effectLst/>
                          <a:latin typeface="Arial" panose="020B0604020202020204" pitchFamily="34" charset="0"/>
                          <a:cs typeface="Arial" panose="020B0604020202020204" pitchFamily="34" charset="0"/>
                        </a:rPr>
                        <a:t>To increase profit or sales by 10%</a:t>
                      </a:r>
                      <a:endParaRPr lang="en-US" sz="1800" dirty="0">
                        <a:effectLst/>
                        <a:latin typeface="Arial" panose="020B06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800" dirty="0">
                          <a:effectLst/>
                          <a:latin typeface="Arial" panose="020B0604020202020204" pitchFamily="34" charset="0"/>
                          <a:cs typeface="Arial" panose="020B0604020202020204" pitchFamily="34" charset="0"/>
                        </a:rPr>
                        <a:t>Different digital marketing tools and techniques</a:t>
                      </a:r>
                      <a:endParaRPr lang="en-US" sz="1800" dirty="0">
                        <a:effectLst/>
                        <a:latin typeface="Arial" panose="020B06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800" dirty="0">
                          <a:effectLst/>
                          <a:latin typeface="Arial" panose="020B0604020202020204" pitchFamily="34" charset="0"/>
                          <a:cs typeface="Arial" panose="020B0604020202020204" pitchFamily="34" charset="0"/>
                        </a:rPr>
                        <a:t>This business has gained success from its market survey and campaign</a:t>
                      </a:r>
                      <a:endParaRPr lang="en-US" sz="1800" dirty="0">
                        <a:effectLst/>
                        <a:latin typeface="Arial" panose="020B0604020202020204" pitchFamily="34" charset="0"/>
                        <a:ea typeface="DengXian" panose="02010600030101010101" pitchFamily="2" charset="-122"/>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800" dirty="0">
                          <a:effectLst/>
                          <a:latin typeface="Arial" panose="020B0604020202020204" pitchFamily="34" charset="0"/>
                          <a:cs typeface="Arial" panose="020B0604020202020204" pitchFamily="34" charset="0"/>
                        </a:rPr>
                        <a:t>By the end of October 2023</a:t>
                      </a:r>
                      <a:endParaRPr lang="en-US" sz="1800" dirty="0">
                        <a:effectLst/>
                        <a:latin typeface="Arial" panose="020B0604020202020204" pitchFamily="34" charset="0"/>
                        <a:ea typeface="DengXian" panose="02010600030101010101" pitchFamily="2" charset="-122"/>
                        <a:cs typeface="Arial" panose="020B0604020202020204" pitchFamily="34" charset="0"/>
                      </a:endParaRPr>
                    </a:p>
                  </a:txBody>
                  <a:tcPr marL="68580" marR="68580" marT="0" marB="0"/>
                </a:tc>
                <a:extLst>
                  <a:ext uri="{0D108BD9-81ED-4DB2-BD59-A6C34878D82A}">
                    <a16:rowId xmlns:a16="http://schemas.microsoft.com/office/drawing/2014/main" val="3235467996"/>
                  </a:ext>
                </a:extLst>
              </a:tr>
            </a:tbl>
          </a:graphicData>
        </a:graphic>
      </p:graphicFrame>
    </p:spTree>
    <p:extLst>
      <p:ext uri="{BB962C8B-B14F-4D97-AF65-F5344CB8AC3E}">
        <p14:creationId xmlns:p14="http://schemas.microsoft.com/office/powerpoint/2010/main" val="9508558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A0E8A-F510-DFED-31B2-2F7C880F0E0A}"/>
              </a:ext>
            </a:extLst>
          </p:cNvPr>
          <p:cNvSpPr>
            <a:spLocks noGrp="1"/>
          </p:cNvSpPr>
          <p:nvPr>
            <p:ph type="title"/>
          </p:nvPr>
        </p:nvSpPr>
        <p:spPr>
          <a:xfrm>
            <a:off x="2487388" y="968713"/>
            <a:ext cx="7497364" cy="696801"/>
          </a:xfrm>
          <a:ln w="38100">
            <a:solidFill>
              <a:schemeClr val="accent2">
                <a:lumMod val="75000"/>
              </a:schemeClr>
            </a:solidFill>
            <a:prstDash val="sysDash"/>
          </a:ln>
        </p:spPr>
        <p:txBody>
          <a:bodyPr>
            <a:normAutofit/>
          </a:bodyPr>
          <a:lstStyle/>
          <a:p>
            <a:pPr algn="ctr"/>
            <a:r>
              <a:rPr lang="en-US" sz="3200" b="1" dirty="0">
                <a:solidFill>
                  <a:schemeClr val="bg1"/>
                </a:solidFill>
                <a:effectLst>
                  <a:outerShdw blurRad="38100" dist="38100" dir="2700000" algn="tl">
                    <a:srgbClr val="000000">
                      <a:alpha val="43137"/>
                    </a:srgbClr>
                  </a:outerShdw>
                </a:effectLst>
              </a:rPr>
              <a:t>Situational Analysis</a:t>
            </a:r>
          </a:p>
        </p:txBody>
      </p:sp>
      <p:graphicFrame>
        <p:nvGraphicFramePr>
          <p:cNvPr id="9" name="Content Placeholder 8">
            <a:extLst>
              <a:ext uri="{FF2B5EF4-FFF2-40B4-BE49-F238E27FC236}">
                <a16:creationId xmlns:a16="http://schemas.microsoft.com/office/drawing/2014/main" id="{64E340F9-1134-5EC7-339C-8D7B9C947596}"/>
              </a:ext>
            </a:extLst>
          </p:cNvPr>
          <p:cNvGraphicFramePr>
            <a:graphicFrameLocks noGrp="1"/>
          </p:cNvGraphicFramePr>
          <p:nvPr>
            <p:ph idx="1"/>
            <p:extLst>
              <p:ext uri="{D42A27DB-BD31-4B8C-83A1-F6EECF244321}">
                <p14:modId xmlns:p14="http://schemas.microsoft.com/office/powerpoint/2010/main" val="1205071608"/>
              </p:ext>
            </p:extLst>
          </p:nvPr>
        </p:nvGraphicFramePr>
        <p:xfrm>
          <a:off x="473529" y="2383971"/>
          <a:ext cx="11234057" cy="44740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27473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A0E8A-F510-DFED-31B2-2F7C880F0E0A}"/>
              </a:ext>
            </a:extLst>
          </p:cNvPr>
          <p:cNvSpPr>
            <a:spLocks noGrp="1"/>
          </p:cNvSpPr>
          <p:nvPr>
            <p:ph type="title"/>
          </p:nvPr>
        </p:nvSpPr>
        <p:spPr>
          <a:xfrm>
            <a:off x="2503717" y="914400"/>
            <a:ext cx="7497364" cy="729457"/>
          </a:xfrm>
          <a:ln w="38100">
            <a:solidFill>
              <a:schemeClr val="accent2">
                <a:lumMod val="75000"/>
              </a:schemeClr>
            </a:solidFill>
            <a:prstDash val="sysDash"/>
          </a:ln>
        </p:spPr>
        <p:txBody>
          <a:bodyPr>
            <a:normAutofit/>
          </a:bodyPr>
          <a:lstStyle/>
          <a:p>
            <a:pPr algn="ctr"/>
            <a:r>
              <a:rPr lang="en-US" sz="3200" b="1" dirty="0">
                <a:solidFill>
                  <a:schemeClr val="bg1"/>
                </a:solidFill>
                <a:effectLst>
                  <a:outerShdw blurRad="38100" dist="38100" dir="2700000" algn="tl">
                    <a:srgbClr val="000000">
                      <a:alpha val="43137"/>
                    </a:srgbClr>
                  </a:outerShdw>
                </a:effectLst>
              </a:rPr>
              <a:t>Value Proposition</a:t>
            </a:r>
          </a:p>
        </p:txBody>
      </p:sp>
      <p:pic>
        <p:nvPicPr>
          <p:cNvPr id="6" name="Content Placeholder 5">
            <a:extLst>
              <a:ext uri="{FF2B5EF4-FFF2-40B4-BE49-F238E27FC236}">
                <a16:creationId xmlns:a16="http://schemas.microsoft.com/office/drawing/2014/main" id="{A2902746-BDC5-3ED0-86BB-1F75879C5CD7}"/>
              </a:ext>
            </a:extLst>
          </p:cNvPr>
          <p:cNvPicPr>
            <a:picLocks noGrp="1" noChangeAspect="1"/>
          </p:cNvPicPr>
          <p:nvPr>
            <p:ph idx="1"/>
          </p:nvPr>
        </p:nvPicPr>
        <p:blipFill rotWithShape="1">
          <a:blip r:embed="rId3">
            <a:extLst>
              <a:ext uri="{837473B0-CC2E-450A-ABE3-18F120FF3D39}">
                <a1611:picAttrSrcUrl xmlns:a1611="http://schemas.microsoft.com/office/drawing/2016/11/main" r:id="rId4"/>
              </a:ext>
            </a:extLst>
          </a:blip>
          <a:srcRect l="9149" t="18428" r="11988" b="10355"/>
          <a:stretch/>
        </p:blipFill>
        <p:spPr>
          <a:xfrm>
            <a:off x="457199" y="2400301"/>
            <a:ext cx="6090558" cy="3543299"/>
          </a:xfrm>
        </p:spPr>
      </p:pic>
      <p:sp>
        <p:nvSpPr>
          <p:cNvPr id="8" name="Title 1">
            <a:extLst>
              <a:ext uri="{FF2B5EF4-FFF2-40B4-BE49-F238E27FC236}">
                <a16:creationId xmlns:a16="http://schemas.microsoft.com/office/drawing/2014/main" id="{A320DF45-3E87-260C-4BEC-BC6E52F8A7D9}"/>
              </a:ext>
            </a:extLst>
          </p:cNvPr>
          <p:cNvSpPr txBox="1">
            <a:spLocks/>
          </p:cNvSpPr>
          <p:nvPr/>
        </p:nvSpPr>
        <p:spPr bwMode="gray">
          <a:xfrm>
            <a:off x="664031" y="5970587"/>
            <a:ext cx="5883726" cy="729457"/>
          </a:xfrm>
          <a:prstGeom prst="rect">
            <a:avLst/>
          </a:prstGeom>
          <a:ln w="38100">
            <a:solidFill>
              <a:schemeClr val="accent2">
                <a:lumMod val="75000"/>
              </a:schemeClr>
            </a:solidFill>
            <a:prstDash val="sysDash"/>
          </a:ln>
        </p:spPr>
        <p:txBody>
          <a:bodyPr vert="horz" lIns="91440" tIns="45720" rIns="91440" bIns="45720" rtlCol="0" anchor="ctr">
            <a:normAutofit/>
          </a:bodyPr>
          <a:lst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1800" b="1" dirty="0">
                <a:solidFill>
                  <a:schemeClr val="tx1"/>
                </a:solidFill>
                <a:latin typeface="Arial" panose="020B0604020202020204" pitchFamily="34" charset="0"/>
                <a:cs typeface="Arial" panose="020B0604020202020204" pitchFamily="34" charset="0"/>
              </a:rPr>
              <a:t>Figure: Bowman Clock Strategy</a:t>
            </a:r>
          </a:p>
          <a:p>
            <a:pPr algn="ctr"/>
            <a:r>
              <a:rPr lang="en-US" sz="1800" b="1" dirty="0">
                <a:solidFill>
                  <a:schemeClr val="tx1"/>
                </a:solidFill>
                <a:latin typeface="Arial" panose="020B0604020202020204" pitchFamily="34" charset="0"/>
                <a:cs typeface="Arial" panose="020B0604020202020204" pitchFamily="34" charset="0"/>
              </a:rPr>
              <a:t>Source: (Grewal &amp; Levy, 2023)</a:t>
            </a:r>
          </a:p>
        </p:txBody>
      </p:sp>
      <p:sp>
        <p:nvSpPr>
          <p:cNvPr id="11" name="TextBox 10">
            <a:extLst>
              <a:ext uri="{FF2B5EF4-FFF2-40B4-BE49-F238E27FC236}">
                <a16:creationId xmlns:a16="http://schemas.microsoft.com/office/drawing/2014/main" id="{8ECD6D0D-996A-D8DB-6383-2F0C31766C1C}"/>
              </a:ext>
            </a:extLst>
          </p:cNvPr>
          <p:cNvSpPr txBox="1"/>
          <p:nvPr/>
        </p:nvSpPr>
        <p:spPr>
          <a:xfrm>
            <a:off x="7249886" y="3560361"/>
            <a:ext cx="4484915" cy="142032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0" marR="0" algn="just">
              <a:lnSpc>
                <a:spcPct val="150000"/>
              </a:lnSpc>
              <a:spcBef>
                <a:spcPts val="0"/>
              </a:spcBef>
              <a:spcAft>
                <a:spcPts val="800"/>
              </a:spcAft>
            </a:pPr>
            <a:r>
              <a:rPr lang="en-GB" sz="2000" b="1" dirty="0">
                <a:effectLst/>
                <a:latin typeface="Arial" panose="020B0604020202020204" pitchFamily="34" charset="0"/>
                <a:ea typeface="DengXian" panose="02010600030101010101" pitchFamily="2" charset="-122"/>
                <a:cs typeface="Arial" panose="020B0604020202020204" pitchFamily="34" charset="0"/>
              </a:rPr>
              <a:t>Travelodge follows a hybrid marketing that combines different marketing strategies. </a:t>
            </a:r>
            <a:endParaRPr lang="en-US" sz="2000" b="1" dirty="0">
              <a:effectLst/>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20091296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A0E8A-F510-DFED-31B2-2F7C880F0E0A}"/>
              </a:ext>
            </a:extLst>
          </p:cNvPr>
          <p:cNvSpPr>
            <a:spLocks noGrp="1"/>
          </p:cNvSpPr>
          <p:nvPr>
            <p:ph type="title"/>
          </p:nvPr>
        </p:nvSpPr>
        <p:spPr>
          <a:xfrm>
            <a:off x="2503717" y="914400"/>
            <a:ext cx="7497364" cy="729457"/>
          </a:xfrm>
          <a:ln w="38100">
            <a:solidFill>
              <a:schemeClr val="accent2">
                <a:lumMod val="75000"/>
              </a:schemeClr>
            </a:solidFill>
            <a:prstDash val="sysDash"/>
          </a:ln>
        </p:spPr>
        <p:txBody>
          <a:bodyPr>
            <a:normAutofit/>
          </a:bodyPr>
          <a:lstStyle/>
          <a:p>
            <a:pPr algn="ctr"/>
            <a:r>
              <a:rPr lang="en-US" sz="3200" b="1" dirty="0">
                <a:solidFill>
                  <a:schemeClr val="bg1"/>
                </a:solidFill>
                <a:effectLst>
                  <a:outerShdw blurRad="38100" dist="38100" dir="2700000" algn="tl">
                    <a:srgbClr val="000000">
                      <a:alpha val="43137"/>
                    </a:srgbClr>
                  </a:outerShdw>
                </a:effectLst>
              </a:rPr>
              <a:t>Marketing mixes</a:t>
            </a:r>
          </a:p>
        </p:txBody>
      </p:sp>
      <p:graphicFrame>
        <p:nvGraphicFramePr>
          <p:cNvPr id="5" name="Table 6">
            <a:extLst>
              <a:ext uri="{FF2B5EF4-FFF2-40B4-BE49-F238E27FC236}">
                <a16:creationId xmlns:a16="http://schemas.microsoft.com/office/drawing/2014/main" id="{3416A8C0-A9CF-A38C-CDB8-E132B442918D}"/>
              </a:ext>
            </a:extLst>
          </p:cNvPr>
          <p:cNvGraphicFramePr>
            <a:graphicFrameLocks noGrp="1"/>
          </p:cNvGraphicFramePr>
          <p:nvPr>
            <p:ph idx="1"/>
            <p:extLst>
              <p:ext uri="{D42A27DB-BD31-4B8C-83A1-F6EECF244321}">
                <p14:modId xmlns:p14="http://schemas.microsoft.com/office/powerpoint/2010/main" val="3182471337"/>
              </p:ext>
            </p:extLst>
          </p:nvPr>
        </p:nvGraphicFramePr>
        <p:xfrm>
          <a:off x="522514" y="2603500"/>
          <a:ext cx="7315200" cy="3229521"/>
        </p:xfrm>
        <a:graphic>
          <a:graphicData uri="http://schemas.openxmlformats.org/drawingml/2006/table">
            <a:tbl>
              <a:tblPr firstRow="1" bandRow="1">
                <a:tableStyleId>{8799B23B-EC83-4686-B30A-512413B5E67A}</a:tableStyleId>
              </a:tblPr>
              <a:tblGrid>
                <a:gridCol w="2286000">
                  <a:extLst>
                    <a:ext uri="{9D8B030D-6E8A-4147-A177-3AD203B41FA5}">
                      <a16:colId xmlns:a16="http://schemas.microsoft.com/office/drawing/2014/main" val="729933009"/>
                    </a:ext>
                  </a:extLst>
                </a:gridCol>
                <a:gridCol w="5029200">
                  <a:extLst>
                    <a:ext uri="{9D8B030D-6E8A-4147-A177-3AD203B41FA5}">
                      <a16:colId xmlns:a16="http://schemas.microsoft.com/office/drawing/2014/main" val="4025882150"/>
                    </a:ext>
                  </a:extLst>
                </a:gridCol>
              </a:tblGrid>
              <a:tr h="761547">
                <a:tc>
                  <a:txBody>
                    <a:bodyPr/>
                    <a:lstStyle/>
                    <a:p>
                      <a:r>
                        <a:rPr lang="en-US" sz="2800" b="1" dirty="0">
                          <a:latin typeface="Arial" panose="020B0604020202020204" pitchFamily="34" charset="0"/>
                          <a:cs typeface="Arial" panose="020B0604020202020204" pitchFamily="34" charset="0"/>
                        </a:rPr>
                        <a:t>Products</a:t>
                      </a:r>
                    </a:p>
                  </a:txBody>
                  <a:tcPr/>
                </a:tc>
                <a:tc>
                  <a:txBody>
                    <a:bodyPr/>
                    <a:lstStyle/>
                    <a:p>
                      <a:r>
                        <a:rPr lang="en-US" sz="2800" b="0" dirty="0">
                          <a:latin typeface="Arial" panose="020B0604020202020204" pitchFamily="34" charset="0"/>
                          <a:cs typeface="Arial" panose="020B0604020202020204" pitchFamily="34" charset="0"/>
                        </a:rPr>
                        <a:t>Resort and hotel business</a:t>
                      </a:r>
                    </a:p>
                  </a:txBody>
                  <a:tcPr/>
                </a:tc>
                <a:extLst>
                  <a:ext uri="{0D108BD9-81ED-4DB2-BD59-A6C34878D82A}">
                    <a16:rowId xmlns:a16="http://schemas.microsoft.com/office/drawing/2014/main" val="320231835"/>
                  </a:ext>
                </a:extLst>
              </a:tr>
              <a:tr h="761547">
                <a:tc>
                  <a:txBody>
                    <a:bodyPr/>
                    <a:lstStyle/>
                    <a:p>
                      <a:r>
                        <a:rPr lang="en-US" sz="2800" b="1" dirty="0">
                          <a:latin typeface="Arial" panose="020B0604020202020204" pitchFamily="34" charset="0"/>
                          <a:cs typeface="Arial" panose="020B0604020202020204" pitchFamily="34" charset="0"/>
                        </a:rPr>
                        <a:t>Price</a:t>
                      </a:r>
                    </a:p>
                  </a:txBody>
                  <a:tcPr/>
                </a:tc>
                <a:tc>
                  <a:txBody>
                    <a:bodyPr/>
                    <a:lstStyle/>
                    <a:p>
                      <a:r>
                        <a:rPr lang="en-US" sz="2800" b="0" dirty="0">
                          <a:latin typeface="Arial" panose="020B0604020202020204" pitchFamily="34" charset="0"/>
                          <a:cs typeface="Arial" panose="020B0604020202020204" pitchFamily="34" charset="0"/>
                        </a:rPr>
                        <a:t>Premium pricing</a:t>
                      </a:r>
                    </a:p>
                  </a:txBody>
                  <a:tcPr/>
                </a:tc>
                <a:extLst>
                  <a:ext uri="{0D108BD9-81ED-4DB2-BD59-A6C34878D82A}">
                    <a16:rowId xmlns:a16="http://schemas.microsoft.com/office/drawing/2014/main" val="3232146664"/>
                  </a:ext>
                </a:extLst>
              </a:tr>
              <a:tr h="761547">
                <a:tc>
                  <a:txBody>
                    <a:bodyPr/>
                    <a:lstStyle/>
                    <a:p>
                      <a:r>
                        <a:rPr lang="en-US" sz="2800" b="1" dirty="0">
                          <a:latin typeface="Arial" panose="020B0604020202020204" pitchFamily="34" charset="0"/>
                          <a:cs typeface="Arial" panose="020B0604020202020204" pitchFamily="34" charset="0"/>
                        </a:rPr>
                        <a:t>Place</a:t>
                      </a:r>
                    </a:p>
                  </a:txBody>
                  <a:tcPr/>
                </a:tc>
                <a:tc>
                  <a:txBody>
                    <a:bodyPr/>
                    <a:lstStyle/>
                    <a:p>
                      <a:r>
                        <a:rPr lang="en-US" sz="2800" b="0" dirty="0">
                          <a:latin typeface="Arial" panose="020B0604020202020204" pitchFamily="34" charset="0"/>
                          <a:cs typeface="Arial" panose="020B0604020202020204" pitchFamily="34" charset="0"/>
                        </a:rPr>
                        <a:t>Global. </a:t>
                      </a:r>
                    </a:p>
                  </a:txBody>
                  <a:tcPr/>
                </a:tc>
                <a:extLst>
                  <a:ext uri="{0D108BD9-81ED-4DB2-BD59-A6C34878D82A}">
                    <a16:rowId xmlns:a16="http://schemas.microsoft.com/office/drawing/2014/main" val="428622184"/>
                  </a:ext>
                </a:extLst>
              </a:tr>
              <a:tr h="761547">
                <a:tc>
                  <a:txBody>
                    <a:bodyPr/>
                    <a:lstStyle/>
                    <a:p>
                      <a:r>
                        <a:rPr lang="en-US" sz="2800" b="1" dirty="0">
                          <a:latin typeface="Arial" panose="020B0604020202020204" pitchFamily="34" charset="0"/>
                          <a:cs typeface="Arial" panose="020B0604020202020204" pitchFamily="34" charset="0"/>
                        </a:rPr>
                        <a:t>Promotion</a:t>
                      </a:r>
                    </a:p>
                  </a:txBody>
                  <a:tcPr/>
                </a:tc>
                <a:tc>
                  <a:txBody>
                    <a:bodyPr/>
                    <a:lstStyle/>
                    <a:p>
                      <a:r>
                        <a:rPr lang="en-US" sz="2800" b="0" dirty="0">
                          <a:latin typeface="Arial" panose="020B0604020202020204" pitchFamily="34" charset="0"/>
                          <a:cs typeface="Arial" panose="020B0604020202020204" pitchFamily="34" charset="0"/>
                        </a:rPr>
                        <a:t>Traditional and digital marketing</a:t>
                      </a:r>
                    </a:p>
                  </a:txBody>
                  <a:tcPr/>
                </a:tc>
                <a:extLst>
                  <a:ext uri="{0D108BD9-81ED-4DB2-BD59-A6C34878D82A}">
                    <a16:rowId xmlns:a16="http://schemas.microsoft.com/office/drawing/2014/main" val="3214198278"/>
                  </a:ext>
                </a:extLst>
              </a:tr>
            </a:tbl>
          </a:graphicData>
        </a:graphic>
      </p:graphicFrame>
      <p:pic>
        <p:nvPicPr>
          <p:cNvPr id="9" name="Picture 8">
            <a:extLst>
              <a:ext uri="{FF2B5EF4-FFF2-40B4-BE49-F238E27FC236}">
                <a16:creationId xmlns:a16="http://schemas.microsoft.com/office/drawing/2014/main" id="{1B1A3D66-7934-4C08-03DC-408F7AFC3786}"/>
              </a:ext>
            </a:extLst>
          </p:cNvPr>
          <p:cNvPicPr>
            <a:picLocks noChangeAspect="1"/>
          </p:cNvPicPr>
          <p:nvPr/>
        </p:nvPicPr>
        <p:blipFill>
          <a:blip r:embed="rId3">
            <a:extLst>
              <a:ext uri="{837473B0-CC2E-450A-ABE3-18F120FF3D39}">
                <a1611:picAttrSrcUrl xmlns:a1611="http://schemas.microsoft.com/office/drawing/2016/11/main" r:id="rId4"/>
              </a:ext>
            </a:extLst>
          </a:blip>
          <a:srcRect/>
          <a:stretch/>
        </p:blipFill>
        <p:spPr>
          <a:xfrm>
            <a:off x="8033657" y="2603500"/>
            <a:ext cx="3635829" cy="3229521"/>
          </a:xfrm>
          <a:prstGeom prst="rect">
            <a:avLst/>
          </a:prstGeom>
        </p:spPr>
      </p:pic>
    </p:spTree>
    <p:extLst>
      <p:ext uri="{BB962C8B-B14F-4D97-AF65-F5344CB8AC3E}">
        <p14:creationId xmlns:p14="http://schemas.microsoft.com/office/powerpoint/2010/main" val="42028638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A0E8A-F510-DFED-31B2-2F7C880F0E0A}"/>
              </a:ext>
            </a:extLst>
          </p:cNvPr>
          <p:cNvSpPr>
            <a:spLocks noGrp="1"/>
          </p:cNvSpPr>
          <p:nvPr>
            <p:ph type="title"/>
          </p:nvPr>
        </p:nvSpPr>
        <p:spPr>
          <a:xfrm>
            <a:off x="523409" y="2464467"/>
            <a:ext cx="2970906" cy="3823060"/>
          </a:xfrm>
          <a:ln w="38100">
            <a:solidFill>
              <a:schemeClr val="accent2">
                <a:lumMod val="75000"/>
              </a:schemeClr>
            </a:solidFill>
            <a:prstDash val="sysDash"/>
          </a:ln>
        </p:spPr>
        <p:txBody>
          <a:bodyPr>
            <a:normAutofit/>
          </a:bodyPr>
          <a:lstStyle/>
          <a:p>
            <a:pPr algn="ctr"/>
            <a:r>
              <a:rPr lang="en-US" sz="3200" b="1" dirty="0">
                <a:solidFill>
                  <a:schemeClr val="tx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Gantt chart</a:t>
            </a:r>
          </a:p>
        </p:txBody>
      </p:sp>
      <p:pic>
        <p:nvPicPr>
          <p:cNvPr id="4" name="Picture 3">
            <a:extLst>
              <a:ext uri="{FF2B5EF4-FFF2-40B4-BE49-F238E27FC236}">
                <a16:creationId xmlns:a16="http://schemas.microsoft.com/office/drawing/2014/main" id="{1E069B9F-1C22-1A8E-96F0-2DA4AF6BD4D5}"/>
              </a:ext>
            </a:extLst>
          </p:cNvPr>
          <p:cNvPicPr>
            <a:picLocks noChangeAspect="1"/>
          </p:cNvPicPr>
          <p:nvPr/>
        </p:nvPicPr>
        <p:blipFill>
          <a:blip r:embed="rId3"/>
          <a:stretch>
            <a:fillRect/>
          </a:stretch>
        </p:blipFill>
        <p:spPr>
          <a:xfrm>
            <a:off x="3694655" y="2464467"/>
            <a:ext cx="7973936" cy="3823060"/>
          </a:xfrm>
          <a:prstGeom prst="rect">
            <a:avLst/>
          </a:prstGeom>
        </p:spPr>
      </p:pic>
    </p:spTree>
    <p:extLst>
      <p:ext uri="{BB962C8B-B14F-4D97-AF65-F5344CB8AC3E}">
        <p14:creationId xmlns:p14="http://schemas.microsoft.com/office/powerpoint/2010/main" val="2919828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A0E8A-F510-DFED-31B2-2F7C880F0E0A}"/>
              </a:ext>
            </a:extLst>
          </p:cNvPr>
          <p:cNvSpPr>
            <a:spLocks noGrp="1"/>
          </p:cNvSpPr>
          <p:nvPr>
            <p:ph type="title"/>
          </p:nvPr>
        </p:nvSpPr>
        <p:spPr>
          <a:xfrm>
            <a:off x="1383554" y="1006325"/>
            <a:ext cx="8761413" cy="706964"/>
          </a:xfrm>
          <a:ln w="38100">
            <a:solidFill>
              <a:schemeClr val="accent2">
                <a:lumMod val="75000"/>
              </a:schemeClr>
            </a:solidFill>
            <a:prstDash val="sysDash"/>
          </a:ln>
        </p:spPr>
        <p:txBody>
          <a:bodyPr>
            <a:normAutofit/>
          </a:bodyPr>
          <a:lstStyle/>
          <a:p>
            <a:pPr algn="ctr"/>
            <a:r>
              <a:rPr lang="en-US" sz="32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Conclusion</a:t>
            </a:r>
            <a:endParaRPr lang="en-US" sz="28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DD97C8E-4FD6-5C14-9578-B3AB8C5BA30A}"/>
              </a:ext>
            </a:extLst>
          </p:cNvPr>
          <p:cNvSpPr>
            <a:spLocks noGrp="1"/>
          </p:cNvSpPr>
          <p:nvPr>
            <p:ph idx="1"/>
          </p:nvPr>
        </p:nvSpPr>
        <p:spPr>
          <a:xfrm>
            <a:off x="546650" y="2381962"/>
            <a:ext cx="11079293" cy="4109674"/>
          </a:xfrm>
          <a:ln w="57150">
            <a:solidFill>
              <a:schemeClr val="accent2">
                <a:lumMod val="75000"/>
              </a:schemeClr>
            </a:solidFill>
          </a:ln>
        </p:spPr>
        <p:txBody>
          <a:bodyPr>
            <a:normAutofit lnSpcReduction="10000"/>
          </a:bodyPr>
          <a:lstStyle/>
          <a:p>
            <a:pPr marL="0" indent="0" algn="just">
              <a:buNone/>
            </a:pPr>
            <a:r>
              <a:rPr lang="en-US" sz="2800" b="1" dirty="0">
                <a:solidFill>
                  <a:schemeClr val="tx1"/>
                </a:solidFill>
                <a:latin typeface="Arial" panose="020B0604020202020204" pitchFamily="34" charset="0"/>
                <a:cs typeface="Arial" panose="020B0604020202020204" pitchFamily="34" charset="0"/>
              </a:rPr>
              <a:t>The major challenges are to target the customers and based on which appropriate actions can be undertaken. </a:t>
            </a:r>
          </a:p>
          <a:p>
            <a:pPr marL="0" indent="0" algn="just">
              <a:buNone/>
            </a:pPr>
            <a:r>
              <a:rPr lang="en-US" sz="2800" b="1" dirty="0">
                <a:solidFill>
                  <a:schemeClr val="tx1"/>
                </a:solidFill>
                <a:latin typeface="Arial" panose="020B0604020202020204" pitchFamily="34" charset="0"/>
                <a:cs typeface="Arial" panose="020B0604020202020204" pitchFamily="34" charset="0"/>
              </a:rPr>
              <a:t>Recommendations</a:t>
            </a:r>
          </a:p>
          <a:p>
            <a:pPr marL="0" indent="0" algn="just">
              <a:buNone/>
            </a:pPr>
            <a:r>
              <a:rPr lang="en-US" sz="2800" b="1" dirty="0">
                <a:solidFill>
                  <a:schemeClr val="tx1"/>
                </a:solidFill>
                <a:latin typeface="Arial" panose="020B0604020202020204" pitchFamily="34" charset="0"/>
                <a:cs typeface="Arial" panose="020B0604020202020204" pitchFamily="34" charset="0"/>
              </a:rPr>
              <a:t>•	Travelodge’s market analyst should conduct a market survey and campaign,</a:t>
            </a:r>
          </a:p>
          <a:p>
            <a:pPr marL="0" indent="0" algn="just">
              <a:buNone/>
            </a:pPr>
            <a:r>
              <a:rPr lang="en-US" sz="2800" b="1" dirty="0">
                <a:solidFill>
                  <a:schemeClr val="tx1"/>
                </a:solidFill>
                <a:latin typeface="Arial" panose="020B0604020202020204" pitchFamily="34" charset="0"/>
                <a:cs typeface="Arial" panose="020B0604020202020204" pitchFamily="34" charset="0"/>
              </a:rPr>
              <a:t>•	It should focus on representing an effective customer loyalty program,</a:t>
            </a:r>
          </a:p>
          <a:p>
            <a:pPr marL="0" indent="0" algn="just">
              <a:buNone/>
            </a:pPr>
            <a:r>
              <a:rPr lang="en-US" sz="2800" b="1" dirty="0">
                <a:solidFill>
                  <a:schemeClr val="tx1"/>
                </a:solidFill>
                <a:latin typeface="Arial" panose="020B0604020202020204" pitchFamily="34" charset="0"/>
                <a:cs typeface="Arial" panose="020B0604020202020204" pitchFamily="34" charset="0"/>
              </a:rPr>
              <a:t>•	It should explore secondary channels including email marketing, blog marketing, and social media marketing. </a:t>
            </a:r>
          </a:p>
          <a:p>
            <a:pPr marL="0" indent="0" algn="just">
              <a:buNone/>
            </a:pPr>
            <a:endParaRPr lang="en-US" sz="28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993349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A0E8A-F510-DFED-31B2-2F7C880F0E0A}"/>
              </a:ext>
            </a:extLst>
          </p:cNvPr>
          <p:cNvSpPr>
            <a:spLocks noGrp="1"/>
          </p:cNvSpPr>
          <p:nvPr>
            <p:ph type="title"/>
          </p:nvPr>
        </p:nvSpPr>
        <p:spPr>
          <a:xfrm>
            <a:off x="1154954" y="973668"/>
            <a:ext cx="9964803" cy="706964"/>
          </a:xfrm>
          <a:ln w="38100">
            <a:solidFill>
              <a:schemeClr val="accent2">
                <a:lumMod val="75000"/>
              </a:schemeClr>
            </a:solidFill>
            <a:prstDash val="sysDash"/>
          </a:ln>
        </p:spPr>
        <p:txBody>
          <a:bodyPr>
            <a:normAutofit/>
          </a:bodyPr>
          <a:lstStyle/>
          <a:p>
            <a:pPr algn="ctr"/>
            <a:r>
              <a:rPr lang="en-US" sz="32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References </a:t>
            </a:r>
            <a:endParaRPr lang="en-US" sz="2800" b="1" dirty="0">
              <a:solidFill>
                <a:schemeClr val="bg1"/>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DD97C8E-4FD6-5C14-9578-B3AB8C5BA30A}"/>
              </a:ext>
            </a:extLst>
          </p:cNvPr>
          <p:cNvSpPr>
            <a:spLocks noGrp="1"/>
          </p:cNvSpPr>
          <p:nvPr>
            <p:ph idx="1"/>
          </p:nvPr>
        </p:nvSpPr>
        <p:spPr>
          <a:xfrm>
            <a:off x="497664" y="2400300"/>
            <a:ext cx="11160936" cy="4098471"/>
          </a:xfrm>
          <a:ln w="57150">
            <a:solidFill>
              <a:schemeClr val="accent2">
                <a:lumMod val="75000"/>
              </a:schemeClr>
            </a:solidFill>
          </a:ln>
        </p:spPr>
        <p:txBody>
          <a:bodyPr>
            <a:normAutofit fontScale="62500" lnSpcReduction="20000"/>
          </a:bodyPr>
          <a:lstStyle/>
          <a:p>
            <a:r>
              <a:rPr lang="en-US" sz="1600" b="1" dirty="0" err="1">
                <a:solidFill>
                  <a:schemeClr val="tx1"/>
                </a:solidFill>
                <a:effectLst/>
                <a:latin typeface="Agency FB" panose="020B0503020202020204" pitchFamily="34" charset="0"/>
              </a:rPr>
              <a:t>Antcliff</a:t>
            </a:r>
            <a:r>
              <a:rPr lang="en-US" sz="1600" b="1" dirty="0">
                <a:solidFill>
                  <a:schemeClr val="tx1"/>
                </a:solidFill>
                <a:effectLst/>
                <a:latin typeface="Agency FB" panose="020B0503020202020204" pitchFamily="34" charset="0"/>
              </a:rPr>
              <a:t>, K. (2019) </a:t>
            </a:r>
            <a:r>
              <a:rPr lang="en-US" sz="1600" b="1" i="1" dirty="0">
                <a:solidFill>
                  <a:schemeClr val="tx1"/>
                </a:solidFill>
                <a:effectLst/>
                <a:latin typeface="Agency FB" panose="020B0503020202020204" pitchFamily="34" charset="0"/>
              </a:rPr>
              <a:t>Here is where you’ll find the closest Travelodge to Notts Attractions</a:t>
            </a:r>
            <a:r>
              <a:rPr lang="en-US" sz="1600" b="1" dirty="0">
                <a:solidFill>
                  <a:schemeClr val="tx1"/>
                </a:solidFill>
                <a:effectLst/>
                <a:latin typeface="Agency FB" panose="020B0503020202020204" pitchFamily="34" charset="0"/>
              </a:rPr>
              <a:t>, </a:t>
            </a:r>
            <a:r>
              <a:rPr lang="en-US" sz="1600" b="1" i="1" dirty="0" err="1">
                <a:solidFill>
                  <a:schemeClr val="tx1"/>
                </a:solidFill>
                <a:effectLst/>
                <a:latin typeface="Agency FB" panose="020B0503020202020204" pitchFamily="34" charset="0"/>
              </a:rPr>
              <a:t>NottinghamshireLive</a:t>
            </a:r>
            <a:r>
              <a:rPr lang="en-US" sz="1600" b="1" dirty="0">
                <a:solidFill>
                  <a:schemeClr val="tx1"/>
                </a:solidFill>
                <a:effectLst/>
                <a:latin typeface="Agency FB" panose="020B0503020202020204" pitchFamily="34" charset="0"/>
              </a:rPr>
              <a:t>. Available at: https://www.nottinghampost.com/whats-on/whats-on-news/need-cheap-hotel-stay-nottingham-2049145 (Accessed: 08 May 2023). </a:t>
            </a:r>
          </a:p>
          <a:p>
            <a:r>
              <a:rPr lang="en-US" sz="1600" b="1" dirty="0">
                <a:solidFill>
                  <a:schemeClr val="tx1"/>
                </a:solidFill>
                <a:effectLst/>
                <a:latin typeface="Agency FB" panose="020B0503020202020204" pitchFamily="34" charset="0"/>
              </a:rPr>
              <a:t>Baines, P., Rosengren, S. and Antonetti, P. (2022) </a:t>
            </a:r>
            <a:r>
              <a:rPr lang="en-US" sz="1600" b="1" i="1" dirty="0">
                <a:solidFill>
                  <a:schemeClr val="tx1"/>
                </a:solidFill>
                <a:effectLst/>
                <a:latin typeface="Agency FB" panose="020B0503020202020204" pitchFamily="34" charset="0"/>
              </a:rPr>
              <a:t>Marketing</a:t>
            </a:r>
            <a:r>
              <a:rPr lang="en-US" sz="1600" b="1" dirty="0">
                <a:solidFill>
                  <a:schemeClr val="tx1"/>
                </a:solidFill>
                <a:effectLst/>
                <a:latin typeface="Agency FB" panose="020B0503020202020204" pitchFamily="34" charset="0"/>
              </a:rPr>
              <a:t>. Oxford, United Kingdom: Oxford University Press. </a:t>
            </a:r>
          </a:p>
          <a:p>
            <a:r>
              <a:rPr lang="en-US" sz="1600" b="1" dirty="0">
                <a:solidFill>
                  <a:schemeClr val="tx1"/>
                </a:solidFill>
                <a:effectLst/>
                <a:latin typeface="Agency FB" panose="020B0503020202020204" pitchFamily="34" charset="0"/>
              </a:rPr>
              <a:t>Baker, T. (2023) </a:t>
            </a:r>
            <a:r>
              <a:rPr lang="en-US" sz="1600" b="1" i="1" dirty="0">
                <a:solidFill>
                  <a:schemeClr val="tx1"/>
                </a:solidFill>
                <a:effectLst/>
                <a:latin typeface="Agency FB" panose="020B0503020202020204" pitchFamily="34" charset="0"/>
              </a:rPr>
              <a:t>Travelodge completes first phase of hotel renovation rollout</a:t>
            </a:r>
            <a:r>
              <a:rPr lang="en-US" sz="1600" b="1" dirty="0">
                <a:solidFill>
                  <a:schemeClr val="tx1"/>
                </a:solidFill>
                <a:effectLst/>
                <a:latin typeface="Agency FB" panose="020B0503020202020204" pitchFamily="34" charset="0"/>
              </a:rPr>
              <a:t>, </a:t>
            </a:r>
            <a:r>
              <a:rPr lang="en-US" sz="1600" b="1" i="1" dirty="0">
                <a:solidFill>
                  <a:schemeClr val="tx1"/>
                </a:solidFill>
                <a:effectLst/>
                <a:latin typeface="Agency FB" panose="020B0503020202020204" pitchFamily="34" charset="0"/>
              </a:rPr>
              <a:t>CoStar</a:t>
            </a:r>
            <a:r>
              <a:rPr lang="en-US" sz="1600" b="1" dirty="0">
                <a:solidFill>
                  <a:schemeClr val="tx1"/>
                </a:solidFill>
                <a:effectLst/>
                <a:latin typeface="Agency FB" panose="020B0503020202020204" pitchFamily="34" charset="0"/>
              </a:rPr>
              <a:t>. Available at: https://www.costar.com/article/2126613458/travelodge-completes-first-phase-of-hotel-renovation-rollout (Accessed: 08 May 2023). </a:t>
            </a:r>
          </a:p>
          <a:p>
            <a:r>
              <a:rPr lang="en-US" sz="1600" b="1" dirty="0">
                <a:solidFill>
                  <a:schemeClr val="tx1"/>
                </a:solidFill>
                <a:effectLst/>
                <a:latin typeface="Agency FB" panose="020B0503020202020204" pitchFamily="34" charset="0"/>
              </a:rPr>
              <a:t>Eva M Smith, S.C. (2015) ‘Hotel revenue management strategies during fall foliage travel season’, </a:t>
            </a:r>
            <a:r>
              <a:rPr lang="en-US" sz="1600" b="1" i="1" dirty="0">
                <a:solidFill>
                  <a:schemeClr val="tx1"/>
                </a:solidFill>
                <a:effectLst/>
                <a:latin typeface="Agency FB" panose="020B0503020202020204" pitchFamily="34" charset="0"/>
              </a:rPr>
              <a:t>Journal of Hotel &amp; Business Management</a:t>
            </a:r>
            <a:r>
              <a:rPr lang="en-US" sz="1600" b="1" dirty="0">
                <a:solidFill>
                  <a:schemeClr val="tx1"/>
                </a:solidFill>
                <a:effectLst/>
                <a:latin typeface="Agency FB" panose="020B0503020202020204" pitchFamily="34" charset="0"/>
              </a:rPr>
              <a:t>, 04(01). doi:10.4172/2169-0286.1000111. </a:t>
            </a:r>
          </a:p>
          <a:p>
            <a:r>
              <a:rPr lang="en-US" sz="1600" b="1" dirty="0">
                <a:solidFill>
                  <a:schemeClr val="tx1"/>
                </a:solidFill>
                <a:effectLst/>
                <a:latin typeface="Agency FB" panose="020B0503020202020204" pitchFamily="34" charset="0"/>
              </a:rPr>
              <a:t>Foster, G.S. and </a:t>
            </a:r>
            <a:r>
              <a:rPr lang="en-US" sz="1600" b="1" dirty="0" err="1">
                <a:solidFill>
                  <a:schemeClr val="tx1"/>
                </a:solidFill>
                <a:effectLst/>
                <a:latin typeface="Agency FB" panose="020B0503020202020204" pitchFamily="34" charset="0"/>
              </a:rPr>
              <a:t>Grannell</a:t>
            </a:r>
            <a:r>
              <a:rPr lang="en-US" sz="1600" b="1" dirty="0">
                <a:solidFill>
                  <a:schemeClr val="tx1"/>
                </a:solidFill>
                <a:effectLst/>
                <a:latin typeface="Agency FB" panose="020B0503020202020204" pitchFamily="34" charset="0"/>
              </a:rPr>
              <a:t>, C.J. (2022) ‘Analysis / customers’, </a:t>
            </a:r>
            <a:r>
              <a:rPr lang="en-US" sz="1600" b="1" i="1" dirty="0">
                <a:solidFill>
                  <a:schemeClr val="tx1"/>
                </a:solidFill>
                <a:effectLst/>
                <a:latin typeface="Agency FB" panose="020B0503020202020204" pitchFamily="34" charset="0"/>
              </a:rPr>
              <a:t>Essential Management Models</a:t>
            </a:r>
            <a:r>
              <a:rPr lang="en-US" sz="1600" b="1" dirty="0">
                <a:solidFill>
                  <a:schemeClr val="tx1"/>
                </a:solidFill>
                <a:effectLst/>
                <a:latin typeface="Agency FB" panose="020B0503020202020204" pitchFamily="34" charset="0"/>
              </a:rPr>
              <a:t>, pp. 33–65. doi:10.4324/9781003038276-4. </a:t>
            </a:r>
          </a:p>
          <a:p>
            <a:r>
              <a:rPr lang="en-US" sz="1600" b="1" dirty="0">
                <a:solidFill>
                  <a:schemeClr val="tx1"/>
                </a:solidFill>
                <a:effectLst/>
                <a:latin typeface="Agency FB" panose="020B0503020202020204" pitchFamily="34" charset="0"/>
              </a:rPr>
              <a:t>Grewal, D. and Levy, M. (2023) </a:t>
            </a:r>
            <a:r>
              <a:rPr lang="en-US" sz="1600" b="1" i="1" dirty="0">
                <a:solidFill>
                  <a:schemeClr val="tx1"/>
                </a:solidFill>
                <a:effectLst/>
                <a:latin typeface="Agency FB" panose="020B0503020202020204" pitchFamily="34" charset="0"/>
              </a:rPr>
              <a:t>Marketing</a:t>
            </a:r>
            <a:r>
              <a:rPr lang="en-US" sz="1600" b="1" dirty="0">
                <a:solidFill>
                  <a:schemeClr val="tx1"/>
                </a:solidFill>
                <a:effectLst/>
                <a:latin typeface="Agency FB" panose="020B0503020202020204" pitchFamily="34" charset="0"/>
              </a:rPr>
              <a:t>. Vancouver, B.C.: </a:t>
            </a:r>
            <a:r>
              <a:rPr lang="en-US" sz="1600" b="1" dirty="0" err="1">
                <a:solidFill>
                  <a:schemeClr val="tx1"/>
                </a:solidFill>
                <a:effectLst/>
                <a:latin typeface="Agency FB" panose="020B0503020202020204" pitchFamily="34" charset="0"/>
              </a:rPr>
              <a:t>Langara</a:t>
            </a:r>
            <a:r>
              <a:rPr lang="en-US" sz="1600" b="1" dirty="0">
                <a:solidFill>
                  <a:schemeClr val="tx1"/>
                </a:solidFill>
                <a:effectLst/>
                <a:latin typeface="Agency FB" panose="020B0503020202020204" pitchFamily="34" charset="0"/>
              </a:rPr>
              <a:t> College. </a:t>
            </a:r>
          </a:p>
          <a:p>
            <a:r>
              <a:rPr lang="en-US" sz="1600" b="1" dirty="0" err="1">
                <a:solidFill>
                  <a:schemeClr val="tx1"/>
                </a:solidFill>
                <a:effectLst/>
                <a:latin typeface="Agency FB" panose="020B0503020202020204" pitchFamily="34" charset="0"/>
              </a:rPr>
              <a:t>Ieva</a:t>
            </a:r>
            <a:r>
              <a:rPr lang="en-US" sz="1600" b="1" dirty="0">
                <a:solidFill>
                  <a:schemeClr val="tx1"/>
                </a:solidFill>
                <a:effectLst/>
                <a:latin typeface="Agency FB" panose="020B0503020202020204" pitchFamily="34" charset="0"/>
              </a:rPr>
              <a:t>, M. (2019) ‘Managing customer experience to foster customer loyalty’, </a:t>
            </a:r>
            <a:r>
              <a:rPr lang="en-US" sz="1600" b="1" i="1" dirty="0">
                <a:solidFill>
                  <a:schemeClr val="tx1"/>
                </a:solidFill>
                <a:effectLst/>
                <a:latin typeface="Agency FB" panose="020B0503020202020204" pitchFamily="34" charset="0"/>
              </a:rPr>
              <a:t>Loyalty Management</a:t>
            </a:r>
            <a:r>
              <a:rPr lang="en-US" sz="1600" b="1" dirty="0">
                <a:solidFill>
                  <a:schemeClr val="tx1"/>
                </a:solidFill>
                <a:effectLst/>
                <a:latin typeface="Agency FB" panose="020B0503020202020204" pitchFamily="34" charset="0"/>
              </a:rPr>
              <a:t>, pp. 125–153. doi:10.4324/9780429022661-6. </a:t>
            </a:r>
          </a:p>
          <a:p>
            <a:r>
              <a:rPr lang="en-US" sz="1600" b="1" dirty="0">
                <a:solidFill>
                  <a:schemeClr val="tx1"/>
                </a:solidFill>
                <a:effectLst/>
                <a:latin typeface="Agency FB" panose="020B0503020202020204" pitchFamily="34" charset="0"/>
              </a:rPr>
              <a:t>Jackson, E. (2018) </a:t>
            </a:r>
            <a:r>
              <a:rPr lang="en-US" sz="1600" b="1" i="1" dirty="0">
                <a:solidFill>
                  <a:schemeClr val="tx1"/>
                </a:solidFill>
                <a:effectLst/>
                <a:latin typeface="Agency FB" panose="020B0503020202020204" pitchFamily="34" charset="0"/>
              </a:rPr>
              <a:t>Hotel Management</a:t>
            </a:r>
            <a:r>
              <a:rPr lang="en-US" sz="1600" b="1" dirty="0">
                <a:solidFill>
                  <a:schemeClr val="tx1"/>
                </a:solidFill>
                <a:effectLst/>
                <a:latin typeface="Agency FB" panose="020B0503020202020204" pitchFamily="34" charset="0"/>
              </a:rPr>
              <a:t>. New York, NY: Larsen &amp; Keller. </a:t>
            </a:r>
          </a:p>
          <a:p>
            <a:r>
              <a:rPr lang="en-US" sz="1600" b="1" dirty="0">
                <a:solidFill>
                  <a:schemeClr val="tx1"/>
                </a:solidFill>
                <a:effectLst/>
                <a:latin typeface="Agency FB" panose="020B0503020202020204" pitchFamily="34" charset="0"/>
              </a:rPr>
              <a:t>Mol, H. (2014) </a:t>
            </a:r>
            <a:r>
              <a:rPr lang="en-US" sz="1600" b="1" i="1" dirty="0">
                <a:solidFill>
                  <a:schemeClr val="tx1"/>
                </a:solidFill>
                <a:effectLst/>
                <a:latin typeface="Agency FB" panose="020B0503020202020204" pitchFamily="34" charset="0"/>
              </a:rPr>
              <a:t>Moving into tourism and hospitality</a:t>
            </a:r>
            <a:r>
              <a:rPr lang="en-US" sz="1600" b="1" dirty="0">
                <a:solidFill>
                  <a:schemeClr val="tx1"/>
                </a:solidFill>
                <a:effectLst/>
                <a:latin typeface="Agency FB" panose="020B0503020202020204" pitchFamily="34" charset="0"/>
              </a:rPr>
              <a:t>. Reading England: Garnet. </a:t>
            </a:r>
          </a:p>
          <a:p>
            <a:r>
              <a:rPr lang="en-US" sz="1600" b="1" dirty="0" err="1">
                <a:solidFill>
                  <a:schemeClr val="tx1"/>
                </a:solidFill>
                <a:effectLst/>
                <a:latin typeface="Agency FB" panose="020B0503020202020204" pitchFamily="34" charset="0"/>
              </a:rPr>
              <a:t>Nurcahyo</a:t>
            </a:r>
            <a:r>
              <a:rPr lang="en-US" sz="1600" b="1" dirty="0">
                <a:solidFill>
                  <a:schemeClr val="tx1"/>
                </a:solidFill>
                <a:effectLst/>
                <a:latin typeface="Agency FB" panose="020B0503020202020204" pitchFamily="34" charset="0"/>
              </a:rPr>
              <a:t>, B. (2016) ‘The role of customer satisfaction in a relation of experiential marketing and customer loyalty’, </a:t>
            </a:r>
            <a:r>
              <a:rPr lang="en-US" sz="1600" b="1" i="1" dirty="0">
                <a:solidFill>
                  <a:schemeClr val="tx1"/>
                </a:solidFill>
                <a:effectLst/>
                <a:latin typeface="Agency FB" panose="020B0503020202020204" pitchFamily="34" charset="0"/>
              </a:rPr>
              <a:t>Advances in Social Sciences Research Journal</a:t>
            </a:r>
            <a:r>
              <a:rPr lang="en-US" sz="1600" b="1" dirty="0">
                <a:solidFill>
                  <a:schemeClr val="tx1"/>
                </a:solidFill>
                <a:effectLst/>
                <a:latin typeface="Agency FB" panose="020B0503020202020204" pitchFamily="34" charset="0"/>
              </a:rPr>
              <a:t>, 3(1). doi:10.14738/assrj.31.1774. </a:t>
            </a:r>
          </a:p>
          <a:p>
            <a:r>
              <a:rPr lang="en-US" sz="1600" b="1" dirty="0">
                <a:solidFill>
                  <a:schemeClr val="tx1"/>
                </a:solidFill>
                <a:effectLst/>
                <a:latin typeface="Agency FB" panose="020B0503020202020204" pitchFamily="34" charset="0"/>
              </a:rPr>
              <a:t>O’Fallon, M.J. and Rutherford, D.G. (2011) </a:t>
            </a:r>
            <a:r>
              <a:rPr lang="en-US" sz="1600" b="1" i="1" dirty="0">
                <a:solidFill>
                  <a:schemeClr val="tx1"/>
                </a:solidFill>
                <a:effectLst/>
                <a:latin typeface="Agency FB" panose="020B0503020202020204" pitchFamily="34" charset="0"/>
              </a:rPr>
              <a:t>Hotel Management and Operations</a:t>
            </a:r>
            <a:r>
              <a:rPr lang="en-US" sz="1600" b="1" dirty="0">
                <a:solidFill>
                  <a:schemeClr val="tx1"/>
                </a:solidFill>
                <a:effectLst/>
                <a:latin typeface="Agency FB" panose="020B0503020202020204" pitchFamily="34" charset="0"/>
              </a:rPr>
              <a:t>. Hoboken (N.J.): J. Wiley. </a:t>
            </a:r>
          </a:p>
          <a:p>
            <a:r>
              <a:rPr lang="en-US" sz="1600" b="1" dirty="0">
                <a:solidFill>
                  <a:schemeClr val="tx1"/>
                </a:solidFill>
                <a:effectLst/>
                <a:latin typeface="Agency FB" panose="020B0503020202020204" pitchFamily="34" charset="0"/>
              </a:rPr>
              <a:t>Sewell, C. (2022) </a:t>
            </a:r>
            <a:r>
              <a:rPr lang="en-US" sz="1600" b="1" i="1" dirty="0">
                <a:solidFill>
                  <a:schemeClr val="tx1"/>
                </a:solidFill>
                <a:effectLst/>
                <a:latin typeface="Agency FB" panose="020B0503020202020204" pitchFamily="34" charset="0"/>
              </a:rPr>
              <a:t>Travelodge release thousands of rooms for under £35 in the lead up to Christmas</a:t>
            </a:r>
            <a:r>
              <a:rPr lang="en-US" sz="1600" b="1" dirty="0">
                <a:solidFill>
                  <a:schemeClr val="tx1"/>
                </a:solidFill>
                <a:effectLst/>
                <a:latin typeface="Agency FB" panose="020B0503020202020204" pitchFamily="34" charset="0"/>
              </a:rPr>
              <a:t>, </a:t>
            </a:r>
            <a:r>
              <a:rPr lang="en-US" sz="1600" b="1" i="1" dirty="0" err="1">
                <a:solidFill>
                  <a:schemeClr val="tx1"/>
                </a:solidFill>
                <a:effectLst/>
                <a:latin typeface="Agency FB" panose="020B0503020202020204" pitchFamily="34" charset="0"/>
              </a:rPr>
              <a:t>Northamptonshire</a:t>
            </a:r>
            <a:r>
              <a:rPr lang="en-US" sz="1600" b="1" i="1" dirty="0">
                <a:solidFill>
                  <a:schemeClr val="tx1"/>
                </a:solidFill>
                <a:effectLst/>
                <a:latin typeface="Agency FB" panose="020B0503020202020204" pitchFamily="34" charset="0"/>
              </a:rPr>
              <a:t> Telegraph</a:t>
            </a:r>
            <a:r>
              <a:rPr lang="en-US" sz="1600" b="1" dirty="0">
                <a:solidFill>
                  <a:schemeClr val="tx1"/>
                </a:solidFill>
                <a:effectLst/>
                <a:latin typeface="Agency FB" panose="020B0503020202020204" pitchFamily="34" charset="0"/>
              </a:rPr>
              <a:t>. Available at: https://www.northantstelegraph.co.uk/read-this/travelodge-release-thousands-of-rooms-for-under-ps35-ahead-of-christmas-how-to-book-3900540 (Accessed: 08 May 2023). </a:t>
            </a:r>
          </a:p>
          <a:p>
            <a:r>
              <a:rPr lang="en-US" sz="1600" b="1" dirty="0">
                <a:solidFill>
                  <a:schemeClr val="tx1"/>
                </a:solidFill>
                <a:effectLst/>
                <a:latin typeface="Agency FB" panose="020B0503020202020204" pitchFamily="34" charset="0"/>
              </a:rPr>
              <a:t>Wai Lai, I.K. (2019) ‘Hotel image and reputation in customer loyalty--model’, </a:t>
            </a:r>
            <a:r>
              <a:rPr lang="en-US" sz="1600" b="1" i="1" dirty="0" err="1">
                <a:solidFill>
                  <a:schemeClr val="tx1"/>
                </a:solidFill>
                <a:effectLst/>
                <a:latin typeface="Agency FB" panose="020B0503020202020204" pitchFamily="34" charset="0"/>
              </a:rPr>
              <a:t>PsycTESTS</a:t>
            </a:r>
            <a:r>
              <a:rPr lang="en-US" sz="1600" b="1" i="1" dirty="0">
                <a:solidFill>
                  <a:schemeClr val="tx1"/>
                </a:solidFill>
                <a:effectLst/>
                <a:latin typeface="Agency FB" panose="020B0503020202020204" pitchFamily="34" charset="0"/>
              </a:rPr>
              <a:t> Dataset</a:t>
            </a:r>
            <a:r>
              <a:rPr lang="en-US" sz="1600" b="1" dirty="0">
                <a:solidFill>
                  <a:schemeClr val="tx1"/>
                </a:solidFill>
                <a:effectLst/>
                <a:latin typeface="Agency FB" panose="020B0503020202020204" pitchFamily="34" charset="0"/>
              </a:rPr>
              <a:t> [Preprint]. doi:10.1037/t76869-000. </a:t>
            </a:r>
          </a:p>
          <a:p>
            <a:r>
              <a:rPr lang="en-US" sz="1600" b="1" dirty="0">
                <a:solidFill>
                  <a:schemeClr val="tx1"/>
                </a:solidFill>
                <a:effectLst/>
                <a:latin typeface="Agency FB" panose="020B0503020202020204" pitchFamily="34" charset="0"/>
              </a:rPr>
              <a:t>Whitney, M. (2023) </a:t>
            </a:r>
            <a:r>
              <a:rPr lang="en-US" sz="1600" b="1" i="1" dirty="0">
                <a:solidFill>
                  <a:schemeClr val="tx1"/>
                </a:solidFill>
                <a:effectLst/>
                <a:latin typeface="Agency FB" panose="020B0503020202020204" pitchFamily="34" charset="0"/>
              </a:rPr>
              <a:t>10 Smart Hotel Marketing Strategies to increase bookings</a:t>
            </a:r>
            <a:r>
              <a:rPr lang="en-US" sz="1600" b="1" dirty="0">
                <a:solidFill>
                  <a:schemeClr val="tx1"/>
                </a:solidFill>
                <a:effectLst/>
                <a:latin typeface="Agency FB" panose="020B0503020202020204" pitchFamily="34" charset="0"/>
              </a:rPr>
              <a:t>, </a:t>
            </a:r>
            <a:r>
              <a:rPr lang="en-US" sz="1600" b="1" i="1" dirty="0" err="1">
                <a:solidFill>
                  <a:schemeClr val="tx1"/>
                </a:solidFill>
                <a:effectLst/>
                <a:latin typeface="Agency FB" panose="020B0503020202020204" pitchFamily="34" charset="0"/>
              </a:rPr>
              <a:t>WordStream</a:t>
            </a:r>
            <a:r>
              <a:rPr lang="en-US" sz="1600" b="1" dirty="0">
                <a:solidFill>
                  <a:schemeClr val="tx1"/>
                </a:solidFill>
                <a:effectLst/>
                <a:latin typeface="Agency FB" panose="020B0503020202020204" pitchFamily="34" charset="0"/>
              </a:rPr>
              <a:t>. Available at: https://www.wordstream.com/blog/ws/2018/09/07/hotel-marketing (Accessed: 08 May 2023). </a:t>
            </a:r>
          </a:p>
          <a:p>
            <a:r>
              <a:rPr lang="en-US" sz="1600" b="1" dirty="0">
                <a:solidFill>
                  <a:schemeClr val="tx1"/>
                </a:solidFill>
                <a:effectLst/>
                <a:latin typeface="Agency FB" panose="020B0503020202020204" pitchFamily="34" charset="0"/>
              </a:rPr>
              <a:t>Yu, L. (2016) </a:t>
            </a:r>
            <a:r>
              <a:rPr lang="en-US" sz="1600" b="1" i="1" dirty="0">
                <a:solidFill>
                  <a:schemeClr val="tx1"/>
                </a:solidFill>
                <a:effectLst/>
                <a:latin typeface="Agency FB" panose="020B0503020202020204" pitchFamily="34" charset="0"/>
              </a:rPr>
              <a:t>The International Hospitality Business: Management and Operations</a:t>
            </a:r>
            <a:r>
              <a:rPr lang="en-US" sz="1600" b="1" dirty="0">
                <a:solidFill>
                  <a:schemeClr val="tx1"/>
                </a:solidFill>
                <a:effectLst/>
                <a:latin typeface="Agency FB" panose="020B0503020202020204" pitchFamily="34" charset="0"/>
              </a:rPr>
              <a:t>. New York: Routledge. </a:t>
            </a:r>
          </a:p>
        </p:txBody>
      </p:sp>
    </p:spTree>
    <p:extLst>
      <p:ext uri="{BB962C8B-B14F-4D97-AF65-F5344CB8AC3E}">
        <p14:creationId xmlns:p14="http://schemas.microsoft.com/office/powerpoint/2010/main" val="413699165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1368</TotalTime>
  <Words>740</Words>
  <Application>Microsoft Office PowerPoint</Application>
  <PresentationFormat>Widescreen</PresentationFormat>
  <Paragraphs>80</Paragraphs>
  <Slides>9</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Agency FB</vt:lpstr>
      <vt:lpstr>Arial</vt:lpstr>
      <vt:lpstr>Arial Rounded MT Bold</vt:lpstr>
      <vt:lpstr>Calibri</vt:lpstr>
      <vt:lpstr>Century Gothic</vt:lpstr>
      <vt:lpstr>Wingdings 3</vt:lpstr>
      <vt:lpstr>Ion Boardroom</vt:lpstr>
      <vt:lpstr>Welcome  To The presentation </vt:lpstr>
      <vt:lpstr>Introduction</vt:lpstr>
      <vt:lpstr>SMART Objectives  </vt:lpstr>
      <vt:lpstr>Situational Analysis</vt:lpstr>
      <vt:lpstr>Value Proposition</vt:lpstr>
      <vt:lpstr>Marketing mixes</vt:lpstr>
      <vt:lpstr>Gantt chart</vt:lpstr>
      <vt:lpstr>Conclusion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presentation </dc:title>
  <dc:creator>Elanti</dc:creator>
  <cp:lastModifiedBy>Ana Pesclevei (2208738)</cp:lastModifiedBy>
  <cp:revision>1</cp:revision>
  <dcterms:created xsi:type="dcterms:W3CDTF">2022-06-03T16:15:48Z</dcterms:created>
  <dcterms:modified xsi:type="dcterms:W3CDTF">2023-05-17T16:04:23Z</dcterms:modified>
</cp:coreProperties>
</file>