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ink/ink2.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4"/>
  </p:sldMasterIdLst>
  <p:notesMasterIdLst>
    <p:notesMasterId r:id="rId29"/>
  </p:notesMasterIdLst>
  <p:sldIdLst>
    <p:sldId id="269" r:id="rId5"/>
    <p:sldId id="270" r:id="rId6"/>
    <p:sldId id="306" r:id="rId7"/>
    <p:sldId id="309" r:id="rId8"/>
    <p:sldId id="257" r:id="rId9"/>
    <p:sldId id="311" r:id="rId10"/>
    <p:sldId id="259" r:id="rId11"/>
    <p:sldId id="312" r:id="rId12"/>
    <p:sldId id="307" r:id="rId13"/>
    <p:sldId id="262" r:id="rId14"/>
    <p:sldId id="314" r:id="rId15"/>
    <p:sldId id="308" r:id="rId16"/>
    <p:sldId id="264" r:id="rId17"/>
    <p:sldId id="315" r:id="rId18"/>
    <p:sldId id="319" r:id="rId19"/>
    <p:sldId id="265" r:id="rId20"/>
    <p:sldId id="316" r:id="rId21"/>
    <p:sldId id="263" r:id="rId22"/>
    <p:sldId id="317" r:id="rId23"/>
    <p:sldId id="266" r:id="rId24"/>
    <p:sldId id="318" r:id="rId25"/>
    <p:sldId id="320" r:id="rId26"/>
    <p:sldId id="258" r:id="rId27"/>
    <p:sldId id="26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A8E695-27D2-4E06-891E-7D807A3220AB}" v="1" dt="2024-02-05T12:16:07.2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horzBarState="maximized">
    <p:restoredLeft sz="0" autoAdjust="0"/>
    <p:restoredTop sz="0" autoAdjust="0"/>
  </p:normalViewPr>
  <p:slideViewPr>
    <p:cSldViewPr snapToGrid="0">
      <p:cViewPr varScale="1">
        <p:scale>
          <a:sx n="98" d="100"/>
          <a:sy n="98" d="100"/>
        </p:scale>
        <p:origin x="36" y="6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27T13:45:27.526"/>
    </inkml:context>
    <inkml:brush xml:id="br0">
      <inkml:brushProperty name="width" value="0.05" units="cm"/>
      <inkml:brushProperty name="height" value="0.05" units="cm"/>
      <inkml:brushProperty name="color" value="#E71224"/>
    </inkml:brush>
  </inkml:definitions>
  <inkml:trace contextRef="#ctx0" brushRef="#br0">633 6 24575,'-81'-1'0,"-88"3"0,167-2 0,0 0 0,-1 1 0,1-1 0,0 1 0,0 0 0,0 0 0,-1 0 0,1 0 0,0 0 0,0 0 0,0 0 0,1 1 0,-1-1 0,0 1 0,0-1 0,1 1 0,-1 0 0,1-1 0,-1 1 0,1 0 0,0 0 0,0 0 0,0 0 0,0 0 0,0 1 0,0-1 0,1 0 0,-1 0 0,1 0 0,-1 4 0,-1 7 0,1 1 0,1 0 0,0-1 0,3 16 0,-2-4 0,1-4 0,1-1 0,7 26 0,1 5 0,-10-47 0,-1-1 0,1 0 0,0 1 0,1-1 0,-1 0 0,1 0 0,-1 0 0,1 0 0,0 0 0,0 0 0,0-1 0,0 1 0,1-1 0,-1 1 0,1-1 0,-1 0 0,1 0 0,0 0 0,0 0 0,0 0 0,0-1 0,0 1 0,0-1 0,0 0 0,1 0 0,-1 0 0,4 0 0,10 2 0,0-1 0,1-1 0,-1 0 0,21-3 0,-16 1 0,101-2 0,-120 3 0,-1-1 0,0 1 0,0-1 0,0 1 0,1-1 0,-1 0 0,0 0 0,0 0 0,0 0 0,0 0 0,0-1 0,-1 1 0,1-1 0,0 1 0,-1-1 0,1 1 0,-1-1 0,1 0 0,-1 0 0,0 0 0,1 0 0,-1 0 0,0 0 0,-1 0 0,1 0 0,0 0 0,0 0 0,-1-1 0,0 1 0,1-3 0,1-9 0,-2 0 0,1 0 0,-4-27 0,1 16 0,2 21 0,0 0 0,0-1 0,-1 1 0,0 0 0,1 0 0,-1 0 0,-1 1 0,1-1 0,-1 0 0,1 0 0,-1 1 0,0-1 0,0 1 0,-4-5 0,3 4 0,-1 2 0,1-1 0,-1 0 0,0 1 0,0 0 0,0-1 0,0 2 0,0-1 0,0 0 0,0 1 0,0 0 0,-1 0 0,-4-1 0,-31-2 0,0 2 0,-1 1 0,-64 8 0,98-7 0,0 2 0,1-1 0,-1 1 0,1 0 0,0 0 0,-1 1 0,1 0 0,0 0 0,1 0 0,-1 1 0,-5 4 0,-7 7 0,-29 32 0,15-14 0,28-28 0,0 0 0,0-1 0,0 2 0,0-1 0,1 0 0,0 1 0,0 0 0,0-1 0,1 1 0,0 0 0,0 0 0,0 1 0,-1 9 0,3-11 0,0 0 0,-1 0 0,2 1 0,-1-1 0,0 0 0,1-1 0,0 1 0,0 0 0,1 0 0,-1 0 0,1 0 0,0-1 0,1 1 0,-1-1 0,1 0 0,-1 1 0,7 6 0,1-1 0,0 0 0,1-1 0,17 13 0,-24-19 0,0-1 0,0 1 0,0-1 0,1 0 0,-1 0 0,1-1 0,-1 1 0,1-1 0,-1 0 0,1 0 0,0 0 0,-1-1 0,1 0 0,6 0 0,-9 0 0,0-1 0,0 1 0,0-1 0,0 0 0,0 1 0,0-1 0,0 0 0,-1 0 0,1 0 0,0-1 0,0 1 0,-1 0 0,1 0 0,-1-1 0,0 1 0,1-1 0,1-2 0,-1-1 0,1 1 0,-1 0 0,0-1 0,-1 1 0,1-1 0,-1 1 0,2-7 0,-2-3 0,1 0 0,-2 0 0,0 0 0,-2-19 0,2 29 0,-1 0 0,0 0 0,0-1 0,0 1 0,0 0 0,-1 0 0,0 0 0,1 0 0,-2 0 0,1 1 0,0-1 0,-1 0 0,1 1 0,-1 0 0,0 0 0,0 0 0,0 0 0,-1 0 0,1 0 0,-1 1 0,1 0 0,-1 0 0,0 0 0,0 0 0,0 0 0,0 1 0,-9-2 0,-6-1 0,-1 1 0,0 2 0,0 0 0,-37 3 0,22-1 0,25-1 0,0 1 0,0 0 0,0 0 0,-15 4 0,21-3 0,0-1 0,0 1 0,0 0 0,0 0 0,0 1 0,0-1 0,1 1 0,-1 0 0,1 0 0,-1 0 0,1 0 0,-4 7 0,2-4 0,0 1 0,1 1 0,0-1 0,0 1 0,1-1 0,0 1 0,0 0 0,1 0 0,0 0 0,0 1 0,1-1 0,0 0 0,0 1 0,1-1 0,0 1 0,1-1 0,-1 0 0,2 1 0,-1-1 0,1 0 0,1 0 0,-1 0 0,1 0 0,1 0 0,0-1 0,0 1 0,0-1 0,1 0 0,0 0 0,0-1 0,0 1 0,1-1 0,0 0 0,12 8 0,2 0 0,0-1 0,1 0 0,0-2 0,1-1 0,0 0 0,0-2 0,1 0 0,0-2 0,48 7 0,-15-7 0,0-2 0,0-3 0,65-7 0,-110 6 0,0-2 0,0 0 0,-1 0 0,1-1 0,-1 0 0,0-1 0,0 0 0,0 0 0,0-1 0,-1-1 0,0 1 0,0-2 0,0 1 0,-1-1 0,15-15 0,-14 11 0,-1-1 0,0 1 0,0-2 0,-1 1 0,-1-1 0,0 0 0,0 0 0,-2-1 0,0 0 0,0 1 0,2-22 0,-4 22 0,0 0 0,-1 0 0,-1 0 0,0-1 0,0 1 0,-4-18 0,2 26 0,1 1 0,0 0 0,-1-1 0,0 1 0,0 0 0,0 0 0,0 0 0,-1 0 0,1 0 0,-1 1 0,0-1 0,0 1 0,-1 0 0,1 0 0,-1 0 0,1 0 0,-1 0 0,0 1 0,0 0 0,0 0 0,-8-3 0,6 3 0,1 0 0,-1 1 0,1 0 0,-1 0 0,1 1 0,-1-1 0,0 1 0,0 0 0,1 1 0,-1-1 0,0 1 0,1 0 0,-1 1 0,1-1 0,0 1 0,-1 0 0,1 0 0,0 1 0,0 0 0,0 0 0,-7 5 0,9-5 0,0-1 0,1 1 0,-1 0 0,0 0 0,1 0 0,0 0 0,0 0 0,0 0 0,0 1 0,0-1 0,0 1 0,1-1 0,0 1 0,0 0 0,0-1 0,0 1 0,0 0 0,1 0 0,0 0 0,0 0 0,0-1 0,0 1 0,1 0 0,-1 0 0,1 0 0,0 0 0,0-1 0,0 1 0,1-1 0,-1 1 0,1-1 0,2 5 0,1 1 0,0-1 0,0 0 0,1 1 0,0-2 0,0 1 0,1-1 0,0 0 0,0 0 0,1-1 0,0 0 0,0 0 0,0-1 0,1 0 0,-1 0 0,1-1 0,0 0 0,1-1 0,-1 0 0,1 0 0,-1-1 0,1 0 0,17 0 0,-8-1 0,1-2 0,0 0 0,-1-1 0,1-1 0,-1 0 0,1-2 0,28-10 0,-42 12 0,1 0 0,-1 0 0,0 0 0,0-1 0,0 1 0,0-1 0,-1-1 0,0 1 0,1-1 0,-2 0 0,1 0 0,-1-1 0,1 1 0,-1-1 0,-1 0 0,1 0 0,-1 0 0,0 0 0,-1-1 0,0 1 0,1-1 0,-2 0 0,1 0 0,-1 0 0,0-7 0,-1 2 0,0 0 0,-1 0 0,0 0 0,-1 1 0,0-1 0,-1 0 0,-8-21 0,8 25 0,-1 0 0,0 0 0,0 0 0,-1 1 0,0-1 0,0 1 0,-1 0 0,0 1 0,0-1 0,-1 1 0,-9-7 0,-43-34 0,45 34 0,0 1 0,-1 1 0,-26-15 0,33 23 0,-1-1 0,0 2 0,0-1 0,0 1 0,0 1 0,0 0 0,0 0 0,0 0 0,0 1 0,0 1 0,-1 0 0,1 0 0,0 0 0,-10 4 0,17-4 0,0 0 0,0 0 0,1 0 0,-1 0 0,0 0 0,1 1 0,-1-1 0,0 1 0,1-1 0,0 1 0,-1-1 0,1 1 0,0 0 0,0 0 0,0-1 0,0 1 0,-1 3 0,1-1 0,0 0 0,0 0 0,1 0 0,-1 0 0,1 0 0,0 1 0,0-1 0,0 5 0,2 2 0,0 1 0,1-1 0,0 0 0,1 0 0,6 14 0,-2-9 0,1-1 0,0 0 0,1 0 0,1-1 0,0 0 0,1-1 0,20 17 0,-25-24 0,0 0 0,1 0 0,-1-1 0,1 0 0,0 0 0,1-1 0,-1 0 0,1-1 0,0 0 0,0 0 0,0-1 0,0 0 0,0-1 0,0 0 0,18 0 0,-26-1 0,1 0 0,0 0 0,0 0 0,-1 0 0,1-1 0,0 1 0,-1-1 0,1 1 0,0-1 0,-1 0 0,1 1 0,-1-1 0,1 0 0,-1 0 0,0 0 0,1 0 0,-1 0 0,0-1 0,1 1 0,-1 0 0,0-1 0,0 1 0,0-1 0,0 1 0,-1-1 0,1 1 0,0-1 0,-1 1 0,1-1 0,-1 0 0,1 1 0,-1-1 0,0 0 0,1 0 0,-1 1 0,0-1 0,0 0 0,-1 0 0,1 1 0,0-1 0,-1-2 0,0-2 0,0 0 0,-1 1 0,0-1 0,0 0 0,0 0 0,-1 1 0,0 0 0,0-1 0,0 1 0,-8-8 0,-2 1 0,-1 0 0,0 1 0,-1 1 0,0 0 0,-1 1 0,0 1 0,-1 1 0,1 0 0,-1 1 0,-1 0 0,1 2 0,-1 0 0,-25-2 0,35 6 0,0 0 0,0 1 0,0 0 0,0 0 0,0 1 0,0 0 0,1 0 0,-1 1 0,0 0 0,1 0 0,0 1 0,0 0 0,0 0 0,0 1 0,-7 6 0,6-5 0,0 1 0,1 1 0,0-1 0,0 1 0,1 0 0,-1 1 0,2-1 0,-1 1 0,1 0 0,1 1 0,-6 15 0,7-8 0,0 2 0,1-1 0,1 0 0,0 0 0,4 31 0,-1-7 0,-1-25 0,1 0 0,0 0 0,2 0 0,0-1 0,1 1 0,0-1 0,1 0 0,14 26 0,-2 6 0,-16-38 0,1 0 0,1-1 0,0 0 0,6 11 0,-9-17 0,1-1 0,0 1 0,1 0 0,-1-1 0,0 1 0,1-1 0,0 0 0,-1 0 0,1 0 0,0 0 0,0 0 0,0 0 0,0-1 0,0 0 0,1 0 0,3 2 0,1-2 0,-1 0 0,1 0 0,-1 0 0,1-1 0,-1 0 0,1 0 0,-1-1 0,0 0 0,1 0 0,-1-1 0,0 0 0,0-1 0,0 1 0,0-1 0,0 0 0,0-1 0,-1 0 0,0 0 0,1 0 0,-2-1 0,1 0 0,0 0 0,-1 0 0,9-12 0,-6 6 0,0 0 0,0-1 0,-1 0 0,-1 0 0,0-1 0,0 0 0,-1 0 0,-1 0 0,0-1 0,-1 1 0,-1-1 0,2-22 0,-7-95 0,2 129 0,1-1 0,-1 1 0,1 0 0,-1 0 0,0-1 0,1 1 0,-1 0 0,-1 0 0,1 0 0,0 0 0,0 0 0,-1 1 0,1-1 0,-1 0 0,1 0 0,-1 1 0,0-1 0,0 1 0,1 0 0,-1-1 0,0 1 0,0 0 0,-5-1 0,6 1 0,-1 1 0,1-1 0,-1 1 0,0 0 0,1 0 0,-1 0 0,0 0 0,1 0 0,-1 0 0,0 0 0,1 0 0,-1 1 0,1-1 0,-1 1 0,1-1 0,-1 1 0,1-1 0,-1 1 0,1 0 0,-1 0 0,1 0 0,0 0 0,-1 0 0,1 0 0,0 0 0,0 0 0,0 1 0,0-1 0,0 0 0,0 1 0,0-1 0,0 0 0,0 4 0,-1 0 0,0 1 0,0 0 0,1 0 0,0-1 0,0 1 0,0 0 0,1 0 0,0 0 0,0 0 0,0 0 0,1 0 0,0 0 0,0 0 0,1 0 0,-1-1 0,6 12 0,0-2 0,1 1 0,0-2 0,2 1 0,17 22 0,-23-33 0,1 0 0,-1 0 0,1 0 0,-1-1 0,1 1 0,0-1 0,0 0 0,0-1 0,1 1 0,-1-1 0,1 0 0,-1 0 0,1-1 0,0 0 0,8 1 0,10 0 0,0-1 0,36-3 0,-24 0 0,-21 2 0,-4 0 0,0-1 0,0 0 0,21-4 0,-29 4 0,1 0 0,-1 0 0,0 0 0,0-1 0,-1 1 0,1-1 0,0 1 0,0-1 0,-1 0 0,1 0 0,-1-1 0,0 1 0,1 0 0,-1-1 0,0 1 0,-1-1 0,1 0 0,1-3 0,2-5 0,0-1 0,-2 0 0,1 0 0,-2-1 0,1 1 0,-2-1 0,1-21 0,-2 8 0,-1 1 0,-9-47 0,7 58 0,0 1 0,-1-1 0,0 1 0,-10-19 0,12 29 0,1 0 0,-1 0 0,0 0 0,0 1 0,0-1 0,0 1 0,0 0 0,-1-1 0,1 1 0,-1 0 0,-2-1 0,3 2 0,0 0 0,0 0 0,1 1 0,-1-1 0,0 1 0,0-1 0,0 1 0,0 0 0,0 0 0,0 0 0,0 0 0,0 0 0,0 0 0,1 1 0,-1-1 0,0 1 0,0-1 0,0 1 0,0 0 0,-1 0 0,0 1 0,0 0 0,1 0 0,-1 0 0,1 0 0,0 0 0,0 0 0,0 1 0,0-1 0,0 1 0,0-1 0,0 1 0,1 0 0,0 0 0,-1 0 0,1 0 0,0-1 0,0 2 0,1-1 0,-1 0 0,1 0 0,-1 0 0,1 0 0,0 0 0,1 5 0,-1 4 0,1 0 0,1 0 0,0 0 0,7 23 0,-7-28 0,1 1 0,1 0 0,-1-1 0,1 0 0,1 0 0,-1 0 0,1 0 0,0-1 0,1 1 0,-1-1 0,1-1 0,0 1 0,1-1 0,-1 0 0,9 4 0,-13-7 0,1 0 0,0 0 0,0 0 0,-1 0 0,0 0 0,1 1 0,-1 0 0,0-1 0,0 1 0,0 0 0,-1 0 0,1 0 0,0 0 0,-1 0 0,2 6 0,7 14 0,-8-20-76,-1-1 1,0 0-1,1 0 0,0-1 0,-1 1 0,1 0 0,0-1 0,0 1 1,0-1-1,0 1 0,0-1 0,1 0 0,-1 0 0,0 0 1,0 0-1,1 0 0,4 1 0,9 1-6750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27T13:45:27.526"/>
    </inkml:context>
    <inkml:brush xml:id="br0">
      <inkml:brushProperty name="width" value="0.05" units="cm"/>
      <inkml:brushProperty name="height" value="0.05" units="cm"/>
      <inkml:brushProperty name="color" value="#E71224"/>
    </inkml:brush>
  </inkml:definitions>
  <inkml:trace contextRef="#ctx0" brushRef="#br0">633 6 24575,'-81'-1'0,"-88"3"0,167-2 0,0 0 0,-1 1 0,1-1 0,0 1 0,0 0 0,0 0 0,-1 0 0,1 0 0,0 0 0,0 0 0,0 0 0,1 1 0,-1-1 0,0 1 0,0-1 0,1 1 0,-1 0 0,1-1 0,-1 1 0,1 0 0,0 0 0,0 0 0,0 0 0,0 0 0,0 1 0,0-1 0,1 0 0,-1 0 0,1 0 0,-1 4 0,-1 7 0,1 1 0,1 0 0,0-1 0,3 16 0,-2-4 0,1-4 0,1-1 0,7 26 0,1 5 0,-10-47 0,-1-1 0,1 0 0,0 1 0,1-1 0,-1 0 0,1 0 0,-1 0 0,1 0 0,0 0 0,0 0 0,0-1 0,0 1 0,1-1 0,-1 1 0,1-1 0,-1 0 0,1 0 0,0 0 0,0 0 0,0 0 0,0-1 0,0 1 0,0-1 0,0 0 0,1 0 0,-1 0 0,4 0 0,10 2 0,0-1 0,1-1 0,-1 0 0,21-3 0,-16 1 0,101-2 0,-120 3 0,-1-1 0,0 1 0,0-1 0,0 1 0,1-1 0,-1 0 0,0 0 0,0 0 0,0 0 0,0 0 0,0-1 0,-1 1 0,1-1 0,0 1 0,-1-1 0,1 1 0,-1-1 0,1 0 0,-1 0 0,0 0 0,1 0 0,-1 0 0,0 0 0,-1 0 0,1 0 0,0 0 0,0 0 0,-1-1 0,0 1 0,1-3 0,1-9 0,-2 0 0,1 0 0,-4-27 0,1 16 0,2 21 0,0 0 0,0-1 0,-1 1 0,0 0 0,1 0 0,-1 0 0,-1 1 0,1-1 0,-1 0 0,1 0 0,-1 1 0,0-1 0,0 1 0,-4-5 0,3 4 0,-1 2 0,1-1 0,-1 0 0,0 1 0,0 0 0,0-1 0,0 2 0,0-1 0,0 0 0,0 1 0,0 0 0,-1 0 0,-4-1 0,-31-2 0,0 2 0,-1 1 0,-64 8 0,98-7 0,0 2 0,1-1 0,-1 1 0,1 0 0,0 0 0,-1 1 0,1 0 0,0 0 0,1 0 0,-1 1 0,-5 4 0,-7 7 0,-29 32 0,15-14 0,28-28 0,0 0 0,0-1 0,0 2 0,0-1 0,1 0 0,0 1 0,0 0 0,0-1 0,1 1 0,0 0 0,0 0 0,0 1 0,-1 9 0,3-11 0,0 0 0,-1 0 0,2 1 0,-1-1 0,0 0 0,1-1 0,0 1 0,0 0 0,1 0 0,-1 0 0,1 0 0,0-1 0,1 1 0,-1-1 0,1 0 0,-1 1 0,7 6 0,1-1 0,0 0 0,1-1 0,17 13 0,-24-19 0,0-1 0,0 1 0,0-1 0,1 0 0,-1 0 0,1-1 0,-1 1 0,1-1 0,-1 0 0,1 0 0,0 0 0,-1-1 0,1 0 0,6 0 0,-9 0 0,0-1 0,0 1 0,0-1 0,0 0 0,0 1 0,0-1 0,0 0 0,-1 0 0,1 0 0,0-1 0,0 1 0,-1 0 0,1 0 0,-1-1 0,0 1 0,1-1 0,1-2 0,-1-1 0,1 1 0,-1 0 0,0-1 0,-1 1 0,1-1 0,-1 1 0,2-7 0,-2-3 0,1 0 0,-2 0 0,0 0 0,-2-19 0,2 29 0,-1 0 0,0 0 0,0-1 0,0 1 0,0 0 0,-1 0 0,0 0 0,1 0 0,-2 0 0,1 1 0,0-1 0,-1 0 0,1 1 0,-1 0 0,0 0 0,0 0 0,0 0 0,-1 0 0,1 0 0,-1 1 0,1 0 0,-1 0 0,0 0 0,0 0 0,0 0 0,0 1 0,-9-2 0,-6-1 0,-1 1 0,0 2 0,0 0 0,-37 3 0,22-1 0,25-1 0,0 1 0,0 0 0,0 0 0,-15 4 0,21-3 0,0-1 0,0 1 0,0 0 0,0 0 0,0 1 0,0-1 0,1 1 0,-1 0 0,1 0 0,-1 0 0,1 0 0,-4 7 0,2-4 0,0 1 0,1 1 0,0-1 0,0 1 0,1-1 0,0 1 0,0 0 0,1 0 0,0 0 0,0 1 0,1-1 0,0 0 0,0 1 0,1-1 0,0 1 0,1-1 0,-1 0 0,2 1 0,-1-1 0,1 0 0,1 0 0,-1 0 0,1 0 0,1 0 0,0-1 0,0 1 0,0-1 0,1 0 0,0 0 0,0-1 0,0 1 0,1-1 0,0 0 0,12 8 0,2 0 0,0-1 0,1 0 0,0-2 0,1-1 0,0 0 0,0-2 0,1 0 0,0-2 0,48 7 0,-15-7 0,0-2 0,0-3 0,65-7 0,-110 6 0,0-2 0,0 0 0,-1 0 0,1-1 0,-1 0 0,0-1 0,0 0 0,0 0 0,0-1 0,-1-1 0,0 1 0,0-2 0,0 1 0,-1-1 0,15-15 0,-14 11 0,-1-1 0,0 1 0,0-2 0,-1 1 0,-1-1 0,0 0 0,0 0 0,-2-1 0,0 0 0,0 1 0,2-22 0,-4 22 0,0 0 0,-1 0 0,-1 0 0,0-1 0,0 1 0,-4-18 0,2 26 0,1 1 0,0 0 0,-1-1 0,0 1 0,0 0 0,0 0 0,0 0 0,-1 0 0,1 0 0,-1 1 0,0-1 0,0 1 0,-1 0 0,1 0 0,-1 0 0,1 0 0,-1 0 0,0 1 0,0 0 0,0 0 0,-8-3 0,6 3 0,1 0 0,-1 1 0,1 0 0,-1 0 0,1 1 0,-1-1 0,0 1 0,0 0 0,1 1 0,-1-1 0,0 1 0,1 0 0,-1 1 0,1-1 0,0 1 0,-1 0 0,1 0 0,0 1 0,0 0 0,0 0 0,-7 5 0,9-5 0,0-1 0,1 1 0,-1 0 0,0 0 0,1 0 0,0 0 0,0 0 0,0 0 0,0 1 0,0-1 0,0 1 0,1-1 0,0 1 0,0 0 0,0-1 0,0 1 0,0 0 0,1 0 0,0 0 0,0 0 0,0-1 0,0 1 0,1 0 0,-1 0 0,1 0 0,0 0 0,0-1 0,0 1 0,1-1 0,-1 1 0,1-1 0,2 5 0,1 1 0,0-1 0,0 0 0,1 1 0,0-2 0,0 1 0,1-1 0,0 0 0,0 0 0,1-1 0,0 0 0,0 0 0,0-1 0,1 0 0,-1 0 0,1-1 0,0 0 0,1-1 0,-1 0 0,1 0 0,-1-1 0,1 0 0,17 0 0,-8-1 0,1-2 0,0 0 0,-1-1 0,1-1 0,-1 0 0,1-2 0,28-10 0,-42 12 0,1 0 0,-1 0 0,0 0 0,0-1 0,0 1 0,0-1 0,-1-1 0,0 1 0,1-1 0,-2 0 0,1 0 0,-1-1 0,1 1 0,-1-1 0,-1 0 0,1 0 0,-1 0 0,0 0 0,-1-1 0,0 1 0,1-1 0,-2 0 0,1 0 0,-1 0 0,0-7 0,-1 2 0,0 0 0,-1 0 0,0 0 0,-1 1 0,0-1 0,-1 0 0,-8-21 0,8 25 0,-1 0 0,0 0 0,0 0 0,-1 1 0,0-1 0,0 1 0,-1 0 0,0 1 0,0-1 0,-1 1 0,-9-7 0,-43-34 0,45 34 0,0 1 0,-1 1 0,-26-15 0,33 23 0,-1-1 0,0 2 0,0-1 0,0 1 0,0 1 0,0 0 0,0 0 0,0 0 0,0 1 0,0 1 0,-1 0 0,1 0 0,0 0 0,-10 4 0,17-4 0,0 0 0,0 0 0,1 0 0,-1 0 0,0 0 0,1 1 0,-1-1 0,0 1 0,1-1 0,0 1 0,-1-1 0,1 1 0,0 0 0,0 0 0,0-1 0,0 1 0,-1 3 0,1-1 0,0 0 0,0 0 0,1 0 0,-1 0 0,1 0 0,0 1 0,0-1 0,0 5 0,2 2 0,0 1 0,1-1 0,0 0 0,1 0 0,6 14 0,-2-9 0,1-1 0,0 0 0,1 0 0,1-1 0,0 0 0,1-1 0,20 17 0,-25-24 0,0 0 0,1 0 0,-1-1 0,1 0 0,0 0 0,1-1 0,-1 0 0,1-1 0,0 0 0,0 0 0,0-1 0,0 0 0,0-1 0,0 0 0,18 0 0,-26-1 0,1 0 0,0 0 0,0 0 0,-1 0 0,1-1 0,0 1 0,-1-1 0,1 1 0,0-1 0,-1 0 0,1 1 0,-1-1 0,1 0 0,-1 0 0,0 0 0,1 0 0,-1 0 0,0-1 0,1 1 0,-1 0 0,0-1 0,0 1 0,0-1 0,0 1 0,-1-1 0,1 1 0,0-1 0,-1 1 0,1-1 0,-1 0 0,1 1 0,-1-1 0,0 0 0,1 0 0,-1 1 0,0-1 0,0 0 0,-1 0 0,1 1 0,0-1 0,-1-2 0,0-2 0,0 0 0,-1 1 0,0-1 0,0 0 0,0 0 0,-1 1 0,0 0 0,0-1 0,0 1 0,-8-8 0,-2 1 0,-1 0 0,0 1 0,-1 1 0,0 0 0,-1 1 0,0 1 0,-1 1 0,1 0 0,-1 1 0,-1 0 0,1 2 0,-1 0 0,-25-2 0,35 6 0,0 0 0,0 1 0,0 0 0,0 0 0,0 1 0,0 0 0,1 0 0,-1 1 0,0 0 0,1 0 0,0 1 0,0 0 0,0 0 0,0 1 0,-7 6 0,6-5 0,0 1 0,1 1 0,0-1 0,0 1 0,1 0 0,-1 1 0,2-1 0,-1 1 0,1 0 0,1 1 0,-6 15 0,7-8 0,0 2 0,1-1 0,1 0 0,0 0 0,4 31 0,-1-7 0,-1-25 0,1 0 0,0 0 0,2 0 0,0-1 0,1 1 0,0-1 0,1 0 0,14 26 0,-2 6 0,-16-38 0,1 0 0,1-1 0,0 0 0,6 11 0,-9-17 0,1-1 0,0 1 0,1 0 0,-1-1 0,0 1 0,1-1 0,0 0 0,-1 0 0,1 0 0,0 0 0,0 0 0,0 0 0,0-1 0,0 0 0,1 0 0,3 2 0,1-2 0,-1 0 0,1 0 0,-1 0 0,1-1 0,-1 0 0,1 0 0,-1-1 0,0 0 0,1 0 0,-1-1 0,0 0 0,0-1 0,0 1 0,0-1 0,0 0 0,0-1 0,-1 0 0,0 0 0,1 0 0,-2-1 0,1 0 0,0 0 0,-1 0 0,9-12 0,-6 6 0,0 0 0,0-1 0,-1 0 0,-1 0 0,0-1 0,0 0 0,-1 0 0,-1 0 0,0-1 0,-1 1 0,-1-1 0,2-22 0,-7-95 0,2 129 0,1-1 0,-1 1 0,1 0 0,-1 0 0,0-1 0,1 1 0,-1 0 0,-1 0 0,1 0 0,0 0 0,0 0 0,-1 1 0,1-1 0,-1 0 0,1 0 0,-1 1 0,0-1 0,0 1 0,1 0 0,-1-1 0,0 1 0,0 0 0,-5-1 0,6 1 0,-1 1 0,1-1 0,-1 1 0,0 0 0,1 0 0,-1 0 0,0 0 0,1 0 0,-1 0 0,0 0 0,1 0 0,-1 1 0,1-1 0,-1 1 0,1-1 0,-1 1 0,1-1 0,-1 1 0,1 0 0,-1 0 0,1 0 0,0 0 0,-1 0 0,1 0 0,0 0 0,0 0 0,0 1 0,0-1 0,0 0 0,0 1 0,0-1 0,0 0 0,0 4 0,-1 0 0,0 1 0,0 0 0,1 0 0,0-1 0,0 1 0,0 0 0,1 0 0,0 0 0,0 0 0,0 0 0,1 0 0,0 0 0,0 0 0,1 0 0,-1-1 0,6 12 0,0-2 0,1 1 0,0-2 0,2 1 0,17 22 0,-23-33 0,1 0 0,-1 0 0,1 0 0,-1-1 0,1 1 0,0-1 0,0 0 0,0-1 0,1 1 0,-1-1 0,1 0 0,-1 0 0,1-1 0,0 0 0,8 1 0,10 0 0,0-1 0,36-3 0,-24 0 0,-21 2 0,-4 0 0,0-1 0,0 0 0,21-4 0,-29 4 0,1 0 0,-1 0 0,0 0 0,0-1 0,-1 1 0,1-1 0,0 1 0,0-1 0,-1 0 0,1 0 0,-1-1 0,0 1 0,1 0 0,-1-1 0,0 1 0,-1-1 0,1 0 0,1-3 0,2-5 0,0-1 0,-2 0 0,1 0 0,-2-1 0,1 1 0,-2-1 0,1-21 0,-2 8 0,-1 1 0,-9-47 0,7 58 0,0 1 0,-1-1 0,0 1 0,-10-19 0,12 29 0,1 0 0,-1 0 0,0 0 0,0 1 0,0-1 0,0 1 0,0 0 0,-1-1 0,1 1 0,-1 0 0,-2-1 0,3 2 0,0 0 0,0 0 0,1 1 0,-1-1 0,0 1 0,0-1 0,0 1 0,0 0 0,0 0 0,0 0 0,0 0 0,0 0 0,0 0 0,1 1 0,-1-1 0,0 1 0,0-1 0,0 1 0,0 0 0,-1 0 0,0 1 0,0 0 0,1 0 0,-1 0 0,1 0 0,0 0 0,0 0 0,0 1 0,0-1 0,0 1 0,0-1 0,0 1 0,1 0 0,0 0 0,-1 0 0,1 0 0,0-1 0,0 2 0,1-1 0,-1 0 0,1 0 0,-1 0 0,1 0 0,0 0 0,1 5 0,-1 4 0,1 0 0,1 0 0,0 0 0,7 23 0,-7-28 0,1 1 0,1 0 0,-1-1 0,1 0 0,1 0 0,-1 0 0,1 0 0,0-1 0,1 1 0,-1-1 0,1-1 0,0 1 0,1-1 0,-1 0 0,9 4 0,-13-7 0,1 0 0,0 0 0,0 0 0,-1 0 0,0 0 0,1 1 0,-1 0 0,0-1 0,0 1 0,0 0 0,-1 0 0,1 0 0,0 0 0,-1 0 0,2 6 0,7 14 0,-8-20-76,-1-1 1,0 0-1,1 0 0,0-1 0,-1 1 0,1 0 0,0-1 0,0 1 1,0-1-1,0 1 0,0-1 0,1 0 0,-1 0 0,0 0 1,0 0-1,1 0 0,4 1 0,9 1-6750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02A6C-B306-4092-A653-41992F71E2F1}" type="datetimeFigureOut">
              <a:rPr lang="en-GB" smtClean="0"/>
              <a:t>17/09/2024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E8A3CD-8B91-4068-9D2C-E385D11AF952}" type="slidenum">
              <a:rPr lang="en-GB" smtClean="0"/>
              <a:t>‹#›</a:t>
            </a:fld>
            <a:endParaRPr lang="en-GB"/>
          </a:p>
        </p:txBody>
      </p:sp>
    </p:spTree>
    <p:extLst>
      <p:ext uri="{BB962C8B-B14F-4D97-AF65-F5344CB8AC3E}">
        <p14:creationId xmlns:p14="http://schemas.microsoft.com/office/powerpoint/2010/main" val="2225636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Choi (2018) these characteristics and traits are significantly helpful in ensuring well-being, whereas high levels of anxiety, depression and stress can hinder emotional well-being .</a:t>
            </a:r>
          </a:p>
          <a:p>
            <a:r>
              <a:rPr lang="en-GB" dirty="0"/>
              <a:t>Approximately 10-20% of children in the world suffer with mental health and are apportioned to the rise in diagnosis of rare conditions which are difficult to detect early on.</a:t>
            </a:r>
          </a:p>
          <a:p>
            <a:r>
              <a:rPr lang="en-GB" dirty="0"/>
              <a:t>A significant number of cases are reported to be linked to drug abuse, followed by anxiety disorders and depressive disorders.</a:t>
            </a:r>
          </a:p>
          <a:p>
            <a:r>
              <a:rPr lang="en-GB" dirty="0"/>
              <a:t>Other psychiatric disorders such as psychosis, eating disorders bulimia bipolar disorder and autism spectrum disorder are reportedly small in comparison to the other cases, however they tend to manifest into serious impairing conditions.  </a:t>
            </a:r>
          </a:p>
          <a:p>
            <a:r>
              <a:rPr lang="en-GB" dirty="0"/>
              <a:t>According to the PISA report (2018) a larger proportion of pupils in Wales reported less satisfaction with their lives than other OECD countries. Equally it was reported that pupils in Wales felt they had little chance of aspiring to the jobs they imagined to be doing by the age of 30, with majority reporting that the highest qualification they would achieve would be the GCSE(Welsh Government, 2019)  </a:t>
            </a:r>
          </a:p>
        </p:txBody>
      </p:sp>
      <p:sp>
        <p:nvSpPr>
          <p:cNvPr id="4" name="Slide Number Placeholder 3"/>
          <p:cNvSpPr>
            <a:spLocks noGrp="1"/>
          </p:cNvSpPr>
          <p:nvPr>
            <p:ph type="sldNum" sz="quarter" idx="5"/>
          </p:nvPr>
        </p:nvSpPr>
        <p:spPr/>
        <p:txBody>
          <a:bodyPr/>
          <a:lstStyle/>
          <a:p>
            <a:fld id="{FCE8A3CD-8B91-4068-9D2C-E385D11AF952}" type="slidenum">
              <a:rPr lang="en-GB" smtClean="0"/>
              <a:t>7</a:t>
            </a:fld>
            <a:endParaRPr lang="en-GB"/>
          </a:p>
        </p:txBody>
      </p:sp>
    </p:spTree>
    <p:extLst>
      <p:ext uri="{BB962C8B-B14F-4D97-AF65-F5344CB8AC3E}">
        <p14:creationId xmlns:p14="http://schemas.microsoft.com/office/powerpoint/2010/main" val="2029641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Choi (2018) these characteristics and traits are significantly helpful in ensuring well-being, whereas high levels of anxiety, depression and stress can hinder emotional well-being .</a:t>
            </a:r>
          </a:p>
          <a:p>
            <a:r>
              <a:rPr lang="en-GB" dirty="0"/>
              <a:t>Approximately 10-20% of children in the world suffer with mental health and are apportioned to the rise in diagnosis of rare conditions which are difficult to detect early on.</a:t>
            </a:r>
          </a:p>
          <a:p>
            <a:r>
              <a:rPr lang="en-GB" dirty="0"/>
              <a:t>A significant number of cases are reported to be linked to drug abuse, followed by anxiety disorders and depressive disorders.</a:t>
            </a:r>
          </a:p>
          <a:p>
            <a:r>
              <a:rPr lang="en-GB" dirty="0"/>
              <a:t>Other psychiatric disorders such as psychosis, eating disorders bulimia bipolar disorder and autism spectrum disorder are reportedly small in comparison to the other cases, however they tend to manifest into serious impairing conditions.  </a:t>
            </a:r>
          </a:p>
          <a:p>
            <a:r>
              <a:rPr lang="en-GB" dirty="0"/>
              <a:t>According to the PISA report (2018) a larger proportion of pupils in Wales reported less satisfaction with their lives than other OECD countries. Equally it was reported that pupils in Wales felt they had little chance of aspiring to the jobs they imagined to be doing by the age of 30, with majority reporting that the highest qualification they would achieve would be the GCSE(Welsh Government, 2019)  </a:t>
            </a:r>
          </a:p>
        </p:txBody>
      </p:sp>
      <p:sp>
        <p:nvSpPr>
          <p:cNvPr id="4" name="Slide Number Placeholder 3"/>
          <p:cNvSpPr>
            <a:spLocks noGrp="1"/>
          </p:cNvSpPr>
          <p:nvPr>
            <p:ph type="sldNum" sz="quarter" idx="5"/>
          </p:nvPr>
        </p:nvSpPr>
        <p:spPr/>
        <p:txBody>
          <a:bodyPr/>
          <a:lstStyle/>
          <a:p>
            <a:fld id="{FCE8A3CD-8B91-4068-9D2C-E385D11AF952}" type="slidenum">
              <a:rPr lang="en-GB" smtClean="0"/>
              <a:t>8</a:t>
            </a:fld>
            <a:endParaRPr lang="en-GB"/>
          </a:p>
        </p:txBody>
      </p:sp>
    </p:spTree>
    <p:extLst>
      <p:ext uri="{BB962C8B-B14F-4D97-AF65-F5344CB8AC3E}">
        <p14:creationId xmlns:p14="http://schemas.microsoft.com/office/powerpoint/2010/main" val="4073699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Studies indicate that as many as one in five children/young people may have mental health problems at any one time.</a:t>
            </a:r>
          </a:p>
          <a:p>
            <a:r>
              <a:rPr lang="en-GB" dirty="0"/>
              <a:t>When problems of these kinds are persistent, more severe and associated with other problems, it may be more appropriate to describe them as mental disorders. In these situations.</a:t>
            </a:r>
          </a:p>
          <a:p>
            <a:r>
              <a:rPr lang="en-GB" dirty="0"/>
              <a:t>However, as the severity and persistence of their problems increase to cross the threshold into disorder, there is a growing chance that they will have multiple problems that may all require intervention (a situation that doctors describe as co-morbidity). </a:t>
            </a:r>
          </a:p>
          <a:p>
            <a:r>
              <a:rPr lang="en-GB" dirty="0"/>
              <a:t>The disorders might manifest as:-</a:t>
            </a:r>
          </a:p>
          <a:p>
            <a:r>
              <a:rPr lang="en-GB" dirty="0"/>
              <a:t>conduct disorders, </a:t>
            </a:r>
            <a:r>
              <a:rPr lang="en-GB" dirty="0" err="1"/>
              <a:t>eg</a:t>
            </a:r>
            <a:r>
              <a:rPr lang="en-GB" dirty="0"/>
              <a:t> stealing, defiance, fire-setting, aggression and anti-social behaviour;</a:t>
            </a:r>
          </a:p>
          <a:p>
            <a:r>
              <a:rPr lang="en-GB" dirty="0"/>
              <a:t>attachment disorders, </a:t>
            </a:r>
            <a:r>
              <a:rPr lang="en-GB" dirty="0" err="1"/>
              <a:t>eg</a:t>
            </a:r>
            <a:r>
              <a:rPr lang="en-GB" dirty="0"/>
              <a:t> children who are markedly distressed or socially impaired as a result of an extremely abnormal pattern of attachment to parents or major care-givers</a:t>
            </a:r>
          </a:p>
          <a:p>
            <a:r>
              <a:rPr lang="en-GB" dirty="0"/>
              <a:t>psychotic disorders </a:t>
            </a:r>
            <a:r>
              <a:rPr lang="en-GB" dirty="0" err="1"/>
              <a:t>eg</a:t>
            </a:r>
            <a:r>
              <a:rPr lang="en-GB" dirty="0"/>
              <a:t> schizophrenia, manic depressive disorder, drug-induced psychosis.  </a:t>
            </a:r>
          </a:p>
          <a:p>
            <a:r>
              <a:rPr lang="en-GB" dirty="0"/>
              <a:t> eating disorders, </a:t>
            </a:r>
            <a:r>
              <a:rPr lang="en-GB" dirty="0" err="1"/>
              <a:t>eg</a:t>
            </a:r>
            <a:r>
              <a:rPr lang="en-GB" dirty="0"/>
              <a:t> pre-school eating problems, overeating, anorexia nervosa and bulimia nervosa</a:t>
            </a:r>
          </a:p>
          <a:p>
            <a:r>
              <a:rPr lang="en-GB" dirty="0"/>
              <a:t>not only children’s experience and needs but also those of others around them. Emotional problems, especially those involving anxiety, depression and poor social skills may cause much less burden than behavioural problems and their impact may not be recognised by adults until they are quite severe.</a:t>
            </a:r>
          </a:p>
        </p:txBody>
      </p:sp>
      <p:sp>
        <p:nvSpPr>
          <p:cNvPr id="4" name="Slide Number Placeholder 3"/>
          <p:cNvSpPr>
            <a:spLocks noGrp="1"/>
          </p:cNvSpPr>
          <p:nvPr>
            <p:ph type="sldNum" sz="quarter" idx="5"/>
          </p:nvPr>
        </p:nvSpPr>
        <p:spPr/>
        <p:txBody>
          <a:bodyPr/>
          <a:lstStyle/>
          <a:p>
            <a:fld id="{FCE8A3CD-8B91-4068-9D2C-E385D11AF952}" type="slidenum">
              <a:rPr lang="en-GB" smtClean="0"/>
              <a:t>13</a:t>
            </a:fld>
            <a:endParaRPr lang="en-GB"/>
          </a:p>
        </p:txBody>
      </p:sp>
    </p:spTree>
    <p:extLst>
      <p:ext uri="{BB962C8B-B14F-4D97-AF65-F5344CB8AC3E}">
        <p14:creationId xmlns:p14="http://schemas.microsoft.com/office/powerpoint/2010/main" val="1524758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Studies indicate that as many as one in five children/young people may have mental health problems at any one time.</a:t>
            </a:r>
          </a:p>
          <a:p>
            <a:r>
              <a:rPr lang="en-GB" dirty="0"/>
              <a:t>When problems of these kinds are persistent, more severe and associated with other problems, it may be more appropriate to describe them as mental disorders. In these situations.</a:t>
            </a:r>
          </a:p>
          <a:p>
            <a:r>
              <a:rPr lang="en-GB" dirty="0"/>
              <a:t>However, as the severity and persistence of their problems increase to cross the threshold into disorder, there is a growing chance that they will have multiple problems that may all require intervention (a situation that doctors describe as co-morbidity). </a:t>
            </a:r>
          </a:p>
          <a:p>
            <a:r>
              <a:rPr lang="en-GB" dirty="0"/>
              <a:t>The disorders might manifest as:-</a:t>
            </a:r>
          </a:p>
          <a:p>
            <a:r>
              <a:rPr lang="en-GB" dirty="0"/>
              <a:t>conduct disorders, </a:t>
            </a:r>
            <a:r>
              <a:rPr lang="en-GB" dirty="0" err="1"/>
              <a:t>eg</a:t>
            </a:r>
            <a:r>
              <a:rPr lang="en-GB" dirty="0"/>
              <a:t> stealing, defiance, fire-setting, aggression and anti-social behaviour;</a:t>
            </a:r>
          </a:p>
          <a:p>
            <a:r>
              <a:rPr lang="en-GB" dirty="0"/>
              <a:t>attachment disorders, </a:t>
            </a:r>
            <a:r>
              <a:rPr lang="en-GB" dirty="0" err="1"/>
              <a:t>eg</a:t>
            </a:r>
            <a:r>
              <a:rPr lang="en-GB" dirty="0"/>
              <a:t> children who are markedly distressed or socially impaired as a result of an extremely abnormal pattern of attachment to parents or major care-givers</a:t>
            </a:r>
          </a:p>
          <a:p>
            <a:r>
              <a:rPr lang="en-GB" dirty="0"/>
              <a:t>psychotic disorders </a:t>
            </a:r>
            <a:r>
              <a:rPr lang="en-GB" dirty="0" err="1"/>
              <a:t>eg</a:t>
            </a:r>
            <a:r>
              <a:rPr lang="en-GB" dirty="0"/>
              <a:t> schizophrenia, manic depressive disorder, drug-induced psychosis.  </a:t>
            </a:r>
          </a:p>
          <a:p>
            <a:r>
              <a:rPr lang="en-GB" dirty="0"/>
              <a:t> eating disorders, </a:t>
            </a:r>
            <a:r>
              <a:rPr lang="en-GB" dirty="0" err="1"/>
              <a:t>eg</a:t>
            </a:r>
            <a:r>
              <a:rPr lang="en-GB" dirty="0"/>
              <a:t> pre-school eating problems, overeating, anorexia nervosa and bulimia nervosa</a:t>
            </a:r>
          </a:p>
          <a:p>
            <a:r>
              <a:rPr lang="en-GB" dirty="0"/>
              <a:t>not only children’s experience and needs but also those of others around them. Emotional problems, especially those involving anxiety, depression and poor social skills may cause much less burden than behavioural problems and their impact may not be recognised by adults until they are quite severe.</a:t>
            </a:r>
          </a:p>
        </p:txBody>
      </p:sp>
      <p:sp>
        <p:nvSpPr>
          <p:cNvPr id="4" name="Slide Number Placeholder 3"/>
          <p:cNvSpPr>
            <a:spLocks noGrp="1"/>
          </p:cNvSpPr>
          <p:nvPr>
            <p:ph type="sldNum" sz="quarter" idx="5"/>
          </p:nvPr>
        </p:nvSpPr>
        <p:spPr/>
        <p:txBody>
          <a:bodyPr/>
          <a:lstStyle/>
          <a:p>
            <a:fld id="{FCE8A3CD-8B91-4068-9D2C-E385D11AF952}" type="slidenum">
              <a:rPr lang="en-GB" smtClean="0"/>
              <a:t>14</a:t>
            </a:fld>
            <a:endParaRPr lang="en-GB"/>
          </a:p>
        </p:txBody>
      </p:sp>
    </p:spTree>
    <p:extLst>
      <p:ext uri="{BB962C8B-B14F-4D97-AF65-F5344CB8AC3E}">
        <p14:creationId xmlns:p14="http://schemas.microsoft.com/office/powerpoint/2010/main" val="2481463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BESD is a term to be understood within an educational context that describes a range of problems that children might experience as a result of adverse experiences in the early years, difficult family relationships or ineffective behaviour management or means of engaging children effectively within the school. The term EBD (Emotional and Behavioural Difficulties) is also commonly used. </a:t>
            </a:r>
          </a:p>
          <a:p>
            <a:r>
              <a:rPr lang="en-GB" dirty="0"/>
              <a:t>The use of the term behavioural, emotional and social difficulties is based on observing persistent and seriously concerning patterns of behaviour.</a:t>
            </a:r>
          </a:p>
          <a:p>
            <a:r>
              <a:rPr lang="en-GB" dirty="0"/>
              <a:t>The definition of BESD will include many children who experience, or who are at risk of experiencing, mental health problems or disorders. Examples include those younger people who are so withdrawn and anxious that their problems impact significantly on their ability to learn, or those whose inability to sit and concentrate means that they are at risk of developing behaviour problems</a:t>
            </a:r>
          </a:p>
        </p:txBody>
      </p:sp>
      <p:sp>
        <p:nvSpPr>
          <p:cNvPr id="4" name="Slide Number Placeholder 3"/>
          <p:cNvSpPr>
            <a:spLocks noGrp="1"/>
          </p:cNvSpPr>
          <p:nvPr>
            <p:ph type="sldNum" sz="quarter" idx="5"/>
          </p:nvPr>
        </p:nvSpPr>
        <p:spPr/>
        <p:txBody>
          <a:bodyPr/>
          <a:lstStyle/>
          <a:p>
            <a:fld id="{FCE8A3CD-8B91-4068-9D2C-E385D11AF952}" type="slidenum">
              <a:rPr lang="en-GB" smtClean="0"/>
              <a:t>16</a:t>
            </a:fld>
            <a:endParaRPr lang="en-GB"/>
          </a:p>
        </p:txBody>
      </p:sp>
    </p:spTree>
    <p:extLst>
      <p:ext uri="{BB962C8B-B14F-4D97-AF65-F5344CB8AC3E}">
        <p14:creationId xmlns:p14="http://schemas.microsoft.com/office/powerpoint/2010/main" val="4257946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BESD is a term to be understood within an educational context that describes a range of problems that children might experience as a result of adverse experiences in the early years, difficult family relationships or ineffective behaviour management or means of engaging children effectively within the school. The term EBD (Emotional and Behavioural Difficulties) is also commonly used. </a:t>
            </a:r>
          </a:p>
          <a:p>
            <a:r>
              <a:rPr lang="en-GB" dirty="0"/>
              <a:t>The use of the term behavioural, emotional and social difficulties is based on observing persistent and seriously concerning patterns of behaviour.</a:t>
            </a:r>
          </a:p>
          <a:p>
            <a:r>
              <a:rPr lang="en-GB" dirty="0"/>
              <a:t>The definition of BESD will include many children who experience, or who are at risk of experiencing, mental health problems or disorders. Examples include those younger people who are so withdrawn and anxious that their problems impact significantly on their ability to learn, or those whose inability to sit and concentrate means that they are at risk of developing behaviour problems</a:t>
            </a:r>
          </a:p>
        </p:txBody>
      </p:sp>
      <p:sp>
        <p:nvSpPr>
          <p:cNvPr id="4" name="Slide Number Placeholder 3"/>
          <p:cNvSpPr>
            <a:spLocks noGrp="1"/>
          </p:cNvSpPr>
          <p:nvPr>
            <p:ph type="sldNum" sz="quarter" idx="5"/>
          </p:nvPr>
        </p:nvSpPr>
        <p:spPr/>
        <p:txBody>
          <a:bodyPr/>
          <a:lstStyle/>
          <a:p>
            <a:fld id="{FCE8A3CD-8B91-4068-9D2C-E385D11AF952}" type="slidenum">
              <a:rPr lang="en-GB" smtClean="0"/>
              <a:t>17</a:t>
            </a:fld>
            <a:endParaRPr lang="en-GB"/>
          </a:p>
        </p:txBody>
      </p:sp>
    </p:spTree>
    <p:extLst>
      <p:ext uri="{BB962C8B-B14F-4D97-AF65-F5344CB8AC3E}">
        <p14:creationId xmlns:p14="http://schemas.microsoft.com/office/powerpoint/2010/main" val="3650003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Bullying can seriously undermine emotional health in schools.</a:t>
            </a:r>
          </a:p>
          <a:p>
            <a:r>
              <a:rPr lang="en-GB" dirty="0"/>
              <a:t> Bullying has a negative and potentially long-term impact on emotional health, with symptoms that can include anxiety, depression and withdrawal, low self-esteem and problems with relationships. </a:t>
            </a:r>
          </a:p>
          <a:p>
            <a:r>
              <a:rPr lang="en-GB" dirty="0"/>
              <a:t>Bereavement is a common cause of mental health problems for young people (particularly the loss of a parent) and can be a major contributory factor to the onset of behavioural difficulties.</a:t>
            </a:r>
          </a:p>
          <a:p>
            <a:r>
              <a:rPr lang="en-GB" dirty="0"/>
              <a:t> Loss or separation is recognised as a risk factor in the development of mental health problems for pupils whose resilience is low and there is growing evidence linking childhood loss with depression, alcoholism, anxiety, school exclusion and suicidal tendencies in adolescence and adulthood.</a:t>
            </a:r>
          </a:p>
          <a:p>
            <a:endParaRPr lang="en-GB" dirty="0"/>
          </a:p>
        </p:txBody>
      </p:sp>
      <p:sp>
        <p:nvSpPr>
          <p:cNvPr id="4" name="Slide Number Placeholder 3"/>
          <p:cNvSpPr>
            <a:spLocks noGrp="1"/>
          </p:cNvSpPr>
          <p:nvPr>
            <p:ph type="sldNum" sz="quarter" idx="5"/>
          </p:nvPr>
        </p:nvSpPr>
        <p:spPr/>
        <p:txBody>
          <a:bodyPr/>
          <a:lstStyle/>
          <a:p>
            <a:fld id="{FCE8A3CD-8B91-4068-9D2C-E385D11AF952}" type="slidenum">
              <a:rPr lang="en-GB" smtClean="0"/>
              <a:t>18</a:t>
            </a:fld>
            <a:endParaRPr lang="en-GB"/>
          </a:p>
        </p:txBody>
      </p:sp>
    </p:spTree>
    <p:extLst>
      <p:ext uri="{BB962C8B-B14F-4D97-AF65-F5344CB8AC3E}">
        <p14:creationId xmlns:p14="http://schemas.microsoft.com/office/powerpoint/2010/main" val="1532669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Bullying can seriously undermine emotional health in schools.</a:t>
            </a:r>
          </a:p>
          <a:p>
            <a:r>
              <a:rPr lang="en-GB" dirty="0"/>
              <a:t> Bullying has a negative and potentially long-term impact on emotional health, with symptoms that can include anxiety, depression and withdrawal, low self-esteem and problems with relationships. </a:t>
            </a:r>
          </a:p>
          <a:p>
            <a:r>
              <a:rPr lang="en-GB" dirty="0"/>
              <a:t>Bereavement is a common cause of mental health problems for young people (particularly the loss of a parent) and can be a major contributory factor to the onset of behavioural difficulties.</a:t>
            </a:r>
          </a:p>
          <a:p>
            <a:r>
              <a:rPr lang="en-GB" dirty="0"/>
              <a:t> Loss or separation is recognised as a risk factor in the development of mental health problems for pupils whose resilience is low and there is growing evidence linking childhood loss with depression, alcoholism, anxiety, school exclusion and suicidal tendencies in adolescence and adulthood.</a:t>
            </a:r>
          </a:p>
          <a:p>
            <a:endParaRPr lang="en-GB" dirty="0"/>
          </a:p>
        </p:txBody>
      </p:sp>
      <p:sp>
        <p:nvSpPr>
          <p:cNvPr id="4" name="Slide Number Placeholder 3"/>
          <p:cNvSpPr>
            <a:spLocks noGrp="1"/>
          </p:cNvSpPr>
          <p:nvPr>
            <p:ph type="sldNum" sz="quarter" idx="5"/>
          </p:nvPr>
        </p:nvSpPr>
        <p:spPr/>
        <p:txBody>
          <a:bodyPr/>
          <a:lstStyle/>
          <a:p>
            <a:fld id="{FCE8A3CD-8B91-4068-9D2C-E385D11AF952}" type="slidenum">
              <a:rPr lang="en-GB" smtClean="0"/>
              <a:t>19</a:t>
            </a:fld>
            <a:endParaRPr lang="en-GB"/>
          </a:p>
        </p:txBody>
      </p:sp>
    </p:spTree>
    <p:extLst>
      <p:ext uri="{BB962C8B-B14F-4D97-AF65-F5344CB8AC3E}">
        <p14:creationId xmlns:p14="http://schemas.microsoft.com/office/powerpoint/2010/main" val="3403330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61BEF0D-F0BB-DE4B-95CE-6DB70DBA9567}" type="datetimeFigureOut">
              <a:rPr lang="en-US" smtClean="0"/>
              <a:pPr/>
              <a:t>9/17/2024</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3099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05BFA754-D5C3-4E66-96A6-867B257F58DC}" type="datetimeFigureOut">
              <a:rPr lang="en-US" smtClean="0"/>
              <a:t>9/17/2024</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117090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61BEF0D-F0BB-DE4B-95CE-6DB70DBA9567}" type="datetimeFigureOut">
              <a:rPr lang="en-US" smtClean="0"/>
              <a:pPr/>
              <a:t>9/17/2024</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361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05BFA754-D5C3-4E66-96A6-867B257F58DC}" type="datetimeFigureOut">
              <a:rPr lang="en-US" smtClean="0"/>
              <a:t>9/17/2024</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728944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61BEF0D-F0BB-DE4B-95CE-6DB70DBA9567}" type="datetimeFigureOut">
              <a:rPr lang="en-US" smtClean="0"/>
              <a:pPr/>
              <a:t>9/17/2024</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1716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61BEF0D-F0BB-DE4B-95CE-6DB70DBA9567}" type="datetimeFigureOut">
              <a:rPr lang="en-US" smtClean="0"/>
              <a:pPr/>
              <a:t>9/17/2024</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4152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61BEF0D-F0BB-DE4B-95CE-6DB70DBA9567}" type="datetimeFigureOut">
              <a:rPr lang="en-US" smtClean="0"/>
              <a:pPr/>
              <a:t>9/17/2024</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2842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61BEF0D-F0BB-DE4B-95CE-6DB70DBA9567}" type="datetimeFigureOut">
              <a:rPr lang="en-US" smtClean="0"/>
              <a:pPr/>
              <a:t>9/17/2024</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9542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61BEF0D-F0BB-DE4B-95CE-6DB70DBA9567}" type="datetimeFigureOut">
              <a:rPr lang="en-US" smtClean="0"/>
              <a:pPr/>
              <a:t>9/17/2024</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4762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61BEF0D-F0BB-DE4B-95CE-6DB70DBA9567}" type="datetimeFigureOut">
              <a:rPr lang="en-US" smtClean="0"/>
              <a:pPr/>
              <a:t>9/17/2024</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3756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61BEF0D-F0BB-DE4B-95CE-6DB70DBA9567}" type="datetimeFigureOut">
              <a:rPr lang="en-US" smtClean="0"/>
              <a:pPr/>
              <a:t>9/17/2024</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0608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9/17/2024</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75922310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courses.lumenlearning.com/wmopen-psychology/chapter/introduction-to-mental-health/"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courses.lumenlearning.com/wmopen-psychology/chapter/introduction-to-mental-health/"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ar.wikipedia.org/wiki/%D9%85%D9%84%D9%81:Person_icon_BLACK-01.svg" TargetMode="External"/><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ar.wikipedia.org/wiki/%D9%85%D9%84%D9%81:Person_icon_BLACK-01.svg" TargetMode="External"/><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customXml" Target="../ink/ink1.xml"/><Relationship Id="rId4" Type="http://schemas.openxmlformats.org/officeDocument/2006/relationships/hyperlink" Target="https://ar.wikipedia.org/wiki/%D9%85%D9%84%D9%81:Person_icon_BLACK-01.sv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customXml" Target="../ink/ink2.xml"/><Relationship Id="rId4" Type="http://schemas.openxmlformats.org/officeDocument/2006/relationships/hyperlink" Target="https://ar.wikipedia.org/wiki/%D9%85%D9%84%D9%81:Person_icon_BLACK-01.svg"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s://pixabay.com/en/boy-young-stand-show-pointing-30617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hyperlink" Target="https://pixabay.com/en/boy-young-stand-show-pointing-306170/"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estyn.gov.wales/system/files/2021-08/Learner%20resilience%20cy.pdf"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estyn.gov.wales/system/files/2021-08/Learner%20resilience%20en.pdf"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gov.wales/sites/default/files/statistics-and-research/2019-12/achievement-15-year-olds-program-international-student-assessment-pisa-national-report-2018_0.pdf" TargetMode="External"/><Relationship Id="rId2" Type="http://schemas.openxmlformats.org/officeDocument/2006/relationships/hyperlink" Target="https://search-proquest-com.ezproxy.uwtsd.ac.uk/docview/2009153040?accountid=130472&amp;rfr_id=info%3Axri%2Fsid%3Aprimo"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s://www.who.int/news-room/fact-sheets/detail/mental-health-strengthening-our-response" TargetMode="External"/><Relationship Id="rId2" Type="http://schemas.openxmlformats.org/officeDocument/2006/relationships/hyperlink" Target="https://gov.wales/sites/default/files/consultations/2018-12/draft-additional-learning-needs-code-for-wales_0.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262AAAC7-5158-E55C-FBFE-1EA776E34E6F}"/>
              </a:ext>
            </a:extLst>
          </p:cNvPr>
          <p:cNvSpPr>
            <a:spLocks noGrp="1"/>
          </p:cNvSpPr>
          <p:nvPr>
            <p:ph type="subTitle" idx="1"/>
          </p:nvPr>
        </p:nvSpPr>
        <p:spPr>
          <a:xfrm>
            <a:off x="1524000" y="3703638"/>
            <a:ext cx="9144000" cy="1655762"/>
          </a:xfrm>
        </p:spPr>
        <p:txBody>
          <a:bodyPr/>
          <a:lstStyle/>
          <a:p>
            <a:r>
              <a:rPr lang="en-GB" sz="2400" b="1" dirty="0">
                <a:solidFill>
                  <a:srgbClr val="0070C0"/>
                </a:solidFill>
              </a:rPr>
              <a:t>ECES5016</a:t>
            </a:r>
            <a:br>
              <a:rPr lang="en-GB" sz="2400" b="1" dirty="0">
                <a:solidFill>
                  <a:srgbClr val="0070C0"/>
                </a:solidFill>
              </a:rPr>
            </a:br>
            <a:r>
              <a:rPr lang="en-GB" sz="2400" b="1" dirty="0">
                <a:solidFill>
                  <a:srgbClr val="0070C0"/>
                </a:solidFill>
              </a:rPr>
              <a:t>Behaviour and Learning; </a:t>
            </a:r>
          </a:p>
          <a:p>
            <a:r>
              <a:rPr lang="en-GB" sz="2400" b="1" dirty="0">
                <a:solidFill>
                  <a:srgbClr val="0070C0"/>
                </a:solidFill>
              </a:rPr>
              <a:t>Approaches to classroom management </a:t>
            </a:r>
            <a:br>
              <a:rPr lang="en-GB" b="1" dirty="0">
                <a:solidFill>
                  <a:srgbClr val="0070C0"/>
                </a:solidFill>
              </a:rPr>
            </a:br>
            <a:r>
              <a:rPr lang="en-GB" sz="2400" b="1" dirty="0">
                <a:solidFill>
                  <a:srgbClr val="0070C0"/>
                </a:solidFill>
              </a:rPr>
              <a:t>Session 5</a:t>
            </a:r>
          </a:p>
          <a:p>
            <a:endParaRPr lang="en-US" dirty="0"/>
          </a:p>
        </p:txBody>
      </p:sp>
      <p:sp>
        <p:nvSpPr>
          <p:cNvPr id="7" name="Title 5">
            <a:extLst>
              <a:ext uri="{FF2B5EF4-FFF2-40B4-BE49-F238E27FC236}">
                <a16:creationId xmlns:a16="http://schemas.microsoft.com/office/drawing/2014/main" id="{07A6BE07-C423-676E-EB64-166FE4B2F5E8}"/>
              </a:ext>
            </a:extLst>
          </p:cNvPr>
          <p:cNvSpPr>
            <a:spLocks noGrp="1"/>
          </p:cNvSpPr>
          <p:nvPr>
            <p:ph type="ctrTitle"/>
          </p:nvPr>
        </p:nvSpPr>
        <p:spPr>
          <a:xfrm>
            <a:off x="1524000" y="1214438"/>
            <a:ext cx="9144000" cy="2387600"/>
          </a:xfrm>
        </p:spPr>
        <p:txBody>
          <a:bodyPr>
            <a:noAutofit/>
          </a:bodyPr>
          <a:lstStyle/>
          <a:p>
            <a:r>
              <a:rPr lang="en-GB" sz="4800" b="1" dirty="0"/>
              <a:t>ECES5016</a:t>
            </a:r>
            <a:br>
              <a:rPr lang="en-GB" sz="4800" b="1" dirty="0"/>
            </a:br>
            <a:r>
              <a:rPr lang="cy-GB" sz="4800" b="1" dirty="0"/>
              <a:t>Ymddygiad a Dysgu; </a:t>
            </a:r>
            <a:br>
              <a:rPr lang="cy-GB" sz="4800" b="1" dirty="0"/>
            </a:br>
            <a:r>
              <a:rPr lang="cy-GB" sz="4800" b="1" dirty="0"/>
              <a:t>Dulliau o reoli’r ystafell ddosbarth</a:t>
            </a:r>
            <a:br>
              <a:rPr lang="cy-GB" sz="7200" b="1" dirty="0"/>
            </a:br>
            <a:r>
              <a:rPr lang="cy-GB" sz="3600" b="1" dirty="0"/>
              <a:t>Sesiwn 5</a:t>
            </a:r>
            <a:endParaRPr lang="cy-GB" sz="4800" dirty="0"/>
          </a:p>
        </p:txBody>
      </p:sp>
    </p:spTree>
    <p:extLst>
      <p:ext uri="{BB962C8B-B14F-4D97-AF65-F5344CB8AC3E}">
        <p14:creationId xmlns:p14="http://schemas.microsoft.com/office/powerpoint/2010/main" val="3466857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7F8865D-B29C-F797-BD1F-89F1D6F6ED67}"/>
              </a:ext>
            </a:extLst>
          </p:cNvPr>
          <p:cNvSpPr>
            <a:spLocks noGrp="1"/>
          </p:cNvSpPr>
          <p:nvPr>
            <p:ph type="title"/>
          </p:nvPr>
        </p:nvSpPr>
        <p:spPr/>
        <p:txBody>
          <a:bodyPr/>
          <a:lstStyle/>
          <a:p>
            <a:r>
              <a:rPr lang="cy-GB" dirty="0"/>
              <a:t>Lles Emosiynol a Meddyliol</a:t>
            </a:r>
          </a:p>
        </p:txBody>
      </p:sp>
      <p:sp>
        <p:nvSpPr>
          <p:cNvPr id="5" name="Text Placeholder 4">
            <a:extLst>
              <a:ext uri="{FF2B5EF4-FFF2-40B4-BE49-F238E27FC236}">
                <a16:creationId xmlns:a16="http://schemas.microsoft.com/office/drawing/2014/main" id="{087A04D4-EB4D-BA61-E147-7D51CE9958A9}"/>
              </a:ext>
            </a:extLst>
          </p:cNvPr>
          <p:cNvSpPr>
            <a:spLocks noGrp="1"/>
          </p:cNvSpPr>
          <p:nvPr>
            <p:ph type="body" idx="1"/>
          </p:nvPr>
        </p:nvSpPr>
        <p:spPr/>
        <p:txBody>
          <a:bodyPr/>
          <a:lstStyle/>
          <a:p>
            <a:r>
              <a:rPr lang="en-GB" dirty="0">
                <a:solidFill>
                  <a:srgbClr val="0070C0"/>
                </a:solidFill>
              </a:rPr>
              <a:t>Emotional and Mental well-being</a:t>
            </a:r>
            <a:endParaRPr lang="en-US" dirty="0">
              <a:solidFill>
                <a:srgbClr val="0070C0"/>
              </a:solidFill>
            </a:endParaRPr>
          </a:p>
        </p:txBody>
      </p:sp>
      <p:pic>
        <p:nvPicPr>
          <p:cNvPr id="1026" name="Picture 2" descr="5 mental health tips to help you tackle 2022 - Los Angeles Times">
            <a:extLst>
              <a:ext uri="{FF2B5EF4-FFF2-40B4-BE49-F238E27FC236}">
                <a16:creationId xmlns:a16="http://schemas.microsoft.com/office/drawing/2014/main" id="{A14C69D9-1010-C086-00B8-1F99B9C134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7217" y="325729"/>
            <a:ext cx="4837566" cy="3224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742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cy-GB" dirty="0"/>
              <a:t>Amcanion</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1519615" y="1640481"/>
            <a:ext cx="8100042" cy="2894574"/>
          </a:xfrm>
        </p:spPr>
        <p:txBody>
          <a:bodyPr>
            <a:normAutofit fontScale="62500" lnSpcReduction="20000"/>
          </a:bodyPr>
          <a:lstStyle/>
          <a:p>
            <a:pPr marL="342900" lvl="0" indent="-342900" algn="just">
              <a:lnSpc>
                <a:spcPct val="115000"/>
              </a:lnSpc>
              <a:spcBef>
                <a:spcPts val="1200"/>
              </a:spcBef>
              <a:spcAft>
                <a:spcPts val="1000"/>
              </a:spcAft>
              <a:buFont typeface="Symbol" panose="05050102010706020507" pitchFamily="18" charset="2"/>
              <a:buChar char=""/>
            </a:pPr>
            <a:r>
              <a:rPr lang="cy-GB" sz="2600" dirty="0">
                <a:latin typeface="Calibri" panose="020F0502020204030204" pitchFamily="34" charset="0"/>
                <a:cs typeface="Calibri" panose="020F0502020204030204" pitchFamily="34" charset="0"/>
              </a:rPr>
              <a:t>Arddangos dealltwriaeth feirniadol o theori ymddygiad allweddol a therminoleg berthnasol.</a:t>
            </a:r>
          </a:p>
          <a:p>
            <a:pPr marL="342900" lvl="0" indent="-342900" algn="just">
              <a:lnSpc>
                <a:spcPct val="115000"/>
              </a:lnSpc>
              <a:spcBef>
                <a:spcPts val="1200"/>
              </a:spcBef>
              <a:spcAft>
                <a:spcPts val="1000"/>
              </a:spcAft>
              <a:buFont typeface="Symbol" panose="05050102010706020507" pitchFamily="18" charset="2"/>
              <a:buChar char=""/>
            </a:pPr>
            <a:r>
              <a:rPr lang="cy-GB" sz="2600" dirty="0">
                <a:latin typeface="Calibri" panose="020F0502020204030204" pitchFamily="34" charset="0"/>
                <a:cs typeface="Calibri" panose="020F0502020204030204" pitchFamily="34" charset="0"/>
              </a:rPr>
              <a:t>Dadansoddi’n feirniadol ystod o strategaethau ac ymyriadau addasu ymddygiad.</a:t>
            </a:r>
          </a:p>
          <a:p>
            <a:pPr marL="342900" lvl="0" indent="-342900" algn="just">
              <a:lnSpc>
                <a:spcPct val="115000"/>
              </a:lnSpc>
              <a:spcBef>
                <a:spcPts val="1200"/>
              </a:spcBef>
              <a:spcAft>
                <a:spcPts val="1000"/>
              </a:spcAft>
              <a:buFont typeface="Symbol" panose="05050102010706020507" pitchFamily="18" charset="2"/>
              <a:buChar char=""/>
            </a:pPr>
            <a:r>
              <a:rPr lang="cy-GB" sz="2600" dirty="0">
                <a:latin typeface="Calibri" panose="020F0502020204030204" pitchFamily="34" charset="0"/>
                <a:cs typeface="Calibri" panose="020F0502020204030204" pitchFamily="34" charset="0"/>
              </a:rPr>
              <a:t>Archwilio’n feirniadol rôl yr oedolyn o ran rheoli ymddygiad a datblygu fframweithiau ymddygiad cadarnhaol.</a:t>
            </a:r>
          </a:p>
          <a:p>
            <a:pPr marL="342900" lvl="0" indent="-342900" algn="just">
              <a:lnSpc>
                <a:spcPct val="115000"/>
              </a:lnSpc>
              <a:spcBef>
                <a:spcPts val="1200"/>
              </a:spcBef>
              <a:spcAft>
                <a:spcPts val="1000"/>
              </a:spcAft>
              <a:buFont typeface="Symbol" panose="05050102010706020507" pitchFamily="18" charset="2"/>
              <a:buChar char=""/>
            </a:pPr>
            <a:r>
              <a:rPr lang="cy-GB" sz="2600" dirty="0">
                <a:latin typeface="Calibri" panose="020F0502020204030204" pitchFamily="34" charset="0"/>
                <a:cs typeface="Calibri" panose="020F0502020204030204" pitchFamily="34" charset="0"/>
              </a:rPr>
              <a:t>Archwilio ystyr lles emosiynol a meddyliol.</a:t>
            </a:r>
          </a:p>
          <a:p>
            <a:pPr marL="342900" lvl="0" indent="-342900" algn="just">
              <a:lnSpc>
                <a:spcPct val="115000"/>
              </a:lnSpc>
              <a:spcBef>
                <a:spcPts val="1200"/>
              </a:spcBef>
              <a:spcAft>
                <a:spcPts val="1000"/>
              </a:spcAft>
              <a:buFont typeface="Symbol" panose="05050102010706020507" pitchFamily="18" charset="2"/>
              <a:buChar char=""/>
            </a:pPr>
            <a:r>
              <a:rPr lang="cy-GB" sz="2600" dirty="0">
                <a:latin typeface="Calibri" panose="020F0502020204030204" pitchFamily="34" charset="0"/>
                <a:cs typeface="Calibri" panose="020F0502020204030204" pitchFamily="34" charset="0"/>
              </a:rPr>
              <a:t>Archwilio sut mae lles emosiynol a meddyliol yn effeithio ar ymddygiad.</a:t>
            </a:r>
          </a:p>
          <a:p>
            <a:pPr marL="0" indent="0" algn="just">
              <a:lnSpc>
                <a:spcPct val="115000"/>
              </a:lnSpc>
              <a:spcBef>
                <a:spcPts val="900"/>
              </a:spcBef>
              <a:spcAft>
                <a:spcPts val="750"/>
              </a:spcAft>
              <a:buNone/>
            </a:pPr>
            <a:endParaRPr lang="en-US" sz="1500"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405993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en-GB" dirty="0"/>
              <a:t>Objectives</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1519615" y="1640481"/>
            <a:ext cx="8100042" cy="2648647"/>
          </a:xfrm>
        </p:spPr>
        <p:txBody>
          <a:bodyPr>
            <a:normAutofit fontScale="77500" lnSpcReduction="20000"/>
          </a:bodyPr>
          <a:lstStyle/>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Demonstrate a critical understanding of key behavioural theory and relevant terminology.</a:t>
            </a:r>
            <a:endParaRPr lang="en-US" sz="2000" dirty="0">
              <a:latin typeface="Calibri" panose="020F0502020204030204" pitchFamily="34" charset="0"/>
              <a:ea typeface="Times New Roman" panose="02020603050405020304" pitchFamily="18" charset="0"/>
              <a:cs typeface="Calibri" panose="020F0502020204030204" pitchFamily="34" charset="0"/>
            </a:endParaRP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Critically analyse a range of behavioural modification strategies and interventions.</a:t>
            </a:r>
            <a:endParaRPr lang="en-US" sz="2000" dirty="0">
              <a:latin typeface="Calibri" panose="020F0502020204030204" pitchFamily="34" charset="0"/>
              <a:ea typeface="Times New Roman" panose="02020603050405020304" pitchFamily="18" charset="0"/>
              <a:cs typeface="Calibri" panose="020F0502020204030204" pitchFamily="34" charset="0"/>
            </a:endParaRP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Critically examine the role of the adult in behaviour management and the development of positive behavioural frameworks.</a:t>
            </a: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cs typeface="Calibri" panose="020F0502020204030204" pitchFamily="34" charset="0"/>
              </a:rPr>
              <a:t>Explore the meaning of emotional and mental well-being</a:t>
            </a: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cs typeface="Calibri" panose="020F0502020204030204" pitchFamily="34" charset="0"/>
              </a:rPr>
              <a:t>Examine how emotional and mental well-being affects behaviour </a:t>
            </a:r>
          </a:p>
          <a:p>
            <a:pPr marL="257175" indent="-257175" algn="just">
              <a:lnSpc>
                <a:spcPct val="115000"/>
              </a:lnSpc>
              <a:spcBef>
                <a:spcPts val="900"/>
              </a:spcBef>
              <a:spcAft>
                <a:spcPts val="750"/>
              </a:spcAft>
              <a:buFont typeface="Symbol" panose="05050102010706020507" pitchFamily="18" charset="2"/>
              <a:buChar char=""/>
            </a:pPr>
            <a:endParaRPr lang="en-US" sz="1500"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240647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6E2C7-A72B-40D3-9B93-34F0CE908E54}"/>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Diffiniad o les emosiynol a meddyliol</a:t>
            </a:r>
          </a:p>
        </p:txBody>
      </p:sp>
      <p:sp>
        <p:nvSpPr>
          <p:cNvPr id="3" name="Content Placeholder 2">
            <a:extLst>
              <a:ext uri="{FF2B5EF4-FFF2-40B4-BE49-F238E27FC236}">
                <a16:creationId xmlns:a16="http://schemas.microsoft.com/office/drawing/2014/main" id="{070E4981-BFB2-40FD-A2F9-429A14BC8D5B}"/>
              </a:ext>
            </a:extLst>
          </p:cNvPr>
          <p:cNvSpPr>
            <a:spLocks noGrp="1"/>
          </p:cNvSpPr>
          <p:nvPr>
            <p:ph idx="1"/>
          </p:nvPr>
        </p:nvSpPr>
        <p:spPr>
          <a:xfrm>
            <a:off x="1094345" y="1905669"/>
            <a:ext cx="9743046" cy="3675056"/>
          </a:xfrm>
        </p:spPr>
        <p:txBody>
          <a:bodyPr>
            <a:normAutofit fontScale="92500" lnSpcReduction="10000"/>
          </a:bodyPr>
          <a:lstStyle/>
          <a:p>
            <a:pPr marL="0" indent="0">
              <a:buNone/>
            </a:pPr>
            <a:r>
              <a:rPr lang="cy-GB" sz="2400" dirty="0">
                <a:latin typeface="Arial" panose="020B0604020202020204" pitchFamily="34" charset="0"/>
                <a:cs typeface="Arial" panose="020B0604020202020204" pitchFamily="34" charset="0"/>
              </a:rPr>
              <a:t>‘cyflwr o lesiant lle mae unigolyn yn gwireddu ei alluoedd ei hun, yn gallu ymdopi â straen arferol bywyd, yn gallu gweithio’n gynhyrchiol ac yn gallu gwneud cyfraniad at ei gymuned neu ei chymuned’ </a:t>
            </a:r>
          </a:p>
          <a:p>
            <a:pPr marL="0" indent="0">
              <a:buNone/>
            </a:pPr>
            <a:r>
              <a:rPr lang="cy-GB" sz="2000" dirty="0">
                <a:latin typeface="Arial" panose="020B0604020202020204" pitchFamily="34" charset="0"/>
                <a:cs typeface="Arial" panose="020B0604020202020204" pitchFamily="34" charset="0"/>
              </a:rPr>
              <a:t>                                                                             (Sefydliad Iechyd y Byd, 2018)</a:t>
            </a:r>
          </a:p>
          <a:p>
            <a:pPr marL="0" indent="0">
              <a:buNone/>
            </a:pPr>
            <a:endParaRPr lang="cy-GB" sz="2000" dirty="0">
              <a:latin typeface="Arial" panose="020B0604020202020204" pitchFamily="34" charset="0"/>
              <a:cs typeface="Arial" panose="020B0604020202020204" pitchFamily="34" charset="0"/>
            </a:endParaRPr>
          </a:p>
          <a:p>
            <a:pPr marL="0" indent="0">
              <a:buNone/>
            </a:pPr>
            <a:endParaRPr lang="cy-GB" sz="2000" dirty="0">
              <a:latin typeface="Arial" panose="020B0604020202020204" pitchFamily="34" charset="0"/>
              <a:cs typeface="Arial" panose="020B0604020202020204" pitchFamily="34" charset="0"/>
            </a:endParaRPr>
          </a:p>
          <a:p>
            <a:pPr marL="0" indent="0">
              <a:buNone/>
            </a:pPr>
            <a:r>
              <a:rPr lang="cy-GB" sz="2600" dirty="0">
                <a:latin typeface="Arial" panose="020B0604020202020204" pitchFamily="34" charset="0"/>
                <a:cs typeface="Arial" panose="020B0604020202020204" pitchFamily="34" charset="0"/>
              </a:rPr>
              <a:t>‘Disgrifiwyd lles emosiynol fel ‘cyflwr cyfannol, goddrychol sy’n bresennol pan fydd amrywiaeth o deimladau, gan gynnwys egni, hyder, didwylledd, mwynhad, hapusrwydd, llonyddwch, a gofal, yn cael eu cyfuno a’u cydbwyso’</a:t>
            </a:r>
          </a:p>
          <a:p>
            <a:pPr marL="0" indent="0">
              <a:buNone/>
            </a:pPr>
            <a:r>
              <a:rPr lang="cy-GB" sz="2000" dirty="0">
                <a:latin typeface="Arial" panose="020B0604020202020204" pitchFamily="34" charset="0"/>
                <a:cs typeface="Arial" panose="020B0604020202020204" pitchFamily="34" charset="0"/>
              </a:rPr>
              <a:t>                                                                              (Llywodraeth Cymru, 2010)     </a:t>
            </a:r>
          </a:p>
        </p:txBody>
      </p:sp>
    </p:spTree>
    <p:extLst>
      <p:ext uri="{BB962C8B-B14F-4D97-AF65-F5344CB8AC3E}">
        <p14:creationId xmlns:p14="http://schemas.microsoft.com/office/powerpoint/2010/main" val="2036808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6E2C7-A72B-40D3-9B93-34F0CE908E54}"/>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Emotional and mental well-being definition</a:t>
            </a:r>
          </a:p>
        </p:txBody>
      </p:sp>
      <p:sp>
        <p:nvSpPr>
          <p:cNvPr id="3" name="Content Placeholder 2">
            <a:extLst>
              <a:ext uri="{FF2B5EF4-FFF2-40B4-BE49-F238E27FC236}">
                <a16:creationId xmlns:a16="http://schemas.microsoft.com/office/drawing/2014/main" id="{070E4981-BFB2-40FD-A2F9-429A14BC8D5B}"/>
              </a:ext>
            </a:extLst>
          </p:cNvPr>
          <p:cNvSpPr>
            <a:spLocks noGrp="1"/>
          </p:cNvSpPr>
          <p:nvPr>
            <p:ph idx="1"/>
          </p:nvPr>
        </p:nvSpPr>
        <p:spPr>
          <a:xfrm>
            <a:off x="1094345" y="1905669"/>
            <a:ext cx="9743046" cy="3675056"/>
          </a:xfrm>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‘a state of well-being in which an individual realises his or her own abilities, can cope with the normal stresses of life, can work productively and is able to make a contribution to his or her community’ </a:t>
            </a:r>
          </a:p>
          <a:p>
            <a:pPr marL="0" indent="0">
              <a:buNone/>
            </a:pPr>
            <a:r>
              <a:rPr lang="en-GB" sz="2000" dirty="0">
                <a:latin typeface="Arial" panose="020B0604020202020204" pitchFamily="34" charset="0"/>
                <a:cs typeface="Arial" panose="020B0604020202020204" pitchFamily="34" charset="0"/>
              </a:rPr>
              <a:t>                                                                             (World Health Organisation, 2018)</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‘Emotional well-being has been described as ‘a holistic, subjective state which is present when a range of feelings, among them energy, confidence, openness, enjoyment, happiness, calm, and caring, are combined and balanced’</a:t>
            </a:r>
          </a:p>
          <a:p>
            <a:pPr marL="0" indent="0">
              <a:buNone/>
            </a:pPr>
            <a:r>
              <a:rPr lang="en-GB" sz="2000" dirty="0">
                <a:latin typeface="Arial" panose="020B0604020202020204" pitchFamily="34" charset="0"/>
                <a:cs typeface="Arial" panose="020B0604020202020204" pitchFamily="34" charset="0"/>
              </a:rPr>
              <a:t>                                                                              (Welsh Government, 2010)     </a:t>
            </a:r>
          </a:p>
        </p:txBody>
      </p:sp>
    </p:spTree>
    <p:extLst>
      <p:ext uri="{BB962C8B-B14F-4D97-AF65-F5344CB8AC3E}">
        <p14:creationId xmlns:p14="http://schemas.microsoft.com/office/powerpoint/2010/main" val="821295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7A8D-BD8D-4D12-B456-409322925E16}"/>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Lles Emosiynol a Meddyliol</a:t>
            </a:r>
          </a:p>
        </p:txBody>
      </p:sp>
      <p:pic>
        <p:nvPicPr>
          <p:cNvPr id="4" name="Picture 3" descr="A picture containing indoor, sitting&#10;&#10;Description automatically generated">
            <a:extLst>
              <a:ext uri="{FF2B5EF4-FFF2-40B4-BE49-F238E27FC236}">
                <a16:creationId xmlns:a16="http://schemas.microsoft.com/office/drawing/2014/main" id="{DDCDC4C2-635C-43FB-A777-A322912A765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62573" y="1841563"/>
            <a:ext cx="3685734" cy="3174871"/>
          </a:xfrm>
          <a:prstGeom prst="rect">
            <a:avLst/>
          </a:prstGeom>
        </p:spPr>
      </p:pic>
      <p:sp>
        <p:nvSpPr>
          <p:cNvPr id="6" name="TextBox 5">
            <a:extLst>
              <a:ext uri="{FF2B5EF4-FFF2-40B4-BE49-F238E27FC236}">
                <a16:creationId xmlns:a16="http://schemas.microsoft.com/office/drawing/2014/main" id="{70FDB8EF-81F4-46C5-9DCC-5D5B2C75DF84}"/>
              </a:ext>
            </a:extLst>
          </p:cNvPr>
          <p:cNvSpPr txBox="1"/>
          <p:nvPr/>
        </p:nvSpPr>
        <p:spPr>
          <a:xfrm>
            <a:off x="1111348" y="2700997"/>
            <a:ext cx="5978769" cy="430887"/>
          </a:xfrm>
          <a:prstGeom prst="rect">
            <a:avLst/>
          </a:prstGeom>
          <a:noFill/>
        </p:spPr>
        <p:txBody>
          <a:bodyPr wrap="square" rtlCol="0">
            <a:spAutoFit/>
          </a:bodyPr>
          <a:lstStyle/>
          <a:p>
            <a:endParaRPr lang="en-GB" sz="2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30436D1-7493-4B29-B104-22137EE2E076}"/>
              </a:ext>
            </a:extLst>
          </p:cNvPr>
          <p:cNvSpPr txBox="1"/>
          <p:nvPr/>
        </p:nvSpPr>
        <p:spPr>
          <a:xfrm>
            <a:off x="838200" y="1690062"/>
            <a:ext cx="5899051" cy="3139321"/>
          </a:xfrm>
          <a:prstGeom prst="rect">
            <a:avLst/>
          </a:prstGeom>
          <a:noFill/>
        </p:spPr>
        <p:txBody>
          <a:bodyPr wrap="square" rtlCol="0">
            <a:spAutoFit/>
          </a:bodyPr>
          <a:lstStyle/>
          <a:p>
            <a:r>
              <a:rPr lang="cy-GB" sz="2200" dirty="0">
                <a:latin typeface="Arial" panose="020B0604020202020204" pitchFamily="34" charset="0"/>
                <a:cs typeface="Arial" panose="020B0604020202020204" pitchFamily="34" charset="0"/>
              </a:rPr>
              <a:t>Rhinweddau a nodweddion sy’n cefnogi lles emosiynol a seicolegol</a:t>
            </a:r>
          </a:p>
          <a:p>
            <a:endParaRPr lang="cy-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cy-GB" sz="2200" dirty="0">
                <a:latin typeface="Arial" panose="020B0604020202020204" pitchFamily="34" charset="0"/>
                <a:cs typeface="Arial" panose="020B0604020202020204" pitchFamily="34" charset="0"/>
              </a:rPr>
              <a:t>Hunan-barch                   </a:t>
            </a:r>
          </a:p>
          <a:p>
            <a:pPr marL="342900" indent="-342900">
              <a:buFont typeface="Arial" panose="020B0604020202020204" pitchFamily="34" charset="0"/>
              <a:buChar char="•"/>
            </a:pPr>
            <a:r>
              <a:rPr lang="cy-GB" sz="2200" dirty="0">
                <a:latin typeface="Arial" panose="020B0604020202020204" pitchFamily="34" charset="0"/>
                <a:cs typeface="Arial" panose="020B0604020202020204" pitchFamily="34" charset="0"/>
              </a:rPr>
              <a:t>Gobaith  </a:t>
            </a:r>
          </a:p>
          <a:p>
            <a:pPr marL="342900" indent="-342900">
              <a:buFont typeface="Arial" panose="020B0604020202020204" pitchFamily="34" charset="0"/>
              <a:buChar char="•"/>
            </a:pPr>
            <a:r>
              <a:rPr lang="cy-GB" sz="2200" dirty="0">
                <a:latin typeface="Arial" panose="020B0604020202020204" pitchFamily="34" charset="0"/>
                <a:cs typeface="Arial" panose="020B0604020202020204" pitchFamily="34" charset="0"/>
              </a:rPr>
              <a:t>Cymhelliad                      </a:t>
            </a:r>
          </a:p>
          <a:p>
            <a:pPr marL="342900" indent="-342900">
              <a:buFont typeface="Arial" panose="020B0604020202020204" pitchFamily="34" charset="0"/>
              <a:buChar char="•"/>
            </a:pPr>
            <a:r>
              <a:rPr lang="cy-GB" sz="2200" dirty="0">
                <a:latin typeface="Arial" panose="020B0604020202020204" pitchFamily="34" charset="0"/>
                <a:cs typeface="Arial" panose="020B0604020202020204" pitchFamily="34" charset="0"/>
              </a:rPr>
              <a:t>Optimistiaeth</a:t>
            </a:r>
          </a:p>
          <a:p>
            <a:pPr marL="342900" indent="-342900">
              <a:buFont typeface="Arial" panose="020B0604020202020204" pitchFamily="34" charset="0"/>
              <a:buChar char="•"/>
            </a:pPr>
            <a:r>
              <a:rPr lang="cy-GB" sz="2200" dirty="0">
                <a:latin typeface="Arial" panose="020B0604020202020204" pitchFamily="34" charset="0"/>
                <a:cs typeface="Arial" panose="020B0604020202020204" pitchFamily="34" charset="0"/>
              </a:rPr>
              <a:t>Gwydnwch</a:t>
            </a:r>
          </a:p>
          <a:p>
            <a:pPr marL="342900" indent="-342900">
              <a:buFont typeface="Arial" panose="020B0604020202020204" pitchFamily="34" charset="0"/>
              <a:buChar char="•"/>
            </a:pPr>
            <a:r>
              <a:rPr lang="cy-GB" sz="2200" dirty="0" err="1">
                <a:latin typeface="Arial" panose="020B0604020202020204" pitchFamily="34" charset="0"/>
                <a:cs typeface="Arial" panose="020B0604020202020204" pitchFamily="34" charset="0"/>
              </a:rPr>
              <a:t>Hunaneffeithiolrwydd</a:t>
            </a:r>
            <a:endParaRPr lang="cy-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2026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7A8D-BD8D-4D12-B456-409322925E1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Emotional and Mental Well-Being</a:t>
            </a:r>
          </a:p>
        </p:txBody>
      </p:sp>
      <p:pic>
        <p:nvPicPr>
          <p:cNvPr id="4" name="Picture 3" descr="A picture containing indoor, sitting&#10;&#10;Description automatically generated">
            <a:extLst>
              <a:ext uri="{FF2B5EF4-FFF2-40B4-BE49-F238E27FC236}">
                <a16:creationId xmlns:a16="http://schemas.microsoft.com/office/drawing/2014/main" id="{DDCDC4C2-635C-43FB-A777-A322912A765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62573" y="1841563"/>
            <a:ext cx="3685734" cy="3174871"/>
          </a:xfrm>
          <a:prstGeom prst="rect">
            <a:avLst/>
          </a:prstGeom>
        </p:spPr>
      </p:pic>
      <p:sp>
        <p:nvSpPr>
          <p:cNvPr id="6" name="TextBox 5">
            <a:extLst>
              <a:ext uri="{FF2B5EF4-FFF2-40B4-BE49-F238E27FC236}">
                <a16:creationId xmlns:a16="http://schemas.microsoft.com/office/drawing/2014/main" id="{70FDB8EF-81F4-46C5-9DCC-5D5B2C75DF84}"/>
              </a:ext>
            </a:extLst>
          </p:cNvPr>
          <p:cNvSpPr txBox="1"/>
          <p:nvPr/>
        </p:nvSpPr>
        <p:spPr>
          <a:xfrm>
            <a:off x="1111348" y="2700997"/>
            <a:ext cx="5978769" cy="430887"/>
          </a:xfrm>
          <a:prstGeom prst="rect">
            <a:avLst/>
          </a:prstGeom>
          <a:noFill/>
        </p:spPr>
        <p:txBody>
          <a:bodyPr wrap="square" rtlCol="0">
            <a:spAutoFit/>
          </a:bodyPr>
          <a:lstStyle/>
          <a:p>
            <a:endParaRPr lang="en-GB" sz="2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30436D1-7493-4B29-B104-22137EE2E076}"/>
              </a:ext>
            </a:extLst>
          </p:cNvPr>
          <p:cNvSpPr txBox="1"/>
          <p:nvPr/>
        </p:nvSpPr>
        <p:spPr>
          <a:xfrm>
            <a:off x="838200" y="1690062"/>
            <a:ext cx="5899051" cy="313932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Qualities and characteristics that support emotional and psychological well-being</a:t>
            </a:r>
          </a:p>
          <a:p>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Self esteem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Hope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Motivation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Optimism</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Resilience</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Self efficacy</a:t>
            </a:r>
          </a:p>
        </p:txBody>
      </p:sp>
    </p:spTree>
    <p:extLst>
      <p:ext uri="{BB962C8B-B14F-4D97-AF65-F5344CB8AC3E}">
        <p14:creationId xmlns:p14="http://schemas.microsoft.com/office/powerpoint/2010/main" val="2988178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0A974D-7EEC-57C4-8590-2CF67FF17FB6}"/>
              </a:ext>
            </a:extLst>
          </p:cNvPr>
          <p:cNvSpPr>
            <a:spLocks noGrp="1"/>
          </p:cNvSpPr>
          <p:nvPr>
            <p:ph type="title"/>
          </p:nvPr>
        </p:nvSpPr>
        <p:spPr/>
        <p:txBody>
          <a:bodyPr>
            <a:normAutofit fontScale="90000"/>
          </a:bodyPr>
          <a:lstStyle/>
          <a:p>
            <a:r>
              <a:rPr lang="cy-GB" dirty="0"/>
              <a:t>Sut fyddech chi’n diffinio ‘iechyd meddwl da’?</a:t>
            </a:r>
            <a:br>
              <a:rPr lang="cy-GB" dirty="0"/>
            </a:br>
            <a:br>
              <a:rPr lang="en-GB" dirty="0"/>
            </a:br>
            <a:r>
              <a:rPr lang="en-GB" dirty="0"/>
              <a:t>How would you define ‘good mental health’?</a:t>
            </a:r>
            <a:endParaRPr lang="en-US" dirty="0"/>
          </a:p>
        </p:txBody>
      </p:sp>
    </p:spTree>
    <p:extLst>
      <p:ext uri="{BB962C8B-B14F-4D97-AF65-F5344CB8AC3E}">
        <p14:creationId xmlns:p14="http://schemas.microsoft.com/office/powerpoint/2010/main" val="2240972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EACFB-CCE4-4073-9A13-DCFA502BB2E6}"/>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Iechyd Meddwl Da</a:t>
            </a:r>
          </a:p>
        </p:txBody>
      </p:sp>
      <p:pic>
        <p:nvPicPr>
          <p:cNvPr id="9" name="Picture 8" descr="A close up of a logo&#10;&#10;Description automatically generated">
            <a:extLst>
              <a:ext uri="{FF2B5EF4-FFF2-40B4-BE49-F238E27FC236}">
                <a16:creationId xmlns:a16="http://schemas.microsoft.com/office/drawing/2014/main" id="{09077580-8369-4EA8-99E2-9951FA6EA96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20780" y="1746008"/>
            <a:ext cx="3516924" cy="3291840"/>
          </a:xfrm>
          <a:prstGeom prst="rect">
            <a:avLst/>
          </a:prstGeom>
        </p:spPr>
      </p:pic>
      <p:sp>
        <p:nvSpPr>
          <p:cNvPr id="10" name="TextBox 9">
            <a:extLst>
              <a:ext uri="{FF2B5EF4-FFF2-40B4-BE49-F238E27FC236}">
                <a16:creationId xmlns:a16="http://schemas.microsoft.com/office/drawing/2014/main" id="{AC2AE044-8A88-48C8-9DAA-BFF8B2890C91}"/>
              </a:ext>
            </a:extLst>
          </p:cNvPr>
          <p:cNvSpPr txBox="1"/>
          <p:nvPr/>
        </p:nvSpPr>
        <p:spPr>
          <a:xfrm>
            <a:off x="4462314" y="7026921"/>
            <a:ext cx="3033857" cy="230832"/>
          </a:xfrm>
          <a:prstGeom prst="rect">
            <a:avLst/>
          </a:prstGeom>
          <a:noFill/>
        </p:spPr>
        <p:txBody>
          <a:bodyPr wrap="square" rtlCol="0">
            <a:spAutoFit/>
          </a:bodyPr>
          <a:lstStyle/>
          <a:p>
            <a:r>
              <a:rPr lang="en-GB" sz="900">
                <a:hlinkClick r:id="rId3" tooltip="https://ar.wikipedia.org/wiki/%D9%85%D9%84%D9%81:Person_icon_BLACK-01.svg"/>
              </a:rPr>
              <a:t>This Photo</a:t>
            </a:r>
            <a:r>
              <a:rPr lang="en-GB" sz="900"/>
              <a:t> by Unknown Author is licensed under </a:t>
            </a:r>
            <a:r>
              <a:rPr lang="en-GB" sz="900">
                <a:hlinkClick r:id="rId4" tooltip="https://creativecommons.org/licenses/by-sa/3.0/"/>
              </a:rPr>
              <a:t>CC BY-SA</a:t>
            </a:r>
            <a:endParaRPr lang="en-GB" sz="900"/>
          </a:p>
        </p:txBody>
      </p:sp>
      <p:sp>
        <p:nvSpPr>
          <p:cNvPr id="11" name="TextBox 10">
            <a:extLst>
              <a:ext uri="{FF2B5EF4-FFF2-40B4-BE49-F238E27FC236}">
                <a16:creationId xmlns:a16="http://schemas.microsoft.com/office/drawing/2014/main" id="{372B4C57-B92E-407E-BC96-C71368F0941F}"/>
              </a:ext>
            </a:extLst>
          </p:cNvPr>
          <p:cNvSpPr txBox="1"/>
          <p:nvPr/>
        </p:nvSpPr>
        <p:spPr>
          <a:xfrm>
            <a:off x="545500" y="1821493"/>
            <a:ext cx="4543865"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datblygu’n seicolegol, yn emosiynol, yn ddeallusol, yn greadigol ac yn ysbrydol; </a:t>
            </a:r>
          </a:p>
        </p:txBody>
      </p:sp>
      <p:sp>
        <p:nvSpPr>
          <p:cNvPr id="14" name="TextBox 13">
            <a:extLst>
              <a:ext uri="{FF2B5EF4-FFF2-40B4-BE49-F238E27FC236}">
                <a16:creationId xmlns:a16="http://schemas.microsoft.com/office/drawing/2014/main" id="{0AFEA308-CB67-465E-84CC-A635C4148992}"/>
              </a:ext>
            </a:extLst>
          </p:cNvPr>
          <p:cNvSpPr txBox="1"/>
          <p:nvPr/>
        </p:nvSpPr>
        <p:spPr>
          <a:xfrm>
            <a:off x="545500" y="4068352"/>
            <a:ext cx="2912013"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bod yn ymwybodol o bobl eraill a dangos empathi iddynt</a:t>
            </a:r>
          </a:p>
        </p:txBody>
      </p:sp>
      <p:sp>
        <p:nvSpPr>
          <p:cNvPr id="15" name="TextBox 14">
            <a:extLst>
              <a:ext uri="{FF2B5EF4-FFF2-40B4-BE49-F238E27FC236}">
                <a16:creationId xmlns:a16="http://schemas.microsoft.com/office/drawing/2014/main" id="{4A2A7A40-B110-44E4-A4CE-EFD57DF31340}"/>
              </a:ext>
            </a:extLst>
          </p:cNvPr>
          <p:cNvSpPr txBox="1"/>
          <p:nvPr/>
        </p:nvSpPr>
        <p:spPr>
          <a:xfrm>
            <a:off x="545500" y="2944922"/>
            <a:ext cx="3995225"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adnabod a rheoli teimladau cryf fel rhwystredigaeth, dicter a </a:t>
            </a:r>
            <a:r>
              <a:rPr lang="cy-GB" sz="2000" dirty="0" err="1">
                <a:latin typeface="Arial" panose="020B0604020202020204" pitchFamily="34" charset="0"/>
                <a:cs typeface="Arial" panose="020B0604020202020204" pitchFamily="34" charset="0"/>
              </a:rPr>
              <a:t>gorbryder</a:t>
            </a:r>
            <a:endParaRPr lang="cy-GB" sz="20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4A23704-BEF4-4F2D-8746-D4FE470E9FA6}"/>
              </a:ext>
            </a:extLst>
          </p:cNvPr>
          <p:cNvSpPr txBox="1"/>
          <p:nvPr/>
        </p:nvSpPr>
        <p:spPr>
          <a:xfrm>
            <a:off x="7006589" y="1746008"/>
            <a:ext cx="3995225"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datblygu a chynnal perthnasoedd personol sy’n bodloni’r ddwy ochr, gan gynnwys cyfeillgarwch</a:t>
            </a:r>
          </a:p>
        </p:txBody>
      </p:sp>
      <p:sp>
        <p:nvSpPr>
          <p:cNvPr id="17" name="TextBox 16">
            <a:extLst>
              <a:ext uri="{FF2B5EF4-FFF2-40B4-BE49-F238E27FC236}">
                <a16:creationId xmlns:a16="http://schemas.microsoft.com/office/drawing/2014/main" id="{A144462B-8399-4ABA-8BE7-C9FEABF83BEA}"/>
              </a:ext>
            </a:extLst>
          </p:cNvPr>
          <p:cNvSpPr txBox="1"/>
          <p:nvPr/>
        </p:nvSpPr>
        <p:spPr>
          <a:xfrm>
            <a:off x="7006589" y="2959124"/>
            <a:ext cx="3947159" cy="2246769"/>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datblygu ymdeimlad o’r hyn sy’n dda a’r hyn sy’n ddrwg, gan ddeall a gwerthfawrogi’r gwahaniaeth rhwng pobl a pharchu hawl pobl eraill i gael credoau a gwerthoedd sy’n wahanol i rai pobl eraill</a:t>
            </a:r>
          </a:p>
        </p:txBody>
      </p:sp>
    </p:spTree>
    <p:extLst>
      <p:ext uri="{BB962C8B-B14F-4D97-AF65-F5344CB8AC3E}">
        <p14:creationId xmlns:p14="http://schemas.microsoft.com/office/powerpoint/2010/main" val="2989531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EACFB-CCE4-4073-9A13-DCFA502BB2E6}"/>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Good Mental Health</a:t>
            </a:r>
          </a:p>
        </p:txBody>
      </p:sp>
      <p:pic>
        <p:nvPicPr>
          <p:cNvPr id="9" name="Picture 8" descr="A close up of a logo&#10;&#10;Description automatically generated">
            <a:extLst>
              <a:ext uri="{FF2B5EF4-FFF2-40B4-BE49-F238E27FC236}">
                <a16:creationId xmlns:a16="http://schemas.microsoft.com/office/drawing/2014/main" id="{09077580-8369-4EA8-99E2-9951FA6EA96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20780" y="1746008"/>
            <a:ext cx="3516924" cy="3291840"/>
          </a:xfrm>
          <a:prstGeom prst="rect">
            <a:avLst/>
          </a:prstGeom>
        </p:spPr>
      </p:pic>
      <p:sp>
        <p:nvSpPr>
          <p:cNvPr id="10" name="TextBox 9">
            <a:extLst>
              <a:ext uri="{FF2B5EF4-FFF2-40B4-BE49-F238E27FC236}">
                <a16:creationId xmlns:a16="http://schemas.microsoft.com/office/drawing/2014/main" id="{AC2AE044-8A88-48C8-9DAA-BFF8B2890C91}"/>
              </a:ext>
            </a:extLst>
          </p:cNvPr>
          <p:cNvSpPr txBox="1"/>
          <p:nvPr/>
        </p:nvSpPr>
        <p:spPr>
          <a:xfrm>
            <a:off x="4462314" y="7026921"/>
            <a:ext cx="3033857" cy="230832"/>
          </a:xfrm>
          <a:prstGeom prst="rect">
            <a:avLst/>
          </a:prstGeom>
          <a:noFill/>
        </p:spPr>
        <p:txBody>
          <a:bodyPr wrap="square" rtlCol="0">
            <a:spAutoFit/>
          </a:bodyPr>
          <a:lstStyle/>
          <a:p>
            <a:r>
              <a:rPr lang="en-GB" sz="900">
                <a:hlinkClick r:id="rId3" tooltip="https://ar.wikipedia.org/wiki/%D9%85%D9%84%D9%81:Person_icon_BLACK-01.svg"/>
              </a:rPr>
              <a:t>This Photo</a:t>
            </a:r>
            <a:r>
              <a:rPr lang="en-GB" sz="900"/>
              <a:t> by Unknown Author is licensed under </a:t>
            </a:r>
            <a:r>
              <a:rPr lang="en-GB" sz="900">
                <a:hlinkClick r:id="rId4" tooltip="https://creativecommons.org/licenses/by-sa/3.0/"/>
              </a:rPr>
              <a:t>CC BY-SA</a:t>
            </a:r>
            <a:endParaRPr lang="en-GB" sz="900"/>
          </a:p>
        </p:txBody>
      </p:sp>
      <p:sp>
        <p:nvSpPr>
          <p:cNvPr id="11" name="TextBox 10">
            <a:extLst>
              <a:ext uri="{FF2B5EF4-FFF2-40B4-BE49-F238E27FC236}">
                <a16:creationId xmlns:a16="http://schemas.microsoft.com/office/drawing/2014/main" id="{372B4C57-B92E-407E-BC96-C71368F0941F}"/>
              </a:ext>
            </a:extLst>
          </p:cNvPr>
          <p:cNvSpPr txBox="1"/>
          <p:nvPr/>
        </p:nvSpPr>
        <p:spPr>
          <a:xfrm>
            <a:off x="545500" y="1821493"/>
            <a:ext cx="454386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develop psychologically, emotionally, intellectually, creatively and spiritually; </a:t>
            </a:r>
          </a:p>
        </p:txBody>
      </p:sp>
      <p:sp>
        <p:nvSpPr>
          <p:cNvPr id="14" name="TextBox 13">
            <a:extLst>
              <a:ext uri="{FF2B5EF4-FFF2-40B4-BE49-F238E27FC236}">
                <a16:creationId xmlns:a16="http://schemas.microsoft.com/office/drawing/2014/main" id="{0AFEA308-CB67-465E-84CC-A635C4148992}"/>
              </a:ext>
            </a:extLst>
          </p:cNvPr>
          <p:cNvSpPr txBox="1"/>
          <p:nvPr/>
        </p:nvSpPr>
        <p:spPr>
          <a:xfrm>
            <a:off x="545500" y="4068352"/>
            <a:ext cx="2912013"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be aware of others and empathise with them</a:t>
            </a:r>
          </a:p>
        </p:txBody>
      </p:sp>
      <p:sp>
        <p:nvSpPr>
          <p:cNvPr id="15" name="TextBox 14">
            <a:extLst>
              <a:ext uri="{FF2B5EF4-FFF2-40B4-BE49-F238E27FC236}">
                <a16:creationId xmlns:a16="http://schemas.microsoft.com/office/drawing/2014/main" id="{4A2A7A40-B110-44E4-A4CE-EFD57DF31340}"/>
              </a:ext>
            </a:extLst>
          </p:cNvPr>
          <p:cNvSpPr txBox="1"/>
          <p:nvPr/>
        </p:nvSpPr>
        <p:spPr>
          <a:xfrm>
            <a:off x="545500" y="2767950"/>
            <a:ext cx="3995225" cy="1015663"/>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recognise and manage strong feelings such as frustration, anger and anxiety</a:t>
            </a:r>
          </a:p>
        </p:txBody>
      </p:sp>
      <p:sp>
        <p:nvSpPr>
          <p:cNvPr id="16" name="TextBox 15">
            <a:extLst>
              <a:ext uri="{FF2B5EF4-FFF2-40B4-BE49-F238E27FC236}">
                <a16:creationId xmlns:a16="http://schemas.microsoft.com/office/drawing/2014/main" id="{24A23704-BEF4-4F2D-8746-D4FE470E9FA6}"/>
              </a:ext>
            </a:extLst>
          </p:cNvPr>
          <p:cNvSpPr txBox="1"/>
          <p:nvPr/>
        </p:nvSpPr>
        <p:spPr>
          <a:xfrm>
            <a:off x="7006589" y="1746008"/>
            <a:ext cx="3995225" cy="1015663"/>
          </a:xfrm>
          <a:prstGeom prst="rect">
            <a:avLst/>
          </a:prstGeom>
          <a:noFill/>
          <a:ln w="28575">
            <a:solidFill>
              <a:schemeClr val="tx1"/>
            </a:solidFill>
          </a:ln>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develop and sustain mutually satisfying personal relationships, including friendships</a:t>
            </a:r>
          </a:p>
        </p:txBody>
      </p:sp>
      <p:sp>
        <p:nvSpPr>
          <p:cNvPr id="17" name="TextBox 16">
            <a:extLst>
              <a:ext uri="{FF2B5EF4-FFF2-40B4-BE49-F238E27FC236}">
                <a16:creationId xmlns:a16="http://schemas.microsoft.com/office/drawing/2014/main" id="{A144462B-8399-4ABA-8BE7-C9FEABF83BEA}"/>
              </a:ext>
            </a:extLst>
          </p:cNvPr>
          <p:cNvSpPr txBox="1"/>
          <p:nvPr/>
        </p:nvSpPr>
        <p:spPr>
          <a:xfrm>
            <a:off x="7006589" y="2959124"/>
            <a:ext cx="3947159" cy="1938992"/>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develop a sense of right and wrong, understanding and valuing the differences between people and respecting the right of others to have beliefs and values different to others</a:t>
            </a:r>
          </a:p>
        </p:txBody>
      </p:sp>
    </p:spTree>
    <p:extLst>
      <p:ext uri="{BB962C8B-B14F-4D97-AF65-F5344CB8AC3E}">
        <p14:creationId xmlns:p14="http://schemas.microsoft.com/office/powerpoint/2010/main" val="1489509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BE7262-BBD5-1DB1-6C9B-75ABCF65A6A4}"/>
              </a:ext>
            </a:extLst>
          </p:cNvPr>
          <p:cNvSpPr>
            <a:spLocks noGrp="1"/>
          </p:cNvSpPr>
          <p:nvPr>
            <p:ph type="title"/>
          </p:nvPr>
        </p:nvSpPr>
        <p:spPr/>
        <p:txBody>
          <a:bodyPr>
            <a:normAutofit fontScale="90000"/>
          </a:bodyPr>
          <a:lstStyle/>
          <a:p>
            <a:r>
              <a:rPr lang="cy-GB" dirty="0"/>
              <a:t>Sut fyddech chi’n diffinio ‘iechyd meddwl gwael’?</a:t>
            </a:r>
            <a:br>
              <a:rPr lang="cy-GB" dirty="0"/>
            </a:br>
            <a:br>
              <a:rPr lang="cy-GB" dirty="0"/>
            </a:br>
            <a:r>
              <a:rPr lang="en-GB" dirty="0"/>
              <a:t>How would you define ‘poor mental health’?</a:t>
            </a:r>
            <a:endParaRPr lang="en-US" dirty="0"/>
          </a:p>
        </p:txBody>
      </p:sp>
      <p:sp>
        <p:nvSpPr>
          <p:cNvPr id="4" name="Text Placeholder 3">
            <a:extLst>
              <a:ext uri="{FF2B5EF4-FFF2-40B4-BE49-F238E27FC236}">
                <a16:creationId xmlns:a16="http://schemas.microsoft.com/office/drawing/2014/main" id="{4828E6F6-9B1C-027E-CE84-E486252A0C6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124962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C1AA-AA25-48CD-9FF8-8F02AF1B3B19}"/>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Iechyd Meddwl Gwael</a:t>
            </a:r>
          </a:p>
        </p:txBody>
      </p:sp>
      <p:pic>
        <p:nvPicPr>
          <p:cNvPr id="5" name="Picture 4" descr="A close up of a logo&#10;&#10;Description automatically generated">
            <a:extLst>
              <a:ext uri="{FF2B5EF4-FFF2-40B4-BE49-F238E27FC236}">
                <a16:creationId xmlns:a16="http://schemas.microsoft.com/office/drawing/2014/main" id="{AB885B8B-5216-4BD6-9372-06B0382CE5A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32848" y="1783080"/>
            <a:ext cx="3516924" cy="3291840"/>
          </a:xfrm>
          <a:prstGeom prst="rect">
            <a:avLst/>
          </a:prstGeom>
        </p:spPr>
      </p:pic>
      <p:sp>
        <p:nvSpPr>
          <p:cNvPr id="8" name="TextBox 7">
            <a:extLst>
              <a:ext uri="{FF2B5EF4-FFF2-40B4-BE49-F238E27FC236}">
                <a16:creationId xmlns:a16="http://schemas.microsoft.com/office/drawing/2014/main" id="{6705CFD5-1272-4DC7-8078-8F0ED4E279E5}"/>
              </a:ext>
            </a:extLst>
          </p:cNvPr>
          <p:cNvSpPr txBox="1"/>
          <p:nvPr/>
        </p:nvSpPr>
        <p:spPr>
          <a:xfrm>
            <a:off x="1758462" y="2068462"/>
            <a:ext cx="3123027"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Pryderus, ofnau, gofidio dros gyfnod byr a hwyliau isel</a:t>
            </a:r>
          </a:p>
        </p:txBody>
      </p:sp>
      <p:sp>
        <p:nvSpPr>
          <p:cNvPr id="9" name="TextBox 8">
            <a:extLst>
              <a:ext uri="{FF2B5EF4-FFF2-40B4-BE49-F238E27FC236}">
                <a16:creationId xmlns:a16="http://schemas.microsoft.com/office/drawing/2014/main" id="{CB8CF3B9-6ECC-4AD8-BF97-ED45FA0E81E8}"/>
              </a:ext>
            </a:extLst>
          </p:cNvPr>
          <p:cNvSpPr txBox="1"/>
          <p:nvPr/>
        </p:nvSpPr>
        <p:spPr>
          <a:xfrm>
            <a:off x="7385538" y="3429000"/>
            <a:ext cx="3263705"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Gwlychu’r gwely, gwrthod bwyta; chwiwiau â bwyd, problemau wrth gysgu</a:t>
            </a:r>
          </a:p>
        </p:txBody>
      </p:sp>
      <p:sp>
        <p:nvSpPr>
          <p:cNvPr id="10" name="TextBox 9">
            <a:extLst>
              <a:ext uri="{FF2B5EF4-FFF2-40B4-BE49-F238E27FC236}">
                <a16:creationId xmlns:a16="http://schemas.microsoft.com/office/drawing/2014/main" id="{8824534D-FA52-455C-8A55-A3551BB9ADC7}"/>
              </a:ext>
            </a:extLst>
          </p:cNvPr>
          <p:cNvSpPr txBox="1"/>
          <p:nvPr/>
        </p:nvSpPr>
        <p:spPr>
          <a:xfrm>
            <a:off x="1758462" y="3243378"/>
            <a:ext cx="2658793" cy="1631216"/>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Anawsterau wrth ganolbwyntio, pyliau o dymer ddrwg, ymddygiad sy’n gofyn llawer</a:t>
            </a:r>
          </a:p>
        </p:txBody>
      </p:sp>
      <p:sp>
        <p:nvSpPr>
          <p:cNvPr id="11" name="TextBox 10">
            <a:extLst>
              <a:ext uri="{FF2B5EF4-FFF2-40B4-BE49-F238E27FC236}">
                <a16:creationId xmlns:a16="http://schemas.microsoft.com/office/drawing/2014/main" id="{FF3B4F61-6E83-4119-B6F0-96DBA91D2C4F}"/>
              </a:ext>
            </a:extLst>
          </p:cNvPr>
          <p:cNvSpPr txBox="1"/>
          <p:nvPr/>
        </p:nvSpPr>
        <p:spPr>
          <a:xfrm>
            <a:off x="7385538" y="2159286"/>
            <a:ext cx="3263705" cy="707886"/>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Ymosodedd, herfeiddiwch, hunan-niweidio </a:t>
            </a:r>
          </a:p>
        </p:txBody>
      </p:sp>
      <mc:AlternateContent xmlns:mc="http://schemas.openxmlformats.org/markup-compatibility/2006" xmlns:p14="http://schemas.microsoft.com/office/powerpoint/2010/main">
        <mc:Choice Requires="p14">
          <p:contentPart p14:bwMode="auto" r:id="rId5">
            <p14:nvContentPartPr>
              <p14:cNvPr id="14" name="Ink 13">
                <a:extLst>
                  <a:ext uri="{FF2B5EF4-FFF2-40B4-BE49-F238E27FC236}">
                    <a16:creationId xmlns:a16="http://schemas.microsoft.com/office/drawing/2014/main" id="{4D876F4F-989E-0C77-6A07-AE21058CCA19}"/>
                  </a:ext>
                </a:extLst>
              </p14:cNvPr>
              <p14:cNvContentPartPr/>
              <p14:nvPr/>
            </p14:nvContentPartPr>
            <p14:xfrm>
              <a:off x="5846001" y="2014354"/>
              <a:ext cx="495720" cy="281160"/>
            </p14:xfrm>
          </p:contentPart>
        </mc:Choice>
        <mc:Fallback xmlns="">
          <p:pic>
            <p:nvPicPr>
              <p:cNvPr id="14" name="Ink 13">
                <a:extLst>
                  <a:ext uri="{FF2B5EF4-FFF2-40B4-BE49-F238E27FC236}">
                    <a16:creationId xmlns:a16="http://schemas.microsoft.com/office/drawing/2014/main" id="{4D876F4F-989E-0C77-6A07-AE21058CCA19}"/>
                  </a:ext>
                </a:extLst>
              </p:cNvPr>
              <p:cNvPicPr/>
              <p:nvPr/>
            </p:nvPicPr>
            <p:blipFill>
              <a:blip r:embed="rId6"/>
              <a:stretch>
                <a:fillRect/>
              </a:stretch>
            </p:blipFill>
            <p:spPr>
              <a:xfrm>
                <a:off x="5837361" y="2005354"/>
                <a:ext cx="513360" cy="298800"/>
              </a:xfrm>
              <a:prstGeom prst="rect">
                <a:avLst/>
              </a:prstGeom>
            </p:spPr>
          </p:pic>
        </mc:Fallback>
      </mc:AlternateContent>
    </p:spTree>
    <p:extLst>
      <p:ext uri="{BB962C8B-B14F-4D97-AF65-F5344CB8AC3E}">
        <p14:creationId xmlns:p14="http://schemas.microsoft.com/office/powerpoint/2010/main" val="687081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C1AA-AA25-48CD-9FF8-8F02AF1B3B1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Poor Mental Health</a:t>
            </a:r>
          </a:p>
        </p:txBody>
      </p:sp>
      <p:pic>
        <p:nvPicPr>
          <p:cNvPr id="5" name="Picture 4" descr="A close up of a logo&#10;&#10;Description automatically generated">
            <a:extLst>
              <a:ext uri="{FF2B5EF4-FFF2-40B4-BE49-F238E27FC236}">
                <a16:creationId xmlns:a16="http://schemas.microsoft.com/office/drawing/2014/main" id="{AB885B8B-5216-4BD6-9372-06B0382CE5A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32848" y="1783080"/>
            <a:ext cx="3516924" cy="3291840"/>
          </a:xfrm>
          <a:prstGeom prst="rect">
            <a:avLst/>
          </a:prstGeom>
        </p:spPr>
      </p:pic>
      <p:sp>
        <p:nvSpPr>
          <p:cNvPr id="8" name="TextBox 7">
            <a:extLst>
              <a:ext uri="{FF2B5EF4-FFF2-40B4-BE49-F238E27FC236}">
                <a16:creationId xmlns:a16="http://schemas.microsoft.com/office/drawing/2014/main" id="{6705CFD5-1272-4DC7-8078-8F0ED4E279E5}"/>
              </a:ext>
            </a:extLst>
          </p:cNvPr>
          <p:cNvSpPr txBox="1"/>
          <p:nvPr/>
        </p:nvSpPr>
        <p:spPr>
          <a:xfrm>
            <a:off x="1758462" y="2159286"/>
            <a:ext cx="3123027"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Anxious, fears, short-term upsets and low mood</a:t>
            </a:r>
          </a:p>
        </p:txBody>
      </p:sp>
      <p:sp>
        <p:nvSpPr>
          <p:cNvPr id="9" name="TextBox 8">
            <a:extLst>
              <a:ext uri="{FF2B5EF4-FFF2-40B4-BE49-F238E27FC236}">
                <a16:creationId xmlns:a16="http://schemas.microsoft.com/office/drawing/2014/main" id="{CB8CF3B9-6ECC-4AD8-BF97-ED45FA0E81E8}"/>
              </a:ext>
            </a:extLst>
          </p:cNvPr>
          <p:cNvSpPr txBox="1"/>
          <p:nvPr/>
        </p:nvSpPr>
        <p:spPr>
          <a:xfrm>
            <a:off x="7385538" y="3429000"/>
            <a:ext cx="326370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Bedwetting, refusal to eat;  food fads, sleep problems</a:t>
            </a:r>
          </a:p>
        </p:txBody>
      </p:sp>
      <p:sp>
        <p:nvSpPr>
          <p:cNvPr id="10" name="TextBox 9">
            <a:extLst>
              <a:ext uri="{FF2B5EF4-FFF2-40B4-BE49-F238E27FC236}">
                <a16:creationId xmlns:a16="http://schemas.microsoft.com/office/drawing/2014/main" id="{8824534D-FA52-455C-8A55-A3551BB9ADC7}"/>
              </a:ext>
            </a:extLst>
          </p:cNvPr>
          <p:cNvSpPr txBox="1"/>
          <p:nvPr/>
        </p:nvSpPr>
        <p:spPr>
          <a:xfrm>
            <a:off x="1758462" y="3243378"/>
            <a:ext cx="2658793" cy="1323439"/>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Difficulties with concentration, temper tantrums, demanding behaviour</a:t>
            </a:r>
          </a:p>
        </p:txBody>
      </p:sp>
      <p:sp>
        <p:nvSpPr>
          <p:cNvPr id="11" name="TextBox 10">
            <a:extLst>
              <a:ext uri="{FF2B5EF4-FFF2-40B4-BE49-F238E27FC236}">
                <a16:creationId xmlns:a16="http://schemas.microsoft.com/office/drawing/2014/main" id="{FF3B4F61-6E83-4119-B6F0-96DBA91D2C4F}"/>
              </a:ext>
            </a:extLst>
          </p:cNvPr>
          <p:cNvSpPr txBox="1"/>
          <p:nvPr/>
        </p:nvSpPr>
        <p:spPr>
          <a:xfrm>
            <a:off x="7385538" y="2159286"/>
            <a:ext cx="326370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Aggression,  defiance,  self-harming. </a:t>
            </a:r>
          </a:p>
        </p:txBody>
      </p:sp>
      <mc:AlternateContent xmlns:mc="http://schemas.openxmlformats.org/markup-compatibility/2006" xmlns:p14="http://schemas.microsoft.com/office/powerpoint/2010/main">
        <mc:Choice Requires="p14">
          <p:contentPart p14:bwMode="auto" r:id="rId5">
            <p14:nvContentPartPr>
              <p14:cNvPr id="14" name="Ink 13">
                <a:extLst>
                  <a:ext uri="{FF2B5EF4-FFF2-40B4-BE49-F238E27FC236}">
                    <a16:creationId xmlns:a16="http://schemas.microsoft.com/office/drawing/2014/main" id="{4D876F4F-989E-0C77-6A07-AE21058CCA19}"/>
                  </a:ext>
                </a:extLst>
              </p14:cNvPr>
              <p14:cNvContentPartPr/>
              <p14:nvPr/>
            </p14:nvContentPartPr>
            <p14:xfrm>
              <a:off x="5846001" y="2014354"/>
              <a:ext cx="495720" cy="281160"/>
            </p14:xfrm>
          </p:contentPart>
        </mc:Choice>
        <mc:Fallback xmlns="">
          <p:pic>
            <p:nvPicPr>
              <p:cNvPr id="14" name="Ink 13">
                <a:extLst>
                  <a:ext uri="{FF2B5EF4-FFF2-40B4-BE49-F238E27FC236}">
                    <a16:creationId xmlns:a16="http://schemas.microsoft.com/office/drawing/2014/main" id="{4D876F4F-989E-0C77-6A07-AE21058CCA19}"/>
                  </a:ext>
                </a:extLst>
              </p:cNvPr>
              <p:cNvPicPr/>
              <p:nvPr/>
            </p:nvPicPr>
            <p:blipFill>
              <a:blip r:embed="rId6"/>
              <a:stretch>
                <a:fillRect/>
              </a:stretch>
            </p:blipFill>
            <p:spPr>
              <a:xfrm>
                <a:off x="5837001" y="2005354"/>
                <a:ext cx="513360" cy="298800"/>
              </a:xfrm>
              <a:prstGeom prst="rect">
                <a:avLst/>
              </a:prstGeom>
            </p:spPr>
          </p:pic>
        </mc:Fallback>
      </mc:AlternateContent>
    </p:spTree>
    <p:extLst>
      <p:ext uri="{BB962C8B-B14F-4D97-AF65-F5344CB8AC3E}">
        <p14:creationId xmlns:p14="http://schemas.microsoft.com/office/powerpoint/2010/main" val="3165117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8BC75-3A20-3BC7-89D7-2714EFB1AA5F}"/>
              </a:ext>
            </a:extLst>
          </p:cNvPr>
          <p:cNvSpPr>
            <a:spLocks noGrp="1"/>
          </p:cNvSpPr>
          <p:nvPr>
            <p:ph type="title"/>
          </p:nvPr>
        </p:nvSpPr>
        <p:spPr/>
        <p:txBody>
          <a:bodyPr/>
          <a:lstStyle/>
          <a:p>
            <a:r>
              <a:rPr lang="en-GB" dirty="0"/>
              <a:t>Task</a:t>
            </a:r>
          </a:p>
        </p:txBody>
      </p:sp>
      <p:sp>
        <p:nvSpPr>
          <p:cNvPr id="4" name="TextBox 3">
            <a:extLst>
              <a:ext uri="{FF2B5EF4-FFF2-40B4-BE49-F238E27FC236}">
                <a16:creationId xmlns:a16="http://schemas.microsoft.com/office/drawing/2014/main" id="{49A56D16-AED6-6551-8747-54E26AF0B2F2}"/>
              </a:ext>
            </a:extLst>
          </p:cNvPr>
          <p:cNvSpPr txBox="1"/>
          <p:nvPr/>
        </p:nvSpPr>
        <p:spPr>
          <a:xfrm>
            <a:off x="963038" y="1691538"/>
            <a:ext cx="8262431" cy="2862322"/>
          </a:xfrm>
          <a:prstGeom prst="rect">
            <a:avLst/>
          </a:prstGeom>
          <a:noFill/>
        </p:spPr>
        <p:txBody>
          <a:bodyPr wrap="square">
            <a:spAutoFit/>
          </a:bodyPr>
          <a:lstStyle/>
          <a:p>
            <a:pPr algn="l"/>
            <a:r>
              <a:rPr lang="en-GB" b="1" i="0" dirty="0">
                <a:solidFill>
                  <a:srgbClr val="111111"/>
                </a:solidFill>
                <a:effectLst/>
                <a:latin typeface="-apple-system"/>
              </a:rPr>
              <a:t>Scenario: The Anxious Student</a:t>
            </a:r>
          </a:p>
          <a:p>
            <a:pPr algn="l"/>
            <a:endParaRPr lang="en-GB" b="1" i="0" dirty="0">
              <a:solidFill>
                <a:srgbClr val="111111"/>
              </a:solidFill>
              <a:effectLst/>
              <a:latin typeface="-apple-system"/>
            </a:endParaRPr>
          </a:p>
          <a:p>
            <a:pPr algn="l"/>
            <a:r>
              <a:rPr lang="en-GB" b="1" i="0" dirty="0">
                <a:solidFill>
                  <a:srgbClr val="111111"/>
                </a:solidFill>
                <a:effectLst/>
                <a:latin typeface="-apple-system"/>
              </a:rPr>
              <a:t>Objective:</a:t>
            </a:r>
            <a:r>
              <a:rPr lang="en-GB" b="0" i="0" dirty="0">
                <a:solidFill>
                  <a:srgbClr val="111111"/>
                </a:solidFill>
                <a:effectLst/>
                <a:latin typeface="-apple-system"/>
              </a:rPr>
              <a:t> To recognize and address the impact of wellbeing and mental health on student behaviour through supportive strategies.</a:t>
            </a:r>
          </a:p>
          <a:p>
            <a:pPr algn="l"/>
            <a:endParaRPr lang="en-GB" b="0" i="0" dirty="0">
              <a:solidFill>
                <a:srgbClr val="111111"/>
              </a:solidFill>
              <a:effectLst/>
              <a:latin typeface="-apple-system"/>
            </a:endParaRPr>
          </a:p>
          <a:p>
            <a:pPr algn="l"/>
            <a:r>
              <a:rPr lang="en-GB" b="1" i="0" dirty="0">
                <a:solidFill>
                  <a:srgbClr val="111111"/>
                </a:solidFill>
                <a:effectLst/>
                <a:latin typeface="-apple-system"/>
              </a:rPr>
              <a:t>Scenario Description:</a:t>
            </a:r>
            <a:r>
              <a:rPr lang="en-GB" b="0" i="0" dirty="0">
                <a:solidFill>
                  <a:srgbClr val="111111"/>
                </a:solidFill>
                <a:effectLst/>
                <a:latin typeface="-apple-system"/>
              </a:rPr>
              <a:t> You are a teacher in a year 6 classroom. One of your students, Emma, has recently been showing signs of anxiety. She often appears nervous, has difficulty concentrating, and sometimes avoids participating in class activities. Your goal is to use supportive strategies to help Emma manage her anxiety and improve her overall wellbeing and behaviour in the classroom.</a:t>
            </a:r>
          </a:p>
        </p:txBody>
      </p:sp>
    </p:spTree>
    <p:extLst>
      <p:ext uri="{BB962C8B-B14F-4D97-AF65-F5344CB8AC3E}">
        <p14:creationId xmlns:p14="http://schemas.microsoft.com/office/powerpoint/2010/main" val="2800304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E528-6FA6-4C3A-B1A1-AAA11100EE5B}"/>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Anawsterau Ymddygiadol, Emosiynol a Chymdeithasol (BESD)</a:t>
            </a:r>
          </a:p>
        </p:txBody>
      </p:sp>
      <p:pic>
        <p:nvPicPr>
          <p:cNvPr id="4" name="Picture 3" descr="A picture containing shirt&#10;&#10;Description automatically generated">
            <a:extLst>
              <a:ext uri="{FF2B5EF4-FFF2-40B4-BE49-F238E27FC236}">
                <a16:creationId xmlns:a16="http://schemas.microsoft.com/office/drawing/2014/main" id="{03179256-9720-4C56-BAFF-AFAD8D91C76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13918" y="1888690"/>
            <a:ext cx="2260078" cy="3294812"/>
          </a:xfrm>
          <a:prstGeom prst="rect">
            <a:avLst/>
          </a:prstGeom>
        </p:spPr>
      </p:pic>
      <p:sp>
        <p:nvSpPr>
          <p:cNvPr id="5" name="TextBox 4">
            <a:extLst>
              <a:ext uri="{FF2B5EF4-FFF2-40B4-BE49-F238E27FC236}">
                <a16:creationId xmlns:a16="http://schemas.microsoft.com/office/drawing/2014/main" id="{07713528-45F0-4840-AD03-7979C0502706}"/>
              </a:ext>
            </a:extLst>
          </p:cNvPr>
          <p:cNvSpPr txBox="1"/>
          <p:nvPr/>
        </p:nvSpPr>
        <p:spPr>
          <a:xfrm>
            <a:off x="1431636" y="1797784"/>
            <a:ext cx="4871501" cy="1631216"/>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Mae plant sy’n profi problemau sylweddol o ran ymddygiad negyddol mewn ysgolion yn tueddu i gael eu diffinio fel bod ganddynt anawsterau ymddygiadol, emosiynol a chymdeithasol (BESD)</a:t>
            </a:r>
          </a:p>
        </p:txBody>
      </p:sp>
      <p:sp>
        <p:nvSpPr>
          <p:cNvPr id="7" name="TextBox 6">
            <a:extLst>
              <a:ext uri="{FF2B5EF4-FFF2-40B4-BE49-F238E27FC236}">
                <a16:creationId xmlns:a16="http://schemas.microsoft.com/office/drawing/2014/main" id="{72371381-F3E7-485D-BA4A-FAA6CFC1813A}"/>
              </a:ext>
            </a:extLst>
          </p:cNvPr>
          <p:cNvSpPr txBox="1"/>
          <p:nvPr/>
        </p:nvSpPr>
        <p:spPr>
          <a:xfrm>
            <a:off x="1985818" y="3536096"/>
            <a:ext cx="4064229" cy="1938992"/>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Yn eu tro, mae pobl ifanc â phroblemau ymddygiadol mewn mwy o berygl o ddatblygu anawsterau emosiynol oherwydd ymatebion negyddol anochel pobl eraill o’u cwmpas.</a:t>
            </a:r>
            <a:endParaRPr lang="cy-GB" dirty="0"/>
          </a:p>
        </p:txBody>
      </p:sp>
    </p:spTree>
    <p:extLst>
      <p:ext uri="{BB962C8B-B14F-4D97-AF65-F5344CB8AC3E}">
        <p14:creationId xmlns:p14="http://schemas.microsoft.com/office/powerpoint/2010/main" val="1622101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E528-6FA6-4C3A-B1A1-AAA11100EE5B}"/>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Behaviour, Emotional, Social Difficulties (BESD)</a:t>
            </a:r>
          </a:p>
        </p:txBody>
      </p:sp>
      <p:pic>
        <p:nvPicPr>
          <p:cNvPr id="4" name="Picture 3" descr="A picture containing shirt&#10;&#10;Description automatically generated">
            <a:extLst>
              <a:ext uri="{FF2B5EF4-FFF2-40B4-BE49-F238E27FC236}">
                <a16:creationId xmlns:a16="http://schemas.microsoft.com/office/drawing/2014/main" id="{03179256-9720-4C56-BAFF-AFAD8D91C76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13918" y="1888690"/>
            <a:ext cx="2260078" cy="3294812"/>
          </a:xfrm>
          <a:prstGeom prst="rect">
            <a:avLst/>
          </a:prstGeom>
        </p:spPr>
      </p:pic>
      <p:sp>
        <p:nvSpPr>
          <p:cNvPr id="5" name="TextBox 4">
            <a:extLst>
              <a:ext uri="{FF2B5EF4-FFF2-40B4-BE49-F238E27FC236}">
                <a16:creationId xmlns:a16="http://schemas.microsoft.com/office/drawing/2014/main" id="{07713528-45F0-4840-AD03-7979C0502706}"/>
              </a:ext>
            </a:extLst>
          </p:cNvPr>
          <p:cNvSpPr txBox="1"/>
          <p:nvPr/>
        </p:nvSpPr>
        <p:spPr>
          <a:xfrm>
            <a:off x="1984355" y="1797784"/>
            <a:ext cx="4318782" cy="163121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Children who are experiencing significant acting-out problems in schools tend to be defined as having behavioural, emotional and social difficulties (BESD)</a:t>
            </a:r>
          </a:p>
        </p:txBody>
      </p:sp>
      <p:sp>
        <p:nvSpPr>
          <p:cNvPr id="7" name="TextBox 6">
            <a:extLst>
              <a:ext uri="{FF2B5EF4-FFF2-40B4-BE49-F238E27FC236}">
                <a16:creationId xmlns:a16="http://schemas.microsoft.com/office/drawing/2014/main" id="{72371381-F3E7-485D-BA4A-FAA6CFC1813A}"/>
              </a:ext>
            </a:extLst>
          </p:cNvPr>
          <p:cNvSpPr txBox="1"/>
          <p:nvPr/>
        </p:nvSpPr>
        <p:spPr>
          <a:xfrm>
            <a:off x="2324774" y="3536096"/>
            <a:ext cx="3725273" cy="1938992"/>
          </a:xfrm>
          <a:prstGeom prst="rect">
            <a:avLst/>
          </a:prstGeom>
          <a:noFill/>
          <a:ln w="28575">
            <a:solidFill>
              <a:schemeClr val="tx1"/>
            </a:solidFill>
          </a:ln>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In turn, young people with behaviour problems are at further risk of developing emotional difficulties because of inevitable negative reactions of others around them</a:t>
            </a:r>
            <a:r>
              <a:rPr lang="en-GB" dirty="0"/>
              <a:t>.  </a:t>
            </a:r>
          </a:p>
        </p:txBody>
      </p:sp>
    </p:spTree>
    <p:extLst>
      <p:ext uri="{BB962C8B-B14F-4D97-AF65-F5344CB8AC3E}">
        <p14:creationId xmlns:p14="http://schemas.microsoft.com/office/powerpoint/2010/main" val="994871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DFD89-A3D8-4F11-8F4A-060DE46953A5}"/>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Ffactorau Risg</a:t>
            </a:r>
          </a:p>
        </p:txBody>
      </p:sp>
      <p:sp>
        <p:nvSpPr>
          <p:cNvPr id="7" name="TextBox 6">
            <a:extLst>
              <a:ext uri="{FF2B5EF4-FFF2-40B4-BE49-F238E27FC236}">
                <a16:creationId xmlns:a16="http://schemas.microsoft.com/office/drawing/2014/main" id="{E6B3B3CB-D211-4B58-AD1B-663A3DEFC828}"/>
              </a:ext>
            </a:extLst>
          </p:cNvPr>
          <p:cNvSpPr txBox="1"/>
          <p:nvPr/>
        </p:nvSpPr>
        <p:spPr>
          <a:xfrm>
            <a:off x="1295402" y="2799471"/>
            <a:ext cx="3496552" cy="379827"/>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A3371820-B4C2-4E33-99D0-7D628825030D}"/>
              </a:ext>
            </a:extLst>
          </p:cNvPr>
          <p:cNvSpPr txBox="1"/>
          <p:nvPr/>
        </p:nvSpPr>
        <p:spPr>
          <a:xfrm>
            <a:off x="838200" y="1690688"/>
            <a:ext cx="7842991" cy="3200876"/>
          </a:xfrm>
          <a:prstGeom prst="rect">
            <a:avLst/>
          </a:prstGeom>
          <a:noFill/>
        </p:spPr>
        <p:txBody>
          <a:bodyPr wrap="square" rtlCol="0">
            <a:spAutoFit/>
          </a:bodyPr>
          <a:lstStyle/>
          <a:p>
            <a:pPr marL="285750" indent="-285750">
              <a:buFont typeface="Arial" panose="020B0604020202020204" pitchFamily="34" charset="0"/>
              <a:buChar char="•"/>
            </a:pPr>
            <a:r>
              <a:rPr lang="cy-GB" sz="1400" dirty="0">
                <a:latin typeface="Arial" panose="020B0604020202020204" pitchFamily="34" charset="0"/>
                <a:cs typeface="Arial" panose="020B0604020202020204" pitchFamily="34" charset="0"/>
              </a:rPr>
              <a:t>Mae rhai plant a grwpiau o blant mewn mwy o berygl o ddatblygu problemau iechyd meddwl nac eraill, ac mae’n ymddangos yn debygol iawn fod plant yn etifeddu gwendidau a gwydnwch i straen drwy eu cyfansoddiad genetig</a:t>
            </a:r>
          </a:p>
          <a:p>
            <a:pPr marL="285750" indent="-285750">
              <a:buFont typeface="Arial" panose="020B0604020202020204" pitchFamily="34" charset="0"/>
              <a:buChar char="•"/>
            </a:pPr>
            <a:endParaRPr lang="cy-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1400" dirty="0">
                <a:latin typeface="Arial" panose="020B0604020202020204" pitchFamily="34" charset="0"/>
                <a:cs typeface="Arial" panose="020B0604020202020204" pitchFamily="34" charset="0"/>
              </a:rPr>
              <a:t>Bydd amgylchiadau teuluol a’r amgylchedd ehangach yn cael effaith ar ffactorau risg a datblygu gwydnwch</a:t>
            </a:r>
          </a:p>
          <a:p>
            <a:pPr marL="285750" indent="-285750">
              <a:buFont typeface="Arial" panose="020B0604020202020204" pitchFamily="34" charset="0"/>
              <a:buChar char="•"/>
            </a:pPr>
            <a:endParaRPr lang="cy-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1400" dirty="0">
                <a:latin typeface="Arial" panose="020B0604020202020204" pitchFamily="34" charset="0"/>
                <a:cs typeface="Arial" panose="020B0604020202020204" pitchFamily="34" charset="0"/>
              </a:rPr>
              <a:t>Yn ddig ar ôl marwolaeth, gall pobl ifanc ddatblygu problemau ffisegol, gan gynnwys aflonyddu ar gwsg, a all ddylanwadu ar eu hymddygiad a’u hagwedd yn yr ysgol. </a:t>
            </a:r>
          </a:p>
          <a:p>
            <a:pPr marL="285750" indent="-285750">
              <a:buFont typeface="Arial" panose="020B0604020202020204" pitchFamily="34" charset="0"/>
              <a:buChar char="•"/>
            </a:pPr>
            <a:endParaRPr lang="cy-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1400" dirty="0">
                <a:latin typeface="Arial" panose="020B0604020202020204" pitchFamily="34" charset="0"/>
                <a:cs typeface="Arial" panose="020B0604020202020204" pitchFamily="34" charset="0"/>
              </a:rPr>
              <a:t>Gall ymddygiad gwrth-gymdeithasol gynnwys dwyn, fandaliaeth, gweithgarwch rhywiol </a:t>
            </a:r>
            <a:r>
              <a:rPr lang="cy-GB" sz="1400" dirty="0" err="1">
                <a:latin typeface="Arial" panose="020B0604020202020204" pitchFamily="34" charset="0"/>
                <a:cs typeface="Arial" panose="020B0604020202020204" pitchFamily="34" charset="0"/>
              </a:rPr>
              <a:t>amlgymharus</a:t>
            </a:r>
            <a:r>
              <a:rPr lang="cy-GB" sz="1400" dirty="0">
                <a:latin typeface="Arial" panose="020B0604020202020204" pitchFamily="34" charset="0"/>
                <a:cs typeface="Arial" panose="020B0604020202020204" pitchFamily="34" charset="0"/>
              </a:rPr>
              <a:t> a chamddefnyddio sylweddau. Gall ymddygiad byrbwyll ddarparu dull o ddianc oddi wrth y teimladau sy’n gysylltiedig â cholled.  </a:t>
            </a:r>
          </a:p>
          <a:p>
            <a:endParaRPr lang="cy-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4246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DFD89-A3D8-4F11-8F4A-060DE46953A5}"/>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Risk Factors</a:t>
            </a:r>
          </a:p>
        </p:txBody>
      </p:sp>
      <p:sp>
        <p:nvSpPr>
          <p:cNvPr id="7" name="TextBox 6">
            <a:extLst>
              <a:ext uri="{FF2B5EF4-FFF2-40B4-BE49-F238E27FC236}">
                <a16:creationId xmlns:a16="http://schemas.microsoft.com/office/drawing/2014/main" id="{E6B3B3CB-D211-4B58-AD1B-663A3DEFC828}"/>
              </a:ext>
            </a:extLst>
          </p:cNvPr>
          <p:cNvSpPr txBox="1"/>
          <p:nvPr/>
        </p:nvSpPr>
        <p:spPr>
          <a:xfrm>
            <a:off x="1295402" y="2799471"/>
            <a:ext cx="3496552" cy="379827"/>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A3371820-B4C2-4E33-99D0-7D628825030D}"/>
              </a:ext>
            </a:extLst>
          </p:cNvPr>
          <p:cNvSpPr txBox="1"/>
          <p:nvPr/>
        </p:nvSpPr>
        <p:spPr>
          <a:xfrm>
            <a:off x="838200" y="1690688"/>
            <a:ext cx="7842991" cy="3200876"/>
          </a:xfrm>
          <a:prstGeom prst="rect">
            <a:avLst/>
          </a:prstGeom>
          <a:noFill/>
        </p:spPr>
        <p:txBody>
          <a:bodyPr wrap="square" rtlCol="0">
            <a:spAutoFit/>
          </a:bodyPr>
          <a:lstStyle/>
          <a:p>
            <a:pPr marL="285750" indent="-285750">
              <a:buFont typeface="Arial" panose="020B0604020202020204" pitchFamily="34" charset="0"/>
              <a:buChar char="•"/>
            </a:pPr>
            <a:r>
              <a:rPr lang="en-GB" sz="1400" dirty="0"/>
              <a:t> </a:t>
            </a:r>
            <a:r>
              <a:rPr lang="en-GB" sz="1400" dirty="0">
                <a:latin typeface="Arial" panose="020B0604020202020204" pitchFamily="34" charset="0"/>
                <a:cs typeface="Arial" panose="020B0604020202020204" pitchFamily="34" charset="0"/>
              </a:rPr>
              <a:t>Certain children and groups of children are more at risk of developing mental health problems than others, and it seems highly likely that children inherit vulnerabilities and resilience to stress through their genetic makeup</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Family circumstances and the wider environment will impact both on risk factors and developing resilience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Aggrieved following death, adolescents may develop physical problems including sleep disturbances, which may influence their behaviour and attitude in school.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Anti-social behaviour may include stealing, vandalism, promiscuous sexual activity and substance abuse. Impulsive behaviour may provide an escape mechanisms from the feelings associated with loss.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735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B101-048B-4EA1-AB99-D6F9D41A380F}"/>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Tasg </a:t>
            </a:r>
          </a:p>
        </p:txBody>
      </p:sp>
      <p:sp>
        <p:nvSpPr>
          <p:cNvPr id="3" name="TextBox 2">
            <a:extLst>
              <a:ext uri="{FF2B5EF4-FFF2-40B4-BE49-F238E27FC236}">
                <a16:creationId xmlns:a16="http://schemas.microsoft.com/office/drawing/2014/main" id="{07FA24B2-1166-4B28-85DA-212150E54620}"/>
              </a:ext>
            </a:extLst>
          </p:cNvPr>
          <p:cNvSpPr txBox="1"/>
          <p:nvPr/>
        </p:nvSpPr>
        <p:spPr>
          <a:xfrm>
            <a:off x="838200" y="1759878"/>
            <a:ext cx="6516471" cy="3477875"/>
          </a:xfrm>
          <a:prstGeom prst="rect">
            <a:avLst/>
          </a:prstGeom>
          <a:noFill/>
        </p:spPr>
        <p:txBody>
          <a:bodyPr wrap="square" rtlCol="0">
            <a:spAutoFit/>
          </a:bodyPr>
          <a:lstStyle/>
          <a:p>
            <a:r>
              <a:rPr lang="cy-GB" sz="1600" dirty="0">
                <a:latin typeface="Arial" panose="020B0604020202020204" pitchFamily="34" charset="0"/>
                <a:cs typeface="Arial" panose="020B0604020202020204" pitchFamily="34" charset="0"/>
              </a:rPr>
              <a:t>Darllenwch y ddogfen ganlynol</a:t>
            </a:r>
          </a:p>
          <a:p>
            <a:endParaRPr lang="cy-GB" sz="1600" dirty="0">
              <a:latin typeface="Arial" panose="020B0604020202020204" pitchFamily="34" charset="0"/>
              <a:cs typeface="Arial" panose="020B0604020202020204" pitchFamily="34" charset="0"/>
            </a:endParaRPr>
          </a:p>
          <a:p>
            <a:r>
              <a:rPr lang="en-GB" sz="1600" dirty="0" err="1">
                <a:hlinkClick r:id="rId2"/>
              </a:rPr>
              <a:t>Gwydnwch</a:t>
            </a:r>
            <a:r>
              <a:rPr lang="en-GB" sz="1600" dirty="0">
                <a:hlinkClick r:id="rId2"/>
              </a:rPr>
              <a:t> </a:t>
            </a:r>
            <a:r>
              <a:rPr lang="en-GB" sz="1600" dirty="0" err="1">
                <a:hlinkClick r:id="rId2"/>
              </a:rPr>
              <a:t>dysgwyr</a:t>
            </a:r>
            <a:r>
              <a:rPr lang="en-GB" sz="1600" dirty="0">
                <a:hlinkClick r:id="rId2"/>
              </a:rPr>
              <a:t> - </a:t>
            </a:r>
            <a:r>
              <a:rPr lang="en-GB" sz="1600" dirty="0" err="1">
                <a:hlinkClick r:id="rId2"/>
              </a:rPr>
              <a:t>meithrin</a:t>
            </a:r>
            <a:r>
              <a:rPr lang="en-GB" sz="1600" dirty="0">
                <a:hlinkClick r:id="rId2"/>
              </a:rPr>
              <a:t> </a:t>
            </a:r>
            <a:r>
              <a:rPr lang="en-GB" sz="1600" dirty="0" err="1">
                <a:hlinkClick r:id="rId2"/>
              </a:rPr>
              <a:t>gwydnwch</a:t>
            </a:r>
            <a:r>
              <a:rPr lang="en-GB" sz="1600" dirty="0">
                <a:hlinkClick r:id="rId2"/>
              </a:rPr>
              <a:t> </a:t>
            </a:r>
            <a:r>
              <a:rPr lang="en-GB" sz="1600" dirty="0" err="1">
                <a:hlinkClick r:id="rId2"/>
              </a:rPr>
              <a:t>mewn</a:t>
            </a:r>
            <a:r>
              <a:rPr lang="en-GB" sz="1600" dirty="0">
                <a:hlinkClick r:id="rId2"/>
              </a:rPr>
              <a:t> </a:t>
            </a:r>
            <a:r>
              <a:rPr lang="en-GB" sz="1600" dirty="0" err="1">
                <a:hlinkClick r:id="rId2"/>
              </a:rPr>
              <a:t>ysgolion</a:t>
            </a:r>
            <a:r>
              <a:rPr lang="en-GB" sz="1600" dirty="0">
                <a:hlinkClick r:id="rId2"/>
              </a:rPr>
              <a:t> </a:t>
            </a:r>
            <a:r>
              <a:rPr lang="en-GB" sz="1600" dirty="0" err="1">
                <a:hlinkClick r:id="rId2"/>
              </a:rPr>
              <a:t>cynradd</a:t>
            </a:r>
            <a:r>
              <a:rPr lang="en-GB" sz="1600" dirty="0">
                <a:hlinkClick r:id="rId2"/>
              </a:rPr>
              <a:t>, </a:t>
            </a:r>
            <a:r>
              <a:rPr lang="en-GB" sz="1600" dirty="0" err="1">
                <a:hlinkClick r:id="rId2"/>
              </a:rPr>
              <a:t>ysgolion</a:t>
            </a:r>
            <a:r>
              <a:rPr lang="en-GB" sz="1600" dirty="0">
                <a:hlinkClick r:id="rId2"/>
              </a:rPr>
              <a:t> </a:t>
            </a:r>
            <a:r>
              <a:rPr lang="en-GB" sz="1600" dirty="0" err="1">
                <a:hlinkClick r:id="rId2"/>
              </a:rPr>
              <a:t>uwchradd</a:t>
            </a:r>
            <a:r>
              <a:rPr lang="en-GB" sz="1600" dirty="0">
                <a:hlinkClick r:id="rId2"/>
              </a:rPr>
              <a:t> ac </a:t>
            </a:r>
            <a:r>
              <a:rPr lang="en-GB" sz="1600" dirty="0" err="1">
                <a:hlinkClick r:id="rId2"/>
              </a:rPr>
              <a:t>unedau</a:t>
            </a:r>
            <a:r>
              <a:rPr lang="en-GB" sz="1600" dirty="0">
                <a:hlinkClick r:id="rId2"/>
              </a:rPr>
              <a:t> </a:t>
            </a:r>
            <a:r>
              <a:rPr lang="en-GB" sz="1600" dirty="0" err="1">
                <a:hlinkClick r:id="rId2"/>
              </a:rPr>
              <a:t>cyfeirio</a:t>
            </a:r>
            <a:r>
              <a:rPr lang="en-GB" sz="1600" dirty="0">
                <a:hlinkClick r:id="rId2"/>
              </a:rPr>
              <a:t> </a:t>
            </a:r>
            <a:r>
              <a:rPr lang="en-GB" sz="1600" dirty="0" err="1">
                <a:hlinkClick r:id="rId2"/>
              </a:rPr>
              <a:t>disgyblion</a:t>
            </a:r>
            <a:r>
              <a:rPr lang="en-GB" sz="1600" dirty="0">
                <a:hlinkClick r:id="rId2"/>
              </a:rPr>
              <a:t> (</a:t>
            </a:r>
            <a:r>
              <a:rPr lang="en-GB" sz="1600" dirty="0" err="1">
                <a:hlinkClick r:id="rId2"/>
              </a:rPr>
              <a:t>gov.wales</a:t>
            </a:r>
            <a:r>
              <a:rPr lang="en-GB" sz="1600" dirty="0">
                <a:hlinkClick r:id="rId2"/>
              </a:rPr>
              <a:t>)</a:t>
            </a:r>
            <a:endParaRPr lang="en-GB" sz="1600" dirty="0"/>
          </a:p>
          <a:p>
            <a:endParaRPr lang="cy-GB" sz="1600" dirty="0">
              <a:latin typeface="Arial" panose="020B0604020202020204" pitchFamily="34" charset="0"/>
              <a:cs typeface="Arial" panose="020B0604020202020204" pitchFamily="34" charset="0"/>
            </a:endParaRPr>
          </a:p>
          <a:p>
            <a:r>
              <a:rPr lang="cy-GB" sz="1600" dirty="0">
                <a:latin typeface="Arial" panose="020B0604020202020204" pitchFamily="34" charset="0"/>
                <a:cs typeface="Arial" panose="020B0604020202020204" pitchFamily="34" charset="0"/>
              </a:rPr>
              <a:t>Trafodaeth</a:t>
            </a:r>
          </a:p>
          <a:p>
            <a:r>
              <a:rPr lang="cy-GB" sz="1600" dirty="0">
                <a:latin typeface="Arial" panose="020B0604020202020204" pitchFamily="34" charset="0"/>
                <a:cs typeface="Arial" panose="020B0604020202020204" pitchFamily="34" charset="0"/>
              </a:rPr>
              <a:t>1. A oes unrhyw bwyntiau sy’n sefyll allan i chi?</a:t>
            </a:r>
          </a:p>
          <a:p>
            <a:r>
              <a:rPr lang="cy-GB" sz="1600" dirty="0">
                <a:latin typeface="Arial" panose="020B0604020202020204" pitchFamily="34" charset="0"/>
                <a:cs typeface="Arial" panose="020B0604020202020204" pitchFamily="34" charset="0"/>
              </a:rPr>
              <a:t>2. Sut olwg allai fod ar hyn mewn gwirionedd? Ydych chi’n gweld unrhyw heriau/problemau?</a:t>
            </a:r>
          </a:p>
          <a:p>
            <a:endParaRPr lang="cy-GB" sz="2000" dirty="0">
              <a:latin typeface="Arial" panose="020B0604020202020204" pitchFamily="34" charset="0"/>
              <a:cs typeface="Arial" panose="020B0604020202020204" pitchFamily="34" charset="0"/>
            </a:endParaRPr>
          </a:p>
          <a:p>
            <a:endParaRPr lang="cy-GB" sz="2000" dirty="0">
              <a:latin typeface="Arial" panose="020B0604020202020204" pitchFamily="34" charset="0"/>
              <a:cs typeface="Arial" panose="020B0604020202020204" pitchFamily="34" charset="0"/>
            </a:endParaRPr>
          </a:p>
          <a:p>
            <a:endParaRPr lang="cy-GB" dirty="0"/>
          </a:p>
          <a:p>
            <a:r>
              <a:rPr lang="cy-GB" dirty="0"/>
              <a:t> </a:t>
            </a:r>
          </a:p>
        </p:txBody>
      </p:sp>
      <p:pic>
        <p:nvPicPr>
          <p:cNvPr id="2050" name="Picture 2" descr="Premium Vector | Human with tangle of messy thoughts and clear mind in  head. bad and good mood, depression, mental health character concept">
            <a:extLst>
              <a:ext uri="{FF2B5EF4-FFF2-40B4-BE49-F238E27FC236}">
                <a16:creationId xmlns:a16="http://schemas.microsoft.com/office/drawing/2014/main" id="{FE9A950A-E571-11D6-5A1B-4C585412E8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4671" y="1610849"/>
            <a:ext cx="4295706" cy="2724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429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B101-048B-4EA1-AB99-D6F9D41A380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Task </a:t>
            </a:r>
          </a:p>
        </p:txBody>
      </p:sp>
      <p:sp>
        <p:nvSpPr>
          <p:cNvPr id="3" name="TextBox 2">
            <a:extLst>
              <a:ext uri="{FF2B5EF4-FFF2-40B4-BE49-F238E27FC236}">
                <a16:creationId xmlns:a16="http://schemas.microsoft.com/office/drawing/2014/main" id="{07FA24B2-1166-4B28-85DA-212150E54620}"/>
              </a:ext>
            </a:extLst>
          </p:cNvPr>
          <p:cNvSpPr txBox="1"/>
          <p:nvPr/>
        </p:nvSpPr>
        <p:spPr>
          <a:xfrm>
            <a:off x="838200" y="1759878"/>
            <a:ext cx="6516471" cy="2492990"/>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Read the following document</a:t>
            </a:r>
          </a:p>
          <a:p>
            <a:endParaRPr lang="en-GB" sz="1600" dirty="0">
              <a:latin typeface="Arial" panose="020B0604020202020204" pitchFamily="34" charset="0"/>
              <a:cs typeface="Arial" panose="020B0604020202020204" pitchFamily="34" charset="0"/>
            </a:endParaRPr>
          </a:p>
          <a:p>
            <a:r>
              <a:rPr lang="en-GB" sz="1600" dirty="0">
                <a:hlinkClick r:id="rId2"/>
              </a:rPr>
              <a:t>Learner resilience - building resilience in primary schools, secondary schools and pupil referral units (</a:t>
            </a:r>
            <a:r>
              <a:rPr lang="en-GB" sz="1600" dirty="0" err="1">
                <a:hlinkClick r:id="rId2"/>
              </a:rPr>
              <a:t>gov.wales</a:t>
            </a:r>
            <a:r>
              <a:rPr lang="en-GB" sz="1600" dirty="0">
                <a:hlinkClick r:id="rId2"/>
              </a:rPr>
              <a:t>)</a:t>
            </a:r>
            <a:endParaRPr lang="en-GB" sz="1600" dirty="0"/>
          </a:p>
          <a:p>
            <a:endParaRPr lang="en-GB" sz="16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a:p>
            <a:r>
              <a:rPr lang="en-GB" dirty="0"/>
              <a:t> </a:t>
            </a:r>
          </a:p>
        </p:txBody>
      </p:sp>
      <p:pic>
        <p:nvPicPr>
          <p:cNvPr id="2050" name="Picture 2" descr="Premium Vector | Human with tangle of messy thoughts and clear mind in  head. bad and good mood, depression, mental health character concept">
            <a:extLst>
              <a:ext uri="{FF2B5EF4-FFF2-40B4-BE49-F238E27FC236}">
                <a16:creationId xmlns:a16="http://schemas.microsoft.com/office/drawing/2014/main" id="{FE9A950A-E571-11D6-5A1B-4C585412E8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4671" y="1610849"/>
            <a:ext cx="4295706" cy="2724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76964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13D22-8A8A-892C-803A-6A4B82688AED}"/>
              </a:ext>
            </a:extLst>
          </p:cNvPr>
          <p:cNvSpPr>
            <a:spLocks noGrp="1"/>
          </p:cNvSpPr>
          <p:nvPr>
            <p:ph type="title"/>
          </p:nvPr>
        </p:nvSpPr>
        <p:spPr/>
        <p:txBody>
          <a:bodyPr/>
          <a:lstStyle/>
          <a:p>
            <a:r>
              <a:rPr lang="en-GB" dirty="0"/>
              <a:t>Developing a resilience programme in schools</a:t>
            </a:r>
          </a:p>
        </p:txBody>
      </p:sp>
      <p:sp>
        <p:nvSpPr>
          <p:cNvPr id="4" name="TextBox 3">
            <a:extLst>
              <a:ext uri="{FF2B5EF4-FFF2-40B4-BE49-F238E27FC236}">
                <a16:creationId xmlns:a16="http://schemas.microsoft.com/office/drawing/2014/main" id="{048C8E2A-16C8-3485-BE8F-51B87996E6F3}"/>
              </a:ext>
            </a:extLst>
          </p:cNvPr>
          <p:cNvSpPr txBox="1"/>
          <p:nvPr/>
        </p:nvSpPr>
        <p:spPr>
          <a:xfrm>
            <a:off x="609600" y="1398858"/>
            <a:ext cx="11084668" cy="4339650"/>
          </a:xfrm>
          <a:prstGeom prst="rect">
            <a:avLst/>
          </a:prstGeom>
          <a:noFill/>
        </p:spPr>
        <p:txBody>
          <a:bodyPr wrap="square">
            <a:spAutoFit/>
          </a:bodyPr>
          <a:lstStyle/>
          <a:p>
            <a:pPr algn="l"/>
            <a:endParaRPr lang="en-GB" sz="1200" b="1" i="0" dirty="0">
              <a:solidFill>
                <a:srgbClr val="111111"/>
              </a:solidFill>
              <a:effectLst/>
              <a:latin typeface="-apple-system"/>
            </a:endParaRPr>
          </a:p>
          <a:p>
            <a:pPr algn="l"/>
            <a:endParaRPr lang="en-GB" sz="1200" b="1" i="0" dirty="0">
              <a:solidFill>
                <a:srgbClr val="111111"/>
              </a:solidFill>
              <a:effectLst/>
              <a:latin typeface="-apple-system"/>
            </a:endParaRPr>
          </a:p>
          <a:p>
            <a:pPr algn="l"/>
            <a:r>
              <a:rPr lang="en-GB" sz="1200" b="1" i="0" dirty="0">
                <a:solidFill>
                  <a:srgbClr val="111111"/>
                </a:solidFill>
                <a:effectLst/>
                <a:latin typeface="-apple-system"/>
              </a:rPr>
              <a:t>Objective:</a:t>
            </a:r>
            <a:r>
              <a:rPr lang="en-GB" sz="1200" b="0" i="0" dirty="0">
                <a:solidFill>
                  <a:srgbClr val="111111"/>
                </a:solidFill>
                <a:effectLst/>
                <a:latin typeface="-apple-system"/>
              </a:rPr>
              <a:t> Work together to create a comprehensive plan to build resilience among students in your school, drawing on the strategies and findings from the Estyn report.</a:t>
            </a:r>
          </a:p>
          <a:p>
            <a:pPr algn="l">
              <a:buFont typeface="+mj-lt"/>
              <a:buAutoNum type="arabicPeriod"/>
            </a:pPr>
            <a:endParaRPr lang="en-GB" sz="1200" b="1" i="0" dirty="0">
              <a:solidFill>
                <a:srgbClr val="111111"/>
              </a:solidFill>
              <a:effectLst/>
              <a:latin typeface="-apple-system"/>
            </a:endParaRPr>
          </a:p>
          <a:p>
            <a:pPr algn="l"/>
            <a:r>
              <a:rPr lang="en-GB" sz="1200" b="1" i="0" dirty="0">
                <a:solidFill>
                  <a:srgbClr val="111111"/>
                </a:solidFill>
                <a:effectLst/>
                <a:latin typeface="-apple-system"/>
              </a:rPr>
              <a:t>Introduction:</a:t>
            </a:r>
            <a:endParaRPr lang="en-GB" sz="1200" dirty="0">
              <a:solidFill>
                <a:srgbClr val="111111"/>
              </a:solidFill>
              <a:latin typeface="-apple-system"/>
            </a:endParaRPr>
          </a:p>
          <a:p>
            <a:pPr marL="171450" indent="-171450" algn="l">
              <a:buFontTx/>
              <a:buChar char="-"/>
            </a:pPr>
            <a:r>
              <a:rPr lang="en-GB" sz="1200" b="0" i="0" dirty="0">
                <a:solidFill>
                  <a:srgbClr val="111111"/>
                </a:solidFill>
                <a:effectLst/>
                <a:latin typeface="-apple-system"/>
              </a:rPr>
              <a:t>Briefly explain the importance of resilience in students’ mental health and academic success.</a:t>
            </a:r>
          </a:p>
          <a:p>
            <a:pPr marL="171450" indent="-171450" algn="l">
              <a:buFontTx/>
              <a:buChar char="-"/>
            </a:pPr>
            <a:r>
              <a:rPr lang="en-GB" sz="1200" dirty="0">
                <a:solidFill>
                  <a:srgbClr val="111111"/>
                </a:solidFill>
                <a:latin typeface="-apple-system"/>
              </a:rPr>
              <a:t>-</a:t>
            </a:r>
            <a:r>
              <a:rPr lang="en-GB" sz="1200" b="0" i="0" dirty="0">
                <a:solidFill>
                  <a:srgbClr val="111111"/>
                </a:solidFill>
                <a:effectLst/>
                <a:latin typeface="-apple-system"/>
              </a:rPr>
              <a:t>Highlight the key challenges faced by students that impact their resilience.</a:t>
            </a:r>
          </a:p>
          <a:p>
            <a:pPr marL="742950" lvl="1" indent="-285750" algn="l">
              <a:buFont typeface="+mj-lt"/>
              <a:buAutoNum type="arabicPeriod"/>
            </a:pPr>
            <a:endParaRPr lang="en-GB" sz="1200" b="0" i="0" dirty="0">
              <a:solidFill>
                <a:srgbClr val="111111"/>
              </a:solidFill>
              <a:effectLst/>
              <a:latin typeface="-apple-system"/>
            </a:endParaRPr>
          </a:p>
          <a:p>
            <a:pPr algn="l"/>
            <a:r>
              <a:rPr lang="en-GB" sz="1200" b="1" dirty="0">
                <a:solidFill>
                  <a:srgbClr val="111111"/>
                </a:solidFill>
                <a:latin typeface="-apple-system"/>
              </a:rPr>
              <a:t>U</a:t>
            </a:r>
            <a:r>
              <a:rPr lang="en-GB" sz="1200" b="1" i="0" dirty="0">
                <a:solidFill>
                  <a:srgbClr val="111111"/>
                </a:solidFill>
                <a:effectLst/>
                <a:latin typeface="-apple-system"/>
              </a:rPr>
              <a:t>niversal Provision:</a:t>
            </a:r>
            <a:endParaRPr lang="en-GB" sz="1200" dirty="0">
              <a:solidFill>
                <a:srgbClr val="111111"/>
              </a:solidFill>
              <a:latin typeface="-apple-system"/>
            </a:endParaRPr>
          </a:p>
          <a:p>
            <a:pPr algn="l"/>
            <a:r>
              <a:rPr lang="en-GB" sz="1200" b="0" i="0" dirty="0">
                <a:solidFill>
                  <a:srgbClr val="111111"/>
                </a:solidFill>
                <a:effectLst/>
                <a:latin typeface="-apple-system"/>
              </a:rPr>
              <a:t>-Outline a whole-school approach to promote emotional wellbeing and resilience.</a:t>
            </a:r>
          </a:p>
          <a:p>
            <a:pPr algn="l"/>
            <a:r>
              <a:rPr lang="en-GB" sz="1200" dirty="0">
                <a:solidFill>
                  <a:srgbClr val="111111"/>
                </a:solidFill>
                <a:latin typeface="-apple-system"/>
              </a:rPr>
              <a:t>-</a:t>
            </a:r>
            <a:r>
              <a:rPr lang="en-GB" sz="1200" b="0" i="0" dirty="0">
                <a:solidFill>
                  <a:srgbClr val="111111"/>
                </a:solidFill>
                <a:effectLst/>
                <a:latin typeface="-apple-system"/>
              </a:rPr>
              <a:t>Include strategies for building positive relationships and helping students understand their emotions.</a:t>
            </a:r>
          </a:p>
          <a:p>
            <a:pPr lvl="1" algn="l"/>
            <a:endParaRPr lang="en-GB" sz="1200" b="0" i="0" dirty="0">
              <a:solidFill>
                <a:srgbClr val="111111"/>
              </a:solidFill>
              <a:effectLst/>
              <a:latin typeface="-apple-system"/>
            </a:endParaRPr>
          </a:p>
          <a:p>
            <a:pPr algn="l"/>
            <a:r>
              <a:rPr lang="en-GB" sz="1200" b="1" dirty="0">
                <a:solidFill>
                  <a:srgbClr val="111111"/>
                </a:solidFill>
                <a:latin typeface="-apple-system"/>
              </a:rPr>
              <a:t>S</a:t>
            </a:r>
            <a:r>
              <a:rPr lang="en-GB" sz="1200" b="1" i="0" dirty="0">
                <a:solidFill>
                  <a:srgbClr val="111111"/>
                </a:solidFill>
                <a:effectLst/>
                <a:latin typeface="-apple-system"/>
              </a:rPr>
              <a:t>pecialist Interventions:</a:t>
            </a:r>
            <a:endParaRPr lang="en-GB" sz="1200" dirty="0">
              <a:solidFill>
                <a:srgbClr val="111111"/>
              </a:solidFill>
              <a:latin typeface="-apple-system"/>
            </a:endParaRPr>
          </a:p>
          <a:p>
            <a:pPr marL="171450" indent="-171450" algn="l">
              <a:buFontTx/>
              <a:buChar char="-"/>
            </a:pPr>
            <a:r>
              <a:rPr lang="en-GB" sz="1200" b="0" i="0" dirty="0">
                <a:solidFill>
                  <a:srgbClr val="111111"/>
                </a:solidFill>
                <a:effectLst/>
                <a:latin typeface="-apple-system"/>
              </a:rPr>
              <a:t>Identify specific interventions for students at risk of poor mental health.</a:t>
            </a:r>
          </a:p>
          <a:p>
            <a:pPr marL="171450" indent="-171450" algn="l">
              <a:buFontTx/>
              <a:buChar char="-"/>
            </a:pPr>
            <a:r>
              <a:rPr lang="en-GB" sz="1200" b="0" i="0" dirty="0">
                <a:solidFill>
                  <a:srgbClr val="111111"/>
                </a:solidFill>
                <a:effectLst/>
                <a:latin typeface="-apple-system"/>
              </a:rPr>
              <a:t>Describe how to implement nurturing approaches and involve external agencies.</a:t>
            </a:r>
          </a:p>
          <a:p>
            <a:pPr lvl="1" algn="l"/>
            <a:endParaRPr lang="en-GB" sz="1200" b="0" i="0" dirty="0">
              <a:solidFill>
                <a:srgbClr val="111111"/>
              </a:solidFill>
              <a:effectLst/>
              <a:latin typeface="-apple-system"/>
            </a:endParaRPr>
          </a:p>
          <a:p>
            <a:pPr algn="l"/>
            <a:r>
              <a:rPr lang="en-GB" sz="1200" b="1" i="0" dirty="0">
                <a:solidFill>
                  <a:srgbClr val="111111"/>
                </a:solidFill>
                <a:effectLst/>
                <a:latin typeface="-apple-system"/>
              </a:rPr>
              <a:t>Transition Support:</a:t>
            </a:r>
            <a:endParaRPr lang="en-GB" sz="1200" dirty="0">
              <a:solidFill>
                <a:srgbClr val="111111"/>
              </a:solidFill>
              <a:latin typeface="-apple-system"/>
            </a:endParaRPr>
          </a:p>
          <a:p>
            <a:pPr algn="l"/>
            <a:r>
              <a:rPr lang="en-GB" sz="1200" b="0" i="0" dirty="0">
                <a:solidFill>
                  <a:srgbClr val="111111"/>
                </a:solidFill>
                <a:effectLst/>
                <a:latin typeface="-apple-system"/>
              </a:rPr>
              <a:t>-Develop a plan to support students at key transition points (e.g., moving from primary to secondary school).</a:t>
            </a:r>
          </a:p>
          <a:p>
            <a:pPr algn="l"/>
            <a:r>
              <a:rPr lang="en-GB" sz="1200" dirty="0">
                <a:solidFill>
                  <a:srgbClr val="111111"/>
                </a:solidFill>
                <a:latin typeface="-apple-system"/>
              </a:rPr>
              <a:t>-</a:t>
            </a:r>
            <a:r>
              <a:rPr lang="en-GB" sz="1200" b="0" i="0" dirty="0">
                <a:solidFill>
                  <a:srgbClr val="111111"/>
                </a:solidFill>
                <a:effectLst/>
                <a:latin typeface="-apple-system"/>
              </a:rPr>
              <a:t>Include methods to ensure continuity of care and support.</a:t>
            </a:r>
          </a:p>
          <a:p>
            <a:pPr lvl="1" algn="l"/>
            <a:endParaRPr lang="en-GB" sz="1200" b="0" i="0" dirty="0">
              <a:solidFill>
                <a:srgbClr val="111111"/>
              </a:solidFill>
              <a:effectLst/>
              <a:latin typeface="-apple-system"/>
            </a:endParaRPr>
          </a:p>
          <a:p>
            <a:pPr algn="l"/>
            <a:r>
              <a:rPr lang="en-GB" sz="1200" b="1" dirty="0">
                <a:solidFill>
                  <a:srgbClr val="111111"/>
                </a:solidFill>
                <a:latin typeface="-apple-system"/>
              </a:rPr>
              <a:t>M</a:t>
            </a:r>
            <a:r>
              <a:rPr lang="en-GB" sz="1200" b="1" i="0" dirty="0">
                <a:solidFill>
                  <a:srgbClr val="111111"/>
                </a:solidFill>
                <a:effectLst/>
                <a:latin typeface="-apple-system"/>
              </a:rPr>
              <a:t>onitoring and Evaluation:</a:t>
            </a:r>
          </a:p>
          <a:p>
            <a:pPr marL="171450" indent="-171450" algn="l">
              <a:buFontTx/>
              <a:buChar char="-"/>
            </a:pPr>
            <a:r>
              <a:rPr lang="en-GB" sz="1200" b="0" i="0" dirty="0">
                <a:solidFill>
                  <a:srgbClr val="111111"/>
                </a:solidFill>
                <a:effectLst/>
                <a:latin typeface="-apple-system"/>
              </a:rPr>
              <a:t>Propose ways to measure the effectiveness of the resilience-building strategies.</a:t>
            </a:r>
          </a:p>
          <a:p>
            <a:pPr marL="171450" indent="-171450" algn="l">
              <a:buFontTx/>
              <a:buChar char="-"/>
            </a:pPr>
            <a:r>
              <a:rPr lang="en-GB" sz="1200" b="0" i="0" dirty="0">
                <a:solidFill>
                  <a:srgbClr val="111111"/>
                </a:solidFill>
                <a:effectLst/>
                <a:latin typeface="-apple-system"/>
              </a:rPr>
              <a:t>Suggest tools and assessments to track students’ progress and adjust interventions as needed.</a:t>
            </a:r>
          </a:p>
        </p:txBody>
      </p:sp>
    </p:spTree>
    <p:extLst>
      <p:ext uri="{BB962C8B-B14F-4D97-AF65-F5344CB8AC3E}">
        <p14:creationId xmlns:p14="http://schemas.microsoft.com/office/powerpoint/2010/main" val="2163645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B17B28-DE38-4191-AEA9-1428985FF65B}"/>
              </a:ext>
            </a:extLst>
          </p:cNvPr>
          <p:cNvSpPr txBox="1"/>
          <p:nvPr/>
        </p:nvSpPr>
        <p:spPr>
          <a:xfrm>
            <a:off x="838200" y="1474142"/>
            <a:ext cx="9796212" cy="4524315"/>
          </a:xfrm>
          <a:prstGeom prst="rect">
            <a:avLst/>
          </a:prstGeom>
          <a:noFill/>
        </p:spPr>
        <p:txBody>
          <a:bodyPr wrap="square" rtlCol="0">
            <a:spAutoFit/>
          </a:bodyPr>
          <a:lstStyle/>
          <a:p>
            <a:r>
              <a:rPr lang="en-GB" dirty="0" err="1"/>
              <a:t>Cheminais</a:t>
            </a:r>
            <a:r>
              <a:rPr lang="en-GB" dirty="0"/>
              <a:t>, R (2006), Every Child Matters&lt; A Practical Guide for Teachers, Oxon, David Fulton Publishers </a:t>
            </a:r>
          </a:p>
          <a:p>
            <a:endParaRPr lang="en-GB" dirty="0"/>
          </a:p>
          <a:p>
            <a:r>
              <a:rPr lang="en-GB" dirty="0"/>
              <a:t>Choi, A (2018), Emotional well-being of children and adolescents: RECENT TRENDS AND RELEVANT FACTORS, </a:t>
            </a:r>
            <a:r>
              <a:rPr lang="cy-GB" dirty="0"/>
              <a:t>[Ar-lein] Ar gael yn / </a:t>
            </a:r>
            <a:r>
              <a:rPr lang="en-GB" dirty="0"/>
              <a:t>[Online] Available at: </a:t>
            </a:r>
            <a:r>
              <a:rPr lang="en-GB" dirty="0">
                <a:hlinkClick r:id="rId2"/>
              </a:rPr>
              <a:t>https://search-proquest-com.ezproxy.uwtsd.ac.uk/docview/2009153040?accountid=130472&amp;rfr_id=info%3Axri%2Fsid%3Aprimo</a:t>
            </a:r>
            <a:endParaRPr lang="en-GB" dirty="0"/>
          </a:p>
          <a:p>
            <a:r>
              <a:rPr lang="en-GB" dirty="0"/>
              <a:t>(</a:t>
            </a:r>
            <a:r>
              <a:rPr lang="cy-GB" dirty="0"/>
              <a:t>Cyrchwyd; 3</a:t>
            </a:r>
            <a:r>
              <a:rPr lang="cy-GB" baseline="30000" dirty="0"/>
              <a:t>ydd</a:t>
            </a:r>
            <a:r>
              <a:rPr lang="cy-GB" dirty="0"/>
              <a:t> Mawrth 2019 / </a:t>
            </a:r>
            <a:r>
              <a:rPr lang="en-GB" dirty="0"/>
              <a:t>Accessed; 3</a:t>
            </a:r>
            <a:r>
              <a:rPr lang="en-GB" baseline="30000" dirty="0"/>
              <a:t>rd</a:t>
            </a:r>
            <a:r>
              <a:rPr lang="en-GB" dirty="0"/>
              <a:t> March 2019)</a:t>
            </a:r>
          </a:p>
          <a:p>
            <a:endParaRPr lang="en-GB" dirty="0"/>
          </a:p>
          <a:p>
            <a:r>
              <a:rPr lang="cy-GB" dirty="0"/>
              <a:t>Llywodraeth Cymru (2019), Cyflawniad Disgyblion 15 Mlwydd Oed yng Nghymru: PISA Adroddiad Cenedlaethol 2018 / </a:t>
            </a:r>
            <a:r>
              <a:rPr lang="en-GB" dirty="0"/>
              <a:t>Welsh Government (2019), Achievement of 15-Year Olds in Wales: PISA 2018 National Report, </a:t>
            </a:r>
            <a:r>
              <a:rPr lang="cy-GB" dirty="0"/>
              <a:t>[Ar-lein] Ar gael yn / </a:t>
            </a:r>
            <a:r>
              <a:rPr lang="en-GB" dirty="0"/>
              <a:t>[Online] Available at: </a:t>
            </a:r>
            <a:r>
              <a:rPr lang="en-GB" dirty="0">
                <a:hlinkClick r:id="rId3"/>
              </a:rPr>
              <a:t>https://gov.wales/sites/default/files/statistics-and-research/2019-12/achievement-15-year-olds-program-international-student-assessment-pisa-national-report-2018_0.pdf</a:t>
            </a:r>
            <a:r>
              <a:rPr lang="en-GB" dirty="0"/>
              <a:t> (</a:t>
            </a:r>
            <a:r>
              <a:rPr lang="cy-GB" dirty="0"/>
              <a:t>Cyrchwyd; 4</a:t>
            </a:r>
            <a:r>
              <a:rPr lang="cy-GB" baseline="30000" dirty="0"/>
              <a:t>ydd</a:t>
            </a:r>
            <a:r>
              <a:rPr lang="cy-GB" dirty="0"/>
              <a:t> Mawrth 2020 / </a:t>
            </a:r>
            <a:r>
              <a:rPr lang="en-GB" dirty="0"/>
              <a:t>Accessed; 4th March 2020) </a:t>
            </a:r>
          </a:p>
          <a:p>
            <a:endParaRPr lang="en-GB" dirty="0"/>
          </a:p>
        </p:txBody>
      </p:sp>
      <p:sp>
        <p:nvSpPr>
          <p:cNvPr id="6" name="Title 5">
            <a:extLst>
              <a:ext uri="{FF2B5EF4-FFF2-40B4-BE49-F238E27FC236}">
                <a16:creationId xmlns:a16="http://schemas.microsoft.com/office/drawing/2014/main" id="{B1305CE5-B6D5-4EAF-F09F-E40024B268FF}"/>
              </a:ext>
            </a:extLst>
          </p:cNvPr>
          <p:cNvSpPr>
            <a:spLocks noGrp="1"/>
          </p:cNvSpPr>
          <p:nvPr>
            <p:ph type="title"/>
          </p:nvPr>
        </p:nvSpPr>
        <p:spPr/>
        <p:txBody>
          <a:bodyPr/>
          <a:lstStyle/>
          <a:p>
            <a:r>
              <a:rPr lang="cy-GB" dirty="0"/>
              <a:t>Cyfeiriadau / </a:t>
            </a:r>
            <a:r>
              <a:rPr lang="en-GB" dirty="0"/>
              <a:t>References</a:t>
            </a:r>
          </a:p>
        </p:txBody>
      </p:sp>
    </p:spTree>
    <p:extLst>
      <p:ext uri="{BB962C8B-B14F-4D97-AF65-F5344CB8AC3E}">
        <p14:creationId xmlns:p14="http://schemas.microsoft.com/office/powerpoint/2010/main" val="25750529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3B4518-85D2-497A-8435-027CC63775ED}"/>
              </a:ext>
            </a:extLst>
          </p:cNvPr>
          <p:cNvSpPr txBox="1"/>
          <p:nvPr/>
        </p:nvSpPr>
        <p:spPr>
          <a:xfrm>
            <a:off x="838200" y="1690688"/>
            <a:ext cx="9256541" cy="3970318"/>
          </a:xfrm>
          <a:prstGeom prst="rect">
            <a:avLst/>
          </a:prstGeom>
          <a:noFill/>
        </p:spPr>
        <p:txBody>
          <a:bodyPr wrap="square" rtlCol="0">
            <a:spAutoFit/>
          </a:bodyPr>
          <a:lstStyle/>
          <a:p>
            <a:r>
              <a:rPr lang="cy-GB" dirty="0"/>
              <a:t>Llywodraeth Cymru (2018), Cod Drafft Anghenion Dysgu Ychwanegol Cymru / </a:t>
            </a:r>
            <a:r>
              <a:rPr lang="en-GB" dirty="0"/>
              <a:t>Welsh Government (2018), Draft Additional Learning Needs Code for Wales. </a:t>
            </a:r>
            <a:r>
              <a:rPr lang="cy-GB" dirty="0"/>
              <a:t>[Ar-lein] Ar gael yn / </a:t>
            </a:r>
            <a:r>
              <a:rPr lang="en-GB" dirty="0"/>
              <a:t>[Online] Available at: </a:t>
            </a:r>
            <a:r>
              <a:rPr lang="en-GB" dirty="0">
                <a:hlinkClick r:id="rId2"/>
              </a:rPr>
              <a:t>https://gov.wales/sites/default/files/consultations/2018-12/draft-additional-learning-needs-code-for-wales_0.pdf</a:t>
            </a:r>
            <a:r>
              <a:rPr lang="en-GB" dirty="0"/>
              <a:t> (</a:t>
            </a:r>
            <a:r>
              <a:rPr lang="cy-GB" dirty="0"/>
              <a:t>Cyrchwyd; 4</a:t>
            </a:r>
            <a:r>
              <a:rPr lang="cy-GB" baseline="30000" dirty="0"/>
              <a:t>ydd</a:t>
            </a:r>
            <a:r>
              <a:rPr lang="cy-GB" dirty="0"/>
              <a:t> Mawrth 2019 / </a:t>
            </a:r>
            <a:r>
              <a:rPr lang="en-GB" dirty="0"/>
              <a:t>Accessed; 4th March 2019)</a:t>
            </a:r>
          </a:p>
          <a:p>
            <a:endParaRPr lang="en-GB" dirty="0"/>
          </a:p>
          <a:p>
            <a:r>
              <a:rPr lang="cy-GB" dirty="0"/>
              <a:t>Llywodraeth Cymru / </a:t>
            </a:r>
            <a:r>
              <a:rPr lang="en-GB" dirty="0"/>
              <a:t>Welsh Government (2019), Thinking Positively, </a:t>
            </a:r>
            <a:r>
              <a:rPr lang="cy-GB" dirty="0"/>
              <a:t>[Ar-lein] Ar gael yn / </a:t>
            </a:r>
            <a:r>
              <a:rPr lang="en-GB" dirty="0"/>
              <a:t>[Online] Available at :https://</a:t>
            </a:r>
            <a:r>
              <a:rPr lang="en-GB" dirty="0" err="1"/>
              <a:t>gov.wales</a:t>
            </a:r>
            <a:r>
              <a:rPr lang="en-GB" dirty="0"/>
              <a:t>/sites/default/files/publications/2018-12/thinking-positively-emotional-health-and-well-being-in-schools-and-early-years-settings.pdf </a:t>
            </a:r>
          </a:p>
          <a:p>
            <a:endParaRPr lang="en-GB" dirty="0"/>
          </a:p>
          <a:p>
            <a:r>
              <a:rPr lang="cy-GB" dirty="0"/>
              <a:t>Sefydliad Iechyd y Byd / </a:t>
            </a:r>
            <a:r>
              <a:rPr lang="en-GB" dirty="0"/>
              <a:t>World Health Organisation (2018), Mental Health: Strengthening Our Response, </a:t>
            </a:r>
            <a:r>
              <a:rPr lang="cy-GB" dirty="0"/>
              <a:t>[Ar-lein] Ar gael yn / </a:t>
            </a:r>
            <a:r>
              <a:rPr lang="en-GB" dirty="0"/>
              <a:t>[Online] Available at: </a:t>
            </a:r>
            <a:r>
              <a:rPr lang="en-GB" dirty="0">
                <a:hlinkClick r:id="rId3"/>
              </a:rPr>
              <a:t>https://www.who.int/news-room/fact-sheets/detail/mental-health-strengthening-our-response</a:t>
            </a:r>
            <a:r>
              <a:rPr lang="en-GB" dirty="0"/>
              <a:t> (</a:t>
            </a:r>
            <a:r>
              <a:rPr lang="cy-GB" dirty="0"/>
              <a:t>Cyrchwyd; 3</a:t>
            </a:r>
            <a:r>
              <a:rPr lang="cy-GB" baseline="30000" dirty="0"/>
              <a:t>ydd</a:t>
            </a:r>
            <a:r>
              <a:rPr lang="cy-GB" dirty="0"/>
              <a:t> Mawrth 2020 / </a:t>
            </a:r>
            <a:r>
              <a:rPr lang="en-GB" dirty="0"/>
              <a:t>Accessed; 3rd March 2020)  </a:t>
            </a:r>
          </a:p>
        </p:txBody>
      </p:sp>
      <p:sp>
        <p:nvSpPr>
          <p:cNvPr id="4" name="Title 3">
            <a:extLst>
              <a:ext uri="{FF2B5EF4-FFF2-40B4-BE49-F238E27FC236}">
                <a16:creationId xmlns:a16="http://schemas.microsoft.com/office/drawing/2014/main" id="{9EB8267D-B4DD-C48A-C521-65ACAE69A975}"/>
              </a:ext>
            </a:extLst>
          </p:cNvPr>
          <p:cNvSpPr>
            <a:spLocks noGrp="1"/>
          </p:cNvSpPr>
          <p:nvPr>
            <p:ph type="title"/>
          </p:nvPr>
        </p:nvSpPr>
        <p:spPr/>
        <p:txBody>
          <a:bodyPr/>
          <a:lstStyle/>
          <a:p>
            <a:r>
              <a:rPr lang="cy-GB" dirty="0"/>
              <a:t>Cyfeiriadau / </a:t>
            </a:r>
            <a:r>
              <a:rPr lang="en-GB" dirty="0"/>
              <a:t>References</a:t>
            </a:r>
            <a:endParaRPr lang="en-US" dirty="0"/>
          </a:p>
        </p:txBody>
      </p:sp>
    </p:spTree>
    <p:extLst>
      <p:ext uri="{BB962C8B-B14F-4D97-AF65-F5344CB8AC3E}">
        <p14:creationId xmlns:p14="http://schemas.microsoft.com/office/powerpoint/2010/main" val="359968547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0603a90d-959e-48fe-8252-6d5b018ba16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8A63777780345488AEDE65D17406932" ma:contentTypeVersion="10" ma:contentTypeDescription="Create a new document." ma:contentTypeScope="" ma:versionID="d2167257583e6ee84d26a529c885e654">
  <xsd:schema xmlns:xsd="http://www.w3.org/2001/XMLSchema" xmlns:xs="http://www.w3.org/2001/XMLSchema" xmlns:p="http://schemas.microsoft.com/office/2006/metadata/properties" xmlns:ns2="0603a90d-959e-48fe-8252-6d5b018ba160" xmlns:ns3="16bfc89a-06a0-41d6-ae50-6ff65b36cb8b" targetNamespace="http://schemas.microsoft.com/office/2006/metadata/properties" ma:root="true" ma:fieldsID="a17e2912ee5e336d976132a65d4df024" ns2:_="" ns3:_="">
    <xsd:import namespace="0603a90d-959e-48fe-8252-6d5b018ba160"/>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03a90d-959e-48fe-8252-6d5b018ba1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49defb7-6831-4baf-a48f-42dc0bcd938e}"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9C3F9CA-B303-44B4-940C-9AB2A69F0B4B}">
  <ds:schemaRefs>
    <ds:schemaRef ds:uri="http://schemas.microsoft.com/sharepoint/v3/contenttype/forms"/>
  </ds:schemaRefs>
</ds:datastoreItem>
</file>

<file path=customXml/itemProps2.xml><?xml version="1.0" encoding="utf-8"?>
<ds:datastoreItem xmlns:ds="http://schemas.openxmlformats.org/officeDocument/2006/customXml" ds:itemID="{6EBA18AB-9377-42BD-864A-FB36E1D63E8E}">
  <ds:schemaRefs>
    <ds:schemaRef ds:uri="http://schemas.microsoft.com/office/2006/metadata/properties"/>
    <ds:schemaRef ds:uri="http://schemas.microsoft.com/office/infopath/2007/PartnerControls"/>
    <ds:schemaRef ds:uri="16bfc89a-06a0-41d6-ae50-6ff65b36cb8b"/>
    <ds:schemaRef ds:uri="0603a90d-959e-48fe-8252-6d5b018ba160"/>
  </ds:schemaRefs>
</ds:datastoreItem>
</file>

<file path=customXml/itemProps3.xml><?xml version="1.0" encoding="utf-8"?>
<ds:datastoreItem xmlns:ds="http://schemas.openxmlformats.org/officeDocument/2006/customXml" ds:itemID="{1288A560-FD59-4240-9705-DE4089CFBE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03a90d-959e-48fe-8252-6d5b018ba160"/>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742</TotalTime>
  <Words>3165</Words>
  <Application>Microsoft Office PowerPoint</Application>
  <PresentationFormat>Widescreen</PresentationFormat>
  <Paragraphs>211</Paragraphs>
  <Slides>24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-apple-system</vt:lpstr>
      <vt:lpstr>Arial</vt:lpstr>
      <vt:lpstr>Calibri</vt:lpstr>
      <vt:lpstr>Symbol</vt:lpstr>
      <vt:lpstr>Times New Roman</vt:lpstr>
      <vt:lpstr>Office Theme</vt:lpstr>
      <vt:lpstr>ECES5016 Ymddygiad a Dysgu;  Dulliau o reoli’r ystafell ddosbarth Sesiwn 5</vt:lpstr>
      <vt:lpstr>Lles Emosiynol a Meddyliol</vt:lpstr>
      <vt:lpstr>Amcanion</vt:lpstr>
      <vt:lpstr>Objectives</vt:lpstr>
      <vt:lpstr>Diffiniad o les emosiynol a meddyliol</vt:lpstr>
      <vt:lpstr>Emotional and mental well-being definition</vt:lpstr>
      <vt:lpstr>Lles Emosiynol a Meddyliol</vt:lpstr>
      <vt:lpstr>Emotional and Mental Well-Being</vt:lpstr>
      <vt:lpstr>Sut fyddech chi’n diffinio ‘iechyd meddwl da’?  How would you define ‘good mental health’?</vt:lpstr>
      <vt:lpstr>Iechyd Meddwl Da</vt:lpstr>
      <vt:lpstr>Good Mental Health</vt:lpstr>
      <vt:lpstr>Sut fyddech chi’n diffinio ‘iechyd meddwl gwael’?  How would you define ‘poor mental health’?</vt:lpstr>
      <vt:lpstr>Iechyd Meddwl Gwael</vt:lpstr>
      <vt:lpstr>Poor Mental Health</vt:lpstr>
      <vt:lpstr>Task</vt:lpstr>
      <vt:lpstr>Anawsterau Ymddygiadol, Emosiynol a Chymdeithasol (BESD)</vt:lpstr>
      <vt:lpstr>Behaviour, Emotional, Social Difficulties (BESD)</vt:lpstr>
      <vt:lpstr>Ffactorau Risg</vt:lpstr>
      <vt:lpstr>Risk Factors</vt:lpstr>
      <vt:lpstr>Tasg </vt:lpstr>
      <vt:lpstr>Task </vt:lpstr>
      <vt:lpstr>Developing a resilience programme in schools</vt:lpstr>
      <vt:lpstr>Cyfeiriadau / References</vt:lpstr>
      <vt:lpstr>Cyfeiriadau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&amp; Learning</dc:title>
  <dc:creator>L13TaylorS</dc:creator>
  <cp:lastModifiedBy>Laura Hutchings</cp:lastModifiedBy>
  <cp:revision>39</cp:revision>
  <dcterms:created xsi:type="dcterms:W3CDTF">2020-03-04T22:18:11Z</dcterms:created>
  <dcterms:modified xsi:type="dcterms:W3CDTF">2024-09-17T10:02:26Z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0x01010068A63777780345488AEDE65D17406932</vt:lpwstr>
  </property>
</Properties>
</file>