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notesMasterIdLst>
    <p:notesMasterId r:id="rId22"/>
  </p:notesMasterIdLst>
  <p:handoutMasterIdLst>
    <p:handoutMasterId r:id="rId23"/>
  </p:handoutMasterIdLst>
  <p:sldIdLst>
    <p:sldId id="322" r:id="rId5"/>
    <p:sldId id="350" r:id="rId6"/>
    <p:sldId id="351" r:id="rId7"/>
    <p:sldId id="352" r:id="rId8"/>
    <p:sldId id="353" r:id="rId9"/>
    <p:sldId id="381" r:id="rId10"/>
    <p:sldId id="354" r:id="rId11"/>
    <p:sldId id="382" r:id="rId12"/>
    <p:sldId id="385" r:id="rId13"/>
    <p:sldId id="383" r:id="rId14"/>
    <p:sldId id="355" r:id="rId15"/>
    <p:sldId id="384" r:id="rId16"/>
    <p:sldId id="386" r:id="rId17"/>
    <p:sldId id="356" r:id="rId18"/>
    <p:sldId id="380" r:id="rId19"/>
    <p:sldId id="387" r:id="rId20"/>
    <p:sldId id="379" r:id="rId21"/>
  </p:sldIdLst>
  <p:sldSz cx="12188825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orient="horz" pos="4030">
          <p15:clr>
            <a:srgbClr val="A4A3A4"/>
          </p15:clr>
        </p15:guide>
        <p15:guide id="3" orient="horz" pos="1200">
          <p15:clr>
            <a:srgbClr val="A4A3A4"/>
          </p15:clr>
        </p15:guide>
        <p15:guide id="4" orient="horz" pos="1008">
          <p15:clr>
            <a:srgbClr val="A4A3A4"/>
          </p15:clr>
        </p15:guide>
        <p15:guide id="5" orient="horz" pos="3792">
          <p15:clr>
            <a:srgbClr val="A4A3A4"/>
          </p15:clr>
        </p15:guide>
        <p15:guide id="6" orient="horz">
          <p15:clr>
            <a:srgbClr val="A4A3A4"/>
          </p15:clr>
        </p15:guide>
        <p15:guide id="7" orient="horz" pos="3360">
          <p15:clr>
            <a:srgbClr val="A4A3A4"/>
          </p15:clr>
        </p15:guide>
        <p15:guide id="8" orient="horz" pos="3312">
          <p15:clr>
            <a:srgbClr val="A4A3A4"/>
          </p15:clr>
        </p15:guide>
        <p15:guide id="9" orient="horz" pos="240">
          <p15:clr>
            <a:srgbClr val="A4A3A4"/>
          </p15:clr>
        </p15:guide>
        <p15:guide id="10" orient="horz" pos="432">
          <p15:clr>
            <a:srgbClr val="A4A3A4"/>
          </p15:clr>
        </p15:guide>
        <p15:guide id="11" orient="horz" pos="2784">
          <p15:clr>
            <a:srgbClr val="A4A3A4"/>
          </p15:clr>
        </p15:guide>
        <p15:guide id="12" pos="3839">
          <p15:clr>
            <a:srgbClr val="A4A3A4"/>
          </p15:clr>
        </p15:guide>
        <p15:guide id="13" pos="959">
          <p15:clr>
            <a:srgbClr val="A4A3A4"/>
          </p15:clr>
        </p15:guide>
        <p15:guide id="14" pos="6143">
          <p15:clr>
            <a:srgbClr val="A4A3A4"/>
          </p15:clr>
        </p15:guide>
        <p15:guide id="15" pos="1247">
          <p15:clr>
            <a:srgbClr val="A4A3A4"/>
          </p15:clr>
        </p15:guide>
        <p15:guide id="16" pos="7007">
          <p15:clr>
            <a:srgbClr val="A4A3A4"/>
          </p15:clr>
        </p15:guide>
        <p15:guide id="17" pos="5855">
          <p15:clr>
            <a:srgbClr val="A4A3A4"/>
          </p15:clr>
        </p15:guide>
        <p15:guide id="18" pos="671">
          <p15:clr>
            <a:srgbClr val="A4A3A4"/>
          </p15:clr>
        </p15:guide>
        <p15:guide id="19" pos="7151">
          <p15:clr>
            <a:srgbClr val="A4A3A4"/>
          </p15:clr>
        </p15:guide>
        <p15:guide id="20" pos="3119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401" autoAdjust="0"/>
    <p:restoredTop sz="94581" autoAdjust="0"/>
  </p:normalViewPr>
  <p:slideViewPr>
    <p:cSldViewPr showGuides="1">
      <p:cViewPr varScale="1">
        <p:scale>
          <a:sx n="113" d="100"/>
          <a:sy n="113" d="100"/>
        </p:scale>
        <p:origin x="536" y="168"/>
      </p:cViewPr>
      <p:guideLst>
        <p:guide orient="horz" pos="2160"/>
        <p:guide orient="horz" pos="4030"/>
        <p:guide orient="horz" pos="1200"/>
        <p:guide orient="horz" pos="1008"/>
        <p:guide orient="horz" pos="3792"/>
        <p:guide orient="horz"/>
        <p:guide orient="horz" pos="3360"/>
        <p:guide orient="horz" pos="3312"/>
        <p:guide orient="horz" pos="240"/>
        <p:guide orient="horz" pos="432"/>
        <p:guide orient="horz" pos="2784"/>
        <p:guide pos="3839"/>
        <p:guide pos="959"/>
        <p:guide pos="6143"/>
        <p:guide pos="1247"/>
        <p:guide pos="7007"/>
        <p:guide pos="5855"/>
        <p:guide pos="671"/>
        <p:guide pos="7151"/>
        <p:guide pos="3119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howGuides="1">
      <p:cViewPr varScale="1">
        <p:scale>
          <a:sx n="79" d="100"/>
          <a:sy n="79" d="100"/>
        </p:scale>
        <p:origin x="2496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gs" Target="tags/tag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handoutMaster" Target="handoutMasters/handoutMaster1.xml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notesMaster" Target="notesMasters/notesMaster1.xml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9088EAF-6ECA-4616-85EF-35AA19C641F3}" type="datetimeFigureOut">
              <a:rPr lang="en-US"/>
              <a:t>10/25/24</a:t>
            </a:fld>
            <a:endParaRPr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9F912AB-2776-42F2-A957-313FC7EFEDB9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93206574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ABD2D7A-D230-4F91-BD59-0A39C2703BA8}" type="datetimeFigureOut">
              <a:rPr lang="en-US"/>
              <a:t>10/25/24</a:t>
            </a:fld>
            <a:endParaRPr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2588" y="685800"/>
            <a:ext cx="609282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3199CD-3E1B-4AE6-990F-76F925F5EA9F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42765798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3199CD-3E1B-4AE6-990F-76F925F5EA9F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29553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 bwMode="ltGray">
      <p:bgPr>
        <a:blipFill dpi="0" rotWithShape="1">
          <a:blip r:embed="rId2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5214" y="1828800"/>
            <a:ext cx="8229600" cy="2895600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6600" b="1" cap="none" spc="0">
                <a:ln w="9525">
                  <a:noFill/>
                  <a:prstDash val="solid"/>
                </a:ln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5213" y="4800600"/>
            <a:ext cx="8229600" cy="121920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000" b="1" cap="all" spc="200" baseline="0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1D2498CD-A622-4ACC-98D8-8365C1B868F0}" type="datetime1">
              <a:rPr lang="en-US" smtClean="0"/>
              <a:pPr/>
              <a:t>10/25/24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r>
              <a:rPr lang="en-US" dirty="0"/>
              <a:t>Add a footer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2A013F82-EE5E-44EE-A61D-E31C6657F26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78072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EBF3DB-CE40-42F4-BAF4-5D73D1160093}" type="datetime1">
              <a:rPr lang="en-US" smtClean="0"/>
              <a:t>10/25/24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88074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9614" y="2514600"/>
            <a:ext cx="8692399" cy="2819400"/>
          </a:xfrm>
        </p:spPr>
        <p:txBody>
          <a:bodyPr anchor="b">
            <a:normAutofit/>
          </a:bodyPr>
          <a:lstStyle>
            <a:lvl1pPr algn="l">
              <a:lnSpc>
                <a:spcPct val="80000"/>
              </a:lnSpc>
              <a:defRPr sz="4800" b="0" cap="none" baseline="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5213" y="5410200"/>
            <a:ext cx="8687333" cy="6096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buNone/>
              <a:defRPr sz="2000" cap="all" spc="2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CA6E5-33C6-44C3-9324-1BC5DF93F43F}" type="datetime1">
              <a:rPr lang="en-US" smtClean="0"/>
              <a:t>10/25/24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96722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412" y="381000"/>
            <a:ext cx="9144002" cy="13716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04781" y="1905001"/>
            <a:ext cx="4419599" cy="41148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29183" y="1905001"/>
            <a:ext cx="4419600" cy="41148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9C1D9-07E1-4387-AF34-89EE2802766D}" type="datetime1">
              <a:rPr lang="en-US" smtClean="0"/>
              <a:t>10/25/24</a:t>
            </a:fld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18943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412" y="381000"/>
            <a:ext cx="9144002" cy="13716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2411" y="1905000"/>
            <a:ext cx="4416552" cy="762000"/>
          </a:xfrm>
        </p:spPr>
        <p:txBody>
          <a:bodyPr anchor="ctr">
            <a:noAutofit/>
          </a:bodyPr>
          <a:lstStyle>
            <a:lvl1pPr marL="0" indent="0">
              <a:spcBef>
                <a:spcPts val="0"/>
              </a:spcBef>
              <a:buNone/>
              <a:defRPr sz="2000" b="0" cap="all" spc="2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22411" y="2743201"/>
            <a:ext cx="4416552" cy="32766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49861" y="1905000"/>
            <a:ext cx="4416552" cy="762000"/>
          </a:xfrm>
        </p:spPr>
        <p:txBody>
          <a:bodyPr anchor="ctr">
            <a:noAutofit/>
          </a:bodyPr>
          <a:lstStyle>
            <a:lvl1pPr marL="0" indent="0">
              <a:spcBef>
                <a:spcPts val="0"/>
              </a:spcBef>
              <a:buNone/>
              <a:defRPr sz="2000" b="0" cap="all" spc="2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49861" y="2743201"/>
            <a:ext cx="4416552" cy="32766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69E85B-B39A-43E9-82DE-E3279D984288}" type="datetime1">
              <a:rPr lang="en-US" smtClean="0"/>
              <a:t>10/25/24</a:t>
            </a:fld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19934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270C95-D35D-47FC-816D-E56328637043}" type="datetime1">
              <a:rPr lang="en-US" smtClean="0"/>
              <a:t>10/25/24</a:t>
            </a:fld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45850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1163A7-695C-4C09-B334-6924060F5B71}" type="datetime1">
              <a:rPr lang="en-US" smtClean="0"/>
              <a:t>10/25/24</a:t>
            </a:fld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849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5604" y="1905000"/>
            <a:ext cx="3596607" cy="2667000"/>
          </a:xfrm>
        </p:spPr>
        <p:txBody>
          <a:bodyPr anchor="b">
            <a:noAutofit/>
          </a:bodyPr>
          <a:lstStyle>
            <a:lvl1pPr algn="l">
              <a:lnSpc>
                <a:spcPct val="90000"/>
              </a:lnSpc>
              <a:defRPr sz="3600" b="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51414" y="685800"/>
            <a:ext cx="6400800" cy="53340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65213" y="4648200"/>
            <a:ext cx="3581399" cy="13716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5B6D02-49B3-41C1-9893-391F698AE757}" type="datetime1">
              <a:rPr lang="en-US" smtClean="0"/>
              <a:t>10/25/24</a:t>
            </a:fld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55699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5604" y="1905000"/>
            <a:ext cx="3596607" cy="266700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3600" b="0" i="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4951414" y="685800"/>
            <a:ext cx="6400799" cy="5334000"/>
          </a:xfrm>
          <a:solidFill>
            <a:schemeClr val="bg2"/>
          </a:solidFill>
          <a:ln w="76200">
            <a:solidFill>
              <a:schemeClr val="tx1"/>
            </a:solidFill>
            <a:miter lim="800000"/>
          </a:ln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65213" y="4648200"/>
            <a:ext cx="3581399" cy="13716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91AC91-90B4-40B7-917F-BAE86E369F96}" type="datetime1">
              <a:rPr lang="en-US" smtClean="0"/>
              <a:t>10/25/24</a:t>
            </a:fld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1153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2CF6B-193C-4CEB-9860-F1C5F0818FA3}" type="datetime1">
              <a:rPr lang="en-US" smtClean="0"/>
              <a:t>10/25/24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39595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42412" y="381001"/>
            <a:ext cx="1524001" cy="5638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522412" y="381001"/>
            <a:ext cx="7391399" cy="563880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56CBC3-4EDC-4C84-BDD0-15F2AD890B92}" type="datetime1">
              <a:rPr lang="en-US" smtClean="0"/>
              <a:t>10/25/24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93052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invGray">
      <p:bgPr>
        <a:blipFill dpi="0" rotWithShape="1">
          <a:blip r:embed="rId13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522413" y="381000"/>
            <a:ext cx="9144001" cy="1371600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2413" y="1904999"/>
            <a:ext cx="9134391" cy="41148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522413" y="6400800"/>
            <a:ext cx="6553199" cy="2762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6422" y="6400800"/>
            <a:ext cx="1449389" cy="2762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4AB525-F3F4-481A-B8D5-B732FA9EB082}" type="datetime1">
              <a:rPr lang="en-US" smtClean="0"/>
              <a:pPr/>
              <a:t>10/25/24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828211" y="6400800"/>
            <a:ext cx="838201" cy="2762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013F82-EE5E-44EE-A61D-E31C6657F26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534420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 cap="none" spc="0" baseline="0">
          <a:ln w="9525">
            <a:noFill/>
            <a:prstDash val="solid"/>
          </a:ln>
          <a:solidFill>
            <a:schemeClr val="accent5"/>
          </a:solidFill>
          <a:effectLst/>
          <a:latin typeface="+mj-lt"/>
          <a:ea typeface="+mj-ea"/>
          <a:cs typeface="+mj-cs"/>
        </a:defRPr>
      </a:lvl1pPr>
    </p:titleStyle>
    <p:bodyStyle>
      <a:lvl1pPr marL="223838" indent="-223838" algn="l" defTabSz="914400" rtl="0" eaLnBrk="1" latinLnBrk="0" hangingPunct="1">
        <a:lnSpc>
          <a:spcPct val="90000"/>
        </a:lnSpc>
        <a:spcBef>
          <a:spcPts val="1800"/>
        </a:spcBef>
        <a:buClr>
          <a:schemeClr val="accent1"/>
        </a:buClr>
        <a:buSzPct val="100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63550" indent="-231775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SzPct val="10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682625" indent="-219075" algn="l" defTabSz="914400" rtl="0" eaLnBrk="1" latinLnBrk="0" hangingPunct="1">
        <a:lnSpc>
          <a:spcPct val="90000"/>
        </a:lnSpc>
        <a:spcBef>
          <a:spcPts val="600"/>
        </a:spcBef>
        <a:buClr>
          <a:schemeClr val="accent1"/>
        </a:buClr>
        <a:buSzPct val="10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857250" indent="-174625" algn="l" defTabSz="914400" rtl="0" eaLnBrk="1" latinLnBrk="0" hangingPunct="1">
        <a:lnSpc>
          <a:spcPct val="90000"/>
        </a:lnSpc>
        <a:spcBef>
          <a:spcPts val="600"/>
        </a:spcBef>
        <a:buClr>
          <a:schemeClr val="accent1"/>
        </a:buClr>
        <a:buSzPct val="10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030288" indent="-173038" algn="l" defTabSz="914400" rtl="0" eaLnBrk="1" latinLnBrk="0" hangingPunct="1">
        <a:lnSpc>
          <a:spcPct val="90000"/>
        </a:lnSpc>
        <a:spcBef>
          <a:spcPts val="600"/>
        </a:spcBef>
        <a:buClr>
          <a:schemeClr val="accent1"/>
        </a:buClr>
        <a:buSzPct val="10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20700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380744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1554480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1728216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3852" y="1124744"/>
            <a:ext cx="10297144" cy="2895600"/>
          </a:xfrm>
        </p:spPr>
        <p:txBody>
          <a:bodyPr/>
          <a:lstStyle/>
          <a:p>
            <a:r>
              <a:rPr lang="en-US" dirty="0"/>
              <a:t>Psychological benefits of</a:t>
            </a:r>
            <a:br>
              <a:rPr lang="en-US" dirty="0"/>
            </a:br>
            <a:r>
              <a:rPr lang="en-US" dirty="0"/>
              <a:t>PA and Exercise</a:t>
            </a:r>
            <a:br>
              <a:rPr lang="en-US" dirty="0"/>
            </a:br>
            <a:r>
              <a:rPr lang="en-US" sz="2400" dirty="0"/>
              <a:t>Depression and Anxiety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97868" y="4221088"/>
            <a:ext cx="8229600" cy="1219200"/>
          </a:xfrm>
        </p:spPr>
        <p:txBody>
          <a:bodyPr/>
          <a:lstStyle/>
          <a:p>
            <a:r>
              <a:rPr lang="en-US"/>
              <a:t>Week 5</a:t>
            </a:r>
            <a:endParaRPr lang="en-US" dirty="0"/>
          </a:p>
          <a:p>
            <a:r>
              <a:rPr lang="en-US" dirty="0"/>
              <a:t>BMHN5003 </a:t>
            </a:r>
          </a:p>
        </p:txBody>
      </p:sp>
    </p:spTree>
    <p:extLst>
      <p:ext uri="{BB962C8B-B14F-4D97-AF65-F5344CB8AC3E}">
        <p14:creationId xmlns:p14="http://schemas.microsoft.com/office/powerpoint/2010/main" val="4214489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Arial" charset="0"/>
              </a:rPr>
              <a:t>Psychological well-being</a:t>
            </a:r>
          </a:p>
        </p:txBody>
      </p:sp>
      <p:sp>
        <p:nvSpPr>
          <p:cNvPr id="22530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>
                <a:latin typeface="Arial" charset="0"/>
              </a:rPr>
              <a:t>WHO (1958)</a:t>
            </a:r>
          </a:p>
          <a:p>
            <a:r>
              <a:rPr lang="en-GB">
                <a:latin typeface="Arial" charset="0"/>
              </a:rPr>
              <a:t>‘health is a state of complete physical, mental and social well-being and not merely the absence of disease or infirmity’</a:t>
            </a:r>
          </a:p>
          <a:p>
            <a:r>
              <a:rPr lang="en-GB">
                <a:latin typeface="Arial" charset="0"/>
              </a:rPr>
              <a:t>What is psychological well being? What aspects are included in this?</a:t>
            </a:r>
          </a:p>
          <a:p>
            <a:r>
              <a:rPr lang="en-GB">
                <a:latin typeface="Arial" charset="0"/>
              </a:rPr>
              <a:t>Positive mental health, emotional state, ability to cope with stress.</a:t>
            </a:r>
          </a:p>
          <a:p>
            <a:r>
              <a:rPr lang="en-GB">
                <a:latin typeface="Arial" charset="0"/>
              </a:rPr>
              <a:t>Biopsychosocial model.</a:t>
            </a:r>
          </a:p>
          <a:p>
            <a:endParaRPr lang="en-GB">
              <a:latin typeface="Arial" charset="0"/>
            </a:endParaRPr>
          </a:p>
          <a:p>
            <a:endParaRPr lang="en-GB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794119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Arial" charset="0"/>
              </a:rPr>
              <a:t>McAuley &amp; Rudolph, 1995; Spirduso &amp; Cronin, 2001; Stewart &amp; King, 1991</a:t>
            </a:r>
          </a:p>
        </p:txBody>
      </p:sp>
      <p:sp>
        <p:nvSpPr>
          <p:cNvPr id="23554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rial" charset="0"/>
              </a:rPr>
              <a:t>Emotional wellbeing – S/T Anxiety, mood state</a:t>
            </a:r>
          </a:p>
          <a:p>
            <a:r>
              <a:rPr lang="en-GB" dirty="0">
                <a:latin typeface="Arial" charset="0"/>
              </a:rPr>
              <a:t>Self perceptions – self efficacy, self esteem</a:t>
            </a:r>
          </a:p>
          <a:p>
            <a:r>
              <a:rPr lang="en-GB" dirty="0">
                <a:latin typeface="Arial" charset="0"/>
              </a:rPr>
              <a:t>Bodily wellbeing – pain / </a:t>
            </a:r>
            <a:r>
              <a:rPr lang="en-GB" dirty="0" err="1">
                <a:latin typeface="Arial" charset="0"/>
              </a:rPr>
              <a:t>phys</a:t>
            </a:r>
            <a:r>
              <a:rPr lang="en-GB" dirty="0">
                <a:latin typeface="Arial" charset="0"/>
              </a:rPr>
              <a:t> symptoms</a:t>
            </a:r>
          </a:p>
          <a:p>
            <a:r>
              <a:rPr lang="en-GB" dirty="0">
                <a:latin typeface="Arial" charset="0"/>
              </a:rPr>
              <a:t>Global perceptions – life satisfaction overall wellbeing.</a:t>
            </a:r>
          </a:p>
          <a:p>
            <a:endParaRPr lang="en-GB" dirty="0">
              <a:latin typeface="Arial" charset="0"/>
            </a:endParaRPr>
          </a:p>
          <a:p>
            <a:r>
              <a:rPr lang="en-GB" dirty="0">
                <a:latin typeface="Arial" charset="0"/>
              </a:rPr>
              <a:t>Importance of quality of life? Longevity…</a:t>
            </a:r>
          </a:p>
        </p:txBody>
      </p:sp>
    </p:spTree>
    <p:extLst>
      <p:ext uri="{BB962C8B-B14F-4D97-AF65-F5344CB8AC3E}">
        <p14:creationId xmlns:p14="http://schemas.microsoft.com/office/powerpoint/2010/main" val="2179378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Arial" charset="0"/>
              </a:rPr>
              <a:t>Health Related Quality of Life</a:t>
            </a:r>
          </a:p>
        </p:txBody>
      </p:sp>
      <p:sp>
        <p:nvSpPr>
          <p:cNvPr id="24578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>
                <a:latin typeface="Arial" charset="0"/>
              </a:rPr>
              <a:t>Tessier et al. (2007) relationship between PA and QOL over a 3 year period. Small benefits in vitality, social functioning, mental health. </a:t>
            </a:r>
          </a:p>
          <a:p>
            <a:r>
              <a:rPr lang="en-GB" sz="2400">
                <a:latin typeface="Arial" charset="0"/>
              </a:rPr>
              <a:t>Didn’t reach significance levels. </a:t>
            </a:r>
          </a:p>
          <a:p>
            <a:r>
              <a:rPr lang="en-GB" sz="2400">
                <a:latin typeface="Arial" charset="0"/>
              </a:rPr>
              <a:t>Bize et al. (2007) meta analysis showed causal relationship between PA and QOL.</a:t>
            </a:r>
          </a:p>
          <a:p>
            <a:r>
              <a:rPr lang="en-GB" sz="2400">
                <a:latin typeface="Arial" charset="0"/>
              </a:rPr>
              <a:t>Problems with the methodology – self report / un-standardised questionnaires / flawed randomisation.</a:t>
            </a:r>
          </a:p>
        </p:txBody>
      </p:sp>
    </p:spTree>
    <p:extLst>
      <p:ext uri="{BB962C8B-B14F-4D97-AF65-F5344CB8AC3E}">
        <p14:creationId xmlns:p14="http://schemas.microsoft.com/office/powerpoint/2010/main" val="28393853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>
                <a:latin typeface="Arial" charset="0"/>
              </a:rPr>
              <a:t>Health Related Quality of Life</a:t>
            </a:r>
          </a:p>
        </p:txBody>
      </p:sp>
      <p:sp>
        <p:nvSpPr>
          <p:cNvPr id="25602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dirty="0">
                <a:latin typeface="Arial" charset="0"/>
              </a:rPr>
              <a:t>Measures of this?</a:t>
            </a:r>
          </a:p>
          <a:p>
            <a:pPr eaLnBrk="1" hangingPunct="1"/>
            <a:r>
              <a:rPr lang="en-GB" dirty="0">
                <a:latin typeface="Arial" charset="0"/>
              </a:rPr>
              <a:t>SF36</a:t>
            </a:r>
          </a:p>
          <a:p>
            <a:pPr eaLnBrk="1" hangingPunct="1"/>
            <a:endParaRPr lang="en-GB" dirty="0">
              <a:latin typeface="Arial" charset="0"/>
            </a:endParaRPr>
          </a:p>
          <a:p>
            <a:r>
              <a:rPr lang="en-GB" dirty="0"/>
              <a:t>The association between depression and quality of life has been well established, and even with pharmacological treatments, less than 50% on adequate dose experience significant clinical response (</a:t>
            </a:r>
            <a:r>
              <a:rPr lang="en-GB" dirty="0" err="1"/>
              <a:t>Sinyor</a:t>
            </a:r>
            <a:r>
              <a:rPr lang="en-GB" dirty="0"/>
              <a:t> et al., 2010). </a:t>
            </a:r>
            <a:endParaRPr lang="en-GB" dirty="0">
              <a:latin typeface="Arial" charset="0"/>
            </a:endParaRPr>
          </a:p>
          <a:p>
            <a:pPr eaLnBrk="1" hangingPunct="1">
              <a:buFont typeface="Wingdings" charset="0"/>
              <a:buNone/>
            </a:pPr>
            <a:endParaRPr lang="en-GB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238074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2413" y="764704"/>
            <a:ext cx="9134391" cy="5760639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Exercise has been evaluated as an adjunct intervention for mood disorders including major depressive disorder and bipolar disorder (Hearing et al., 2016). </a:t>
            </a:r>
          </a:p>
          <a:p>
            <a:r>
              <a:rPr lang="en-GB" dirty="0"/>
              <a:t>Depression is one of the most prevalent mental health conditions affecting around 340 million people all over the world (</a:t>
            </a:r>
            <a:r>
              <a:rPr lang="en-GB" dirty="0" err="1"/>
              <a:t>Kvam</a:t>
            </a:r>
            <a:r>
              <a:rPr lang="en-GB" dirty="0"/>
              <a:t> et al., 2016). </a:t>
            </a:r>
          </a:p>
          <a:p>
            <a:r>
              <a:rPr lang="en-GB" dirty="0"/>
              <a:t>Can exert a significant financial and emotional burden to both families and society (Cooney et al., 2014). </a:t>
            </a:r>
          </a:p>
          <a:p>
            <a:r>
              <a:rPr lang="en-GB" dirty="0"/>
              <a:t>Patients with depression presented:</a:t>
            </a:r>
          </a:p>
          <a:p>
            <a:pPr lvl="1"/>
            <a:r>
              <a:rPr lang="en-GB" dirty="0"/>
              <a:t> low levels of mood, </a:t>
            </a:r>
          </a:p>
          <a:p>
            <a:pPr lvl="1"/>
            <a:r>
              <a:rPr lang="en-GB" dirty="0"/>
              <a:t>feelings of guilt, </a:t>
            </a:r>
          </a:p>
          <a:p>
            <a:pPr lvl="1"/>
            <a:r>
              <a:rPr lang="en-GB" dirty="0"/>
              <a:t>decreased appetite, </a:t>
            </a:r>
          </a:p>
          <a:p>
            <a:pPr lvl="1"/>
            <a:r>
              <a:rPr lang="en-GB" dirty="0"/>
              <a:t>poor sleep quality, </a:t>
            </a:r>
          </a:p>
          <a:p>
            <a:pPr lvl="1"/>
            <a:r>
              <a:rPr lang="en-GB" dirty="0"/>
              <a:t>helplessness, </a:t>
            </a:r>
          </a:p>
          <a:p>
            <a:pPr lvl="1"/>
            <a:r>
              <a:rPr lang="en-GB" dirty="0"/>
              <a:t>low self-worth, </a:t>
            </a:r>
          </a:p>
          <a:p>
            <a:pPr lvl="1"/>
            <a:r>
              <a:rPr lang="en-GB" dirty="0"/>
              <a:t>Fatigue, </a:t>
            </a:r>
          </a:p>
          <a:p>
            <a:pPr lvl="1"/>
            <a:r>
              <a:rPr lang="en-GB" dirty="0"/>
              <a:t>low interest in social interaction (Wegner et al., 2014).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26693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Title 1"/>
          <p:cNvSpPr>
            <a:spLocks noGrp="1"/>
          </p:cNvSpPr>
          <p:nvPr>
            <p:ph type="title"/>
          </p:nvPr>
        </p:nvSpPr>
        <p:spPr>
          <a:xfrm>
            <a:off x="1522413" y="-99392"/>
            <a:ext cx="9144001" cy="1371600"/>
          </a:xfrm>
        </p:spPr>
        <p:txBody>
          <a:bodyPr/>
          <a:lstStyle/>
          <a:p>
            <a:r>
              <a:rPr lang="en-GB" dirty="0">
                <a:latin typeface="Arial" charset="0"/>
              </a:rPr>
              <a:t>Depression</a:t>
            </a:r>
          </a:p>
        </p:txBody>
      </p:sp>
      <p:sp>
        <p:nvSpPr>
          <p:cNvPr id="26626" name="Content Placeholder 2"/>
          <p:cNvSpPr>
            <a:spLocks noGrp="1"/>
          </p:cNvSpPr>
          <p:nvPr>
            <p:ph idx="1"/>
          </p:nvPr>
        </p:nvSpPr>
        <p:spPr>
          <a:xfrm>
            <a:off x="909836" y="1412777"/>
            <a:ext cx="10513167" cy="4607024"/>
          </a:xfrm>
        </p:spPr>
        <p:txBody>
          <a:bodyPr>
            <a:normAutofit fontScale="92500" lnSpcReduction="20000"/>
          </a:bodyPr>
          <a:lstStyle/>
          <a:p>
            <a:endParaRPr lang="en-GB" sz="2400" dirty="0">
              <a:latin typeface="Arial" charset="0"/>
            </a:endParaRPr>
          </a:p>
          <a:p>
            <a:r>
              <a:rPr lang="en-GB" dirty="0"/>
              <a:t>The effect of exercise in treating or preventing anxiety and depression has been demonstrated in numerous studies (</a:t>
            </a:r>
            <a:r>
              <a:rPr lang="en-GB" dirty="0" err="1"/>
              <a:t>Strohle</a:t>
            </a:r>
            <a:r>
              <a:rPr lang="en-GB" dirty="0"/>
              <a:t> et al., 2009). </a:t>
            </a:r>
          </a:p>
          <a:p>
            <a:r>
              <a:rPr lang="en-GB" dirty="0"/>
              <a:t>Widely accepted as an affordable, non-invasive, and easily accessible measures for individual with mental disorders (Rimes et al., 2015). </a:t>
            </a:r>
          </a:p>
          <a:p>
            <a:r>
              <a:rPr lang="en-GB" sz="2400" dirty="0"/>
              <a:t>De Moor et al. (2006) – regular exercisers sig less depressed than inactive.</a:t>
            </a:r>
          </a:p>
          <a:p>
            <a:r>
              <a:rPr lang="en-GB" sz="2400" dirty="0"/>
              <a:t>Both aerobic and anaerobic activity beneficial. </a:t>
            </a:r>
          </a:p>
          <a:p>
            <a:r>
              <a:rPr lang="en-GB" sz="2400" dirty="0"/>
              <a:t>Meta analysis of 14 studies (</a:t>
            </a:r>
            <a:r>
              <a:rPr lang="en-GB" sz="2400" dirty="0" err="1"/>
              <a:t>Lawlor</a:t>
            </a:r>
            <a:r>
              <a:rPr lang="en-GB" sz="2400" dirty="0"/>
              <a:t> &amp; Hopkin, 2001) similar effects to cognitive therapy and antidepressant medicine.</a:t>
            </a:r>
          </a:p>
          <a:p>
            <a:r>
              <a:rPr lang="en-GB" sz="2400" dirty="0"/>
              <a:t>Caution needed – focus on group exercise (other benefits). </a:t>
            </a:r>
          </a:p>
          <a:p>
            <a:r>
              <a:rPr lang="en-GB" sz="2400" dirty="0"/>
              <a:t>Medical intervention required in many cases – not simply a case of exercise</a:t>
            </a:r>
            <a:r>
              <a:rPr lang="en-GB" sz="2400" dirty="0">
                <a:latin typeface="Arial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616709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Covid-19 study: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20 min single session </a:t>
            </a:r>
            <a:r>
              <a:rPr lang="en-GB" dirty="0" err="1"/>
              <a:t>exergame</a:t>
            </a:r>
            <a:r>
              <a:rPr lang="en-GB" dirty="0"/>
              <a:t> at moderate intensity was able to significantly reduce the levels of anxiety in a healthy person.</a:t>
            </a:r>
          </a:p>
          <a:p>
            <a:r>
              <a:rPr lang="en-GB" dirty="0"/>
              <a:t>8 weeks of </a:t>
            </a:r>
            <a:r>
              <a:rPr lang="en-GB" dirty="0" err="1"/>
              <a:t>exergames</a:t>
            </a:r>
            <a:r>
              <a:rPr lang="en-GB" dirty="0"/>
              <a:t> performed 2 days per week (60 min </a:t>
            </a:r>
            <a:r>
              <a:rPr lang="en-GB" i="1" dirty="0"/>
              <a:t>per session</a:t>
            </a:r>
            <a:r>
              <a:rPr lang="en-GB" dirty="0"/>
              <a:t>) was demonstrated to alleviate the anxiety levels in patients (</a:t>
            </a:r>
            <a:r>
              <a:rPr lang="en-GB" dirty="0" err="1"/>
              <a:t>Viana</a:t>
            </a:r>
            <a:r>
              <a:rPr lang="en-GB" dirty="0"/>
              <a:t> and de Lira, 2020).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69624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Scale of the issue?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prevalence of child and adolescent mental illness, including all mental disorders, was found to at 13.4% (</a:t>
            </a:r>
            <a:r>
              <a:rPr lang="en-GB" dirty="0" err="1"/>
              <a:t>Polanczyk</a:t>
            </a:r>
            <a:r>
              <a:rPr lang="en-GB" dirty="0"/>
              <a:t> et al., 2015). </a:t>
            </a:r>
          </a:p>
          <a:p>
            <a:r>
              <a:rPr lang="en-GB" dirty="0"/>
              <a:t>The World Health Organization (WHO) estimates the prevalence to be 22.1% (depression, bipolar disorder, schizophrenia, posttraumatic stress disorder (PTSD), and anxiety) at any time point among conflict-affected populations.</a:t>
            </a:r>
          </a:p>
        </p:txBody>
      </p:sp>
    </p:spTree>
    <p:extLst>
      <p:ext uri="{BB962C8B-B14F-4D97-AF65-F5344CB8AC3E}">
        <p14:creationId xmlns:p14="http://schemas.microsoft.com/office/powerpoint/2010/main" val="35069895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Healthy Body Healthy Mind Feasibility Study (Adriana et al., 2020)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5821" y="1916832"/>
            <a:ext cx="10513168" cy="4764361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Youths between 15 and 25 years of age with major depressive disorder (MDD) tool part in a multimodal exercise intervention (plus usual care) to evaluate the magnitude of impact on psychological, physical fitness, and biomarker outcome. </a:t>
            </a:r>
          </a:p>
          <a:p>
            <a:r>
              <a:rPr lang="en-GB" dirty="0"/>
              <a:t>Three males and 10 females with MDD, who were 18 to 24 years of age, participated. Retention at 12 weeks was 86%, and attendance at exercise sessions averaged 62%±28%. </a:t>
            </a:r>
          </a:p>
          <a:p>
            <a:r>
              <a:rPr lang="en-GB" dirty="0"/>
              <a:t>The exercise program involved a single session of motivational interviewing to enhance adherence, followed by a 1-h exercise session three times a week for 12 weeks. </a:t>
            </a:r>
          </a:p>
          <a:p>
            <a:r>
              <a:rPr lang="en-GB" dirty="0"/>
              <a:t>Depression assessment was done at 12 weeks by the Beck Depression Inventory, the mean scores of which showed a decrease from 31.9 ± 9.1 to 13.1 ± 10.1 (Cohen </a:t>
            </a:r>
            <a:r>
              <a:rPr lang="en-GB" i="1" dirty="0"/>
              <a:t>d</a:t>
            </a:r>
            <a:r>
              <a:rPr lang="en-GB" dirty="0"/>
              <a:t> effect size = 1.96). </a:t>
            </a:r>
          </a:p>
          <a:p>
            <a:r>
              <a:rPr lang="en-GB" dirty="0"/>
              <a:t>The positive impact highlighted by this study recognizes the use of exercise as a powerful adjunct tool.</a:t>
            </a:r>
          </a:p>
        </p:txBody>
      </p:sp>
    </p:spTree>
    <p:extLst>
      <p:ext uri="{BB962C8B-B14F-4D97-AF65-F5344CB8AC3E}">
        <p14:creationId xmlns:p14="http://schemas.microsoft.com/office/powerpoint/2010/main" val="41365181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Arial" charset="0"/>
              </a:rPr>
              <a:t>Longitudinal studies:</a:t>
            </a:r>
            <a:endParaRPr lang="en-US">
              <a:latin typeface="Arial" charset="0"/>
            </a:endParaRPr>
          </a:p>
        </p:txBody>
      </p:sp>
      <p:sp>
        <p:nvSpPr>
          <p:cNvPr id="27650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>
                <a:latin typeface="Arial" charset="0"/>
              </a:rPr>
              <a:t>Maintaining PA over several years can reduce risk of subsequent depression by up to 22% (Dunn et al., 2001).</a:t>
            </a:r>
          </a:p>
          <a:p>
            <a:r>
              <a:rPr lang="en-GB">
                <a:latin typeface="Arial" charset="0"/>
              </a:rPr>
              <a:t>Mutrie (2000) examined 4 longitudinal studies – active at baseline lower incidence of depression at follow up.</a:t>
            </a:r>
            <a:endParaRPr lang="en-US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37361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HUNT cohort study (Harvey et al., 2018)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5821" y="1904999"/>
            <a:ext cx="10801200" cy="4620345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The HUNT cohort study (Norway) involving a healthy cohort of 33,908 adults was followed up for 11 years and it identified regular leisure-time physical activity (LTPA) to reduce the incidence of depression (Harvey et al., 2018). </a:t>
            </a:r>
          </a:p>
          <a:p>
            <a:r>
              <a:rPr lang="en-GB" dirty="0"/>
              <a:t>Validated measures of exercise, depression, anxiety were used.</a:t>
            </a:r>
          </a:p>
          <a:p>
            <a:r>
              <a:rPr lang="en-GB" dirty="0"/>
              <a:t>Undertaking regular leisure-time exercise was associated with reduced incidence of future depression but not anxiety. </a:t>
            </a:r>
          </a:p>
          <a:p>
            <a:r>
              <a:rPr lang="en-GB" dirty="0"/>
              <a:t>The majority of this protective effect occurred at low levels of exercise and was observed regardless of intensity.</a:t>
            </a:r>
          </a:p>
          <a:p>
            <a:r>
              <a:rPr lang="en-GB" dirty="0"/>
              <a:t>They suggested that when the relationship is assumed to be causal, 12% of the future cases of depression (but not anxiety) becomes preventable by engaging in at least 1 h of PA every week.</a:t>
            </a:r>
          </a:p>
          <a:p>
            <a:r>
              <a:rPr lang="en-GB" dirty="0"/>
              <a:t>Suggests that LTPA of any intensity becomes protective against future depression (Manger and Motta, 2005).   </a:t>
            </a:r>
          </a:p>
          <a:p>
            <a:r>
              <a:rPr lang="en-GB" dirty="0"/>
              <a:t>Practical implication that relatively modest changes in population levels of exercise may have important public mental health benefits and prevent a substantial number of new cases of depression.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85952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8 week long intervention study (Legrand and </a:t>
            </a:r>
            <a:r>
              <a:rPr lang="en-GB" dirty="0" err="1"/>
              <a:t>Heuze</a:t>
            </a:r>
            <a:r>
              <a:rPr lang="en-GB" dirty="0"/>
              <a:t>, 2007)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3813" y="1904999"/>
            <a:ext cx="10801200" cy="4692353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Examined the antidepressant influence of an 8-week-long aerobic exercise intervention in which two training parameters were manipulated: exercise frequency and group environment. </a:t>
            </a:r>
          </a:p>
          <a:p>
            <a:r>
              <a:rPr lang="en-GB" dirty="0"/>
              <a:t>Twenty-three individuals with elevated symptoms of depression were recruited in a sport and fitness facility and agreed to participate in this 8-week study. </a:t>
            </a:r>
          </a:p>
          <a:p>
            <a:r>
              <a:rPr lang="en-GB" dirty="0"/>
              <a:t>They were randomly assigned to three groups: (a) low-frequency exercise (control) (n = 7), (b) high-frequency exercise (n = 8), and (c) high-frequency exercise + group-based intervention (n = 8). </a:t>
            </a:r>
          </a:p>
          <a:p>
            <a:r>
              <a:rPr lang="en-GB" dirty="0"/>
              <a:t>Participants completed the Beck Depression Inventory (BDI-II) at study entry, and at 4 and 8 weeks subsequently. </a:t>
            </a:r>
          </a:p>
          <a:p>
            <a:r>
              <a:rPr lang="en-GB" dirty="0"/>
              <a:t>The results showed that those in the high-frequency aerobic exercise experimental groups reported lower depression scores than those in the low-frequency (control) group at 4 weeks (13.2 +/- 7.3 and 11.7 +/- 3.1 vs. 22.4 +/- 7.5) and 8 weeks (10.9 +/- 8.1 and 9.6 +/- 2.5 vs. 20.7 +/- 6.3). </a:t>
            </a:r>
          </a:p>
          <a:p>
            <a:r>
              <a:rPr lang="en-GB" dirty="0"/>
              <a:t>However, alleviation in depressive symptoms was not found to be greater in those participants who received a group-based intervention.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31863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Arial" charset="0"/>
              </a:rPr>
              <a:t>Anxiety</a:t>
            </a:r>
          </a:p>
        </p:txBody>
      </p:sp>
      <p:sp>
        <p:nvSpPr>
          <p:cNvPr id="28674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>
                <a:latin typeface="Arial" charset="0"/>
              </a:rPr>
              <a:t>State / trait anxiety – differences</a:t>
            </a:r>
          </a:p>
          <a:p>
            <a:r>
              <a:rPr lang="en-GB" sz="2000">
                <a:latin typeface="Arial" charset="0"/>
              </a:rPr>
              <a:t>Clinical anxiety – intensity of symptoms increase so that normal functioning is impaired (APA, 2000).</a:t>
            </a:r>
          </a:p>
          <a:p>
            <a:r>
              <a:rPr lang="en-GB" sz="2000">
                <a:latin typeface="Arial" charset="0"/>
              </a:rPr>
              <a:t>Clinical anxiety debilitating in affecting daily life but also links with HTN (Jonas &amp; Lando, 2000). </a:t>
            </a:r>
          </a:p>
          <a:p>
            <a:r>
              <a:rPr lang="en-GB" sz="2000">
                <a:latin typeface="Arial" charset="0"/>
              </a:rPr>
              <a:t>De Moor et al. (2006) found regular exercisers less likely to suffer from anxiety. </a:t>
            </a:r>
          </a:p>
          <a:p>
            <a:r>
              <a:rPr lang="en-GB" sz="2000">
                <a:latin typeface="Arial" charset="0"/>
              </a:rPr>
              <a:t>Herring et al. (2010) exercise interventions significantly reduced anxiety symptoms compared to no treatment.</a:t>
            </a:r>
          </a:p>
          <a:p>
            <a:r>
              <a:rPr lang="en-GB" sz="2000">
                <a:latin typeface="Arial" charset="0"/>
              </a:rPr>
              <a:t>Interventions - 30 mins of exercise up to 10 weeks most effective.</a:t>
            </a:r>
          </a:p>
          <a:p>
            <a:endParaRPr lang="en-GB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1449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61765" y="188640"/>
            <a:ext cx="11737304" cy="65527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45810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413" y="381000"/>
            <a:ext cx="9144001" cy="599728"/>
          </a:xfrm>
        </p:spPr>
        <p:txBody>
          <a:bodyPr/>
          <a:lstStyle/>
          <a:p>
            <a:r>
              <a:rPr lang="en-GB" dirty="0"/>
              <a:t>References: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7788" y="1124744"/>
            <a:ext cx="11377263" cy="5904655"/>
          </a:xfrm>
        </p:spPr>
        <p:txBody>
          <a:bodyPr>
            <a:normAutofit fontScale="40000" lnSpcReduction="20000"/>
          </a:bodyPr>
          <a:lstStyle/>
          <a:p>
            <a:r>
              <a:rPr lang="en-GB" dirty="0"/>
              <a:t>Adriana G., Yasmin N., Amanda B., Brian K., Ben D., Sean H., et al. (2020). Exercise as treatment for youth with major depression: the healthy body healthy mind feasibility study. </a:t>
            </a:r>
            <a:r>
              <a:rPr lang="en-GB" i="1" dirty="0"/>
              <a:t>J. </a:t>
            </a:r>
            <a:r>
              <a:rPr lang="en-GB" i="1" dirty="0" err="1"/>
              <a:t>Psychiatr</a:t>
            </a:r>
            <a:r>
              <a:rPr lang="en-GB" i="1" dirty="0"/>
              <a:t>. </a:t>
            </a:r>
            <a:r>
              <a:rPr lang="en-GB" i="1" dirty="0" err="1"/>
              <a:t>Pract</a:t>
            </a:r>
            <a:r>
              <a:rPr lang="en-GB" i="1" dirty="0"/>
              <a:t>.</a:t>
            </a:r>
            <a:r>
              <a:rPr lang="en-GB" dirty="0"/>
              <a:t> 26 444–460.</a:t>
            </a:r>
          </a:p>
          <a:p>
            <a:r>
              <a:rPr lang="en-GB" dirty="0"/>
              <a:t>Cooney G, </a:t>
            </a:r>
            <a:r>
              <a:rPr lang="en-GB" dirty="0" err="1"/>
              <a:t>Dwan</a:t>
            </a:r>
            <a:r>
              <a:rPr lang="en-GB" dirty="0"/>
              <a:t> K, Mead G. Exercise for depression. </a:t>
            </a:r>
            <a:r>
              <a:rPr lang="en-GB" i="1" dirty="0"/>
              <a:t>JAMA.</a:t>
            </a:r>
            <a:r>
              <a:rPr lang="en-GB" dirty="0"/>
              <a:t> (2014) 311:2432–3.</a:t>
            </a:r>
          </a:p>
          <a:p>
            <a:r>
              <a:rPr lang="en-GB" dirty="0"/>
              <a:t>Daley A. (2008). Exercise and depression: a review of reviews. </a:t>
            </a:r>
            <a:r>
              <a:rPr lang="en-GB" i="1" dirty="0"/>
              <a:t>J. </a:t>
            </a:r>
            <a:r>
              <a:rPr lang="en-GB" i="1" dirty="0" err="1"/>
              <a:t>Clin</a:t>
            </a:r>
            <a:r>
              <a:rPr lang="en-GB" i="1" dirty="0"/>
              <a:t>. Psychol. Med. Settings</a:t>
            </a:r>
            <a:r>
              <a:rPr lang="en-GB" dirty="0"/>
              <a:t> 15 140–147.</a:t>
            </a:r>
          </a:p>
          <a:p>
            <a:r>
              <a:rPr lang="en-GB" dirty="0" err="1"/>
              <a:t>Fetzner</a:t>
            </a:r>
            <a:r>
              <a:rPr lang="en-GB" dirty="0"/>
              <a:t> M. G., </a:t>
            </a:r>
            <a:r>
              <a:rPr lang="en-GB" dirty="0" err="1"/>
              <a:t>Asmundson</a:t>
            </a:r>
            <a:r>
              <a:rPr lang="en-GB" dirty="0"/>
              <a:t> G. J. G. (2014). Aerobic exercise reduces symptoms of posttraumatic stress disorder: a randomized controlled trial. </a:t>
            </a:r>
            <a:r>
              <a:rPr lang="en-GB" i="1" dirty="0" err="1"/>
              <a:t>Cogn</a:t>
            </a:r>
            <a:r>
              <a:rPr lang="en-GB" i="1" dirty="0"/>
              <a:t>. </a:t>
            </a:r>
            <a:r>
              <a:rPr lang="en-GB" i="1" dirty="0" err="1"/>
              <a:t>Behav</a:t>
            </a:r>
            <a:r>
              <a:rPr lang="en-GB" i="1" dirty="0"/>
              <a:t>. </a:t>
            </a:r>
            <a:r>
              <a:rPr lang="en-GB" i="1" dirty="0" err="1"/>
              <a:t>Ther</a:t>
            </a:r>
            <a:r>
              <a:rPr lang="en-GB" i="1" dirty="0"/>
              <a:t>.</a:t>
            </a:r>
            <a:r>
              <a:rPr lang="en-GB" dirty="0"/>
              <a:t> 44 301–313. </a:t>
            </a:r>
          </a:p>
          <a:p>
            <a:r>
              <a:rPr lang="en-GB" dirty="0"/>
              <a:t>Harvey S. B., Overland S., Hatch S. L., </a:t>
            </a:r>
            <a:r>
              <a:rPr lang="en-GB" dirty="0" err="1"/>
              <a:t>Wessely</a:t>
            </a:r>
            <a:r>
              <a:rPr lang="en-GB" dirty="0"/>
              <a:t> S., </a:t>
            </a:r>
            <a:r>
              <a:rPr lang="en-GB" dirty="0" err="1"/>
              <a:t>Mykletun</a:t>
            </a:r>
            <a:r>
              <a:rPr lang="en-GB" dirty="0"/>
              <a:t> A., </a:t>
            </a:r>
            <a:r>
              <a:rPr lang="en-GB" dirty="0" err="1"/>
              <a:t>Hotopf</a:t>
            </a:r>
            <a:r>
              <a:rPr lang="en-GB" dirty="0"/>
              <a:t> M. (2018). Exercise and the prevention of depression: results of the HUNT cohort study. </a:t>
            </a:r>
            <a:r>
              <a:rPr lang="en-GB" i="1" dirty="0"/>
              <a:t>Am. J. Psychiatry</a:t>
            </a:r>
            <a:r>
              <a:rPr lang="en-GB" dirty="0"/>
              <a:t> 175 28–36. </a:t>
            </a:r>
          </a:p>
          <a:p>
            <a:r>
              <a:rPr lang="en-GB" dirty="0"/>
              <a:t>Hearing C. M., Chang W. C., </a:t>
            </a:r>
            <a:r>
              <a:rPr lang="en-GB" dirty="0" err="1"/>
              <a:t>Szuhany</a:t>
            </a:r>
            <a:r>
              <a:rPr lang="en-GB" dirty="0"/>
              <a:t> K. L., </a:t>
            </a:r>
            <a:r>
              <a:rPr lang="en-GB" dirty="0" err="1"/>
              <a:t>Deckersbach</a:t>
            </a:r>
            <a:r>
              <a:rPr lang="en-GB" dirty="0"/>
              <a:t> T., Nierenberg A. A., Sylvia L. G. (2016). Physical exercise for treatment of mood disorders: a critical review. </a:t>
            </a:r>
            <a:r>
              <a:rPr lang="en-GB" i="1" dirty="0" err="1"/>
              <a:t>Curr</a:t>
            </a:r>
            <a:r>
              <a:rPr lang="en-GB" i="1" dirty="0"/>
              <a:t>. </a:t>
            </a:r>
            <a:r>
              <a:rPr lang="en-GB" i="1" dirty="0" err="1"/>
              <a:t>Behav</a:t>
            </a:r>
            <a:r>
              <a:rPr lang="en-GB" i="1" dirty="0"/>
              <a:t>. </a:t>
            </a:r>
            <a:r>
              <a:rPr lang="en-GB" i="1" dirty="0" err="1"/>
              <a:t>Neurosci</a:t>
            </a:r>
            <a:r>
              <a:rPr lang="en-GB" i="1" dirty="0"/>
              <a:t>. Rep.</a:t>
            </a:r>
            <a:r>
              <a:rPr lang="en-GB" dirty="0"/>
              <a:t> 3 350–359. </a:t>
            </a:r>
          </a:p>
          <a:p>
            <a:r>
              <a:rPr lang="en-GB" dirty="0" err="1"/>
              <a:t>Kvam</a:t>
            </a:r>
            <a:r>
              <a:rPr lang="en-GB" dirty="0"/>
              <a:t> S, </a:t>
            </a:r>
            <a:r>
              <a:rPr lang="en-GB" dirty="0" err="1"/>
              <a:t>Kleppe</a:t>
            </a:r>
            <a:r>
              <a:rPr lang="en-GB" dirty="0"/>
              <a:t> CL, </a:t>
            </a:r>
            <a:r>
              <a:rPr lang="en-GB" dirty="0" err="1"/>
              <a:t>Nordhus</a:t>
            </a:r>
            <a:r>
              <a:rPr lang="en-GB" dirty="0"/>
              <a:t> IH, </a:t>
            </a:r>
            <a:r>
              <a:rPr lang="en-GB" dirty="0" err="1"/>
              <a:t>Hovland</a:t>
            </a:r>
            <a:r>
              <a:rPr lang="en-GB" dirty="0"/>
              <a:t> A. Exercise as a treatment for depression: a meta-analysis. </a:t>
            </a:r>
            <a:r>
              <a:rPr lang="en-GB" i="1" dirty="0"/>
              <a:t>J Affect </a:t>
            </a:r>
            <a:r>
              <a:rPr lang="en-GB" i="1" dirty="0" err="1"/>
              <a:t>Disord</a:t>
            </a:r>
            <a:r>
              <a:rPr lang="en-GB" i="1" dirty="0"/>
              <a:t>.</a:t>
            </a:r>
            <a:r>
              <a:rPr lang="en-GB" dirty="0"/>
              <a:t> (2016) 202:67–86.</a:t>
            </a:r>
          </a:p>
          <a:p>
            <a:r>
              <a:rPr lang="en-GB" dirty="0" err="1"/>
              <a:t>Lawlor</a:t>
            </a:r>
            <a:r>
              <a:rPr lang="en-GB" dirty="0"/>
              <a:t> D. A., </a:t>
            </a:r>
            <a:r>
              <a:rPr lang="en-GB" dirty="0" err="1"/>
              <a:t>Hopker</a:t>
            </a:r>
            <a:r>
              <a:rPr lang="en-GB" dirty="0"/>
              <a:t> S. W. (2001). The effectiveness of exercise as an intervention in the management of depression: a systematic review and meta-regression analysis of randomised controlled trials. </a:t>
            </a:r>
            <a:r>
              <a:rPr lang="en-GB" i="1" dirty="0"/>
              <a:t>BMJ</a:t>
            </a:r>
            <a:r>
              <a:rPr lang="en-GB" dirty="0"/>
              <a:t> 322:763. 10.1136/bmj.322.7289.763</a:t>
            </a:r>
          </a:p>
          <a:p>
            <a:r>
              <a:rPr lang="en-GB" dirty="0"/>
              <a:t>Legrand F., </a:t>
            </a:r>
            <a:r>
              <a:rPr lang="en-GB" dirty="0" err="1"/>
              <a:t>Heuze</a:t>
            </a:r>
            <a:r>
              <a:rPr lang="en-GB" dirty="0"/>
              <a:t> J. P. (2007). Antidepressant effects associated with different exercise conditions in participants with depression: a pilot study. </a:t>
            </a:r>
            <a:r>
              <a:rPr lang="en-GB" i="1" dirty="0"/>
              <a:t>J. Sport </a:t>
            </a:r>
            <a:r>
              <a:rPr lang="en-GB" i="1" dirty="0" err="1"/>
              <a:t>Exerc</a:t>
            </a:r>
            <a:r>
              <a:rPr lang="en-GB" i="1" dirty="0"/>
              <a:t>. Psychol.</a:t>
            </a:r>
            <a:r>
              <a:rPr lang="en-GB" dirty="0"/>
              <a:t> 29 348–364.</a:t>
            </a:r>
          </a:p>
          <a:p>
            <a:r>
              <a:rPr lang="en-GB" dirty="0"/>
              <a:t>Manger T. A., Motta R. W. (2005). The impact of an exercise program on posttraumatic stress disorder, anxiety, and depression. </a:t>
            </a:r>
            <a:r>
              <a:rPr lang="en-GB" i="1" dirty="0"/>
              <a:t>Int. J. </a:t>
            </a:r>
            <a:r>
              <a:rPr lang="en-GB" i="1" dirty="0" err="1"/>
              <a:t>Emerg</a:t>
            </a:r>
            <a:r>
              <a:rPr lang="en-GB" i="1" dirty="0"/>
              <a:t>. Mental Health</a:t>
            </a:r>
            <a:r>
              <a:rPr lang="en-GB" dirty="0"/>
              <a:t> 7 49–57.</a:t>
            </a:r>
          </a:p>
          <a:p>
            <a:r>
              <a:rPr lang="en-GB" dirty="0" err="1"/>
              <a:t>Schuch</a:t>
            </a:r>
            <a:r>
              <a:rPr lang="en-GB" dirty="0"/>
              <a:t> F. B., </a:t>
            </a:r>
            <a:r>
              <a:rPr lang="en-GB" dirty="0" err="1"/>
              <a:t>Vancampfort</a:t>
            </a:r>
            <a:r>
              <a:rPr lang="en-GB" dirty="0"/>
              <a:t> D., Rosenbaum S., Richards J., Ward P. B., Stubbs B. (2016). Exercise improves physical and psychological quality of life in people with depression: a meta-analysis including the evaluation of control group response. </a:t>
            </a:r>
            <a:r>
              <a:rPr lang="en-GB" i="1" dirty="0"/>
              <a:t>Psychiatry Res.</a:t>
            </a:r>
            <a:r>
              <a:rPr lang="en-GB" dirty="0"/>
              <a:t> 241 47–54. </a:t>
            </a:r>
          </a:p>
          <a:p>
            <a:r>
              <a:rPr lang="en-GB" dirty="0" err="1"/>
              <a:t>Sinyor</a:t>
            </a:r>
            <a:r>
              <a:rPr lang="en-GB" dirty="0"/>
              <a:t> M., Schaffer A., Levitt A. (2010). The sequenced treatment alternatives to relieve depression (STAR</a:t>
            </a:r>
            <a:r>
              <a:rPr lang="en-GB" baseline="30000" dirty="0"/>
              <a:t>∗</a:t>
            </a:r>
            <a:r>
              <a:rPr lang="en-GB" dirty="0"/>
              <a:t>D) trial: a review. </a:t>
            </a:r>
            <a:r>
              <a:rPr lang="en-GB" i="1" dirty="0"/>
              <a:t>Can. J. Psychiatry</a:t>
            </a:r>
            <a:r>
              <a:rPr lang="en-GB" dirty="0"/>
              <a:t> 55 126–135. </a:t>
            </a:r>
          </a:p>
          <a:p>
            <a:r>
              <a:rPr lang="en-GB" dirty="0" err="1"/>
              <a:t>Strohle</a:t>
            </a:r>
            <a:r>
              <a:rPr lang="en-GB" dirty="0"/>
              <a:t> A. Physical activity, exercise, depression and anxiety disorders. </a:t>
            </a:r>
            <a:r>
              <a:rPr lang="en-GB" i="1" dirty="0"/>
              <a:t>J Neural </a:t>
            </a:r>
            <a:r>
              <a:rPr lang="en-GB" i="1" dirty="0" err="1"/>
              <a:t>Transm</a:t>
            </a:r>
            <a:r>
              <a:rPr lang="en-GB" i="1" dirty="0"/>
              <a:t>.</a:t>
            </a:r>
            <a:r>
              <a:rPr lang="en-GB" dirty="0"/>
              <a:t> (2009) 116:777–84. </a:t>
            </a:r>
          </a:p>
          <a:p>
            <a:r>
              <a:rPr lang="en-GB" dirty="0" err="1"/>
              <a:t>Viana</a:t>
            </a:r>
            <a:r>
              <a:rPr lang="en-GB" dirty="0"/>
              <a:t> RB, de Lira CAB. </a:t>
            </a:r>
            <a:r>
              <a:rPr lang="en-GB" dirty="0" err="1"/>
              <a:t>Exergames</a:t>
            </a:r>
            <a:r>
              <a:rPr lang="en-GB" dirty="0"/>
              <a:t> as coping strategies for anxiety disorders during the COVID-19 quarantine period. </a:t>
            </a:r>
            <a:r>
              <a:rPr lang="en-GB" i="1" dirty="0"/>
              <a:t>Games Health J</a:t>
            </a:r>
            <a:r>
              <a:rPr lang="en-GB" dirty="0"/>
              <a:t>. (2020) 9:147–9.</a:t>
            </a:r>
          </a:p>
          <a:p>
            <a:r>
              <a:rPr lang="en-GB" dirty="0"/>
              <a:t>Wegner M, </a:t>
            </a:r>
            <a:r>
              <a:rPr lang="en-GB" dirty="0" err="1"/>
              <a:t>Helmich</a:t>
            </a:r>
            <a:r>
              <a:rPr lang="en-GB" dirty="0"/>
              <a:t> I, Machado S, </a:t>
            </a:r>
            <a:r>
              <a:rPr lang="en-GB" dirty="0" err="1"/>
              <a:t>Nardi</a:t>
            </a:r>
            <a:r>
              <a:rPr lang="en-GB" dirty="0"/>
              <a:t> AE, Arias-Carrion O, </a:t>
            </a:r>
            <a:r>
              <a:rPr lang="en-GB" dirty="0" err="1"/>
              <a:t>Budde</a:t>
            </a:r>
            <a:r>
              <a:rPr lang="en-GB" dirty="0"/>
              <a:t> H. Effects of exercise on anxiety and depression disorders: review of meta- analyses and neurobiological mechanisms. </a:t>
            </a:r>
            <a:r>
              <a:rPr lang="en-GB" i="1" dirty="0"/>
              <a:t>CNS </a:t>
            </a:r>
            <a:r>
              <a:rPr lang="en-GB" i="1" dirty="0" err="1"/>
              <a:t>Neurol</a:t>
            </a:r>
            <a:r>
              <a:rPr lang="en-GB" i="1" dirty="0"/>
              <a:t> </a:t>
            </a:r>
            <a:r>
              <a:rPr lang="en-GB" i="1" dirty="0" err="1"/>
              <a:t>Disord</a:t>
            </a:r>
            <a:r>
              <a:rPr lang="en-GB" i="1" dirty="0"/>
              <a:t> Drug Targets.</a:t>
            </a:r>
            <a:r>
              <a:rPr lang="en-GB" dirty="0"/>
              <a:t> (2014) 13:1002–14.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45880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Mood state measures </a:t>
            </a:r>
            <a:r>
              <a:rPr lang="en-US" dirty="0"/>
              <a:t>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Comparison EFI / BRUMS / PANAS</a:t>
            </a:r>
          </a:p>
          <a:p>
            <a:endParaRPr lang="en-GB" dirty="0"/>
          </a:p>
          <a:p>
            <a:r>
              <a:rPr lang="en-GB" dirty="0"/>
              <a:t>Think about the differences in what they measure. Critique!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0701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PROJECT_OPEN" val="0"/>
</p:tagLst>
</file>

<file path=ppt/theme/theme1.xml><?xml version="1.0" encoding="utf-8"?>
<a:theme xmlns:a="http://schemas.openxmlformats.org/drawingml/2006/main" name="Blue atom design template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 dirty="0"/>
        </a:defPPr>
      </a:lstStyle>
      <a:style>
        <a:lnRef idx="3">
          <a:schemeClr val="lt1"/>
        </a:lnRef>
        <a:fillRef idx="1">
          <a:schemeClr val="accent5"/>
        </a:fillRef>
        <a:effectRef idx="1">
          <a:schemeClr val="accent5"/>
        </a:effectRef>
        <a:fontRef idx="minor">
          <a:schemeClr val="lt1"/>
        </a:fontRef>
      </a:style>
    </a:spDef>
    <a:lnDef>
      <a:spPr>
        <a:ln>
          <a:solidFill>
            <a:schemeClr val="accent5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  <a:ln>
          <a:solidFill>
            <a:schemeClr val="bg2"/>
          </a:solidFill>
        </a:ln>
      </a:spPr>
      <a:bodyPr wrap="square" rtlCol="0" anchor="ctr" anchorCtr="1">
        <a:spAutoFit/>
      </a:bodyPr>
      <a:lstStyle>
        <a:defPPr>
          <a:defRPr dirty="0" smtClean="0"/>
        </a:defPPr>
      </a:lstStyle>
    </a:txDef>
  </a:objectDefaults>
  <a:extraClrSchemeLst/>
  <a:extLst>
    <a:ext uri="{05A4C25C-085E-4340-85A3-A5531E510DB2}">
      <thm15:themeFamily xmlns:thm15="http://schemas.microsoft.com/office/thememl/2012/main" name="Blue atom design slides.potx" id="{20958743-FA80-43E5-9586-B48EF2BE42B5}" vid="{6B9132C0-2E4C-4DF6-B21A-C2322474BD21}"/>
    </a:ext>
  </a:extLst>
</a:theme>
</file>

<file path=ppt/theme/theme2.xml><?xml version="1.0" encoding="utf-8"?>
<a:theme xmlns:a="http://schemas.openxmlformats.org/drawingml/2006/main" name="Office Theme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VSO_x0020_item_x0020_id xmlns="40262f94-9f35-4ac3-9a90-690165a166b7" xsi:nil="true"/>
    <Assetid_x0020_ xmlns="40262f94-9f35-4ac3-9a90-690165a166b7" xsi:nil="true"/>
    <Item_x0020_Details xmlns="40262f94-9f35-4ac3-9a90-690165a166b7" xsi:nil="true"/>
    <Template_x0020_details xmlns="40262f94-9f35-4ac3-9a90-690165a166b7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A3F7D94069FF64A86F7DFF56D60E3BE" ma:contentTypeVersion="6" ma:contentTypeDescription="Create a new document." ma:contentTypeScope="" ma:versionID="c32302c77d4085ecf495bdddb7f5e889">
  <xsd:schema xmlns:xsd="http://www.w3.org/2001/XMLSchema" xmlns:xs="http://www.w3.org/2001/XMLSchema" xmlns:p="http://schemas.microsoft.com/office/2006/metadata/properties" xmlns:ns2="a4f35948-e619-41b3-aa29-22878b09cfd2" xmlns:ns3="40262f94-9f35-4ac3-9a90-690165a166b7" targetNamespace="http://schemas.microsoft.com/office/2006/metadata/properties" ma:root="true" ma:fieldsID="4ab5ae46be95f9d0be6107e8200be7a2" ns2:_="" ns3:_="">
    <xsd:import namespace="a4f35948-e619-41b3-aa29-22878b09cfd2"/>
    <xsd:import namespace="40262f94-9f35-4ac3-9a90-690165a166b7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VSO_x0020_item_x0020_id" minOccurs="0"/>
                <xsd:element ref="ns3:Item_x0020_Details" minOccurs="0"/>
                <xsd:element ref="ns3:Template_x0020_details" minOccurs="0"/>
                <xsd:element ref="ns3:Assetid_x0020_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4f35948-e619-41b3-aa29-22878b09cfd2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0262f94-9f35-4ac3-9a90-690165a166b7" elementFormDefault="qualified">
    <xsd:import namespace="http://schemas.microsoft.com/office/2006/documentManagement/types"/>
    <xsd:import namespace="http://schemas.microsoft.com/office/infopath/2007/PartnerControls"/>
    <xsd:element name="VSO_x0020_item_x0020_id" ma:index="10" nillable="true" ma:displayName="VSO item id" ma:description="Please add the bug number to refer to VSO items." ma:internalName="VSO_x0020_item_x0020_id">
      <xsd:simpleType>
        <xsd:restriction base="dms:Text">
          <xsd:maxLength value="255"/>
        </xsd:restriction>
      </xsd:simpleType>
    </xsd:element>
    <xsd:element name="Item_x0020_Details" ma:index="11" nillable="true" ma:displayName="Item Details" ma:internalName="Item_x0020_Details">
      <xsd:simpleType>
        <xsd:restriction base="dms:Note">
          <xsd:maxLength value="255"/>
        </xsd:restriction>
      </xsd:simpleType>
    </xsd:element>
    <xsd:element name="Template_x0020_details" ma:index="12" nillable="true" ma:displayName="Template details" ma:internalName="Template_x0020_details">
      <xsd:simpleType>
        <xsd:restriction base="dms:Text"/>
      </xsd:simpleType>
    </xsd:element>
    <xsd:element name="Assetid_x0020_" ma:index="13" nillable="true" ma:displayName="Assetid " ma:internalName="Assetid_x0020_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3049C11C-71DC-49B6-ACD8-27E3AE088D14}">
  <ds:schemaRefs>
    <ds:schemaRef ds:uri="http://www.w3.org/XML/1998/namespace"/>
    <ds:schemaRef ds:uri="http://purl.org/dc/terms/"/>
    <ds:schemaRef ds:uri="http://schemas.microsoft.com/office/2006/documentManagement/types"/>
    <ds:schemaRef ds:uri="http://schemas.microsoft.com/office/2006/metadata/properties"/>
    <ds:schemaRef ds:uri="http://purl.org/dc/dcmitype/"/>
    <ds:schemaRef ds:uri="http://schemas.openxmlformats.org/package/2006/metadata/core-properties"/>
    <ds:schemaRef ds:uri="http://purl.org/dc/elements/1.1/"/>
    <ds:schemaRef ds:uri="http://schemas.microsoft.com/office/infopath/2007/PartnerControls"/>
    <ds:schemaRef ds:uri="40262f94-9f35-4ac3-9a90-690165a166b7"/>
    <ds:schemaRef ds:uri="a4f35948-e619-41b3-aa29-22878b09cfd2"/>
  </ds:schemaRefs>
</ds:datastoreItem>
</file>

<file path=customXml/itemProps2.xml><?xml version="1.0" encoding="utf-8"?>
<ds:datastoreItem xmlns:ds="http://schemas.openxmlformats.org/officeDocument/2006/customXml" ds:itemID="{0875BD71-4A33-4FB7-88CA-777C4D9E6EE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1F78577-2839-4BFF-9EC7-673BD8FEBD8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4f35948-e619-41b3-aa29-22878b09cfd2"/>
    <ds:schemaRef ds:uri="40262f94-9f35-4ac3-9a90-690165a166b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Blue atom design slides</Template>
  <TotalTime>7036</TotalTime>
  <Words>1915</Words>
  <Application>Microsoft Macintosh PowerPoint</Application>
  <PresentationFormat>Custom</PresentationFormat>
  <Paragraphs>107</Paragraphs>
  <Slides>17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Arial</vt:lpstr>
      <vt:lpstr>Century Gothic</vt:lpstr>
      <vt:lpstr>Wingdings</vt:lpstr>
      <vt:lpstr>Blue atom design template</vt:lpstr>
      <vt:lpstr>Psychological benefits of PA and Exercise Depression and Anxiety</vt:lpstr>
      <vt:lpstr>Psychological well-being</vt:lpstr>
      <vt:lpstr>McAuley &amp; Rudolph, 1995; Spirduso &amp; Cronin, 2001; Stewart &amp; King, 1991</vt:lpstr>
      <vt:lpstr>Health Related Quality of Life</vt:lpstr>
      <vt:lpstr>Health Related Quality of Life</vt:lpstr>
      <vt:lpstr>PowerPoint Presentation</vt:lpstr>
      <vt:lpstr>Depression</vt:lpstr>
      <vt:lpstr>Covid-19 study: </vt:lpstr>
      <vt:lpstr>Scale of the issue?</vt:lpstr>
      <vt:lpstr>The Healthy Body Healthy Mind Feasibility Study (Adriana et al., 2020)</vt:lpstr>
      <vt:lpstr>Longitudinal studies:</vt:lpstr>
      <vt:lpstr>HUNT cohort study (Harvey et al., 2018)</vt:lpstr>
      <vt:lpstr>8 week long intervention study (Legrand and Heuze, 2007)</vt:lpstr>
      <vt:lpstr>Anxiety</vt:lpstr>
      <vt:lpstr>PowerPoint Presentation</vt:lpstr>
      <vt:lpstr>References:</vt:lpstr>
      <vt:lpstr>Mood state measures …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Injury</dc:title>
  <dc:creator>Connaughton, Declan</dc:creator>
  <cp:lastModifiedBy>Alison Connaughton</cp:lastModifiedBy>
  <cp:revision>50</cp:revision>
  <dcterms:created xsi:type="dcterms:W3CDTF">2019-02-03T11:36:12Z</dcterms:created>
  <dcterms:modified xsi:type="dcterms:W3CDTF">2024-10-25T12:09:36Z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Order">
    <vt:r8>74069000</vt:r8>
  </property>
  <property fmtid="{D5CDD505-2E9C-101B-9397-08002B2CF9AE}" pid="3" name="HiddenCategoryTags">
    <vt:lpwstr/>
  </property>
  <property fmtid="{D5CDD505-2E9C-101B-9397-08002B2CF9AE}" pid="4" name="InternalTags">
    <vt:lpwstr/>
  </property>
  <property fmtid="{D5CDD505-2E9C-101B-9397-08002B2CF9AE}" pid="5" name="CategoryTags">
    <vt:lpwstr/>
  </property>
  <property fmtid="{D5CDD505-2E9C-101B-9397-08002B2CF9AE}" pid="6" name="Applications">
    <vt:lpwstr/>
  </property>
  <property fmtid="{D5CDD505-2E9C-101B-9397-08002B2CF9AE}" pid="7" name="CampaignTags">
    <vt:lpwstr/>
  </property>
  <property fmtid="{D5CDD505-2E9C-101B-9397-08002B2CF9AE}" pid="8" name="ScenarioTags">
    <vt:lpwstr/>
  </property>
  <property fmtid="{D5CDD505-2E9C-101B-9397-08002B2CF9AE}" pid="9" name="ContentTypeId">
    <vt:lpwstr>0x010100AA3F7D94069FF64A86F7DFF56D60E3BE</vt:lpwstr>
  </property>
  <property fmtid="{D5CDD505-2E9C-101B-9397-08002B2CF9AE}" pid="10" name="FeatureTags">
    <vt:lpwstr/>
  </property>
  <property fmtid="{D5CDD505-2E9C-101B-9397-08002B2CF9AE}" pid="11" name="LocalizationTags">
    <vt:lpwstr/>
  </property>
</Properties>
</file>