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110C051-0977-4480-912E-26BE27010CD2}" type="datetimeFigureOut">
              <a:rPr lang="en-GB" smtClean="0"/>
              <a:t>22/09/2015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48AB4D2-3266-4E31-A307-4B69C3AE30C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eaw.ac.at/kal/agp/" TargetMode="External"/><Relationship Id="rId2" Type="http://schemas.openxmlformats.org/officeDocument/2006/relationships/hyperlink" Target="http://atticgreek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spiphanies.blogspot.co.uk/2009/03/audio-resources-for-ancient-greek.html" TargetMode="External"/><Relationship Id="rId4" Type="http://schemas.openxmlformats.org/officeDocument/2006/relationships/hyperlink" Target="http://socrates.berkeley.edu/~ancgreek/pronunchtml/pronunciation_guide.html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/>
              <a:t>CLSK4011/5011/6011/7101 INTENSIVE </a:t>
            </a:r>
            <a:r>
              <a:rPr lang="en-GB" sz="4800" b="1" dirty="0" smtClean="0"/>
              <a:t>Greek I</a:t>
            </a:r>
            <a:endParaRPr lang="en-GB" sz="4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 smtClean="0"/>
              <a:t>Introduction: Alphabet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663220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Greek Dialects</a:t>
            </a:r>
            <a:endParaRPr lang="en-GB" b="1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3225" y="1600200"/>
            <a:ext cx="5797550" cy="4876800"/>
          </a:xfrm>
        </p:spPr>
      </p:pic>
    </p:spTree>
    <p:extLst>
      <p:ext uri="{BB962C8B-B14F-4D97-AF65-F5344CB8AC3E}">
        <p14:creationId xmlns:p14="http://schemas.microsoft.com/office/powerpoint/2010/main" val="10312738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Attic Greek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The dialect of Attica and Athens</a:t>
            </a:r>
          </a:p>
          <a:p>
            <a:r>
              <a:rPr lang="en-GB" b="1" dirty="0" smtClean="0"/>
              <a:t>Fifth – fourth centuries BC</a:t>
            </a:r>
            <a:endParaRPr lang="en-GB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2075" y="3324794"/>
            <a:ext cx="3848039" cy="2676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2763389"/>
            <a:ext cx="4791075" cy="3799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2722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Greek Alphabet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24 letters</a:t>
            </a:r>
          </a:p>
          <a:p>
            <a:r>
              <a:rPr lang="en-GB" b="1" dirty="0" smtClean="0"/>
              <a:t>Uppercase letters</a:t>
            </a:r>
            <a:endParaRPr lang="en-GB" b="1" dirty="0"/>
          </a:p>
        </p:txBody>
      </p:sp>
      <p:pic>
        <p:nvPicPr>
          <p:cNvPr id="4098" name="Picture 2" descr="C:\Users\j.draycott\Desktop\NEW CLGK4001 ETC\Black Figure Abecedariu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8600" y="2362200"/>
            <a:ext cx="4743477" cy="4144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-32657" y="6168259"/>
            <a:ext cx="4016829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err="1" smtClean="0"/>
              <a:t>Abecedarium</a:t>
            </a:r>
            <a:r>
              <a:rPr lang="en-GB" sz="1600" dirty="0" smtClean="0"/>
              <a:t> on a black figure </a:t>
            </a:r>
            <a:r>
              <a:rPr lang="en-GB" sz="1600" i="1" dirty="0" err="1" smtClean="0"/>
              <a:t>kylix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725771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Pronunciation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>
              <a:hlinkClick r:id="rId2"/>
            </a:endParaRPr>
          </a:p>
          <a:p>
            <a:r>
              <a:rPr lang="en-GB" b="1" dirty="0" smtClean="0">
                <a:hlinkClick r:id="rId2"/>
              </a:rPr>
              <a:t>http</a:t>
            </a:r>
            <a:r>
              <a:rPr lang="en-GB" b="1" dirty="0">
                <a:hlinkClick r:id="rId2"/>
              </a:rPr>
              <a:t>://atticgreek.org</a:t>
            </a:r>
            <a:r>
              <a:rPr lang="en-GB" b="1" dirty="0" smtClean="0">
                <a:hlinkClick r:id="rId2"/>
              </a:rPr>
              <a:t>/</a:t>
            </a:r>
            <a:endParaRPr lang="en-GB" b="1" dirty="0" smtClean="0"/>
          </a:p>
          <a:p>
            <a:endParaRPr lang="en-GB" b="1" dirty="0"/>
          </a:p>
          <a:p>
            <a:r>
              <a:rPr lang="en-GB" b="1" dirty="0">
                <a:hlinkClick r:id="rId3"/>
              </a:rPr>
              <a:t>http://www.oeaw.ac.at/kal/agp</a:t>
            </a:r>
            <a:r>
              <a:rPr lang="en-GB" b="1" dirty="0" smtClean="0">
                <a:hlinkClick r:id="rId3"/>
              </a:rPr>
              <a:t>/</a:t>
            </a:r>
            <a:endParaRPr lang="en-GB" b="1" dirty="0" smtClean="0"/>
          </a:p>
          <a:p>
            <a:endParaRPr lang="en-GB" b="1" dirty="0" smtClean="0"/>
          </a:p>
          <a:p>
            <a:r>
              <a:rPr lang="en-GB" b="1" dirty="0">
                <a:hlinkClick r:id="rId4"/>
              </a:rPr>
              <a:t>http://socrates.berkeley.edu/~</a:t>
            </a:r>
            <a:r>
              <a:rPr lang="en-GB" b="1" dirty="0" smtClean="0">
                <a:hlinkClick r:id="rId4"/>
              </a:rPr>
              <a:t>ancgreek/pronunchtml/pronunciation_guide.html</a:t>
            </a:r>
            <a:endParaRPr lang="en-GB" b="1" dirty="0" smtClean="0"/>
          </a:p>
          <a:p>
            <a:endParaRPr lang="en-GB" b="1" dirty="0" smtClean="0"/>
          </a:p>
          <a:p>
            <a:r>
              <a:rPr lang="en-GB" b="1" dirty="0">
                <a:hlinkClick r:id="rId5"/>
              </a:rPr>
              <a:t>http://</a:t>
            </a:r>
            <a:r>
              <a:rPr lang="en-GB" b="1" dirty="0" smtClean="0">
                <a:hlinkClick r:id="rId5"/>
              </a:rPr>
              <a:t>spiphanies.blogspot.co.uk/2009/03/audio-resources-for-ancient-greek.html</a:t>
            </a:r>
            <a:endParaRPr lang="en-GB" b="1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00912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Alpha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 smtClean="0"/>
              <a:t>Α </a:t>
            </a:r>
            <a:r>
              <a:rPr lang="el-GR" sz="9600" dirty="0"/>
              <a:t>α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5435953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Beta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 smtClean="0"/>
              <a:t>Β </a:t>
            </a:r>
            <a:r>
              <a:rPr lang="el-GR" sz="9600" dirty="0"/>
              <a:t>β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789265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Gamma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 smtClean="0"/>
              <a:t>Γ </a:t>
            </a:r>
            <a:r>
              <a:rPr lang="el-GR" sz="9600" dirty="0"/>
              <a:t>γ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8548444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Delta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 smtClean="0"/>
              <a:t>Δ </a:t>
            </a:r>
            <a:r>
              <a:rPr lang="el-GR" sz="9600" dirty="0"/>
              <a:t>δ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291388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Epsilon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Ε ε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41180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Zeta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Ζ ζ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194701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Η η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9164241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Θ θ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473190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Iota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Ι ι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9228590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Kappa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Κ κ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2327359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Lambda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Λ λ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41252454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Mu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Μ μ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856970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Ν ν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1976452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Xi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Ξ ξ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7759975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Omicron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 smtClean="0"/>
              <a:t>Ο </a:t>
            </a:r>
            <a:r>
              <a:rPr lang="el-GR" sz="9600" dirty="0"/>
              <a:t>ο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40766884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Π π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715073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Rho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Ρ ρ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6768820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Sigma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Σ σ </a:t>
            </a:r>
            <a:r>
              <a:rPr lang="el-GR" sz="9600" dirty="0" smtClean="0"/>
              <a:t>ς</a:t>
            </a:r>
            <a:r>
              <a:rPr lang="en-GB" sz="9600" dirty="0" smtClean="0"/>
              <a:t> </a:t>
            </a:r>
            <a:r>
              <a:rPr lang="el-GR" sz="9600" dirty="0"/>
              <a:t>ϲ</a:t>
            </a:r>
            <a:endParaRPr lang="en-GB" sz="9600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l-GR" dirty="0"/>
              <a:t>σ</a:t>
            </a:r>
            <a:r>
              <a:rPr lang="en-GB" dirty="0" smtClean="0"/>
              <a:t> if the sigma is in the word (e.g. </a:t>
            </a:r>
            <a:r>
              <a:rPr lang="el-GR" dirty="0" smtClean="0"/>
              <a:t>σοφία</a:t>
            </a:r>
            <a:r>
              <a:rPr lang="en-GB" dirty="0" smtClean="0"/>
              <a:t> = wisdom)</a:t>
            </a:r>
          </a:p>
          <a:p>
            <a:r>
              <a:rPr lang="el-GR" dirty="0" smtClean="0"/>
              <a:t>ς</a:t>
            </a:r>
            <a:r>
              <a:rPr lang="en-GB" dirty="0" smtClean="0"/>
              <a:t> if the sigma is at the end of the word (e.g. </a:t>
            </a:r>
            <a:r>
              <a:rPr lang="el-GR" dirty="0" smtClean="0"/>
              <a:t>θεός</a:t>
            </a:r>
            <a:r>
              <a:rPr lang="en-GB" dirty="0" smtClean="0"/>
              <a:t> = god)</a:t>
            </a:r>
          </a:p>
          <a:p>
            <a:r>
              <a:rPr lang="el-GR" dirty="0" smtClean="0"/>
              <a:t>ϲ</a:t>
            </a:r>
            <a:r>
              <a:rPr lang="en-GB" dirty="0" smtClean="0"/>
              <a:t> postdates Attic Greek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9920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Tau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Τ τ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19600401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Upsilon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Υ υ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313838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Phi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Φ φ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30157143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Chi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Χ χ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23979106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Psi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Ψ ψ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2500831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Omega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9600" dirty="0" smtClean="0"/>
              <a:t> </a:t>
            </a:r>
            <a:r>
              <a:rPr lang="el-GR" sz="9600" dirty="0"/>
              <a:t>Ω ω</a:t>
            </a:r>
            <a:endParaRPr lang="en-GB" sz="9600" dirty="0"/>
          </a:p>
        </p:txBody>
      </p:sp>
    </p:spTree>
    <p:extLst>
      <p:ext uri="{BB962C8B-B14F-4D97-AF65-F5344CB8AC3E}">
        <p14:creationId xmlns:p14="http://schemas.microsoft.com/office/powerpoint/2010/main" val="25973676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Assignment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Workbook Drills 2. A, B, </a:t>
            </a:r>
            <a:r>
              <a:rPr lang="en-GB" b="1" dirty="0" smtClean="0"/>
              <a:t>C, D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488990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6</TotalTime>
  <Words>199</Words>
  <Application>Microsoft Office PowerPoint</Application>
  <PresentationFormat>On-screen Show (4:3)</PresentationFormat>
  <Paragraphs>76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Clarity</vt:lpstr>
      <vt:lpstr>CLSK4011/5011/6011/7101 INTENSIVE Greek I</vt:lpstr>
      <vt:lpstr>Greek Dialects</vt:lpstr>
      <vt:lpstr>Attic Greek</vt:lpstr>
      <vt:lpstr>The Greek Alphabet</vt:lpstr>
      <vt:lpstr>Pronunciation</vt:lpstr>
      <vt:lpstr>Alpha</vt:lpstr>
      <vt:lpstr>Beta</vt:lpstr>
      <vt:lpstr>Gamma</vt:lpstr>
      <vt:lpstr>Delta</vt:lpstr>
      <vt:lpstr>Epsilon</vt:lpstr>
      <vt:lpstr>Zeta</vt:lpstr>
      <vt:lpstr>Eta</vt:lpstr>
      <vt:lpstr>Theta</vt:lpstr>
      <vt:lpstr>Iota</vt:lpstr>
      <vt:lpstr>Kappa</vt:lpstr>
      <vt:lpstr>Lambda</vt:lpstr>
      <vt:lpstr>Mu</vt:lpstr>
      <vt:lpstr>Nu</vt:lpstr>
      <vt:lpstr>Xi</vt:lpstr>
      <vt:lpstr>Omicron</vt:lpstr>
      <vt:lpstr>Pi</vt:lpstr>
      <vt:lpstr>Rho</vt:lpstr>
      <vt:lpstr>Sigma</vt:lpstr>
      <vt:lpstr>Tau</vt:lpstr>
      <vt:lpstr>Upsilon</vt:lpstr>
      <vt:lpstr>Phi</vt:lpstr>
      <vt:lpstr>Chi</vt:lpstr>
      <vt:lpstr>Psi</vt:lpstr>
      <vt:lpstr>Omega</vt:lpstr>
      <vt:lpstr>Assignment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CLSK4011/5011/6011/7101 INTENSIVE Greek I</dc:title>
  <dc:creator>Administrator</dc:creator>
  <cp:lastModifiedBy>Administrator</cp:lastModifiedBy>
  <cp:revision>1</cp:revision>
  <dcterms:created xsi:type="dcterms:W3CDTF">2015-09-22T09:18:47Z</dcterms:created>
  <dcterms:modified xsi:type="dcterms:W3CDTF">2015-09-22T09:24:50Z</dcterms:modified>
</cp:coreProperties>
</file>