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61" r:id="rId4"/>
    <p:sldId id="262" r:id="rId5"/>
    <p:sldId id="263" r:id="rId6"/>
    <p:sldId id="264" r:id="rId7"/>
    <p:sldId id="265" r:id="rId8"/>
    <p:sldId id="266" r:id="rId9"/>
    <p:sldId id="267" r:id="rId10"/>
    <p:sldId id="268" r:id="rId11"/>
    <p:sldId id="269"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riney georgiev" initials="ig" lastIdx="4" clrIdx="0">
    <p:extLst>
      <p:ext uri="{19B8F6BF-5375-455C-9EA6-DF929625EA0E}">
        <p15:presenceInfo xmlns:p15="http://schemas.microsoft.com/office/powerpoint/2012/main" userId="0a7f0f4906417df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2060"/>
    <a:srgbClr val="002B82"/>
    <a:srgbClr val="14CC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438" autoAdjust="0"/>
  </p:normalViewPr>
  <p:slideViewPr>
    <p:cSldViewPr snapToGrid="0">
      <p:cViewPr>
        <p:scale>
          <a:sx n="100" d="100"/>
          <a:sy n="100" d="100"/>
        </p:scale>
        <p:origin x="990" y="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684918-2E78-446B-8B92-EEDE2AF9F37D}" type="datetimeFigureOut">
              <a:rPr lang="en-US" smtClean="0"/>
              <a:t>12/11/2022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408A9E-DBDB-4303-90EA-B3C1AA5E63E0}" type="slidenum">
              <a:rPr lang="en-US" smtClean="0"/>
              <a:t>‹#›</a:t>
            </a:fld>
            <a:endParaRPr lang="en-US"/>
          </a:p>
        </p:txBody>
      </p:sp>
    </p:spTree>
    <p:extLst>
      <p:ext uri="{BB962C8B-B14F-4D97-AF65-F5344CB8AC3E}">
        <p14:creationId xmlns:p14="http://schemas.microsoft.com/office/powerpoint/2010/main" val="3313870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408A9E-DBDB-4303-90EA-B3C1AA5E63E0}" type="slidenum">
              <a:rPr lang="en-US" smtClean="0"/>
              <a:t>1</a:t>
            </a:fld>
            <a:endParaRPr lang="en-US"/>
          </a:p>
        </p:txBody>
      </p:sp>
    </p:spTree>
    <p:extLst>
      <p:ext uri="{BB962C8B-B14F-4D97-AF65-F5344CB8AC3E}">
        <p14:creationId xmlns:p14="http://schemas.microsoft.com/office/powerpoint/2010/main" val="4078291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a:t>According to the regulations [5], 1 mile is considered a short distance world record. This requires the vehicle to accelerate from 0 to maximum speed, enter the first speed trap, and maintain its speed for more than one mile. The procedure is repeated twice, traveling in one direction, stopping and traveling in the other direction as a pause of up to two hour is allowed between each trip. In both runs, the average speed between the first and second traps is effectively the vehicle's land speed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n-GB" dirty="0"/>
              <a:t>The sidecar is classified as partly streamlined, meaning that the rider can be seen from both sides and from above, except for the hands and wrists. The front and rear wheels must remain partially exposed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n-GB" dirty="0"/>
              <a:t>The driver may choose either a passenger or a ballast of 60 kg which must be securely attached to the sidecar [5].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rider/team is solely responsible for ensuring that tires are rated for the targeted top speed and for inspecting the condition of tires before and after each run [5].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Recovering energy generated by the kinetic energy of the vehicle is permitted [5]. For this experiment, no regenerative braking system has been provided with the sidecar.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Limits of the electrical systems are set, hence the motor controller must keep the circuit voltage within the 500V region.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Batteries can be recharged or </a:t>
            </a:r>
            <a:r>
              <a:rPr lang="en-US" dirty="0"/>
              <a:t>replaced between attempts as long as the type and quantity is kept the same.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Batteries with fuel cells are not an option or this study.</a:t>
            </a:r>
            <a:endParaRPr lang="en-GB" dirty="0"/>
          </a:p>
          <a:p>
            <a:endParaRPr lang="en-US" dirty="0"/>
          </a:p>
        </p:txBody>
      </p:sp>
      <p:sp>
        <p:nvSpPr>
          <p:cNvPr id="4" name="Slide Number Placeholder 3"/>
          <p:cNvSpPr>
            <a:spLocks noGrp="1"/>
          </p:cNvSpPr>
          <p:nvPr>
            <p:ph type="sldNum" sz="quarter" idx="5"/>
          </p:nvPr>
        </p:nvSpPr>
        <p:spPr/>
        <p:txBody>
          <a:bodyPr/>
          <a:lstStyle/>
          <a:p>
            <a:fld id="{C6408A9E-DBDB-4303-90EA-B3C1AA5E63E0}" type="slidenum">
              <a:rPr lang="en-US" smtClean="0"/>
              <a:t>3</a:t>
            </a:fld>
            <a:endParaRPr lang="en-US"/>
          </a:p>
        </p:txBody>
      </p:sp>
    </p:spTree>
    <p:extLst>
      <p:ext uri="{BB962C8B-B14F-4D97-AF65-F5344CB8AC3E}">
        <p14:creationId xmlns:p14="http://schemas.microsoft.com/office/powerpoint/2010/main" val="40057022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 identify what information is available for this project, constants are reviewed.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 assumed that the weather conditions are no wind and 25 degrees Celsius. Slat flats differ by 90% from the international air density standard in terms of density altitude. In view of the fact that there will be no passengers on board, the ballast option is adopted. The wheel mass is measured manually as tyre wear is not considered. Despite the fact that the final drive ratio may not be true in reality, no further information has been located regarding this issue.</a:t>
            </a:r>
          </a:p>
          <a:p>
            <a:endParaRPr lang="en-US" dirty="0"/>
          </a:p>
        </p:txBody>
      </p:sp>
      <p:sp>
        <p:nvSpPr>
          <p:cNvPr id="4" name="Slide Number Placeholder 3"/>
          <p:cNvSpPr>
            <a:spLocks noGrp="1"/>
          </p:cNvSpPr>
          <p:nvPr>
            <p:ph type="sldNum" sz="quarter" idx="5"/>
          </p:nvPr>
        </p:nvSpPr>
        <p:spPr/>
        <p:txBody>
          <a:bodyPr/>
          <a:lstStyle/>
          <a:p>
            <a:fld id="{C6408A9E-DBDB-4303-90EA-B3C1AA5E63E0}" type="slidenum">
              <a:rPr lang="en-US" smtClean="0"/>
              <a:t>4</a:t>
            </a:fld>
            <a:endParaRPr lang="en-US"/>
          </a:p>
        </p:txBody>
      </p:sp>
    </p:spTree>
    <p:extLst>
      <p:ext uri="{BB962C8B-B14F-4D97-AF65-F5344CB8AC3E}">
        <p14:creationId xmlns:p14="http://schemas.microsoft.com/office/powerpoint/2010/main" val="27202742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408A9E-DBDB-4303-90EA-B3C1AA5E63E0}" type="slidenum">
              <a:rPr lang="en-US" smtClean="0"/>
              <a:t>5</a:t>
            </a:fld>
            <a:endParaRPr lang="en-US"/>
          </a:p>
        </p:txBody>
      </p:sp>
    </p:spTree>
    <p:extLst>
      <p:ext uri="{BB962C8B-B14F-4D97-AF65-F5344CB8AC3E}">
        <p14:creationId xmlns:p14="http://schemas.microsoft.com/office/powerpoint/2010/main" val="3491939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40000"/>
              </a:lnSpc>
              <a:spcBef>
                <a:spcPts val="0"/>
              </a:spcBef>
              <a:buNone/>
            </a:pPr>
            <a:r>
              <a:rPr lang="en-GB" sz="1200" dirty="0"/>
              <a:t>According to …[10], liquid cooling systems for electric motors can be divided into three types: </a:t>
            </a:r>
          </a:p>
          <a:p>
            <a:pPr>
              <a:lnSpc>
                <a:spcPct val="140000"/>
              </a:lnSpc>
              <a:spcBef>
                <a:spcPts val="0"/>
              </a:spcBef>
            </a:pPr>
            <a:r>
              <a:rPr lang="en-GB" sz="1200" dirty="0"/>
              <a:t>-One phase immersion. </a:t>
            </a:r>
          </a:p>
          <a:p>
            <a:pPr>
              <a:lnSpc>
                <a:spcPct val="140000"/>
              </a:lnSpc>
              <a:spcBef>
                <a:spcPts val="0"/>
              </a:spcBef>
            </a:pPr>
            <a:r>
              <a:rPr lang="en-GB" sz="1200" dirty="0"/>
              <a:t>-Two phase immersion.</a:t>
            </a:r>
          </a:p>
          <a:p>
            <a:pPr>
              <a:lnSpc>
                <a:spcPct val="140000"/>
              </a:lnSpc>
              <a:spcBef>
                <a:spcPts val="0"/>
              </a:spcBef>
            </a:pPr>
            <a:r>
              <a:rPr lang="en-GB" sz="1200" dirty="0"/>
              <a:t>-Heat exchangers and pumps.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A single phase immersion cooling system and a dual phase immersion cooling system both involve the motor being fully immersed in a tank containing nonconductive liquid. Meanwhile, a heat exchanger and an electric pump cooling system requires a radiator to cool the medium, an electric coolant pump to circulate coolant, as well as appropriate mounting brackets, fittings, and hoses. Due to practical considerations, it was decided that the </a:t>
            </a:r>
            <a:r>
              <a:rPr lang="en-GB" sz="1200" dirty="0" err="1"/>
              <a:t>Emrax</a:t>
            </a:r>
            <a:r>
              <a:rPr lang="en-GB" sz="1200" dirty="0"/>
              <a:t> 268 motor would make use of an electric coolant pump with a minimum flow capability of 6 litres per minute and a temperature rating of 45°C.</a:t>
            </a:r>
          </a:p>
          <a:p>
            <a:r>
              <a:rPr lang="en-GB" dirty="0"/>
              <a:t>Regardless, a decision matrix is used to evaluate and prioritize options.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heat exchanger and electric pump cooling system will ensure that the motor remains within a safe operating temperature throughout the record attempt, according to investigation. An electric coolant pump, the Bosch PAD2, is proposed for use in the cooling system.</a:t>
            </a:r>
          </a:p>
          <a:p>
            <a:endParaRPr lang="en-GB" dirty="0"/>
          </a:p>
        </p:txBody>
      </p:sp>
      <p:sp>
        <p:nvSpPr>
          <p:cNvPr id="4" name="Slide Number Placeholder 3"/>
          <p:cNvSpPr>
            <a:spLocks noGrp="1"/>
          </p:cNvSpPr>
          <p:nvPr>
            <p:ph type="sldNum" sz="quarter" idx="5"/>
          </p:nvPr>
        </p:nvSpPr>
        <p:spPr/>
        <p:txBody>
          <a:bodyPr/>
          <a:lstStyle/>
          <a:p>
            <a:fld id="{C6408A9E-DBDB-4303-90EA-B3C1AA5E63E0}" type="slidenum">
              <a:rPr lang="en-US" smtClean="0"/>
              <a:t>6</a:t>
            </a:fld>
            <a:endParaRPr lang="en-US"/>
          </a:p>
        </p:txBody>
      </p:sp>
    </p:spTree>
    <p:extLst>
      <p:ext uri="{BB962C8B-B14F-4D97-AF65-F5344CB8AC3E}">
        <p14:creationId xmlns:p14="http://schemas.microsoft.com/office/powerpoint/2010/main" val="14582472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40000"/>
              </a:lnSpc>
              <a:spcBef>
                <a:spcPts val="0"/>
              </a:spcBef>
              <a:spcAft>
                <a:spcPts val="0"/>
              </a:spcAft>
              <a:buClrTx/>
              <a:buSzTx/>
              <a:buFontTx/>
              <a:buNone/>
              <a:tabLst/>
              <a:defRPr/>
            </a:pPr>
            <a:r>
              <a:rPr lang="en-GB" dirty="0"/>
              <a:t>According to table 2, lithium batteries and ultracapacitors are relatively close in terms of their total scores, but they differ considerably in terms of their specifications. A kinetic regenerative system (KERS) would have been greatly enhanced by ultracapacitors due to their fast charging capabilities. Due to the fact that the battery pack can be entirely changed after the first run, a KERS will not be integrated into the F1 sidecar. As the run takes approximately a minute and a half and the motor's peak power is maintained for approximately two minutes, capacitors could be used in the beginning until the vehicle reaches speed and then the motor to switch over to lithium batteries.</a:t>
            </a:r>
          </a:p>
          <a:p>
            <a:pPr marL="0" indent="0">
              <a:lnSpc>
                <a:spcPct val="140000"/>
              </a:lnSpc>
              <a:spcBef>
                <a:spcPts val="0"/>
              </a:spcBef>
              <a:buNone/>
            </a:pPr>
            <a:endParaRPr lang="en-GB" dirty="0"/>
          </a:p>
        </p:txBody>
      </p:sp>
      <p:sp>
        <p:nvSpPr>
          <p:cNvPr id="4" name="Slide Number Placeholder 3"/>
          <p:cNvSpPr>
            <a:spLocks noGrp="1"/>
          </p:cNvSpPr>
          <p:nvPr>
            <p:ph type="sldNum" sz="quarter" idx="5"/>
          </p:nvPr>
        </p:nvSpPr>
        <p:spPr/>
        <p:txBody>
          <a:bodyPr/>
          <a:lstStyle/>
          <a:p>
            <a:fld id="{C6408A9E-DBDB-4303-90EA-B3C1AA5E63E0}" type="slidenum">
              <a:rPr lang="en-US" smtClean="0"/>
              <a:t>7</a:t>
            </a:fld>
            <a:endParaRPr lang="en-US"/>
          </a:p>
        </p:txBody>
      </p:sp>
    </p:spTree>
    <p:extLst>
      <p:ext uri="{BB962C8B-B14F-4D97-AF65-F5344CB8AC3E}">
        <p14:creationId xmlns:p14="http://schemas.microsoft.com/office/powerpoint/2010/main" val="36108057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40000"/>
              </a:lnSpc>
              <a:spcBef>
                <a:spcPts val="0"/>
              </a:spcBef>
              <a:spcAft>
                <a:spcPts val="0"/>
              </a:spcAft>
              <a:buClrTx/>
              <a:buSzTx/>
              <a:buFontTx/>
              <a:buNone/>
              <a:tabLst/>
              <a:defRPr/>
            </a:pPr>
            <a:r>
              <a:rPr lang="en-GB" sz="1200" dirty="0"/>
              <a:t>Ultracapacitors will be discharged at the beginning of the run, from peak motor power, and must be able to comply with the required voltage and power of 420 volts and 210 kW respectively. Based on the formulas presented on Figure 4, the total number of cells is 1312 and the total mass that the vehicle must carry is 34.12 kilograms.</a:t>
            </a:r>
          </a:p>
          <a:p>
            <a:pPr marL="0" marR="0" lvl="0" indent="0" algn="l" defTabSz="914400" rtl="0" eaLnBrk="1" fontAlgn="auto" latinLnBrk="0" hangingPunct="1">
              <a:lnSpc>
                <a:spcPct val="140000"/>
              </a:lnSpc>
              <a:spcBef>
                <a:spcPts val="0"/>
              </a:spcBef>
              <a:spcAft>
                <a:spcPts val="0"/>
              </a:spcAft>
              <a:buClrTx/>
              <a:buSzTx/>
              <a:buFontTx/>
              <a:buNone/>
              <a:tabLst/>
              <a:defRPr/>
            </a:pPr>
            <a:r>
              <a:rPr lang="en-GB" dirty="0"/>
              <a:t>In the event that the </a:t>
            </a:r>
            <a:r>
              <a:rPr lang="en-GB" dirty="0" err="1"/>
              <a:t>ultracapitors</a:t>
            </a:r>
            <a:r>
              <a:rPr lang="en-GB" dirty="0"/>
              <a:t> reach their last 5% of energy, the electric controller will turn the motor on continuous power and will start drawing energy from a lithium battery pack. The selected side car requires 3856 battery cells, which is equivalent to 186.3 kilograms of batteries, in order to power a continuous motor of 100kW.</a:t>
            </a:r>
          </a:p>
          <a:p>
            <a:pPr marL="0" marR="0" lvl="0" indent="0" algn="l" defTabSz="914400" rtl="0" eaLnBrk="1" fontAlgn="auto" latinLnBrk="0" hangingPunct="1">
              <a:lnSpc>
                <a:spcPct val="140000"/>
              </a:lnSpc>
              <a:spcBef>
                <a:spcPts val="0"/>
              </a:spcBef>
              <a:spcAft>
                <a:spcPts val="0"/>
              </a:spcAft>
              <a:buClrTx/>
              <a:buSzTx/>
              <a:buFontTx/>
              <a:buNone/>
              <a:tabLst/>
              <a:defRPr/>
            </a:pPr>
            <a:endParaRPr lang="en-GB" sz="1200" dirty="0"/>
          </a:p>
          <a:p>
            <a:pPr marL="0" indent="0">
              <a:lnSpc>
                <a:spcPct val="140000"/>
              </a:lnSpc>
              <a:spcBef>
                <a:spcPts val="0"/>
              </a:spcBef>
              <a:buNone/>
            </a:pPr>
            <a:endParaRPr lang="en-GB" dirty="0"/>
          </a:p>
        </p:txBody>
      </p:sp>
      <p:sp>
        <p:nvSpPr>
          <p:cNvPr id="4" name="Slide Number Placeholder 3"/>
          <p:cNvSpPr>
            <a:spLocks noGrp="1"/>
          </p:cNvSpPr>
          <p:nvPr>
            <p:ph type="sldNum" sz="quarter" idx="5"/>
          </p:nvPr>
        </p:nvSpPr>
        <p:spPr/>
        <p:txBody>
          <a:bodyPr/>
          <a:lstStyle/>
          <a:p>
            <a:fld id="{C6408A9E-DBDB-4303-90EA-B3C1AA5E63E0}" type="slidenum">
              <a:rPr lang="en-US" smtClean="0"/>
              <a:t>8</a:t>
            </a:fld>
            <a:endParaRPr lang="en-US"/>
          </a:p>
        </p:txBody>
      </p:sp>
    </p:spTree>
    <p:extLst>
      <p:ext uri="{BB962C8B-B14F-4D97-AF65-F5344CB8AC3E}">
        <p14:creationId xmlns:p14="http://schemas.microsoft.com/office/powerpoint/2010/main" val="1844780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MATLAB code was initially run only with batteries on continuous power, and the vehicle was not able to achieve the land speed record due to its heavy mass. The experiment was then repeated, but the motor operated at peak power, causing the vehicle to beat the record, but the time it took was unreasonable due to the risk of overheating the motor. </a:t>
            </a:r>
          </a:p>
          <a:p>
            <a:pPr marL="0" indent="0">
              <a:lnSpc>
                <a:spcPct val="140000"/>
              </a:lnSpc>
              <a:spcBef>
                <a:spcPts val="0"/>
              </a:spcBef>
              <a:buNone/>
            </a:pPr>
            <a:endParaRPr lang="en-GB" dirty="0"/>
          </a:p>
        </p:txBody>
      </p:sp>
      <p:sp>
        <p:nvSpPr>
          <p:cNvPr id="4" name="Slide Number Placeholder 3"/>
          <p:cNvSpPr>
            <a:spLocks noGrp="1"/>
          </p:cNvSpPr>
          <p:nvPr>
            <p:ph type="sldNum" sz="quarter" idx="5"/>
          </p:nvPr>
        </p:nvSpPr>
        <p:spPr/>
        <p:txBody>
          <a:bodyPr/>
          <a:lstStyle/>
          <a:p>
            <a:fld id="{C6408A9E-DBDB-4303-90EA-B3C1AA5E63E0}" type="slidenum">
              <a:rPr lang="en-US" smtClean="0"/>
              <a:t>9</a:t>
            </a:fld>
            <a:endParaRPr lang="en-US"/>
          </a:p>
        </p:txBody>
      </p:sp>
    </p:spTree>
    <p:extLst>
      <p:ext uri="{BB962C8B-B14F-4D97-AF65-F5344CB8AC3E}">
        <p14:creationId xmlns:p14="http://schemas.microsoft.com/office/powerpoint/2010/main" val="1648335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Certain constraints are established when calculating the tractive effort of the vehicle. In order to avoid rear tyre spin, for example, the motor will stop supplying additional power when the tractive effort exceeds the traction force provided by the rear tyre. As a result, the velocity profile on figure 6 has a linear shape. When the ultracapacitor is discharged, the motor should switch to continuous power, resulting in a slight drop in power after the first 8 seconds. Upon reaching the desired speed, the motor attempts to maintain its power for 1 mile. In theory, if the motor continues to provide power, the vehicle will reach a much higher speed, but overheating is a risk, so the second attempt has failed.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limitation of this MATLAB model is the way the battery level was calculated. When the vehicle reaches a constant velocity, the model thinks it has stopped because the resistance forces stay the same but in reality the motor still consumes </a:t>
            </a:r>
            <a:r>
              <a:rPr lang="en-GB" dirty="0" err="1"/>
              <a:t>enerfy</a:t>
            </a:r>
            <a:r>
              <a:rPr lang="en-GB" dirty="0"/>
              <a:t> over time. As the batteries are calculated to last for approximately four minutes, figure 6 is not realistic in this regard.</a:t>
            </a:r>
          </a:p>
          <a:p>
            <a:endParaRPr lang="en-GB" dirty="0"/>
          </a:p>
          <a:p>
            <a:pPr marL="0" indent="0">
              <a:lnSpc>
                <a:spcPct val="140000"/>
              </a:lnSpc>
              <a:spcBef>
                <a:spcPts val="0"/>
              </a:spcBef>
              <a:buNone/>
            </a:pPr>
            <a:endParaRPr lang="en-GB" dirty="0"/>
          </a:p>
        </p:txBody>
      </p:sp>
      <p:sp>
        <p:nvSpPr>
          <p:cNvPr id="4" name="Slide Number Placeholder 3"/>
          <p:cNvSpPr>
            <a:spLocks noGrp="1"/>
          </p:cNvSpPr>
          <p:nvPr>
            <p:ph type="sldNum" sz="quarter" idx="5"/>
          </p:nvPr>
        </p:nvSpPr>
        <p:spPr/>
        <p:txBody>
          <a:bodyPr/>
          <a:lstStyle/>
          <a:p>
            <a:fld id="{C6408A9E-DBDB-4303-90EA-B3C1AA5E63E0}" type="slidenum">
              <a:rPr lang="en-US" smtClean="0"/>
              <a:t>10</a:t>
            </a:fld>
            <a:endParaRPr lang="en-US"/>
          </a:p>
        </p:txBody>
      </p:sp>
    </p:spTree>
    <p:extLst>
      <p:ext uri="{BB962C8B-B14F-4D97-AF65-F5344CB8AC3E}">
        <p14:creationId xmlns:p14="http://schemas.microsoft.com/office/powerpoint/2010/main" val="1690887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0" indent="0">
              <a:lnSpc>
                <a:spcPct val="140000"/>
              </a:lnSpc>
              <a:spcBef>
                <a:spcPts val="0"/>
              </a:spcBef>
              <a:buNone/>
            </a:pPr>
            <a:endParaRPr lang="en-GB" dirty="0"/>
          </a:p>
        </p:txBody>
      </p:sp>
      <p:sp>
        <p:nvSpPr>
          <p:cNvPr id="4" name="Slide Number Placeholder 3"/>
          <p:cNvSpPr>
            <a:spLocks noGrp="1"/>
          </p:cNvSpPr>
          <p:nvPr>
            <p:ph type="sldNum" sz="quarter" idx="5"/>
          </p:nvPr>
        </p:nvSpPr>
        <p:spPr/>
        <p:txBody>
          <a:bodyPr/>
          <a:lstStyle/>
          <a:p>
            <a:fld id="{C6408A9E-DBDB-4303-90EA-B3C1AA5E63E0}" type="slidenum">
              <a:rPr lang="en-US" smtClean="0"/>
              <a:t>11</a:t>
            </a:fld>
            <a:endParaRPr lang="en-US"/>
          </a:p>
        </p:txBody>
      </p:sp>
    </p:spTree>
    <p:extLst>
      <p:ext uri="{BB962C8B-B14F-4D97-AF65-F5344CB8AC3E}">
        <p14:creationId xmlns:p14="http://schemas.microsoft.com/office/powerpoint/2010/main" val="3042482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0" indent="0">
              <a:lnSpc>
                <a:spcPct val="140000"/>
              </a:lnSpc>
              <a:spcBef>
                <a:spcPts val="0"/>
              </a:spcBef>
              <a:buNone/>
            </a:pPr>
            <a:endParaRPr lang="en-GB" dirty="0"/>
          </a:p>
        </p:txBody>
      </p:sp>
      <p:sp>
        <p:nvSpPr>
          <p:cNvPr id="4" name="Slide Number Placeholder 3"/>
          <p:cNvSpPr>
            <a:spLocks noGrp="1"/>
          </p:cNvSpPr>
          <p:nvPr>
            <p:ph type="sldNum" sz="quarter" idx="5"/>
          </p:nvPr>
        </p:nvSpPr>
        <p:spPr/>
        <p:txBody>
          <a:bodyPr/>
          <a:lstStyle/>
          <a:p>
            <a:fld id="{C6408A9E-DBDB-4303-90EA-B3C1AA5E63E0}" type="slidenum">
              <a:rPr lang="en-US" smtClean="0"/>
              <a:t>12</a:t>
            </a:fld>
            <a:endParaRPr lang="en-US"/>
          </a:p>
        </p:txBody>
      </p:sp>
    </p:spTree>
    <p:extLst>
      <p:ext uri="{BB962C8B-B14F-4D97-AF65-F5344CB8AC3E}">
        <p14:creationId xmlns:p14="http://schemas.microsoft.com/office/powerpoint/2010/main" val="3138381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CA993-1A28-4994-A0A7-3A69D315DE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99CE40F-2713-4FF1-8D92-6A5DB11441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5B1FD3D-F4F0-4FF2-92C6-E2EAFF76CFAB}"/>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5" name="Footer Placeholder 4">
            <a:extLst>
              <a:ext uri="{FF2B5EF4-FFF2-40B4-BE49-F238E27FC236}">
                <a16:creationId xmlns:a16="http://schemas.microsoft.com/office/drawing/2014/main" id="{06F82869-433B-4769-BA3B-6B9AEDEA62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3A189C-5D9D-4AC7-91AA-ED46A705A0E4}"/>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2417264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B56C6-5F8D-4134-877A-AD1E85880B6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7C0327-35E9-4911-9D36-001D1CB6C8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D2EE130-03F3-4E89-B618-C7C4F3F12DC7}"/>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5" name="Footer Placeholder 4">
            <a:extLst>
              <a:ext uri="{FF2B5EF4-FFF2-40B4-BE49-F238E27FC236}">
                <a16:creationId xmlns:a16="http://schemas.microsoft.com/office/drawing/2014/main" id="{5ED6C34F-7D69-43DC-83F0-88E11F70B7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49E2FB-C482-4A1C-985A-FB6335C37EAB}"/>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1182286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73439-454E-47C0-892A-B969E71E8B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3A65359-1C73-4CA6-A21D-83850359FE3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3B04F4-8EE8-4BA1-B558-013006698052}"/>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5" name="Footer Placeholder 4">
            <a:extLst>
              <a:ext uri="{FF2B5EF4-FFF2-40B4-BE49-F238E27FC236}">
                <a16:creationId xmlns:a16="http://schemas.microsoft.com/office/drawing/2014/main" id="{04E6BEF9-A00C-45B7-BE62-D41F90C6CE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57A830-737F-46AB-BD3B-1D2B04A7558D}"/>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1166498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83307-8AA7-4110-9AA1-505F1BBDF2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6F785B-DC47-42FE-A7F7-24062C86B6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45B1593-EBA7-4D3E-B1EC-8F1B1408B20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48A1391-7769-40D0-87DC-78229B0FC3A3}"/>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6" name="Footer Placeholder 5">
            <a:extLst>
              <a:ext uri="{FF2B5EF4-FFF2-40B4-BE49-F238E27FC236}">
                <a16:creationId xmlns:a16="http://schemas.microsoft.com/office/drawing/2014/main" id="{CD6EEEB3-C809-4642-A470-71477CE41D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6C632C-7F52-496C-8751-6B0D2C7C770F}"/>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1017344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AA64E-E151-4D84-8755-1C99377D0A8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C90584A-EA30-4736-9FA6-5386FB6AD8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727C4D-ED81-4CFE-8974-760639774A8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8C75414-F39A-4AA1-A31F-E9632B7AB2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F7C9644-26F0-44E4-9073-FE38FAF2A3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1629AD8-08D2-4348-8545-C7EB0647D6E9}"/>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8" name="Footer Placeholder 7">
            <a:extLst>
              <a:ext uri="{FF2B5EF4-FFF2-40B4-BE49-F238E27FC236}">
                <a16:creationId xmlns:a16="http://schemas.microsoft.com/office/drawing/2014/main" id="{1C2C479C-BA77-4911-A9CE-8E7E9F1BBCD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A320457-5CA0-409D-B961-FCA05B5B1484}"/>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1020499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00956-8F59-4A59-BDEE-689A9118283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C688C9A-608F-439B-A40D-F2A03400E17D}"/>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4" name="Footer Placeholder 3">
            <a:extLst>
              <a:ext uri="{FF2B5EF4-FFF2-40B4-BE49-F238E27FC236}">
                <a16:creationId xmlns:a16="http://schemas.microsoft.com/office/drawing/2014/main" id="{67C448D2-6248-407D-9DAB-A542306714B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E8A9FD7-B7D9-40E6-B4B2-A4E8AA99E271}"/>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3554132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3C22442-127A-493B-AE49-4B7121583175}"/>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3" name="Footer Placeholder 2">
            <a:extLst>
              <a:ext uri="{FF2B5EF4-FFF2-40B4-BE49-F238E27FC236}">
                <a16:creationId xmlns:a16="http://schemas.microsoft.com/office/drawing/2014/main" id="{B37B4A94-48C0-4A8B-8F06-0D71D72E559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2F66A4-97FC-492C-916D-CAA19E57EAFA}"/>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2822692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825A5-2788-4D5B-97F8-676959B2BD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CAD07FF-AECD-4CF8-99C1-EB435499B7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FD0266E-2D1A-4580-959D-107CFCF1A5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45E9C7-41CB-45F3-A5F3-BAFA1DE6B51E}"/>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6" name="Footer Placeholder 5">
            <a:extLst>
              <a:ext uri="{FF2B5EF4-FFF2-40B4-BE49-F238E27FC236}">
                <a16:creationId xmlns:a16="http://schemas.microsoft.com/office/drawing/2014/main" id="{8CCE71AA-6297-4762-90E8-9951990C7A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289D54-0CB0-4A31-B323-FC2F4C1AF8EA}"/>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1062471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4D25D-5C28-4C7D-AAF1-8FAD034E84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BB3814D-932A-4C32-90D4-C82364636F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B1ACB5D-B056-4355-99E5-D4AFB1BFBE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8F98AF-AFD0-49CA-8079-8A33353C1DE1}"/>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6" name="Footer Placeholder 5">
            <a:extLst>
              <a:ext uri="{FF2B5EF4-FFF2-40B4-BE49-F238E27FC236}">
                <a16:creationId xmlns:a16="http://schemas.microsoft.com/office/drawing/2014/main" id="{93FF25F5-4493-4B9A-80DC-6084B12BD8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A27880-F692-4D78-B3A0-D3224F2C49BA}"/>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1882921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7E25E-226B-4AB5-8679-17F6E4CF79D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C4F90E2-B8CD-4F4A-B5E1-A85840B7D9C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5B4A71-E19F-4F91-B8C9-7FF0A3329335}"/>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5" name="Footer Placeholder 4">
            <a:extLst>
              <a:ext uri="{FF2B5EF4-FFF2-40B4-BE49-F238E27FC236}">
                <a16:creationId xmlns:a16="http://schemas.microsoft.com/office/drawing/2014/main" id="{3ADAD7CB-A3BC-444B-A45F-A0D4943968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5BEC49-AFAF-482D-89FD-D1E7FAC61A49}"/>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3157089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6522F94-6D57-4B09-965E-F60A10B9ADB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33F9E7-AC5C-4BAD-AE83-2E558F4A34A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657951-DF9D-4CEB-A803-45205A473890}"/>
              </a:ext>
            </a:extLst>
          </p:cNvPr>
          <p:cNvSpPr>
            <a:spLocks noGrp="1"/>
          </p:cNvSpPr>
          <p:nvPr>
            <p:ph type="dt" sz="half" idx="10"/>
          </p:nvPr>
        </p:nvSpPr>
        <p:spPr/>
        <p:txBody>
          <a:bodyPr/>
          <a:lstStyle/>
          <a:p>
            <a:fld id="{D3AC23DB-B17B-4D8E-9CCA-1C6290B9156B}" type="datetimeFigureOut">
              <a:rPr lang="en-US" smtClean="0"/>
              <a:t>12/11/2022</a:t>
            </a:fld>
            <a:endParaRPr lang="en-US"/>
          </a:p>
        </p:txBody>
      </p:sp>
      <p:sp>
        <p:nvSpPr>
          <p:cNvPr id="5" name="Footer Placeholder 4">
            <a:extLst>
              <a:ext uri="{FF2B5EF4-FFF2-40B4-BE49-F238E27FC236}">
                <a16:creationId xmlns:a16="http://schemas.microsoft.com/office/drawing/2014/main" id="{29324335-67C5-49F6-8213-8A0A051FE2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C41770-0082-4901-9FBF-D15207E8E407}"/>
              </a:ext>
            </a:extLst>
          </p:cNvPr>
          <p:cNvSpPr>
            <a:spLocks noGrp="1"/>
          </p:cNvSpPr>
          <p:nvPr>
            <p:ph type="sldNum" sz="quarter" idx="12"/>
          </p:nvPr>
        </p:nvSpPr>
        <p:spPr/>
        <p:txBody>
          <a:bodyPr/>
          <a:lstStyle/>
          <a:p>
            <a:fld id="{FACE0108-1141-4268-BE00-C63C46F6332E}" type="slidenum">
              <a:rPr lang="en-US" smtClean="0"/>
              <a:t>‹#›</a:t>
            </a:fld>
            <a:endParaRPr lang="en-US"/>
          </a:p>
        </p:txBody>
      </p:sp>
    </p:spTree>
    <p:extLst>
      <p:ext uri="{BB962C8B-B14F-4D97-AF65-F5344CB8AC3E}">
        <p14:creationId xmlns:p14="http://schemas.microsoft.com/office/powerpoint/2010/main" val="1316804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70B435-AE8C-4DD6-9F56-838837B9F8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5A23B49-3492-4D25-8378-5C2B860FC9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E9428-BACB-4A51-BF0D-EE4E4763E3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AC23DB-B17B-4D8E-9CCA-1C6290B9156B}" type="datetimeFigureOut">
              <a:rPr lang="en-US" smtClean="0"/>
              <a:t>12/11/2022</a:t>
            </a:fld>
            <a:endParaRPr lang="en-US"/>
          </a:p>
        </p:txBody>
      </p:sp>
      <p:sp>
        <p:nvSpPr>
          <p:cNvPr id="5" name="Footer Placeholder 4">
            <a:extLst>
              <a:ext uri="{FF2B5EF4-FFF2-40B4-BE49-F238E27FC236}">
                <a16:creationId xmlns:a16="http://schemas.microsoft.com/office/drawing/2014/main" id="{DE8D2FE7-38E5-4EF7-881A-3838FFFF1E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E7A4672-2A8D-4F5E-B046-EE87476171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CE0108-1141-4268-BE00-C63C46F6332E}" type="slidenum">
              <a:rPr lang="en-US" smtClean="0"/>
              <a:t>‹#›</a:t>
            </a:fld>
            <a:endParaRPr lang="en-US"/>
          </a:p>
        </p:txBody>
      </p:sp>
    </p:spTree>
    <p:extLst>
      <p:ext uri="{BB962C8B-B14F-4D97-AF65-F5344CB8AC3E}">
        <p14:creationId xmlns:p14="http://schemas.microsoft.com/office/powerpoint/2010/main" val="8414767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79C9A84-2C5C-A9EB-CED8-58BBF76CC762}"/>
              </a:ext>
            </a:extLst>
          </p:cNvPr>
          <p:cNvSpPr/>
          <p:nvPr/>
        </p:nvSpPr>
        <p:spPr>
          <a:xfrm>
            <a:off x="0" y="5016386"/>
            <a:ext cx="12192000" cy="184161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sosceles Triangle 7">
            <a:extLst>
              <a:ext uri="{FF2B5EF4-FFF2-40B4-BE49-F238E27FC236}">
                <a16:creationId xmlns:a16="http://schemas.microsoft.com/office/drawing/2014/main" id="{68025D8D-325D-4888-A490-AADBCC388FF6}"/>
              </a:ext>
            </a:extLst>
          </p:cNvPr>
          <p:cNvSpPr/>
          <p:nvPr/>
        </p:nvSpPr>
        <p:spPr>
          <a:xfrm>
            <a:off x="-1" y="2838616"/>
            <a:ext cx="12191999" cy="2177769"/>
          </a:xfrm>
          <a:prstGeom prst="triangle">
            <a:avLst>
              <a:gd name="adj" fmla="val 0"/>
            </a:avLst>
          </a:prstGeom>
          <a:solidFill>
            <a:schemeClr val="accent5">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3139EA-ACD5-47EF-BAE1-99153A21E96C}"/>
              </a:ext>
            </a:extLst>
          </p:cNvPr>
          <p:cNvSpPr>
            <a:spLocks noGrp="1"/>
          </p:cNvSpPr>
          <p:nvPr>
            <p:ph type="ctrTitle"/>
          </p:nvPr>
        </p:nvSpPr>
        <p:spPr>
          <a:xfrm>
            <a:off x="1524000" y="2389271"/>
            <a:ext cx="9144000" cy="566366"/>
          </a:xfrm>
        </p:spPr>
        <p:txBody>
          <a:bodyPr>
            <a:normAutofit/>
          </a:bodyPr>
          <a:lstStyle/>
          <a:p>
            <a:r>
              <a:rPr lang="en-US" sz="3200" b="1" dirty="0">
                <a:effectLst/>
                <a:latin typeface="Arial" panose="020B0604020202020204" pitchFamily="34" charset="0"/>
                <a:ea typeface="Calibri" panose="020F0502020204030204" pitchFamily="34" charset="0"/>
                <a:cs typeface="Times New Roman" panose="02020603050405020304" pitchFamily="18" charset="0"/>
              </a:rPr>
              <a:t>Sidecar Speed Record Attempt</a:t>
            </a:r>
            <a:endParaRPr lang="en-US" sz="3200" dirty="0"/>
          </a:p>
        </p:txBody>
      </p:sp>
      <p:sp>
        <p:nvSpPr>
          <p:cNvPr id="3" name="Subtitle 2">
            <a:extLst>
              <a:ext uri="{FF2B5EF4-FFF2-40B4-BE49-F238E27FC236}">
                <a16:creationId xmlns:a16="http://schemas.microsoft.com/office/drawing/2014/main" id="{F7856031-8643-4773-9E04-31AD0FFBE91C}"/>
              </a:ext>
            </a:extLst>
          </p:cNvPr>
          <p:cNvSpPr>
            <a:spLocks noGrp="1"/>
          </p:cNvSpPr>
          <p:nvPr>
            <p:ph type="subTitle" idx="1"/>
          </p:nvPr>
        </p:nvSpPr>
        <p:spPr>
          <a:xfrm>
            <a:off x="1524000" y="3730908"/>
            <a:ext cx="4571998" cy="3029351"/>
          </a:xfrm>
        </p:spPr>
        <p:txBody>
          <a:bodyPr>
            <a:normAutofit/>
          </a:bodyPr>
          <a:lstStyle/>
          <a:p>
            <a:pPr algn="l"/>
            <a:r>
              <a:rPr lang="en-US" sz="1100" b="1" dirty="0">
                <a:solidFill>
                  <a:schemeClr val="bg1"/>
                </a:solidFill>
                <a:latin typeface="Arial" panose="020B0604020202020204" pitchFamily="34" charset="0"/>
                <a:cs typeface="Arial" panose="020B0604020202020204" pitchFamily="34" charset="0"/>
              </a:rPr>
              <a:t>Iriney Svilen Georgiev</a:t>
            </a:r>
          </a:p>
          <a:p>
            <a:pPr algn="l"/>
            <a:r>
              <a:rPr lang="en-US" sz="1100" dirty="0">
                <a:solidFill>
                  <a:schemeClr val="accent3"/>
                </a:solidFill>
                <a:latin typeface="Arial" panose="020B0604020202020204" pitchFamily="34" charset="0"/>
                <a:cs typeface="Arial" panose="020B0604020202020204" pitchFamily="34" charset="0"/>
              </a:rPr>
              <a:t>1900719</a:t>
            </a:r>
          </a:p>
          <a:p>
            <a:pPr algn="l"/>
            <a:r>
              <a:rPr lang="en-US" sz="1100" b="1" dirty="0">
                <a:solidFill>
                  <a:schemeClr val="bg1"/>
                </a:solidFill>
                <a:latin typeface="Arial" panose="020B0604020202020204" pitchFamily="34" charset="0"/>
                <a:cs typeface="Arial" panose="020B0604020202020204" pitchFamily="34" charset="0"/>
              </a:rPr>
              <a:t>Hybrid Powertrain and Control</a:t>
            </a:r>
          </a:p>
          <a:p>
            <a:pPr algn="l"/>
            <a:r>
              <a:rPr lang="en-US" sz="1100" dirty="0">
                <a:solidFill>
                  <a:schemeClr val="accent3"/>
                </a:solidFill>
                <a:latin typeface="Arial" panose="020B0604020202020204" pitchFamily="34" charset="0"/>
                <a:cs typeface="Arial" panose="020B0604020202020204" pitchFamily="34" charset="0"/>
              </a:rPr>
              <a:t>ACEA7007</a:t>
            </a:r>
          </a:p>
          <a:p>
            <a:pPr algn="l"/>
            <a:r>
              <a:rPr lang="en-US" sz="1100" b="1" dirty="0">
                <a:solidFill>
                  <a:schemeClr val="bg1"/>
                </a:solidFill>
                <a:latin typeface="Arial" panose="020B0604020202020204" pitchFamily="34" charset="0"/>
                <a:cs typeface="Arial" panose="020B0604020202020204" pitchFamily="34" charset="0"/>
              </a:rPr>
              <a:t>Swansea</a:t>
            </a:r>
          </a:p>
          <a:p>
            <a:pPr algn="l"/>
            <a:r>
              <a:rPr lang="en-US" sz="1100" dirty="0">
                <a:solidFill>
                  <a:schemeClr val="accent3"/>
                </a:solidFill>
                <a:latin typeface="Arial" panose="020B0604020202020204" pitchFamily="34" charset="0"/>
                <a:cs typeface="Arial" panose="020B0604020202020204" pitchFamily="34" charset="0"/>
              </a:rPr>
              <a:t>December 2022</a:t>
            </a:r>
          </a:p>
          <a:p>
            <a:pPr algn="l"/>
            <a:r>
              <a:rPr lang="en-US" sz="1100" b="1" dirty="0">
                <a:solidFill>
                  <a:schemeClr val="bg1"/>
                </a:solidFill>
                <a:latin typeface="Arial" panose="020B0604020202020204" pitchFamily="34" charset="0"/>
                <a:cs typeface="Arial" panose="020B0604020202020204" pitchFamily="34" charset="0"/>
              </a:rPr>
              <a:t>Course</a:t>
            </a:r>
          </a:p>
          <a:p>
            <a:pPr algn="l"/>
            <a:r>
              <a:rPr lang="en-US" sz="1100" dirty="0">
                <a:solidFill>
                  <a:schemeClr val="accent3"/>
                </a:solidFill>
                <a:latin typeface="Arial" panose="020B0604020202020204" pitchFamily="34" charset="0"/>
                <a:cs typeface="Arial" panose="020B0604020202020204" pitchFamily="34" charset="0"/>
              </a:rPr>
              <a:t>MSc Motorcycle Engineering</a:t>
            </a:r>
          </a:p>
          <a:p>
            <a:pPr algn="l"/>
            <a:r>
              <a:rPr lang="en-US" sz="1100" b="1" dirty="0">
                <a:solidFill>
                  <a:schemeClr val="bg1"/>
                </a:solidFill>
                <a:latin typeface="Arial" panose="020B0604020202020204" pitchFamily="34" charset="0"/>
                <a:cs typeface="Arial" panose="020B0604020202020204" pitchFamily="34" charset="0"/>
              </a:rPr>
              <a:t>Lecturer</a:t>
            </a:r>
          </a:p>
          <a:p>
            <a:pPr algn="l"/>
            <a:r>
              <a:rPr lang="en-US" sz="1100" dirty="0">
                <a:solidFill>
                  <a:schemeClr val="accent3"/>
                </a:solidFill>
                <a:latin typeface="Arial" panose="020B0604020202020204" pitchFamily="34" charset="0"/>
                <a:cs typeface="Arial" panose="020B0604020202020204" pitchFamily="34" charset="0"/>
              </a:rPr>
              <a:t>Ryan James</a:t>
            </a:r>
          </a:p>
        </p:txBody>
      </p:sp>
      <p:pic>
        <p:nvPicPr>
          <p:cNvPr id="4" name="Picture 3">
            <a:extLst>
              <a:ext uri="{FF2B5EF4-FFF2-40B4-BE49-F238E27FC236}">
                <a16:creationId xmlns:a16="http://schemas.microsoft.com/office/drawing/2014/main" id="{5E2061C3-1AF4-4A76-810A-A730F1E72362}"/>
              </a:ext>
            </a:extLst>
          </p:cNvPr>
          <p:cNvPicPr>
            <a:picLocks noChangeAspect="1"/>
          </p:cNvPicPr>
          <p:nvPr/>
        </p:nvPicPr>
        <p:blipFill>
          <a:blip r:embed="rId3"/>
          <a:stretch>
            <a:fillRect/>
          </a:stretch>
        </p:blipFill>
        <p:spPr>
          <a:xfrm>
            <a:off x="4032325" y="441298"/>
            <a:ext cx="4127350" cy="1646063"/>
          </a:xfrm>
          <a:prstGeom prst="rect">
            <a:avLst/>
          </a:prstGeom>
        </p:spPr>
      </p:pic>
      <p:sp>
        <p:nvSpPr>
          <p:cNvPr id="7" name="Right Triangle 6">
            <a:extLst>
              <a:ext uri="{FF2B5EF4-FFF2-40B4-BE49-F238E27FC236}">
                <a16:creationId xmlns:a16="http://schemas.microsoft.com/office/drawing/2014/main" id="{6E8A6391-293C-4FE3-BCEA-57377830BBB0}"/>
              </a:ext>
            </a:extLst>
          </p:cNvPr>
          <p:cNvSpPr/>
          <p:nvPr/>
        </p:nvSpPr>
        <p:spPr>
          <a:xfrm rot="10800000" flipH="1">
            <a:off x="0" y="-7956"/>
            <a:ext cx="3808675" cy="3436953"/>
          </a:xfrm>
          <a:prstGeom prst="rtTriangle">
            <a:avLst/>
          </a:prstGeom>
          <a:solidFill>
            <a:srgbClr val="14CCDA"/>
          </a:solidFill>
          <a:ln w="3175">
            <a:solidFill>
              <a:srgbClr val="14CC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4991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Introduction</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0" y="1240412"/>
            <a:ext cx="6985000" cy="4446805"/>
          </a:xfrm>
        </p:spPr>
        <p:txBody>
          <a:bodyPr>
            <a:normAutofit/>
          </a:bodyPr>
          <a:lstStyle/>
          <a:p>
            <a:pPr marL="0" indent="0" algn="just">
              <a:lnSpc>
                <a:spcPct val="140000"/>
              </a:lnSpc>
              <a:spcBef>
                <a:spcPts val="0"/>
              </a:spcBef>
              <a:buNone/>
            </a:pPr>
            <a:r>
              <a:rPr lang="en-GB" sz="1400" dirty="0"/>
              <a:t>The current FIM land speed record for electric vehicles is 174.612km/h over a distance of 1 mile. The record was set by Kevin Clemens at the Bonneville salt flats in 2016. The vehicle used to achieve the land speed record was a Baker Formula One Sidecar, which falls under Group B1, Division B, Type 4 [1]. This record has stood for several years and remains unchallenged to this day.</a:t>
            </a:r>
          </a:p>
          <a:p>
            <a:pPr marL="0" indent="0" algn="just">
              <a:lnSpc>
                <a:spcPct val="140000"/>
              </a:lnSpc>
              <a:spcBef>
                <a:spcPts val="0"/>
              </a:spcBef>
              <a:buNone/>
            </a:pPr>
            <a:r>
              <a:rPr lang="en-GB" sz="1400" dirty="0"/>
              <a:t>This study aims to break the current FIM electric land speed record by approximately 5.4 km/h within the same racing category. For this study, an F1 sidecar equipped with an internal combustion engine (ICE) will be used. The ICE unit of the car is replaced with an </a:t>
            </a:r>
            <a:r>
              <a:rPr lang="en-GB" sz="1400" dirty="0" err="1"/>
              <a:t>Emrax</a:t>
            </a:r>
            <a:r>
              <a:rPr lang="en-GB" sz="1400" dirty="0"/>
              <a:t> 268 medium voltage electric motor and a </a:t>
            </a:r>
            <a:r>
              <a:rPr lang="en-GB" sz="1400" dirty="0" err="1"/>
              <a:t>Sevcon</a:t>
            </a:r>
            <a:r>
              <a:rPr lang="en-GB" sz="1400" dirty="0"/>
              <a:t> Gen4 Size10 AC motor controller [2,3]. Different energy storage systems are assessed and sized according to the motor's electrical requirements. Additionally, cooling systems are also taken into consideration, since Kevin Clemens stated in [4] that the temperature of the motor ruined the potential for setting an even higher speed. Theoretical calculations are performed using MATLAB software.</a:t>
            </a:r>
          </a:p>
          <a:p>
            <a:pPr marL="0" indent="0">
              <a:buNone/>
            </a:pPr>
            <a:endParaRPr lang="en-US" sz="1100"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35637"/>
            <a:ext cx="12192000" cy="1122363"/>
          </a:xfrm>
          <a:prstGeom prst="rect">
            <a:avLst/>
          </a:prstGeom>
        </p:spPr>
      </p:pic>
      <p:pic>
        <p:nvPicPr>
          <p:cNvPr id="7" name="Picture 6">
            <a:extLst>
              <a:ext uri="{FF2B5EF4-FFF2-40B4-BE49-F238E27FC236}">
                <a16:creationId xmlns:a16="http://schemas.microsoft.com/office/drawing/2014/main" id="{FA9B6881-7BC8-33EF-E4EC-F9206E0C404F}"/>
              </a:ext>
            </a:extLst>
          </p:cNvPr>
          <p:cNvPicPr>
            <a:picLocks noChangeAspect="1"/>
          </p:cNvPicPr>
          <p:nvPr/>
        </p:nvPicPr>
        <p:blipFill>
          <a:blip r:embed="rId3"/>
          <a:stretch>
            <a:fillRect/>
          </a:stretch>
        </p:blipFill>
        <p:spPr>
          <a:xfrm>
            <a:off x="7979833" y="1292524"/>
            <a:ext cx="3217334" cy="2413000"/>
          </a:xfrm>
          <a:prstGeom prst="rect">
            <a:avLst/>
          </a:prstGeom>
          <a:ln>
            <a:solidFill>
              <a:schemeClr val="tx1"/>
            </a:solidFill>
          </a:ln>
        </p:spPr>
      </p:pic>
      <p:sp>
        <p:nvSpPr>
          <p:cNvPr id="8" name="TextBox 7">
            <a:extLst>
              <a:ext uri="{FF2B5EF4-FFF2-40B4-BE49-F238E27FC236}">
                <a16:creationId xmlns:a16="http://schemas.microsoft.com/office/drawing/2014/main" id="{A9B32F18-5B82-3305-0B2D-E3AF4D86F23D}"/>
              </a:ext>
            </a:extLst>
          </p:cNvPr>
          <p:cNvSpPr txBox="1"/>
          <p:nvPr/>
        </p:nvSpPr>
        <p:spPr>
          <a:xfrm>
            <a:off x="7979833" y="3701832"/>
            <a:ext cx="3217334" cy="954107"/>
          </a:xfrm>
          <a:prstGeom prst="rect">
            <a:avLst/>
          </a:prstGeom>
          <a:noFill/>
        </p:spPr>
        <p:txBody>
          <a:bodyPr wrap="square" rtlCol="0">
            <a:spAutoFit/>
          </a:bodyPr>
          <a:lstStyle/>
          <a:p>
            <a:pPr algn="just"/>
            <a:r>
              <a:rPr lang="en-US" sz="1400" dirty="0"/>
              <a:t>Figure 1: August 2016, speed record attempt with the Bakes Sidecar equipped with twin AC motor drive and half of a Nissan Leaf battery pack [4].  </a:t>
            </a:r>
          </a:p>
        </p:txBody>
      </p:sp>
    </p:spTree>
    <p:extLst>
      <p:ext uri="{BB962C8B-B14F-4D97-AF65-F5344CB8AC3E}">
        <p14:creationId xmlns:p14="http://schemas.microsoft.com/office/powerpoint/2010/main" val="1796082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816403"/>
          </a:xfrm>
        </p:spPr>
        <p:txBody>
          <a:bodyPr>
            <a:normAutofit/>
          </a:bodyPr>
          <a:lstStyle/>
          <a:p>
            <a:pPr algn="ctr"/>
            <a:r>
              <a:rPr lang="en-US" sz="3200" b="1" dirty="0"/>
              <a:t>Methodology</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199" y="1181528"/>
            <a:ext cx="10515599" cy="4505690"/>
          </a:xfrm>
        </p:spPr>
        <p:txBody>
          <a:bodyPr>
            <a:normAutofit/>
          </a:bodyPr>
          <a:lstStyle/>
          <a:p>
            <a:pPr marL="0" indent="0" algn="just">
              <a:lnSpc>
                <a:spcPct val="140000"/>
              </a:lnSpc>
              <a:buNone/>
            </a:pPr>
            <a:r>
              <a:rPr lang="en-GB" sz="1400" dirty="0"/>
              <a:t>For this study, potential approaches are identified by reviewing the FIM regulations. This project aims to beat Kevin Clemens' world record for a distance of one mile.</a:t>
            </a:r>
          </a:p>
          <a:p>
            <a:pPr marL="0" indent="0" algn="just">
              <a:lnSpc>
                <a:spcPct val="140000"/>
              </a:lnSpc>
              <a:buNone/>
            </a:pPr>
            <a:endParaRPr lang="en-GB" sz="1400" dirty="0"/>
          </a:p>
          <a:p>
            <a:pPr marL="0" indent="0">
              <a:lnSpc>
                <a:spcPct val="140000"/>
              </a:lnSpc>
              <a:spcBef>
                <a:spcPts val="0"/>
              </a:spcBef>
              <a:buNone/>
            </a:pPr>
            <a:r>
              <a:rPr lang="en-GB" sz="1400" b="1" dirty="0"/>
              <a:t>1.   FIM Regulations</a:t>
            </a:r>
          </a:p>
          <a:p>
            <a:pPr>
              <a:lnSpc>
                <a:spcPct val="140000"/>
              </a:lnSpc>
              <a:spcBef>
                <a:spcPts val="0"/>
              </a:spcBef>
              <a:buFont typeface="Courier New" panose="02070309020205020404" pitchFamily="49" charset="0"/>
              <a:buChar char="o"/>
            </a:pPr>
            <a:r>
              <a:rPr lang="en-GB" sz="1400" dirty="0"/>
              <a:t>"Flying starts" are required for short distance world records.</a:t>
            </a:r>
          </a:p>
          <a:p>
            <a:pPr>
              <a:lnSpc>
                <a:spcPct val="140000"/>
              </a:lnSpc>
              <a:spcBef>
                <a:spcPts val="0"/>
              </a:spcBef>
              <a:buFont typeface="Courier New" panose="02070309020205020404" pitchFamily="49" charset="0"/>
              <a:buChar char="o"/>
            </a:pPr>
            <a:r>
              <a:rPr lang="en-GB" sz="1400" dirty="0"/>
              <a:t>This sidecar is classified as Division B - Partially streamlined.</a:t>
            </a:r>
          </a:p>
          <a:p>
            <a:pPr>
              <a:lnSpc>
                <a:spcPct val="140000"/>
              </a:lnSpc>
              <a:spcBef>
                <a:spcPts val="0"/>
              </a:spcBef>
              <a:buFont typeface="Courier New" panose="02070309020205020404" pitchFamily="49" charset="0"/>
              <a:buChar char="o"/>
            </a:pPr>
            <a:r>
              <a:rPr lang="en-GB" sz="1400" dirty="0"/>
              <a:t>A passenger may not be carried.</a:t>
            </a:r>
          </a:p>
          <a:p>
            <a:pPr>
              <a:lnSpc>
                <a:spcPct val="140000"/>
              </a:lnSpc>
              <a:spcBef>
                <a:spcPts val="0"/>
              </a:spcBef>
              <a:buFont typeface="Courier New" panose="02070309020205020404" pitchFamily="49" charset="0"/>
              <a:buChar char="o"/>
            </a:pPr>
            <a:r>
              <a:rPr lang="en-US" sz="1400" dirty="0"/>
              <a:t>Minimum weight of the sidecar is 300kg.</a:t>
            </a:r>
          </a:p>
          <a:p>
            <a:pPr>
              <a:lnSpc>
                <a:spcPct val="140000"/>
              </a:lnSpc>
              <a:spcBef>
                <a:spcPts val="0"/>
              </a:spcBef>
              <a:buFont typeface="Courier New" panose="02070309020205020404" pitchFamily="49" charset="0"/>
              <a:buChar char="o"/>
            </a:pPr>
            <a:r>
              <a:rPr lang="en-US" sz="1400" dirty="0"/>
              <a:t>Free choice of tyres.</a:t>
            </a:r>
          </a:p>
          <a:p>
            <a:pPr>
              <a:lnSpc>
                <a:spcPct val="140000"/>
              </a:lnSpc>
              <a:spcBef>
                <a:spcPts val="0"/>
              </a:spcBef>
              <a:buFont typeface="Courier New" panose="02070309020205020404" pitchFamily="49" charset="0"/>
              <a:buChar char="o"/>
            </a:pPr>
            <a:r>
              <a:rPr lang="en-US" sz="1400" dirty="0"/>
              <a:t>Energy regeneration system is allowed.</a:t>
            </a:r>
          </a:p>
          <a:p>
            <a:pPr>
              <a:lnSpc>
                <a:spcPct val="140000"/>
              </a:lnSpc>
              <a:spcBef>
                <a:spcPts val="0"/>
              </a:spcBef>
              <a:buFont typeface="Courier New" panose="02070309020205020404" pitchFamily="49" charset="0"/>
              <a:buChar char="o"/>
            </a:pPr>
            <a:r>
              <a:rPr lang="en-GB" sz="1400" dirty="0"/>
              <a:t>The electrical circuits must not exceed a nominal voltage of 500 Volts.</a:t>
            </a:r>
          </a:p>
          <a:p>
            <a:pPr>
              <a:lnSpc>
                <a:spcPct val="140000"/>
              </a:lnSpc>
              <a:spcBef>
                <a:spcPts val="0"/>
              </a:spcBef>
              <a:buFont typeface="Courier New" panose="02070309020205020404" pitchFamily="49" charset="0"/>
              <a:buChar char="o"/>
            </a:pPr>
            <a:r>
              <a:rPr lang="en-GB" sz="1400" dirty="0"/>
              <a:t>Voltage across capacitors should fall below 65 Volts within 5 seconds.</a:t>
            </a:r>
          </a:p>
          <a:p>
            <a:pPr>
              <a:lnSpc>
                <a:spcPct val="140000"/>
              </a:lnSpc>
              <a:spcBef>
                <a:spcPts val="0"/>
              </a:spcBef>
              <a:buFont typeface="Courier New" panose="02070309020205020404" pitchFamily="49" charset="0"/>
              <a:buChar char="o"/>
            </a:pPr>
            <a:r>
              <a:rPr lang="en-GB" sz="1400" dirty="0"/>
              <a:t>Recharging batteries during the record attempt or replacing them is allowed.</a:t>
            </a:r>
          </a:p>
          <a:p>
            <a:pPr>
              <a:lnSpc>
                <a:spcPct val="140000"/>
              </a:lnSpc>
              <a:spcBef>
                <a:spcPts val="0"/>
              </a:spcBef>
              <a:buFont typeface="Courier New" panose="02070309020205020404" pitchFamily="49" charset="0"/>
              <a:buChar char="o"/>
            </a:pPr>
            <a:r>
              <a:rPr lang="en-GB" sz="1400" dirty="0"/>
              <a:t>Batteries with fuel cells are not allowed.                                                                                                                                                                                [5]</a:t>
            </a:r>
          </a:p>
          <a:p>
            <a:pPr marL="0" indent="0">
              <a:buNone/>
            </a:pPr>
            <a:endParaRPr lang="en-US" sz="1100" dirty="0"/>
          </a:p>
          <a:p>
            <a:pPr marL="0" indent="0">
              <a:buNone/>
            </a:pPr>
            <a:endParaRPr lang="en-US" sz="1100"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35637"/>
            <a:ext cx="12192000" cy="1122363"/>
          </a:xfrm>
          <a:prstGeom prst="rect">
            <a:avLst/>
          </a:prstGeom>
        </p:spPr>
      </p:pic>
    </p:spTree>
    <p:extLst>
      <p:ext uri="{BB962C8B-B14F-4D97-AF65-F5344CB8AC3E}">
        <p14:creationId xmlns:p14="http://schemas.microsoft.com/office/powerpoint/2010/main" val="3567148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Methodology</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3435848" cy="4610258"/>
          </a:xfrm>
        </p:spPr>
        <p:txBody>
          <a:bodyPr>
            <a:normAutofit/>
          </a:bodyPr>
          <a:lstStyle/>
          <a:p>
            <a:pPr marL="0" indent="0">
              <a:lnSpc>
                <a:spcPct val="140000"/>
              </a:lnSpc>
              <a:spcBef>
                <a:spcPts val="0"/>
              </a:spcBef>
              <a:buNone/>
            </a:pPr>
            <a:r>
              <a:rPr lang="en-US" sz="1400" b="1" dirty="0"/>
              <a:t>2.   Constants</a:t>
            </a:r>
          </a:p>
          <a:p>
            <a:pPr>
              <a:lnSpc>
                <a:spcPct val="140000"/>
              </a:lnSpc>
              <a:spcBef>
                <a:spcPts val="0"/>
              </a:spcBef>
            </a:pPr>
            <a:r>
              <a:rPr lang="en-GB" sz="1400" dirty="0"/>
              <a:t>A vehicle's original weight is 270 kilograms, of which 68 kilograms are composed of its engine and gearbox.</a:t>
            </a:r>
          </a:p>
          <a:p>
            <a:pPr>
              <a:lnSpc>
                <a:spcPct val="140000"/>
              </a:lnSpc>
              <a:spcBef>
                <a:spcPts val="0"/>
              </a:spcBef>
            </a:pPr>
            <a:r>
              <a:rPr lang="en-GB" sz="1400" dirty="0"/>
              <a:t>The coefficient of rolling resistance and drag coefficient are specific to the Bonneville salt flats […,6].</a:t>
            </a:r>
          </a:p>
          <a:p>
            <a:pPr>
              <a:lnSpc>
                <a:spcPct val="140000"/>
              </a:lnSpc>
              <a:spcBef>
                <a:spcPts val="0"/>
              </a:spcBef>
            </a:pPr>
            <a:r>
              <a:rPr lang="en-GB" sz="1400" dirty="0"/>
              <a:t>Based on the physical measurements obtained in the UWTD workshop, a total area measurement was conducted with SolidWorks software [7].</a:t>
            </a:r>
          </a:p>
          <a:p>
            <a:pPr>
              <a:lnSpc>
                <a:spcPct val="140000"/>
              </a:lnSpc>
              <a:spcBef>
                <a:spcPts val="0"/>
              </a:spcBef>
            </a:pPr>
            <a:r>
              <a:rPr lang="en-GB" sz="1400" dirty="0"/>
              <a:t>Three identical tyres are mounted on the sidecar with dimensions of 10/21-14 and a diameter of 254mm, as calculated by source [8].</a:t>
            </a:r>
          </a:p>
          <a:p>
            <a:pPr marL="0" indent="0">
              <a:buNone/>
            </a:pPr>
            <a:endParaRPr lang="en-GB" sz="1400" dirty="0"/>
          </a:p>
          <a:p>
            <a:endParaRPr lang="en-US" sz="1400" dirty="0"/>
          </a:p>
          <a:p>
            <a:pPr marL="0" indent="0">
              <a:buNone/>
            </a:pPr>
            <a:endParaRPr lang="en-US" sz="1100"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35637"/>
            <a:ext cx="12192000" cy="1122363"/>
          </a:xfrm>
          <a:prstGeom prst="rect">
            <a:avLst/>
          </a:prstGeom>
        </p:spPr>
      </p:pic>
      <p:sp>
        <p:nvSpPr>
          <p:cNvPr id="7" name="TextBox 6">
            <a:extLst>
              <a:ext uri="{FF2B5EF4-FFF2-40B4-BE49-F238E27FC236}">
                <a16:creationId xmlns:a16="http://schemas.microsoft.com/office/drawing/2014/main" id="{7CBBD72F-E6C6-1757-EE78-ABC0042CC900}"/>
              </a:ext>
            </a:extLst>
          </p:cNvPr>
          <p:cNvSpPr txBox="1"/>
          <p:nvPr/>
        </p:nvSpPr>
        <p:spPr>
          <a:xfrm>
            <a:off x="4339406" y="5360269"/>
            <a:ext cx="7014392" cy="307777"/>
          </a:xfrm>
          <a:prstGeom prst="rect">
            <a:avLst/>
          </a:prstGeom>
          <a:noFill/>
        </p:spPr>
        <p:txBody>
          <a:bodyPr wrap="square" rtlCol="0">
            <a:spAutoFit/>
          </a:bodyPr>
          <a:lstStyle/>
          <a:p>
            <a:pPr algn="just"/>
            <a:r>
              <a:rPr lang="en-US" sz="1400" dirty="0"/>
              <a:t>Figure 2: Condition and vehicle parameters listed in MATLAB.</a:t>
            </a:r>
          </a:p>
        </p:txBody>
      </p:sp>
      <p:pic>
        <p:nvPicPr>
          <p:cNvPr id="9" name="Picture 8">
            <a:extLst>
              <a:ext uri="{FF2B5EF4-FFF2-40B4-BE49-F238E27FC236}">
                <a16:creationId xmlns:a16="http://schemas.microsoft.com/office/drawing/2014/main" id="{B5A03BC5-03C2-5B9B-06FA-39A3C75758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39406" y="1196510"/>
            <a:ext cx="7014392" cy="4138825"/>
          </a:xfrm>
          <a:prstGeom prst="rect">
            <a:avLst/>
          </a:prstGeom>
          <a:ln>
            <a:solidFill>
              <a:schemeClr val="tx1"/>
            </a:solidFill>
          </a:ln>
        </p:spPr>
      </p:pic>
    </p:spTree>
    <p:extLst>
      <p:ext uri="{BB962C8B-B14F-4D97-AF65-F5344CB8AC3E}">
        <p14:creationId xmlns:p14="http://schemas.microsoft.com/office/powerpoint/2010/main" val="1484675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Methodology</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10515596" cy="4610258"/>
          </a:xfrm>
        </p:spPr>
        <p:txBody>
          <a:bodyPr>
            <a:normAutofit/>
          </a:bodyPr>
          <a:lstStyle/>
          <a:p>
            <a:pPr marL="0" indent="0">
              <a:lnSpc>
                <a:spcPct val="140000"/>
              </a:lnSpc>
              <a:spcBef>
                <a:spcPts val="0"/>
              </a:spcBef>
              <a:buNone/>
            </a:pPr>
            <a:r>
              <a:rPr lang="en-US" sz="1400" b="1" dirty="0"/>
              <a:t>3.   Electric Motor</a:t>
            </a:r>
          </a:p>
          <a:p>
            <a:pPr marL="0" indent="0" algn="just">
              <a:lnSpc>
                <a:spcPct val="140000"/>
              </a:lnSpc>
              <a:spcBef>
                <a:spcPts val="0"/>
              </a:spcBef>
              <a:buNone/>
            </a:pPr>
            <a:r>
              <a:rPr lang="en-GB" sz="1400" dirty="0"/>
              <a:t>An </a:t>
            </a:r>
            <a:r>
              <a:rPr lang="en-GB" sz="1400" dirty="0" err="1"/>
              <a:t>Emrax</a:t>
            </a:r>
            <a:r>
              <a:rPr lang="en-GB" sz="1400" dirty="0"/>
              <a:t> 268 medium voltage motor must be used, which is a compact axial flux permanent magnet synchronous electric motor. The </a:t>
            </a:r>
            <a:r>
              <a:rPr lang="en-GB" sz="1400" dirty="0" err="1"/>
              <a:t>Emrax</a:t>
            </a:r>
            <a:r>
              <a:rPr lang="en-GB" sz="1400" dirty="0"/>
              <a:t> 268 motor is available in three different cooling options: Air Cooled (AC), Liquid Cooled (LC), and Combined Cooled (CC) [2]. The LC type motor has an IP65 rating [9] (ingress protection) which means it would be more suitable for the selected environment since it will prevent dust ingress for 2-8 hours and will be able to withstand jets of water for three minutes.</a:t>
            </a:r>
          </a:p>
          <a:p>
            <a:pPr marL="0" indent="0">
              <a:buNone/>
            </a:pPr>
            <a:endParaRPr lang="en-GB" sz="1400" dirty="0"/>
          </a:p>
          <a:p>
            <a:endParaRPr lang="en-US" sz="1400" dirty="0"/>
          </a:p>
          <a:p>
            <a:pPr marL="0" indent="0">
              <a:buNone/>
            </a:pPr>
            <a:endParaRPr lang="en-US" sz="1100"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56185"/>
            <a:ext cx="12192000" cy="1122363"/>
          </a:xfrm>
          <a:prstGeom prst="rect">
            <a:avLst/>
          </a:prstGeom>
        </p:spPr>
      </p:pic>
      <p:pic>
        <p:nvPicPr>
          <p:cNvPr id="8" name="Picture 7">
            <a:extLst>
              <a:ext uri="{FF2B5EF4-FFF2-40B4-BE49-F238E27FC236}">
                <a16:creationId xmlns:a16="http://schemas.microsoft.com/office/drawing/2014/main" id="{4BA1815D-1B57-2F77-5C62-2A12B4516D80}"/>
              </a:ext>
            </a:extLst>
          </p:cNvPr>
          <p:cNvPicPr>
            <a:picLocks noChangeAspect="1"/>
          </p:cNvPicPr>
          <p:nvPr/>
        </p:nvPicPr>
        <p:blipFill rotWithShape="1">
          <a:blip r:embed="rId4">
            <a:extLst>
              <a:ext uri="{28A0092B-C50C-407E-A947-70E740481C1C}">
                <a14:useLocalDpi xmlns:a14="http://schemas.microsoft.com/office/drawing/2010/main" val="0"/>
              </a:ext>
            </a:extLst>
          </a:blip>
          <a:srcRect t="4711" b="52994"/>
          <a:stretch/>
        </p:blipFill>
        <p:spPr>
          <a:xfrm>
            <a:off x="1530796" y="3047910"/>
            <a:ext cx="9130405" cy="2121920"/>
          </a:xfrm>
          <a:prstGeom prst="rect">
            <a:avLst/>
          </a:prstGeom>
          <a:ln>
            <a:solidFill>
              <a:schemeClr val="tx1"/>
            </a:solidFill>
          </a:ln>
        </p:spPr>
      </p:pic>
      <p:sp>
        <p:nvSpPr>
          <p:cNvPr id="9" name="TextBox 8">
            <a:extLst>
              <a:ext uri="{FF2B5EF4-FFF2-40B4-BE49-F238E27FC236}">
                <a16:creationId xmlns:a16="http://schemas.microsoft.com/office/drawing/2014/main" id="{9A28020B-9E4D-B0E9-01C5-16AF618097E1}"/>
              </a:ext>
            </a:extLst>
          </p:cNvPr>
          <p:cNvSpPr txBox="1"/>
          <p:nvPr/>
        </p:nvSpPr>
        <p:spPr>
          <a:xfrm>
            <a:off x="1530797" y="5238797"/>
            <a:ext cx="9130404" cy="307777"/>
          </a:xfrm>
          <a:prstGeom prst="rect">
            <a:avLst/>
          </a:prstGeom>
          <a:noFill/>
        </p:spPr>
        <p:txBody>
          <a:bodyPr wrap="square" rtlCol="0">
            <a:spAutoFit/>
          </a:bodyPr>
          <a:lstStyle/>
          <a:p>
            <a:pPr algn="just"/>
            <a:r>
              <a:rPr lang="en-US" sz="1400" dirty="0"/>
              <a:t>Figure 3: Liquid Cooled (LC) </a:t>
            </a:r>
            <a:r>
              <a:rPr lang="en-US" sz="1400" dirty="0" err="1"/>
              <a:t>Emrax</a:t>
            </a:r>
            <a:r>
              <a:rPr lang="en-US" sz="1400" dirty="0"/>
              <a:t> 268 Medium Voltage Electric Motor parameters listed in MATLAB</a:t>
            </a:r>
          </a:p>
        </p:txBody>
      </p:sp>
    </p:spTree>
    <p:extLst>
      <p:ext uri="{BB962C8B-B14F-4D97-AF65-F5344CB8AC3E}">
        <p14:creationId xmlns:p14="http://schemas.microsoft.com/office/powerpoint/2010/main" val="3737710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Methodology</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10077450" cy="4610258"/>
          </a:xfrm>
        </p:spPr>
        <p:txBody>
          <a:bodyPr>
            <a:normAutofit/>
          </a:bodyPr>
          <a:lstStyle/>
          <a:p>
            <a:pPr marL="0" indent="0">
              <a:lnSpc>
                <a:spcPct val="140000"/>
              </a:lnSpc>
              <a:spcBef>
                <a:spcPts val="0"/>
              </a:spcBef>
              <a:buNone/>
            </a:pPr>
            <a:r>
              <a:rPr lang="en-US" sz="1400" b="1" dirty="0"/>
              <a:t>4.   Cooling System</a:t>
            </a:r>
            <a:endParaRPr lang="en-GB" sz="1400" dirty="0"/>
          </a:p>
          <a:p>
            <a:endParaRPr lang="en-US" sz="1400" dirty="0"/>
          </a:p>
          <a:p>
            <a:pPr marL="0" indent="0">
              <a:buNone/>
            </a:pPr>
            <a:endParaRPr lang="en-US" sz="1100"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56185"/>
            <a:ext cx="12192000" cy="1122363"/>
          </a:xfrm>
          <a:prstGeom prst="rect">
            <a:avLst/>
          </a:prstGeom>
        </p:spPr>
      </p:pic>
      <p:graphicFrame>
        <p:nvGraphicFramePr>
          <p:cNvPr id="11" name="Table 11">
            <a:extLst>
              <a:ext uri="{FF2B5EF4-FFF2-40B4-BE49-F238E27FC236}">
                <a16:creationId xmlns:a16="http://schemas.microsoft.com/office/drawing/2014/main" id="{CD25C7B4-7BA3-EFF9-E787-0747088D42CA}"/>
              </a:ext>
            </a:extLst>
          </p:cNvPr>
          <p:cNvGraphicFramePr>
            <a:graphicFrameLocks noGrp="1"/>
          </p:cNvGraphicFramePr>
          <p:nvPr>
            <p:extLst>
              <p:ext uri="{D42A27DB-BD31-4B8C-83A1-F6EECF244321}">
                <p14:modId xmlns:p14="http://schemas.microsoft.com/office/powerpoint/2010/main" val="2900562756"/>
              </p:ext>
            </p:extLst>
          </p:nvPr>
        </p:nvGraphicFramePr>
        <p:xfrm>
          <a:off x="838198" y="2052856"/>
          <a:ext cx="10077452" cy="3545200"/>
        </p:xfrm>
        <a:graphic>
          <a:graphicData uri="http://schemas.openxmlformats.org/drawingml/2006/table">
            <a:tbl>
              <a:tblPr firstRow="1" bandRow="1">
                <a:tableStyleId>{F5AB1C69-6EDB-4FF4-983F-18BD219EF322}</a:tableStyleId>
              </a:tblPr>
              <a:tblGrid>
                <a:gridCol w="2519363">
                  <a:extLst>
                    <a:ext uri="{9D8B030D-6E8A-4147-A177-3AD203B41FA5}">
                      <a16:colId xmlns:a16="http://schemas.microsoft.com/office/drawing/2014/main" val="1670541245"/>
                    </a:ext>
                  </a:extLst>
                </a:gridCol>
                <a:gridCol w="2519363">
                  <a:extLst>
                    <a:ext uri="{9D8B030D-6E8A-4147-A177-3AD203B41FA5}">
                      <a16:colId xmlns:a16="http://schemas.microsoft.com/office/drawing/2014/main" val="4266315605"/>
                    </a:ext>
                  </a:extLst>
                </a:gridCol>
                <a:gridCol w="2519363">
                  <a:extLst>
                    <a:ext uri="{9D8B030D-6E8A-4147-A177-3AD203B41FA5}">
                      <a16:colId xmlns:a16="http://schemas.microsoft.com/office/drawing/2014/main" val="1155583472"/>
                    </a:ext>
                  </a:extLst>
                </a:gridCol>
                <a:gridCol w="2519363">
                  <a:extLst>
                    <a:ext uri="{9D8B030D-6E8A-4147-A177-3AD203B41FA5}">
                      <a16:colId xmlns:a16="http://schemas.microsoft.com/office/drawing/2014/main" val="3435808285"/>
                    </a:ext>
                  </a:extLst>
                </a:gridCol>
              </a:tblGrid>
              <a:tr h="563257">
                <a:tc>
                  <a:txBody>
                    <a:bodyPr/>
                    <a:lstStyle/>
                    <a:p>
                      <a:pPr algn="ctr"/>
                      <a:endParaRPr lang="en-US" sz="14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a:r>
                        <a:rPr lang="en-US" sz="1400" dirty="0"/>
                        <a:t>Two-phase Liquid Immersion Cooling</a:t>
                      </a:r>
                    </a:p>
                  </a:txBody>
                  <a:tcP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Two-phase Liquid Immersion Cooling</a:t>
                      </a:r>
                    </a:p>
                  </a:txBody>
                  <a:tcPr>
                    <a:lnT w="12700" cap="flat" cmpd="sng" algn="ctr">
                      <a:solidFill>
                        <a:schemeClr val="tx1"/>
                      </a:solidFill>
                      <a:prstDash val="solid"/>
                      <a:round/>
                      <a:headEnd type="none" w="med" len="med"/>
                      <a:tailEnd type="none" w="med" len="med"/>
                    </a:lnT>
                  </a:tcPr>
                </a:tc>
                <a:tc>
                  <a:txBody>
                    <a:bodyPr/>
                    <a:lstStyle/>
                    <a:p>
                      <a:pPr algn="ctr"/>
                      <a:r>
                        <a:rPr lang="en-US" sz="1400" dirty="0"/>
                        <a:t>Heat exchanger                           &amp; Pump</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10676850"/>
                  </a:ext>
                </a:extLst>
              </a:tr>
              <a:tr h="331327">
                <a:tc>
                  <a:txBody>
                    <a:bodyPr/>
                    <a:lstStyle/>
                    <a:p>
                      <a:pPr algn="ctr"/>
                      <a:r>
                        <a:rPr lang="en-US" sz="1400" b="1" dirty="0"/>
                        <a:t>Structural Complexity</a:t>
                      </a:r>
                    </a:p>
                  </a:txBody>
                  <a:tcPr>
                    <a:lnL w="12700" cap="flat" cmpd="sng" algn="ctr">
                      <a:solidFill>
                        <a:schemeClr val="tx1"/>
                      </a:solidFill>
                      <a:prstDash val="solid"/>
                      <a:round/>
                      <a:headEnd type="none" w="med" len="med"/>
                      <a:tailEnd type="none" w="med" len="med"/>
                    </a:lnL>
                  </a:tcPr>
                </a:tc>
                <a:tc>
                  <a:txBody>
                    <a:bodyPr/>
                    <a:lstStyle/>
                    <a:p>
                      <a:pPr algn="ctr"/>
                      <a:r>
                        <a:rPr lang="en-US" sz="1400" dirty="0"/>
                        <a:t>4</a:t>
                      </a:r>
                    </a:p>
                  </a:txBody>
                  <a:tcPr/>
                </a:tc>
                <a:tc>
                  <a:txBody>
                    <a:bodyPr/>
                    <a:lstStyle/>
                    <a:p>
                      <a:pPr algn="ctr"/>
                      <a:r>
                        <a:rPr lang="en-US" sz="1400" dirty="0"/>
                        <a:t>2</a:t>
                      </a:r>
                    </a:p>
                  </a:txBody>
                  <a:tcPr/>
                </a:tc>
                <a:tc>
                  <a:txBody>
                    <a:bodyPr/>
                    <a:lstStyle/>
                    <a:p>
                      <a:pPr algn="ctr"/>
                      <a:r>
                        <a:rPr lang="en-US" sz="1400" dirty="0"/>
                        <a:t>10</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50204745"/>
                  </a:ext>
                </a:extLst>
              </a:tr>
              <a:tr h="331327">
                <a:tc>
                  <a:txBody>
                    <a:bodyPr/>
                    <a:lstStyle/>
                    <a:p>
                      <a:pPr algn="ctr"/>
                      <a:r>
                        <a:rPr lang="en-US" sz="1400" b="1" dirty="0"/>
                        <a:t>Installation Cost</a:t>
                      </a:r>
                    </a:p>
                  </a:txBody>
                  <a:tcPr>
                    <a:lnL w="12700" cap="flat" cmpd="sng" algn="ctr">
                      <a:solidFill>
                        <a:schemeClr val="tx1"/>
                      </a:solidFill>
                      <a:prstDash val="solid"/>
                      <a:round/>
                      <a:headEnd type="none" w="med" len="med"/>
                      <a:tailEnd type="none" w="med" len="med"/>
                    </a:lnL>
                  </a:tcPr>
                </a:tc>
                <a:tc>
                  <a:txBody>
                    <a:bodyPr/>
                    <a:lstStyle/>
                    <a:p>
                      <a:pPr algn="ctr"/>
                      <a:r>
                        <a:rPr lang="en-US" sz="1400" dirty="0"/>
                        <a:t>2</a:t>
                      </a:r>
                    </a:p>
                  </a:txBody>
                  <a:tcPr/>
                </a:tc>
                <a:tc>
                  <a:txBody>
                    <a:bodyPr/>
                    <a:lstStyle/>
                    <a:p>
                      <a:pPr algn="ctr"/>
                      <a:r>
                        <a:rPr lang="en-US" sz="1400" dirty="0"/>
                        <a:t>3</a:t>
                      </a:r>
                    </a:p>
                  </a:txBody>
                  <a:tcPr/>
                </a:tc>
                <a:tc>
                  <a:txBody>
                    <a:bodyPr/>
                    <a:lstStyle/>
                    <a:p>
                      <a:pPr algn="ctr"/>
                      <a:r>
                        <a:rPr lang="en-US" sz="1400" dirty="0"/>
                        <a:t>8</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6648547"/>
                  </a:ext>
                </a:extLst>
              </a:tr>
              <a:tr h="331327">
                <a:tc>
                  <a:txBody>
                    <a:bodyPr/>
                    <a:lstStyle/>
                    <a:p>
                      <a:pPr algn="ctr"/>
                      <a:r>
                        <a:rPr lang="en-US" sz="1400" b="1" dirty="0"/>
                        <a:t>Cooling Efficiency</a:t>
                      </a:r>
                    </a:p>
                  </a:txBody>
                  <a:tcPr>
                    <a:lnL w="12700" cap="flat" cmpd="sng" algn="ctr">
                      <a:solidFill>
                        <a:schemeClr val="tx1"/>
                      </a:solidFill>
                      <a:prstDash val="solid"/>
                      <a:round/>
                      <a:headEnd type="none" w="med" len="med"/>
                      <a:tailEnd type="none" w="med" len="med"/>
                    </a:lnL>
                  </a:tcPr>
                </a:tc>
                <a:tc>
                  <a:txBody>
                    <a:bodyPr/>
                    <a:lstStyle/>
                    <a:p>
                      <a:pPr algn="ctr"/>
                      <a:r>
                        <a:rPr lang="en-US" sz="1400" dirty="0"/>
                        <a:t>9</a:t>
                      </a:r>
                    </a:p>
                  </a:txBody>
                  <a:tcPr/>
                </a:tc>
                <a:tc>
                  <a:txBody>
                    <a:bodyPr/>
                    <a:lstStyle/>
                    <a:p>
                      <a:pPr algn="ctr"/>
                      <a:r>
                        <a:rPr lang="en-US" sz="1400" dirty="0"/>
                        <a:t>10</a:t>
                      </a:r>
                    </a:p>
                  </a:txBody>
                  <a:tcPr/>
                </a:tc>
                <a:tc>
                  <a:txBody>
                    <a:bodyPr/>
                    <a:lstStyle/>
                    <a:p>
                      <a:pPr algn="ctr"/>
                      <a:r>
                        <a:rPr lang="en-US" sz="1400" dirty="0"/>
                        <a:t>10</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678656081"/>
                  </a:ext>
                </a:extLst>
              </a:tr>
              <a:tr h="331327">
                <a:tc>
                  <a:txBody>
                    <a:bodyPr/>
                    <a:lstStyle/>
                    <a:p>
                      <a:pPr algn="ctr"/>
                      <a:r>
                        <a:rPr lang="en-US" sz="1400" b="1" dirty="0"/>
                        <a:t>High-density Performance </a:t>
                      </a:r>
                    </a:p>
                  </a:txBody>
                  <a:tcPr>
                    <a:lnL w="12700" cap="flat" cmpd="sng" algn="ctr">
                      <a:solidFill>
                        <a:schemeClr val="tx1"/>
                      </a:solidFill>
                      <a:prstDash val="solid"/>
                      <a:round/>
                      <a:headEnd type="none" w="med" len="med"/>
                      <a:tailEnd type="none" w="med" len="med"/>
                    </a:lnL>
                  </a:tcPr>
                </a:tc>
                <a:tc>
                  <a:txBody>
                    <a:bodyPr/>
                    <a:lstStyle/>
                    <a:p>
                      <a:pPr algn="ctr"/>
                      <a:r>
                        <a:rPr lang="en-US" sz="1400" dirty="0"/>
                        <a:t>8</a:t>
                      </a:r>
                    </a:p>
                  </a:txBody>
                  <a:tcPr/>
                </a:tc>
                <a:tc>
                  <a:txBody>
                    <a:bodyPr/>
                    <a:lstStyle/>
                    <a:p>
                      <a:pPr algn="ctr"/>
                      <a:r>
                        <a:rPr lang="en-US" sz="1400" dirty="0"/>
                        <a:t>10</a:t>
                      </a:r>
                    </a:p>
                  </a:txBody>
                  <a:tcPr/>
                </a:tc>
                <a:tc>
                  <a:txBody>
                    <a:bodyPr/>
                    <a:lstStyle/>
                    <a:p>
                      <a:pPr algn="ctr"/>
                      <a:r>
                        <a:rPr lang="en-US" sz="1400" dirty="0"/>
                        <a:t>8</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735362209"/>
                  </a:ext>
                </a:extLst>
              </a:tr>
              <a:tr h="331327">
                <a:tc>
                  <a:txBody>
                    <a:bodyPr/>
                    <a:lstStyle/>
                    <a:p>
                      <a:pPr algn="ctr"/>
                      <a:r>
                        <a:rPr lang="en-US" sz="1400" b="1" dirty="0"/>
                        <a:t>Reliability </a:t>
                      </a:r>
                    </a:p>
                  </a:txBody>
                  <a:tcPr>
                    <a:lnL w="12700" cap="flat" cmpd="sng" algn="ctr">
                      <a:solidFill>
                        <a:schemeClr val="tx1"/>
                      </a:solidFill>
                      <a:prstDash val="solid"/>
                      <a:round/>
                      <a:headEnd type="none" w="med" len="med"/>
                      <a:tailEnd type="none" w="med" len="med"/>
                    </a:lnL>
                  </a:tcPr>
                </a:tc>
                <a:tc>
                  <a:txBody>
                    <a:bodyPr/>
                    <a:lstStyle/>
                    <a:p>
                      <a:pPr algn="ctr"/>
                      <a:r>
                        <a:rPr lang="en-US" sz="1400" dirty="0"/>
                        <a:t>7</a:t>
                      </a:r>
                    </a:p>
                  </a:txBody>
                  <a:tcPr/>
                </a:tc>
                <a:tc>
                  <a:txBody>
                    <a:bodyPr/>
                    <a:lstStyle/>
                    <a:p>
                      <a:pPr algn="ctr"/>
                      <a:r>
                        <a:rPr lang="en-US" sz="1400" dirty="0"/>
                        <a:t>10</a:t>
                      </a:r>
                    </a:p>
                  </a:txBody>
                  <a:tcPr/>
                </a:tc>
                <a:tc>
                  <a:txBody>
                    <a:bodyPr/>
                    <a:lstStyle/>
                    <a:p>
                      <a:pPr algn="ctr"/>
                      <a:r>
                        <a:rPr lang="en-US" sz="1400" dirty="0"/>
                        <a:t>6</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03805525"/>
                  </a:ext>
                </a:extLst>
              </a:tr>
              <a:tr h="331327">
                <a:tc>
                  <a:txBody>
                    <a:bodyPr/>
                    <a:lstStyle/>
                    <a:p>
                      <a:pPr algn="ctr"/>
                      <a:r>
                        <a:rPr lang="en-US" sz="1400" b="1" dirty="0"/>
                        <a:t>Deployment Flexibility</a:t>
                      </a:r>
                    </a:p>
                  </a:txBody>
                  <a:tcPr>
                    <a:lnL w="12700" cap="flat" cmpd="sng" algn="ctr">
                      <a:solidFill>
                        <a:schemeClr val="tx1"/>
                      </a:solidFill>
                      <a:prstDash val="solid"/>
                      <a:round/>
                      <a:headEnd type="none" w="med" len="med"/>
                      <a:tailEnd type="none" w="med" len="med"/>
                    </a:lnL>
                  </a:tcPr>
                </a:tc>
                <a:tc>
                  <a:txBody>
                    <a:bodyPr/>
                    <a:lstStyle/>
                    <a:p>
                      <a:pPr algn="ctr"/>
                      <a:r>
                        <a:rPr lang="en-US" sz="1400" dirty="0"/>
                        <a:t>8</a:t>
                      </a:r>
                    </a:p>
                  </a:txBody>
                  <a:tcPr/>
                </a:tc>
                <a:tc>
                  <a:txBody>
                    <a:bodyPr/>
                    <a:lstStyle/>
                    <a:p>
                      <a:pPr algn="ctr"/>
                      <a:r>
                        <a:rPr lang="en-US" sz="1400" dirty="0"/>
                        <a:t>10</a:t>
                      </a:r>
                    </a:p>
                  </a:txBody>
                  <a:tcPr/>
                </a:tc>
                <a:tc>
                  <a:txBody>
                    <a:bodyPr/>
                    <a:lstStyle/>
                    <a:p>
                      <a:pPr algn="ctr"/>
                      <a:r>
                        <a:rPr lang="en-US" sz="1400" dirty="0"/>
                        <a:t>10</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72886319"/>
                  </a:ext>
                </a:extLst>
              </a:tr>
              <a:tr h="331327">
                <a:tc>
                  <a:txBody>
                    <a:bodyPr/>
                    <a:lstStyle/>
                    <a:p>
                      <a:pPr algn="ctr"/>
                      <a:r>
                        <a:rPr lang="en-US" sz="1400" b="1" dirty="0"/>
                        <a:t>Weight</a:t>
                      </a:r>
                    </a:p>
                  </a:txBody>
                  <a:tcPr>
                    <a:lnL w="12700" cap="flat" cmpd="sng" algn="ctr">
                      <a:solidFill>
                        <a:schemeClr val="tx1"/>
                      </a:solidFill>
                      <a:prstDash val="solid"/>
                      <a:round/>
                      <a:headEnd type="none" w="med" len="med"/>
                      <a:tailEnd type="none" w="med" len="med"/>
                    </a:lnL>
                  </a:tcPr>
                </a:tc>
                <a:tc>
                  <a:txBody>
                    <a:bodyPr/>
                    <a:lstStyle/>
                    <a:p>
                      <a:pPr algn="ctr"/>
                      <a:r>
                        <a:rPr lang="en-US" sz="1400" dirty="0"/>
                        <a:t>5</a:t>
                      </a:r>
                    </a:p>
                  </a:txBody>
                  <a:tcPr/>
                </a:tc>
                <a:tc>
                  <a:txBody>
                    <a:bodyPr/>
                    <a:lstStyle/>
                    <a:p>
                      <a:pPr algn="ctr"/>
                      <a:r>
                        <a:rPr lang="en-US" sz="1400" dirty="0"/>
                        <a:t>7</a:t>
                      </a:r>
                    </a:p>
                  </a:txBody>
                  <a:tcPr/>
                </a:tc>
                <a:tc>
                  <a:txBody>
                    <a:bodyPr/>
                    <a:lstStyle/>
                    <a:p>
                      <a:pPr algn="ctr"/>
                      <a:r>
                        <a:rPr lang="en-US" sz="1400" dirty="0"/>
                        <a:t>6</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072200194"/>
                  </a:ext>
                </a:extLst>
              </a:tr>
              <a:tr h="331327">
                <a:tc>
                  <a:txBody>
                    <a:bodyPr/>
                    <a:lstStyle/>
                    <a:p>
                      <a:pPr algn="ctr"/>
                      <a:r>
                        <a:rPr lang="en-US" sz="1400" b="1" dirty="0"/>
                        <a:t>Space </a:t>
                      </a:r>
                    </a:p>
                  </a:txBody>
                  <a:tcPr>
                    <a:lnL w="12700" cap="flat" cmpd="sng" algn="ctr">
                      <a:solidFill>
                        <a:schemeClr val="tx1"/>
                      </a:solidFill>
                      <a:prstDash val="solid"/>
                      <a:round/>
                      <a:headEnd type="none" w="med" len="med"/>
                      <a:tailEnd type="none" w="med" len="med"/>
                    </a:lnL>
                  </a:tcPr>
                </a:tc>
                <a:tc>
                  <a:txBody>
                    <a:bodyPr/>
                    <a:lstStyle/>
                    <a:p>
                      <a:pPr algn="ctr"/>
                      <a:r>
                        <a:rPr lang="en-US" sz="1400" dirty="0"/>
                        <a:t>7</a:t>
                      </a:r>
                    </a:p>
                  </a:txBody>
                  <a:tcPr/>
                </a:tc>
                <a:tc>
                  <a:txBody>
                    <a:bodyPr/>
                    <a:lstStyle/>
                    <a:p>
                      <a:pPr algn="ctr"/>
                      <a:r>
                        <a:rPr lang="en-US" sz="1400" dirty="0"/>
                        <a:t>9</a:t>
                      </a:r>
                    </a:p>
                  </a:txBody>
                  <a:tcPr/>
                </a:tc>
                <a:tc>
                  <a:txBody>
                    <a:bodyPr/>
                    <a:lstStyle/>
                    <a:p>
                      <a:pPr algn="ctr"/>
                      <a:r>
                        <a:rPr lang="en-US" sz="1400" dirty="0"/>
                        <a:t>8</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541784593"/>
                  </a:ext>
                </a:extLst>
              </a:tr>
              <a:tr h="331327">
                <a:tc>
                  <a:txBody>
                    <a:bodyPr/>
                    <a:lstStyle/>
                    <a:p>
                      <a:pPr algn="ctr"/>
                      <a:r>
                        <a:rPr lang="en-US" sz="1400" b="1" dirty="0"/>
                        <a:t>Total</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a:r>
                        <a:rPr lang="en-US" sz="1400" dirty="0"/>
                        <a:t>50</a:t>
                      </a:r>
                    </a:p>
                  </a:txBody>
                  <a:tcPr>
                    <a:lnB w="12700" cap="flat" cmpd="sng" algn="ctr">
                      <a:solidFill>
                        <a:schemeClr val="tx1"/>
                      </a:solidFill>
                      <a:prstDash val="solid"/>
                      <a:round/>
                      <a:headEnd type="none" w="med" len="med"/>
                      <a:tailEnd type="none" w="med" len="med"/>
                    </a:lnB>
                  </a:tcPr>
                </a:tc>
                <a:tc>
                  <a:txBody>
                    <a:bodyPr/>
                    <a:lstStyle/>
                    <a:p>
                      <a:pPr algn="ctr"/>
                      <a:r>
                        <a:rPr lang="en-US" sz="1400" dirty="0"/>
                        <a:t>61</a:t>
                      </a:r>
                    </a:p>
                  </a:txBody>
                  <a:tcPr>
                    <a:lnB w="12700" cap="flat" cmpd="sng" algn="ctr">
                      <a:solidFill>
                        <a:schemeClr val="tx1"/>
                      </a:solidFill>
                      <a:prstDash val="solid"/>
                      <a:round/>
                      <a:headEnd type="none" w="med" len="med"/>
                      <a:tailEnd type="none" w="med" len="med"/>
                    </a:lnB>
                  </a:tcPr>
                </a:tc>
                <a:tc>
                  <a:txBody>
                    <a:bodyPr/>
                    <a:lstStyle/>
                    <a:p>
                      <a:pPr algn="ctr"/>
                      <a:r>
                        <a:rPr lang="en-US" sz="1400" dirty="0"/>
                        <a:t>66</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53945200"/>
                  </a:ext>
                </a:extLst>
              </a:tr>
            </a:tbl>
          </a:graphicData>
        </a:graphic>
      </p:graphicFrame>
      <p:sp>
        <p:nvSpPr>
          <p:cNvPr id="12" name="TextBox 11">
            <a:extLst>
              <a:ext uri="{FF2B5EF4-FFF2-40B4-BE49-F238E27FC236}">
                <a16:creationId xmlns:a16="http://schemas.microsoft.com/office/drawing/2014/main" id="{7EBE84B5-A454-C124-A4C5-A499CB4BC1FF}"/>
              </a:ext>
            </a:extLst>
          </p:cNvPr>
          <p:cNvSpPr txBox="1"/>
          <p:nvPr/>
        </p:nvSpPr>
        <p:spPr>
          <a:xfrm>
            <a:off x="838200" y="1676112"/>
            <a:ext cx="10077450" cy="307777"/>
          </a:xfrm>
          <a:prstGeom prst="rect">
            <a:avLst/>
          </a:prstGeom>
          <a:noFill/>
        </p:spPr>
        <p:txBody>
          <a:bodyPr wrap="square" rtlCol="0">
            <a:spAutoFit/>
          </a:bodyPr>
          <a:lstStyle/>
          <a:p>
            <a:pPr algn="just"/>
            <a:r>
              <a:rPr lang="en-US" sz="1400" dirty="0"/>
              <a:t>Table 1: Decision matrix for selecting the right liquid cooling system [1].</a:t>
            </a:r>
          </a:p>
        </p:txBody>
      </p:sp>
    </p:spTree>
    <p:extLst>
      <p:ext uri="{BB962C8B-B14F-4D97-AF65-F5344CB8AC3E}">
        <p14:creationId xmlns:p14="http://schemas.microsoft.com/office/powerpoint/2010/main" val="1455822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Methodology</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10077450" cy="4610258"/>
          </a:xfrm>
        </p:spPr>
        <p:txBody>
          <a:bodyPr>
            <a:normAutofit/>
          </a:bodyPr>
          <a:lstStyle/>
          <a:p>
            <a:pPr marL="0" indent="0">
              <a:lnSpc>
                <a:spcPct val="140000"/>
              </a:lnSpc>
              <a:spcBef>
                <a:spcPts val="0"/>
              </a:spcBef>
              <a:buNone/>
            </a:pPr>
            <a:r>
              <a:rPr lang="en-US" sz="1400" b="1" dirty="0"/>
              <a:t>5.   Energy Storage System</a:t>
            </a:r>
            <a:endParaRPr lang="en-GB" sz="1400" dirty="0"/>
          </a:p>
          <a:p>
            <a:pPr marL="0" indent="0" algn="just">
              <a:lnSpc>
                <a:spcPct val="140000"/>
              </a:lnSpc>
              <a:buNone/>
            </a:pPr>
            <a:r>
              <a:rPr lang="en-GB" sz="1400" dirty="0"/>
              <a:t>The primary source of power for almost all electric vehicles and hybrids is the lithium-ion battery, also known as the Li-I battery [11]. In addition, ultracapacitors do not rely on chemical reactions and can operate safely at temperatures up to 85°C as there is no risk of thermal runaway.</a:t>
            </a:r>
          </a:p>
          <a:p>
            <a:endParaRPr lang="en-US" sz="1400" dirty="0"/>
          </a:p>
          <a:p>
            <a:pPr marL="0" indent="0">
              <a:buNone/>
            </a:pPr>
            <a:endParaRPr lang="en-US" sz="1100"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56185"/>
            <a:ext cx="12192000" cy="1122363"/>
          </a:xfrm>
          <a:prstGeom prst="rect">
            <a:avLst/>
          </a:prstGeom>
        </p:spPr>
      </p:pic>
      <p:graphicFrame>
        <p:nvGraphicFramePr>
          <p:cNvPr id="3" name="Table 11">
            <a:extLst>
              <a:ext uri="{FF2B5EF4-FFF2-40B4-BE49-F238E27FC236}">
                <a16:creationId xmlns:a16="http://schemas.microsoft.com/office/drawing/2014/main" id="{59FDE580-F1BF-7B3D-6979-177C101536EF}"/>
              </a:ext>
            </a:extLst>
          </p:cNvPr>
          <p:cNvGraphicFramePr>
            <a:graphicFrameLocks noGrp="1"/>
          </p:cNvGraphicFramePr>
          <p:nvPr>
            <p:extLst>
              <p:ext uri="{D42A27DB-BD31-4B8C-83A1-F6EECF244321}">
                <p14:modId xmlns:p14="http://schemas.microsoft.com/office/powerpoint/2010/main" val="2709145966"/>
              </p:ext>
            </p:extLst>
          </p:nvPr>
        </p:nvGraphicFramePr>
        <p:xfrm>
          <a:off x="838201" y="2870927"/>
          <a:ext cx="10077452" cy="2816291"/>
        </p:xfrm>
        <a:graphic>
          <a:graphicData uri="http://schemas.openxmlformats.org/drawingml/2006/table">
            <a:tbl>
              <a:tblPr firstRow="1" bandRow="1">
                <a:tableStyleId>{F5AB1C69-6EDB-4FF4-983F-18BD219EF322}</a:tableStyleId>
              </a:tblPr>
              <a:tblGrid>
                <a:gridCol w="2519363">
                  <a:extLst>
                    <a:ext uri="{9D8B030D-6E8A-4147-A177-3AD203B41FA5}">
                      <a16:colId xmlns:a16="http://schemas.microsoft.com/office/drawing/2014/main" val="1670541245"/>
                    </a:ext>
                  </a:extLst>
                </a:gridCol>
                <a:gridCol w="2519363">
                  <a:extLst>
                    <a:ext uri="{9D8B030D-6E8A-4147-A177-3AD203B41FA5}">
                      <a16:colId xmlns:a16="http://schemas.microsoft.com/office/drawing/2014/main" val="4266315605"/>
                    </a:ext>
                  </a:extLst>
                </a:gridCol>
                <a:gridCol w="2519363">
                  <a:extLst>
                    <a:ext uri="{9D8B030D-6E8A-4147-A177-3AD203B41FA5}">
                      <a16:colId xmlns:a16="http://schemas.microsoft.com/office/drawing/2014/main" val="1155583472"/>
                    </a:ext>
                  </a:extLst>
                </a:gridCol>
                <a:gridCol w="2519363">
                  <a:extLst>
                    <a:ext uri="{9D8B030D-6E8A-4147-A177-3AD203B41FA5}">
                      <a16:colId xmlns:a16="http://schemas.microsoft.com/office/drawing/2014/main" val="3435808285"/>
                    </a:ext>
                  </a:extLst>
                </a:gridCol>
              </a:tblGrid>
              <a:tr h="326379">
                <a:tc>
                  <a:txBody>
                    <a:bodyPr/>
                    <a:lstStyle/>
                    <a:p>
                      <a:pPr algn="ctr"/>
                      <a:endParaRPr lang="en-US" sz="14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a:r>
                        <a:rPr lang="en-US" sz="1400" dirty="0"/>
                        <a:t>Lead Acid Batteries</a:t>
                      </a:r>
                    </a:p>
                  </a:txBody>
                  <a:tcP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Li-ion Batteries</a:t>
                      </a:r>
                    </a:p>
                  </a:txBody>
                  <a:tcPr>
                    <a:lnT w="12700" cap="flat" cmpd="sng" algn="ctr">
                      <a:solidFill>
                        <a:schemeClr val="tx1"/>
                      </a:solidFill>
                      <a:prstDash val="solid"/>
                      <a:round/>
                      <a:headEnd type="none" w="med" len="med"/>
                      <a:tailEnd type="none" w="med" len="med"/>
                    </a:lnT>
                  </a:tcPr>
                </a:tc>
                <a:tc>
                  <a:txBody>
                    <a:bodyPr/>
                    <a:lstStyle/>
                    <a:p>
                      <a:pPr algn="ctr"/>
                      <a:r>
                        <a:rPr lang="en-US" sz="1400" dirty="0"/>
                        <a:t>Ultracapacitors</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10676850"/>
                  </a:ext>
                </a:extLst>
              </a:tr>
              <a:tr h="311239">
                <a:tc>
                  <a:txBody>
                    <a:bodyPr/>
                    <a:lstStyle/>
                    <a:p>
                      <a:pPr algn="ctr"/>
                      <a:r>
                        <a:rPr lang="en-US" sz="1400" b="1" dirty="0"/>
                        <a:t>Cycle</a:t>
                      </a:r>
                    </a:p>
                  </a:txBody>
                  <a:tcPr>
                    <a:lnL w="12700" cap="flat" cmpd="sng" algn="ctr">
                      <a:solidFill>
                        <a:schemeClr val="tx1"/>
                      </a:solidFill>
                      <a:prstDash val="solid"/>
                      <a:round/>
                      <a:headEnd type="none" w="med" len="med"/>
                      <a:tailEnd type="none" w="med" len="med"/>
                    </a:lnL>
                  </a:tcPr>
                </a:tc>
                <a:tc>
                  <a:txBody>
                    <a:bodyPr/>
                    <a:lstStyle/>
                    <a:p>
                      <a:pPr algn="ctr"/>
                      <a:r>
                        <a:rPr lang="en-US" sz="1400" dirty="0"/>
                        <a:t>5</a:t>
                      </a:r>
                    </a:p>
                  </a:txBody>
                  <a:tcPr/>
                </a:tc>
                <a:tc>
                  <a:txBody>
                    <a:bodyPr/>
                    <a:lstStyle/>
                    <a:p>
                      <a:pPr algn="ctr"/>
                      <a:r>
                        <a:rPr lang="en-US" sz="1400" dirty="0"/>
                        <a:t>5</a:t>
                      </a:r>
                    </a:p>
                  </a:txBody>
                  <a:tcPr/>
                </a:tc>
                <a:tc>
                  <a:txBody>
                    <a:bodyPr/>
                    <a:lstStyle/>
                    <a:p>
                      <a:pPr algn="ctr"/>
                      <a:r>
                        <a:rPr lang="en-US" sz="1400" dirty="0"/>
                        <a:t>10</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50204745"/>
                  </a:ext>
                </a:extLst>
              </a:tr>
              <a:tr h="311239">
                <a:tc>
                  <a:txBody>
                    <a:bodyPr/>
                    <a:lstStyle/>
                    <a:p>
                      <a:pPr algn="ctr"/>
                      <a:r>
                        <a:rPr lang="en-US" sz="1400" b="1" dirty="0"/>
                        <a:t>Self-Discharge Rate</a:t>
                      </a:r>
                    </a:p>
                  </a:txBody>
                  <a:tcPr>
                    <a:lnL w="12700" cap="flat" cmpd="sng" algn="ctr">
                      <a:solidFill>
                        <a:schemeClr val="tx1"/>
                      </a:solidFill>
                      <a:prstDash val="solid"/>
                      <a:round/>
                      <a:headEnd type="none" w="med" len="med"/>
                      <a:tailEnd type="none" w="med" len="med"/>
                    </a:lnL>
                  </a:tcPr>
                </a:tc>
                <a:tc>
                  <a:txBody>
                    <a:bodyPr/>
                    <a:lstStyle/>
                    <a:p>
                      <a:pPr algn="ctr"/>
                      <a:r>
                        <a:rPr lang="en-US" sz="1400" dirty="0"/>
                        <a:t>3</a:t>
                      </a:r>
                    </a:p>
                  </a:txBody>
                  <a:tcPr/>
                </a:tc>
                <a:tc>
                  <a:txBody>
                    <a:bodyPr/>
                    <a:lstStyle/>
                    <a:p>
                      <a:pPr algn="ctr"/>
                      <a:r>
                        <a:rPr lang="en-US" sz="1400" dirty="0"/>
                        <a:t>3</a:t>
                      </a:r>
                    </a:p>
                  </a:txBody>
                  <a:tcPr/>
                </a:tc>
                <a:tc>
                  <a:txBody>
                    <a:bodyPr/>
                    <a:lstStyle/>
                    <a:p>
                      <a:pPr algn="ctr"/>
                      <a:r>
                        <a:rPr lang="en-US" sz="1400" dirty="0"/>
                        <a:t>10</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536648547"/>
                  </a:ext>
                </a:extLst>
              </a:tr>
              <a:tr h="311239">
                <a:tc>
                  <a:txBody>
                    <a:bodyPr/>
                    <a:lstStyle/>
                    <a:p>
                      <a:pPr algn="ctr"/>
                      <a:r>
                        <a:rPr lang="en-US" sz="1400" b="1" dirty="0"/>
                        <a:t>Voltage</a:t>
                      </a:r>
                    </a:p>
                  </a:txBody>
                  <a:tcPr>
                    <a:lnL w="12700" cap="flat" cmpd="sng" algn="ctr">
                      <a:solidFill>
                        <a:schemeClr val="tx1"/>
                      </a:solidFill>
                      <a:prstDash val="solid"/>
                      <a:round/>
                      <a:headEnd type="none" w="med" len="med"/>
                      <a:tailEnd type="none" w="med" len="med"/>
                    </a:lnL>
                  </a:tcPr>
                </a:tc>
                <a:tc>
                  <a:txBody>
                    <a:bodyPr/>
                    <a:lstStyle/>
                    <a:p>
                      <a:pPr algn="ctr"/>
                      <a:r>
                        <a:rPr lang="en-US" sz="1400" dirty="0"/>
                        <a:t>7</a:t>
                      </a:r>
                    </a:p>
                  </a:txBody>
                  <a:tcPr/>
                </a:tc>
                <a:tc>
                  <a:txBody>
                    <a:bodyPr/>
                    <a:lstStyle/>
                    <a:p>
                      <a:pPr algn="ctr"/>
                      <a:r>
                        <a:rPr lang="en-US" sz="1400" dirty="0"/>
                        <a:t>10</a:t>
                      </a:r>
                    </a:p>
                  </a:txBody>
                  <a:tcPr/>
                </a:tc>
                <a:tc>
                  <a:txBody>
                    <a:bodyPr/>
                    <a:lstStyle/>
                    <a:p>
                      <a:pPr algn="ctr"/>
                      <a:r>
                        <a:rPr lang="en-US" sz="1400" dirty="0"/>
                        <a:t>2</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678656081"/>
                  </a:ext>
                </a:extLst>
              </a:tr>
              <a:tr h="311239">
                <a:tc>
                  <a:txBody>
                    <a:bodyPr/>
                    <a:lstStyle/>
                    <a:p>
                      <a:pPr algn="ctr"/>
                      <a:r>
                        <a:rPr lang="en-US" sz="1400" b="1" dirty="0"/>
                        <a:t>Energy Density</a:t>
                      </a:r>
                    </a:p>
                  </a:txBody>
                  <a:tcPr>
                    <a:lnL w="12700" cap="flat" cmpd="sng" algn="ctr">
                      <a:solidFill>
                        <a:schemeClr val="tx1"/>
                      </a:solidFill>
                      <a:prstDash val="solid"/>
                      <a:round/>
                      <a:headEnd type="none" w="med" len="med"/>
                      <a:tailEnd type="none" w="med" len="med"/>
                    </a:lnL>
                  </a:tcPr>
                </a:tc>
                <a:tc>
                  <a:txBody>
                    <a:bodyPr/>
                    <a:lstStyle/>
                    <a:p>
                      <a:pPr algn="ctr"/>
                      <a:r>
                        <a:rPr lang="en-US" sz="1400" dirty="0"/>
                        <a:t>8</a:t>
                      </a:r>
                    </a:p>
                  </a:txBody>
                  <a:tcPr/>
                </a:tc>
                <a:tc>
                  <a:txBody>
                    <a:bodyPr/>
                    <a:lstStyle/>
                    <a:p>
                      <a:pPr algn="ctr"/>
                      <a:r>
                        <a:rPr lang="en-US" sz="1400" dirty="0"/>
                        <a:t>10</a:t>
                      </a:r>
                    </a:p>
                  </a:txBody>
                  <a:tcPr/>
                </a:tc>
                <a:tc>
                  <a:txBody>
                    <a:bodyPr/>
                    <a:lstStyle/>
                    <a:p>
                      <a:pPr algn="ctr"/>
                      <a:r>
                        <a:rPr lang="en-US" sz="1400" dirty="0"/>
                        <a:t>1</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735362209"/>
                  </a:ext>
                </a:extLst>
              </a:tr>
              <a:tr h="311239">
                <a:tc>
                  <a:txBody>
                    <a:bodyPr/>
                    <a:lstStyle/>
                    <a:p>
                      <a:pPr algn="ctr"/>
                      <a:r>
                        <a:rPr lang="en-US" sz="1400" b="1" dirty="0"/>
                        <a:t>Power Density</a:t>
                      </a:r>
                    </a:p>
                  </a:txBody>
                  <a:tcPr>
                    <a:lnL w="12700" cap="flat" cmpd="sng" algn="ctr">
                      <a:solidFill>
                        <a:schemeClr val="tx1"/>
                      </a:solidFill>
                      <a:prstDash val="solid"/>
                      <a:round/>
                      <a:headEnd type="none" w="med" len="med"/>
                      <a:tailEnd type="none" w="med" len="med"/>
                    </a:lnL>
                  </a:tcPr>
                </a:tc>
                <a:tc>
                  <a:txBody>
                    <a:bodyPr/>
                    <a:lstStyle/>
                    <a:p>
                      <a:pPr algn="ctr"/>
                      <a:r>
                        <a:rPr lang="en-US" sz="1400" dirty="0"/>
                        <a:t>4</a:t>
                      </a:r>
                    </a:p>
                  </a:txBody>
                  <a:tcPr/>
                </a:tc>
                <a:tc>
                  <a:txBody>
                    <a:bodyPr/>
                    <a:lstStyle/>
                    <a:p>
                      <a:pPr algn="ctr"/>
                      <a:r>
                        <a:rPr lang="en-US" sz="1400" dirty="0"/>
                        <a:t>7</a:t>
                      </a:r>
                    </a:p>
                  </a:txBody>
                  <a:tcPr/>
                </a:tc>
                <a:tc>
                  <a:txBody>
                    <a:bodyPr/>
                    <a:lstStyle/>
                    <a:p>
                      <a:pPr algn="ctr"/>
                      <a:r>
                        <a:rPr lang="en-US" sz="1400" dirty="0"/>
                        <a:t>9</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103805525"/>
                  </a:ext>
                </a:extLst>
              </a:tr>
              <a:tr h="311239">
                <a:tc>
                  <a:txBody>
                    <a:bodyPr/>
                    <a:lstStyle/>
                    <a:p>
                      <a:pPr algn="ctr"/>
                      <a:r>
                        <a:rPr lang="en-US" sz="1400" b="1" dirty="0"/>
                        <a:t>Weight</a:t>
                      </a:r>
                    </a:p>
                  </a:txBody>
                  <a:tcPr>
                    <a:lnL w="12700" cap="flat" cmpd="sng" algn="ctr">
                      <a:solidFill>
                        <a:schemeClr val="tx1"/>
                      </a:solidFill>
                      <a:prstDash val="solid"/>
                      <a:round/>
                      <a:headEnd type="none" w="med" len="med"/>
                      <a:tailEnd type="none" w="med" len="med"/>
                    </a:lnL>
                  </a:tcPr>
                </a:tc>
                <a:tc>
                  <a:txBody>
                    <a:bodyPr/>
                    <a:lstStyle/>
                    <a:p>
                      <a:pPr algn="ctr"/>
                      <a:r>
                        <a:rPr lang="en-US" sz="1400" dirty="0"/>
                        <a:t>1</a:t>
                      </a:r>
                    </a:p>
                  </a:txBody>
                  <a:tcPr/>
                </a:tc>
                <a:tc>
                  <a:txBody>
                    <a:bodyPr/>
                    <a:lstStyle/>
                    <a:p>
                      <a:pPr algn="ctr"/>
                      <a:r>
                        <a:rPr lang="en-US" sz="1400" dirty="0"/>
                        <a:t>8</a:t>
                      </a:r>
                    </a:p>
                  </a:txBody>
                  <a:tcPr/>
                </a:tc>
                <a:tc>
                  <a:txBody>
                    <a:bodyPr/>
                    <a:lstStyle/>
                    <a:p>
                      <a:pPr algn="ctr"/>
                      <a:r>
                        <a:rPr lang="en-US" sz="1400" dirty="0"/>
                        <a:t>10</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72886319"/>
                  </a:ext>
                </a:extLst>
              </a:tr>
              <a:tr h="311239">
                <a:tc>
                  <a:txBody>
                    <a:bodyPr/>
                    <a:lstStyle/>
                    <a:p>
                      <a:pPr algn="ctr"/>
                      <a:r>
                        <a:rPr lang="en-US" sz="1400" b="1" dirty="0"/>
                        <a:t>Cost</a:t>
                      </a:r>
                    </a:p>
                  </a:txBody>
                  <a:tcPr>
                    <a:lnL w="12700" cap="flat" cmpd="sng" algn="ctr">
                      <a:solidFill>
                        <a:schemeClr val="tx1"/>
                      </a:solidFill>
                      <a:prstDash val="solid"/>
                      <a:round/>
                      <a:headEnd type="none" w="med" len="med"/>
                      <a:tailEnd type="none" w="med" len="med"/>
                    </a:lnL>
                  </a:tcPr>
                </a:tc>
                <a:tc>
                  <a:txBody>
                    <a:bodyPr/>
                    <a:lstStyle/>
                    <a:p>
                      <a:pPr algn="ctr"/>
                      <a:r>
                        <a:rPr lang="en-US" sz="1400" dirty="0"/>
                        <a:t>10</a:t>
                      </a:r>
                    </a:p>
                  </a:txBody>
                  <a:tcPr/>
                </a:tc>
                <a:tc>
                  <a:txBody>
                    <a:bodyPr/>
                    <a:lstStyle/>
                    <a:p>
                      <a:pPr algn="ctr"/>
                      <a:r>
                        <a:rPr lang="en-US" sz="1400" dirty="0"/>
                        <a:t>4</a:t>
                      </a:r>
                    </a:p>
                  </a:txBody>
                  <a:tcPr/>
                </a:tc>
                <a:tc>
                  <a:txBody>
                    <a:bodyPr/>
                    <a:lstStyle/>
                    <a:p>
                      <a:pPr algn="ctr"/>
                      <a:r>
                        <a:rPr lang="en-US" sz="1400" dirty="0"/>
                        <a:t>7</a:t>
                      </a:r>
                    </a:p>
                  </a:txBody>
                  <a:tcP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072200194"/>
                  </a:ext>
                </a:extLst>
              </a:tr>
              <a:tr h="311239">
                <a:tc>
                  <a:txBody>
                    <a:bodyPr/>
                    <a:lstStyle/>
                    <a:p>
                      <a:pPr algn="ctr"/>
                      <a:r>
                        <a:rPr lang="en-US" sz="1400" b="1" dirty="0"/>
                        <a:t>Total</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a:r>
                        <a:rPr lang="en-US" sz="1400" dirty="0"/>
                        <a:t>38</a:t>
                      </a:r>
                    </a:p>
                  </a:txBody>
                  <a:tcPr>
                    <a:lnB w="12700" cap="flat" cmpd="sng" algn="ctr">
                      <a:solidFill>
                        <a:schemeClr val="tx1"/>
                      </a:solidFill>
                      <a:prstDash val="solid"/>
                      <a:round/>
                      <a:headEnd type="none" w="med" len="med"/>
                      <a:tailEnd type="none" w="med" len="med"/>
                    </a:lnB>
                  </a:tcPr>
                </a:tc>
                <a:tc>
                  <a:txBody>
                    <a:bodyPr/>
                    <a:lstStyle/>
                    <a:p>
                      <a:pPr algn="ctr"/>
                      <a:r>
                        <a:rPr lang="en-US" sz="1400" dirty="0"/>
                        <a:t>47</a:t>
                      </a:r>
                    </a:p>
                  </a:txBody>
                  <a:tcPr>
                    <a:lnB w="12700" cap="flat" cmpd="sng" algn="ctr">
                      <a:solidFill>
                        <a:schemeClr val="tx1"/>
                      </a:solidFill>
                      <a:prstDash val="solid"/>
                      <a:round/>
                      <a:headEnd type="none" w="med" len="med"/>
                      <a:tailEnd type="none" w="med" len="med"/>
                    </a:lnB>
                  </a:tcPr>
                </a:tc>
                <a:tc>
                  <a:txBody>
                    <a:bodyPr/>
                    <a:lstStyle/>
                    <a:p>
                      <a:pPr algn="ctr"/>
                      <a:r>
                        <a:rPr lang="en-US" sz="1400" dirty="0"/>
                        <a:t>49</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53945200"/>
                  </a:ext>
                </a:extLst>
              </a:tr>
            </a:tbl>
          </a:graphicData>
        </a:graphic>
      </p:graphicFrame>
      <p:sp>
        <p:nvSpPr>
          <p:cNvPr id="4" name="TextBox 3">
            <a:extLst>
              <a:ext uri="{FF2B5EF4-FFF2-40B4-BE49-F238E27FC236}">
                <a16:creationId xmlns:a16="http://schemas.microsoft.com/office/drawing/2014/main" id="{BAE7222F-D31B-5742-A722-EEE658A375B0}"/>
              </a:ext>
            </a:extLst>
          </p:cNvPr>
          <p:cNvSpPr txBox="1"/>
          <p:nvPr/>
        </p:nvSpPr>
        <p:spPr>
          <a:xfrm>
            <a:off x="838202" y="2533893"/>
            <a:ext cx="10077450" cy="307777"/>
          </a:xfrm>
          <a:prstGeom prst="rect">
            <a:avLst/>
          </a:prstGeom>
          <a:noFill/>
        </p:spPr>
        <p:txBody>
          <a:bodyPr wrap="square" rtlCol="0">
            <a:spAutoFit/>
          </a:bodyPr>
          <a:lstStyle/>
          <a:p>
            <a:pPr algn="just"/>
            <a:r>
              <a:rPr lang="en-US" sz="1400" dirty="0"/>
              <a:t>Table 2: Decision matrix for selecting the right electrical storage system [11].</a:t>
            </a:r>
          </a:p>
        </p:txBody>
      </p:sp>
    </p:spTree>
    <p:extLst>
      <p:ext uri="{BB962C8B-B14F-4D97-AF65-F5344CB8AC3E}">
        <p14:creationId xmlns:p14="http://schemas.microsoft.com/office/powerpoint/2010/main" val="507315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Results</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10515598" cy="1807210"/>
          </a:xfrm>
        </p:spPr>
        <p:txBody>
          <a:bodyPr>
            <a:normAutofit/>
          </a:bodyPr>
          <a:lstStyle/>
          <a:p>
            <a:pPr marL="0" indent="0" algn="just">
              <a:lnSpc>
                <a:spcPct val="140000"/>
              </a:lnSpc>
              <a:spcBef>
                <a:spcPts val="0"/>
              </a:spcBef>
              <a:buNone/>
            </a:pPr>
            <a:r>
              <a:rPr lang="en-US" sz="1400" b="1" dirty="0"/>
              <a:t>1. Sizing Energy Storage Pack</a:t>
            </a:r>
          </a:p>
          <a:p>
            <a:pPr marL="0" indent="0" algn="just">
              <a:lnSpc>
                <a:spcPct val="140000"/>
              </a:lnSpc>
              <a:spcBef>
                <a:spcPts val="0"/>
              </a:spcBef>
              <a:buNone/>
            </a:pPr>
            <a:r>
              <a:rPr lang="en-GB" sz="1400" dirty="0"/>
              <a:t>In this project, Samsung INR18650-35E batteries are selected since they offer a high-spec nominal capacity and voltage, which explains their widespread use in electric vehicles today. Because of its high cost-to-capacitance ratio, the ultracapacitor is a </a:t>
            </a:r>
            <a:r>
              <a:rPr lang="en-GB" sz="1400" dirty="0" err="1"/>
              <a:t>Maxxlell</a:t>
            </a:r>
            <a:r>
              <a:rPr lang="en-GB" sz="1400" dirty="0"/>
              <a:t> BCAP1200.</a:t>
            </a:r>
          </a:p>
          <a:p>
            <a:pPr marL="0" indent="0">
              <a:buNone/>
            </a:pPr>
            <a:endParaRPr lang="en-US" sz="1400"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56185"/>
            <a:ext cx="12192000" cy="1122363"/>
          </a:xfrm>
          <a:prstGeom prst="rect">
            <a:avLst/>
          </a:prstGeom>
        </p:spPr>
      </p:pic>
      <p:pic>
        <p:nvPicPr>
          <p:cNvPr id="12" name="Picture 11">
            <a:extLst>
              <a:ext uri="{FF2B5EF4-FFF2-40B4-BE49-F238E27FC236}">
                <a16:creationId xmlns:a16="http://schemas.microsoft.com/office/drawing/2014/main" id="{40F13AF6-A9A9-3990-FC5B-2C6B2E3E28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6887" y="2276911"/>
            <a:ext cx="9258226" cy="2483140"/>
          </a:xfrm>
          <a:prstGeom prst="rect">
            <a:avLst/>
          </a:prstGeom>
          <a:ln>
            <a:solidFill>
              <a:schemeClr val="tx1"/>
            </a:solidFill>
          </a:ln>
        </p:spPr>
      </p:pic>
      <p:sp>
        <p:nvSpPr>
          <p:cNvPr id="13" name="TextBox 12">
            <a:extLst>
              <a:ext uri="{FF2B5EF4-FFF2-40B4-BE49-F238E27FC236}">
                <a16:creationId xmlns:a16="http://schemas.microsoft.com/office/drawing/2014/main" id="{D9BCA786-A958-0956-12D9-071CB8ED1DBC}"/>
              </a:ext>
            </a:extLst>
          </p:cNvPr>
          <p:cNvSpPr txBox="1"/>
          <p:nvPr/>
        </p:nvSpPr>
        <p:spPr>
          <a:xfrm>
            <a:off x="1466887" y="4796452"/>
            <a:ext cx="9258225" cy="307777"/>
          </a:xfrm>
          <a:prstGeom prst="rect">
            <a:avLst/>
          </a:prstGeom>
          <a:noFill/>
        </p:spPr>
        <p:txBody>
          <a:bodyPr wrap="square" rtlCol="0">
            <a:spAutoFit/>
          </a:bodyPr>
          <a:lstStyle/>
          <a:p>
            <a:pPr algn="just"/>
            <a:r>
              <a:rPr lang="en-US" sz="1400" dirty="0"/>
              <a:t>Figure 4: Energy storage sizing calculations in MATLAB</a:t>
            </a:r>
          </a:p>
        </p:txBody>
      </p:sp>
    </p:spTree>
    <p:extLst>
      <p:ext uri="{BB962C8B-B14F-4D97-AF65-F5344CB8AC3E}">
        <p14:creationId xmlns:p14="http://schemas.microsoft.com/office/powerpoint/2010/main" val="1734561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Results</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10515598" cy="1807210"/>
          </a:xfrm>
        </p:spPr>
        <p:txBody>
          <a:bodyPr>
            <a:normAutofit/>
          </a:bodyPr>
          <a:lstStyle/>
          <a:p>
            <a:pPr marL="0" indent="0" algn="just">
              <a:lnSpc>
                <a:spcPct val="140000"/>
              </a:lnSpc>
              <a:spcBef>
                <a:spcPts val="0"/>
              </a:spcBef>
              <a:buNone/>
            </a:pPr>
            <a:r>
              <a:rPr lang="en-US" sz="1400" b="1" dirty="0"/>
              <a:t>2. Main Calculation</a:t>
            </a:r>
          </a:p>
          <a:p>
            <a:pPr marL="0" indent="0" algn="just">
              <a:lnSpc>
                <a:spcPct val="140000"/>
              </a:lnSpc>
              <a:spcBef>
                <a:spcPts val="0"/>
              </a:spcBef>
              <a:buNone/>
            </a:pPr>
            <a:r>
              <a:rPr lang="en-GB" sz="1400" dirty="0"/>
              <a:t>Effective moment of inertia of the wheels is calculated based on mass and diameter by using the formula provided in [22]. In addition, the aerodynamic drag force and rolling resistance force are calculated as shown in figure 5. Consequently, some energy is lost before the vehicle even begins to move. Bigger energy storage packs would cause more weight and hence more energy losses It is critical to achieve a balance between the two. </a:t>
            </a:r>
          </a:p>
          <a:p>
            <a:pPr marL="0" indent="0" algn="just">
              <a:lnSpc>
                <a:spcPct val="140000"/>
              </a:lnSpc>
              <a:spcBef>
                <a:spcPts val="0"/>
              </a:spcBef>
              <a:buNone/>
            </a:pPr>
            <a:endParaRPr lang="en-US" sz="1400" b="1"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56185"/>
            <a:ext cx="12192000" cy="1122363"/>
          </a:xfrm>
          <a:prstGeom prst="rect">
            <a:avLst/>
          </a:prstGeom>
        </p:spPr>
      </p:pic>
      <p:pic>
        <p:nvPicPr>
          <p:cNvPr id="4" name="Picture 3">
            <a:extLst>
              <a:ext uri="{FF2B5EF4-FFF2-40B4-BE49-F238E27FC236}">
                <a16:creationId xmlns:a16="http://schemas.microsoft.com/office/drawing/2014/main" id="{536BFC50-65A1-D14E-F660-4AA1459CEAA5}"/>
              </a:ext>
            </a:extLst>
          </p:cNvPr>
          <p:cNvPicPr>
            <a:picLocks noChangeAspect="1"/>
          </p:cNvPicPr>
          <p:nvPr/>
        </p:nvPicPr>
        <p:blipFill rotWithShape="1">
          <a:blip r:embed="rId4">
            <a:extLst>
              <a:ext uri="{28A0092B-C50C-407E-A947-70E740481C1C}">
                <a14:useLocalDpi xmlns:a14="http://schemas.microsoft.com/office/drawing/2010/main" val="0"/>
              </a:ext>
            </a:extLst>
          </a:blip>
          <a:srcRect t="353" b="847"/>
          <a:stretch/>
        </p:blipFill>
        <p:spPr>
          <a:xfrm>
            <a:off x="1052512" y="2884170"/>
            <a:ext cx="10086975" cy="2447925"/>
          </a:xfrm>
          <a:prstGeom prst="rect">
            <a:avLst/>
          </a:prstGeom>
          <a:ln>
            <a:solidFill>
              <a:schemeClr val="tx1"/>
            </a:solidFill>
          </a:ln>
        </p:spPr>
      </p:pic>
      <p:sp>
        <p:nvSpPr>
          <p:cNvPr id="7" name="TextBox 6">
            <a:extLst>
              <a:ext uri="{FF2B5EF4-FFF2-40B4-BE49-F238E27FC236}">
                <a16:creationId xmlns:a16="http://schemas.microsoft.com/office/drawing/2014/main" id="{B0EFC2ED-3432-D156-575D-8849662D1D62}"/>
              </a:ext>
            </a:extLst>
          </p:cNvPr>
          <p:cNvSpPr txBox="1"/>
          <p:nvPr/>
        </p:nvSpPr>
        <p:spPr>
          <a:xfrm>
            <a:off x="1052512" y="5390251"/>
            <a:ext cx="9258225" cy="307777"/>
          </a:xfrm>
          <a:prstGeom prst="rect">
            <a:avLst/>
          </a:prstGeom>
          <a:noFill/>
        </p:spPr>
        <p:txBody>
          <a:bodyPr wrap="square" rtlCol="0">
            <a:spAutoFit/>
          </a:bodyPr>
          <a:lstStyle/>
          <a:p>
            <a:pPr algn="just"/>
            <a:r>
              <a:rPr lang="en-US" sz="1400" dirty="0"/>
              <a:t>Figure 5: Energy losses, tractive effort and acceleration calculations in MATLAB</a:t>
            </a:r>
          </a:p>
        </p:txBody>
      </p:sp>
    </p:spTree>
    <p:extLst>
      <p:ext uri="{BB962C8B-B14F-4D97-AF65-F5344CB8AC3E}">
        <p14:creationId xmlns:p14="http://schemas.microsoft.com/office/powerpoint/2010/main" val="1446890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Results</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10515596" cy="4050742"/>
          </a:xfrm>
        </p:spPr>
        <p:txBody>
          <a:bodyPr>
            <a:normAutofit/>
          </a:bodyPr>
          <a:lstStyle/>
          <a:p>
            <a:pPr marL="0" indent="0" algn="just">
              <a:lnSpc>
                <a:spcPct val="140000"/>
              </a:lnSpc>
              <a:spcBef>
                <a:spcPts val="0"/>
              </a:spcBef>
              <a:buNone/>
            </a:pPr>
            <a:r>
              <a:rPr lang="en-US" sz="1400" b="1" dirty="0"/>
              <a:t>3. Theoretical land speed record</a:t>
            </a:r>
          </a:p>
          <a:p>
            <a:pPr marL="0" indent="0" algn="just">
              <a:lnSpc>
                <a:spcPct val="140000"/>
              </a:lnSpc>
              <a:spcBef>
                <a:spcPts val="0"/>
              </a:spcBef>
              <a:buNone/>
            </a:pPr>
            <a:endParaRPr lang="en-US" sz="1400" b="1"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56185"/>
            <a:ext cx="12192000" cy="1122363"/>
          </a:xfrm>
          <a:prstGeom prst="rect">
            <a:avLst/>
          </a:prstGeom>
        </p:spPr>
      </p:pic>
      <p:sp>
        <p:nvSpPr>
          <p:cNvPr id="7" name="TextBox 6">
            <a:extLst>
              <a:ext uri="{FF2B5EF4-FFF2-40B4-BE49-F238E27FC236}">
                <a16:creationId xmlns:a16="http://schemas.microsoft.com/office/drawing/2014/main" id="{B0EFC2ED-3432-D156-575D-8849662D1D62}"/>
              </a:ext>
            </a:extLst>
          </p:cNvPr>
          <p:cNvSpPr txBox="1"/>
          <p:nvPr/>
        </p:nvSpPr>
        <p:spPr>
          <a:xfrm>
            <a:off x="3450016" y="5294519"/>
            <a:ext cx="5310186" cy="307777"/>
          </a:xfrm>
          <a:prstGeom prst="rect">
            <a:avLst/>
          </a:prstGeom>
          <a:noFill/>
        </p:spPr>
        <p:txBody>
          <a:bodyPr wrap="square" rtlCol="0">
            <a:spAutoFit/>
          </a:bodyPr>
          <a:lstStyle/>
          <a:p>
            <a:pPr algn="just"/>
            <a:r>
              <a:rPr lang="en-US" sz="1400" dirty="0"/>
              <a:t>Figure 6: Energy storage levels and sidecar theoretical velocity </a:t>
            </a:r>
          </a:p>
        </p:txBody>
      </p:sp>
      <p:pic>
        <p:nvPicPr>
          <p:cNvPr id="8" name="Picture 7">
            <a:extLst>
              <a:ext uri="{FF2B5EF4-FFF2-40B4-BE49-F238E27FC236}">
                <a16:creationId xmlns:a16="http://schemas.microsoft.com/office/drawing/2014/main" id="{BD42C933-1317-4F95-BEE5-741D8BAFCB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0016" y="1397666"/>
            <a:ext cx="5291968" cy="3846975"/>
          </a:xfrm>
          <a:prstGeom prst="rect">
            <a:avLst/>
          </a:prstGeom>
          <a:ln>
            <a:solidFill>
              <a:schemeClr val="tx1"/>
            </a:solidFill>
          </a:ln>
        </p:spPr>
      </p:pic>
    </p:spTree>
    <p:extLst>
      <p:ext uri="{BB962C8B-B14F-4D97-AF65-F5344CB8AC3E}">
        <p14:creationId xmlns:p14="http://schemas.microsoft.com/office/powerpoint/2010/main" val="3967694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Conclusions</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10515596" cy="4050742"/>
          </a:xfrm>
        </p:spPr>
        <p:txBody>
          <a:bodyPr>
            <a:normAutofit/>
          </a:bodyPr>
          <a:lstStyle/>
          <a:p>
            <a:pPr marL="0" indent="0" algn="just">
              <a:lnSpc>
                <a:spcPct val="140000"/>
              </a:lnSpc>
              <a:spcBef>
                <a:spcPts val="0"/>
              </a:spcBef>
              <a:buNone/>
            </a:pPr>
            <a:r>
              <a:rPr lang="en-GB" sz="1400" dirty="0"/>
              <a:t>An ICE F1 sidecar has been successfully converted into an electric vehicle and has managed to beat the land speed record on theory by approximately 6 km/h over one mile. According to the study, the ground was assumed to be perfectly flat and the wind was assumed to be imperceptible, which is not accurate. It was stated that batteries will need to be replaced after the first run, but from a cost-effective perspective, this is not a good strategy. In this case, it would be easier to recharge them and lose some efficiency, but the chances of still beating the record are still high.</a:t>
            </a:r>
          </a:p>
          <a:p>
            <a:pPr marL="0" indent="0" algn="just">
              <a:lnSpc>
                <a:spcPct val="140000"/>
              </a:lnSpc>
              <a:spcBef>
                <a:spcPts val="0"/>
              </a:spcBef>
              <a:buNone/>
            </a:pPr>
            <a:endParaRPr lang="en-US" sz="1400" b="1"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56185"/>
            <a:ext cx="12192000" cy="1122363"/>
          </a:xfrm>
          <a:prstGeom prst="rect">
            <a:avLst/>
          </a:prstGeom>
        </p:spPr>
      </p:pic>
    </p:spTree>
    <p:extLst>
      <p:ext uri="{BB962C8B-B14F-4D97-AF65-F5344CB8AC3E}">
        <p14:creationId xmlns:p14="http://schemas.microsoft.com/office/powerpoint/2010/main" val="1092871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E0FC-8E5B-9A66-D9CF-EFDAA48C780C}"/>
              </a:ext>
            </a:extLst>
          </p:cNvPr>
          <p:cNvSpPr>
            <a:spLocks noGrp="1"/>
          </p:cNvSpPr>
          <p:nvPr>
            <p:ph type="title"/>
          </p:nvPr>
        </p:nvSpPr>
        <p:spPr>
          <a:xfrm>
            <a:off x="838200" y="365125"/>
            <a:ext cx="10515600" cy="711835"/>
          </a:xfrm>
        </p:spPr>
        <p:txBody>
          <a:bodyPr>
            <a:normAutofit/>
          </a:bodyPr>
          <a:lstStyle/>
          <a:p>
            <a:pPr algn="ctr"/>
            <a:r>
              <a:rPr lang="en-US" sz="3200" b="1" dirty="0"/>
              <a:t>Conclusions</a:t>
            </a:r>
          </a:p>
        </p:txBody>
      </p:sp>
      <p:sp>
        <p:nvSpPr>
          <p:cNvPr id="6" name="Content Placeholder 5">
            <a:extLst>
              <a:ext uri="{FF2B5EF4-FFF2-40B4-BE49-F238E27FC236}">
                <a16:creationId xmlns:a16="http://schemas.microsoft.com/office/drawing/2014/main" id="{E7A5A315-4395-C9D7-63AE-0E9E6DB70200}"/>
              </a:ext>
            </a:extLst>
          </p:cNvPr>
          <p:cNvSpPr>
            <a:spLocks noGrp="1"/>
          </p:cNvSpPr>
          <p:nvPr>
            <p:ph idx="1"/>
          </p:nvPr>
        </p:nvSpPr>
        <p:spPr>
          <a:xfrm>
            <a:off x="838202" y="1076960"/>
            <a:ext cx="10515596" cy="4050742"/>
          </a:xfrm>
        </p:spPr>
        <p:txBody>
          <a:bodyPr>
            <a:normAutofit/>
          </a:bodyPr>
          <a:lstStyle/>
          <a:p>
            <a:pPr marL="0" indent="0" algn="just">
              <a:lnSpc>
                <a:spcPct val="140000"/>
              </a:lnSpc>
              <a:spcBef>
                <a:spcPts val="0"/>
              </a:spcBef>
              <a:buNone/>
            </a:pPr>
            <a:r>
              <a:rPr lang="en-US" sz="1050" dirty="0"/>
              <a:t>1] “Home | FIM.” https://www.fim-moto.com/en/ (accessed Dec. 11, 2022). </a:t>
            </a:r>
          </a:p>
          <a:p>
            <a:pPr marL="0" indent="0" algn="just">
              <a:lnSpc>
                <a:spcPct val="140000"/>
              </a:lnSpc>
              <a:spcBef>
                <a:spcPts val="0"/>
              </a:spcBef>
              <a:buNone/>
            </a:pPr>
            <a:r>
              <a:rPr lang="en-US" sz="1050" dirty="0"/>
              <a:t>[2] “Sporting Appendices: 1. Provisional Course/Track Map 2. Rider Entry Application form-Short distance 3. Rider Entry Application form-Long distance 4. Template Timing Sheet for results 2.20.”</a:t>
            </a:r>
          </a:p>
          <a:p>
            <a:pPr marL="0" indent="0" algn="just">
              <a:lnSpc>
                <a:spcPct val="140000"/>
              </a:lnSpc>
              <a:spcBef>
                <a:spcPts val="0"/>
              </a:spcBef>
              <a:buNone/>
            </a:pPr>
            <a:r>
              <a:rPr lang="en-US" sz="1050" dirty="0"/>
              <a:t>[3] “Results - World records.” https://results.fim.ch/wrecord/wrframe?idwrc=109 (accessed Dec. 11, 2022). </a:t>
            </a:r>
          </a:p>
          <a:p>
            <a:pPr marL="0" indent="0" algn="just">
              <a:lnSpc>
                <a:spcPct val="140000"/>
              </a:lnSpc>
              <a:spcBef>
                <a:spcPts val="0"/>
              </a:spcBef>
              <a:buNone/>
            </a:pPr>
            <a:r>
              <a:rPr lang="en-US" sz="1050" dirty="0"/>
              <a:t>[4] “EU l support@emrax.com l +386 82053853 EMRAX 268 High Voltage EMRAX 268 Medium Voltage EMRAX 268 Low Voltage AC = Air cooled LC = Liquid cooled CC = Combined cooled (Air + liquid)”. </a:t>
            </a:r>
          </a:p>
          <a:p>
            <a:pPr marL="0" indent="0" algn="just">
              <a:lnSpc>
                <a:spcPct val="140000"/>
              </a:lnSpc>
              <a:spcBef>
                <a:spcPts val="0"/>
              </a:spcBef>
              <a:buNone/>
            </a:pPr>
            <a:r>
              <a:rPr lang="en-US" sz="1050" dirty="0"/>
              <a:t>[5] BorgWarner, “Explore our Technologies AC Motor Controller Gen4 Size 10,” 2016. [6] “Axair-fans-IP-guide.jpg (900×1266).” https://www.axair-fans.co.uk/wp-content/uploads/2022/01/Axair-fans-IP-guide.jpg (accessed Dec. 11, 2022).</a:t>
            </a:r>
          </a:p>
          <a:p>
            <a:pPr marL="0" indent="0" algn="just">
              <a:lnSpc>
                <a:spcPct val="140000"/>
              </a:lnSpc>
              <a:spcBef>
                <a:spcPts val="0"/>
              </a:spcBef>
              <a:buNone/>
            </a:pPr>
            <a:r>
              <a:rPr lang="en-US" sz="1050" dirty="0"/>
              <a:t>[7] “What is Peak Power? - </a:t>
            </a:r>
            <a:r>
              <a:rPr lang="en-US" sz="1050" dirty="0" err="1"/>
              <a:t>Sunpower</a:t>
            </a:r>
            <a:r>
              <a:rPr lang="en-US" sz="1050" dirty="0"/>
              <a:t> UK.” https://www.sunpower-uk.com/glossary/what-is-peak-power/ (accessed Dec. 11, 2022). [8] “Two-phase and Single-phase Liquid Immersion Cooling - GIGABYTE Global.” https://www.gigabyte.com/Article/two-phase-and-single-phase-liquid-immersion-cooling (accessed Dec. 11, 2022). </a:t>
            </a:r>
          </a:p>
          <a:p>
            <a:pPr marL="0" indent="0" algn="just">
              <a:lnSpc>
                <a:spcPct val="140000"/>
              </a:lnSpc>
              <a:spcBef>
                <a:spcPts val="0"/>
              </a:spcBef>
              <a:buNone/>
            </a:pPr>
            <a:r>
              <a:rPr lang="en-US" sz="1050" dirty="0"/>
              <a:t>[9] “PAD2 electric coolant pump.” https://www.bosch-mobility-solutions.com/en/solutions/pumps/electrical-coolant-pump-pad2/ (accessed Dec. 11, 2022). [10] “Extra-large liquid cooler for </a:t>
            </a:r>
            <a:r>
              <a:rPr lang="en-US" sz="1050" dirty="0" err="1"/>
              <a:t>gokart</a:t>
            </a:r>
            <a:r>
              <a:rPr lang="en-US" sz="1050" dirty="0"/>
              <a:t>, </a:t>
            </a:r>
            <a:r>
              <a:rPr lang="en-US" sz="1050" dirty="0" err="1"/>
              <a:t>atv</a:t>
            </a:r>
            <a:r>
              <a:rPr lang="en-US" sz="1050" dirty="0"/>
              <a:t> and bikes.” https://evea-kartmasters.fr/en/radiators-and-fans/868-240mm-radiator-for-liquid-cooling-of-electric-motors.html (accessed Dec. 11, 2022). </a:t>
            </a:r>
          </a:p>
          <a:p>
            <a:pPr marL="0" indent="0" algn="just">
              <a:lnSpc>
                <a:spcPct val="140000"/>
              </a:lnSpc>
              <a:spcBef>
                <a:spcPts val="0"/>
              </a:spcBef>
              <a:buNone/>
            </a:pPr>
            <a:r>
              <a:rPr lang="en-US" sz="1050" dirty="0"/>
              <a:t>[11] “LS Materials Ultracapacitor Alternatives to Maxwell | RELL Power.” https://www.rellpower.com/manufacturers/ls-materials/ultracapacitor_alternatives_maxwell/ (accessed Dec. 11, 2022). [13] “Setting a Land Speed Record with a Sidecar Motorcycle - IEEE Spectrum.” https://spectrum.ieee.org/setting-a-land-speed-record-with-a-sidecar-motorcycle (accessed Dec. 11, 2022).</a:t>
            </a:r>
            <a:endParaRPr lang="en-US" sz="1400" b="1" dirty="0"/>
          </a:p>
        </p:txBody>
      </p:sp>
      <p:pic>
        <p:nvPicPr>
          <p:cNvPr id="5" name="Picture 4">
            <a:extLst>
              <a:ext uri="{FF2B5EF4-FFF2-40B4-BE49-F238E27FC236}">
                <a16:creationId xmlns:a16="http://schemas.microsoft.com/office/drawing/2014/main" id="{BB1E6CC6-E47A-AF6C-0D99-C3D811205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56185"/>
            <a:ext cx="12192000" cy="1122363"/>
          </a:xfrm>
          <a:prstGeom prst="rect">
            <a:avLst/>
          </a:prstGeom>
        </p:spPr>
      </p:pic>
    </p:spTree>
    <p:extLst>
      <p:ext uri="{BB962C8B-B14F-4D97-AF65-F5344CB8AC3E}">
        <p14:creationId xmlns:p14="http://schemas.microsoft.com/office/powerpoint/2010/main" val="13999730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1210</TotalTime>
  <Words>2624</Words>
  <Application>Microsoft Office PowerPoint</Application>
  <PresentationFormat>Widescreen</PresentationFormat>
  <Paragraphs>179</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Courier New</vt:lpstr>
      <vt:lpstr>Office Theme</vt:lpstr>
      <vt:lpstr>Sidecar Speed Record Attempt</vt:lpstr>
      <vt:lpstr>Introduction</vt:lpstr>
      <vt:lpstr>Methodology</vt:lpstr>
      <vt:lpstr>Methodology</vt:lpstr>
      <vt:lpstr>Methodology</vt:lpstr>
      <vt:lpstr>Methodology</vt:lpstr>
      <vt:lpstr>Methodology</vt:lpstr>
      <vt:lpstr>Results</vt:lpstr>
      <vt:lpstr>Results</vt:lpstr>
      <vt:lpstr>Results</vt:lpstr>
      <vt:lpstr>Conclusions</vt:lpstr>
      <vt:lpstr>Conclusions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Motorcycle Chassis Modelling, Performance Predictions and Race Weekend Efficiency</dc:title>
  <dc:creator>Iriney Georgiev (1900719)</dc:creator>
  <cp:lastModifiedBy>iriney georgiev</cp:lastModifiedBy>
  <cp:revision>17</cp:revision>
  <dcterms:created xsi:type="dcterms:W3CDTF">2022-04-28T12:12:13Z</dcterms:created>
  <dcterms:modified xsi:type="dcterms:W3CDTF">2022-12-11T22:10:59Z</dcterms:modified>
</cp:coreProperties>
</file>