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2" r:id="rId5"/>
    <p:sldId id="261" r:id="rId6"/>
    <p:sldId id="263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>
      <p:cViewPr varScale="1">
        <p:scale>
          <a:sx n="91" d="100"/>
          <a:sy n="91" d="100"/>
        </p:scale>
        <p:origin x="73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739384-06DA-4275-B0A2-A050CA9524D0}" type="doc">
      <dgm:prSet loTypeId="urn:microsoft.com/office/officeart/2005/8/layout/chevron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1E19F5A-AE05-467C-88B9-384BAEC9E5B4}">
      <dgm:prSet phldrT="[Text]"/>
      <dgm:spPr>
        <a:solidFill>
          <a:schemeClr val="tx2">
            <a:lumMod val="40000"/>
            <a:lumOff val="60000"/>
          </a:schemeClr>
        </a:solidFill>
        <a:ln>
          <a:solidFill>
            <a:schemeClr val="accent1"/>
          </a:solidFill>
        </a:ln>
      </dgm:spPr>
      <dgm:t>
        <a:bodyPr/>
        <a:lstStyle/>
        <a:p>
          <a:r>
            <a:rPr lang="en-GB" dirty="0"/>
            <a:t>Part 1</a:t>
          </a:r>
        </a:p>
      </dgm:t>
    </dgm:pt>
    <dgm:pt modelId="{2B4CCAA7-E2F0-4323-A7CD-3FA14935B9E3}" type="parTrans" cxnId="{59C2C661-BBE4-4574-A0FA-A2D9AF07EBED}">
      <dgm:prSet/>
      <dgm:spPr/>
      <dgm:t>
        <a:bodyPr/>
        <a:lstStyle/>
        <a:p>
          <a:endParaRPr lang="en-GB"/>
        </a:p>
      </dgm:t>
    </dgm:pt>
    <dgm:pt modelId="{07B4D61A-EA0F-4881-9122-E6733CC6B078}" type="sibTrans" cxnId="{59C2C661-BBE4-4574-A0FA-A2D9AF07EBED}">
      <dgm:prSet/>
      <dgm:spPr/>
      <dgm:t>
        <a:bodyPr/>
        <a:lstStyle/>
        <a:p>
          <a:endParaRPr lang="en-GB"/>
        </a:p>
      </dgm:t>
    </dgm:pt>
    <dgm:pt modelId="{3D17CC5A-4830-4916-85B8-7909AD186F44}">
      <dgm:prSet phldrT="[Text]" custT="1"/>
      <dgm:spPr>
        <a:ln>
          <a:solidFill>
            <a:schemeClr val="accent1"/>
          </a:solidFill>
        </a:ln>
      </dgm:spPr>
      <dgm:t>
        <a:bodyPr/>
        <a:lstStyle/>
        <a:p>
          <a:r>
            <a:rPr lang="en-GB" sz="2000" b="1" dirty="0"/>
            <a:t>ACEs</a:t>
          </a:r>
          <a:r>
            <a:rPr lang="en-GB" sz="2000" b="1" baseline="0" dirty="0"/>
            <a:t> and the Police</a:t>
          </a:r>
          <a:endParaRPr lang="en-GB" sz="2000" b="1" dirty="0"/>
        </a:p>
      </dgm:t>
    </dgm:pt>
    <dgm:pt modelId="{62606D30-2D4E-4600-86C4-A97671C46E94}" type="parTrans" cxnId="{B60C99E5-9F5E-4D8B-AE3D-C67E4C58D813}">
      <dgm:prSet/>
      <dgm:spPr/>
      <dgm:t>
        <a:bodyPr/>
        <a:lstStyle/>
        <a:p>
          <a:endParaRPr lang="en-GB"/>
        </a:p>
      </dgm:t>
    </dgm:pt>
    <dgm:pt modelId="{8D20B30E-54D5-4C0C-A22C-8DA3E0B631A3}" type="sibTrans" cxnId="{B60C99E5-9F5E-4D8B-AE3D-C67E4C58D813}">
      <dgm:prSet/>
      <dgm:spPr/>
      <dgm:t>
        <a:bodyPr/>
        <a:lstStyle/>
        <a:p>
          <a:endParaRPr lang="en-GB"/>
        </a:p>
      </dgm:t>
    </dgm:pt>
    <dgm:pt modelId="{BEB014FC-F2BE-4B08-9C2E-1E48B0502E54}">
      <dgm:prSet phldrT="[Text]" custT="1"/>
      <dgm:spPr>
        <a:ln>
          <a:solidFill>
            <a:schemeClr val="accent1"/>
          </a:solidFill>
        </a:ln>
      </dgm:spPr>
      <dgm:t>
        <a:bodyPr/>
        <a:lstStyle/>
        <a:p>
          <a:r>
            <a:rPr lang="en-GB" sz="2000" dirty="0"/>
            <a:t>Half day training</a:t>
          </a:r>
        </a:p>
      </dgm:t>
    </dgm:pt>
    <dgm:pt modelId="{1BC332F1-AEFD-401A-B600-4655B965732D}" type="parTrans" cxnId="{1B9136EF-0987-496F-8CF2-614DE96E36ED}">
      <dgm:prSet/>
      <dgm:spPr/>
      <dgm:t>
        <a:bodyPr/>
        <a:lstStyle/>
        <a:p>
          <a:endParaRPr lang="en-GB"/>
        </a:p>
      </dgm:t>
    </dgm:pt>
    <dgm:pt modelId="{168AC23F-0B49-4B25-87EB-5EE8C8848006}" type="sibTrans" cxnId="{1B9136EF-0987-496F-8CF2-614DE96E36ED}">
      <dgm:prSet/>
      <dgm:spPr/>
      <dgm:t>
        <a:bodyPr/>
        <a:lstStyle/>
        <a:p>
          <a:endParaRPr lang="en-GB"/>
        </a:p>
      </dgm:t>
    </dgm:pt>
    <dgm:pt modelId="{210C0272-7192-4707-9526-16154C41B93C}">
      <dgm:prSet phldrT="[Text]"/>
      <dgm:spPr>
        <a:solidFill>
          <a:schemeClr val="accent1">
            <a:lumMod val="75000"/>
          </a:schemeClr>
        </a:solidFill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r>
            <a:rPr lang="en-GB" dirty="0"/>
            <a:t>Part 2</a:t>
          </a:r>
        </a:p>
      </dgm:t>
    </dgm:pt>
    <dgm:pt modelId="{0AD46AB1-5C95-46F9-94E1-5AAC409E93A7}" type="parTrans" cxnId="{54814938-2143-4AEB-A0C9-3BEC1DAE000D}">
      <dgm:prSet/>
      <dgm:spPr/>
      <dgm:t>
        <a:bodyPr/>
        <a:lstStyle/>
        <a:p>
          <a:endParaRPr lang="en-GB"/>
        </a:p>
      </dgm:t>
    </dgm:pt>
    <dgm:pt modelId="{50A7C6A6-7CF9-4D15-99A3-F4226306EE5C}" type="sibTrans" cxnId="{54814938-2143-4AEB-A0C9-3BEC1DAE000D}">
      <dgm:prSet/>
      <dgm:spPr/>
      <dgm:t>
        <a:bodyPr/>
        <a:lstStyle/>
        <a:p>
          <a:endParaRPr lang="en-GB"/>
        </a:p>
      </dgm:t>
    </dgm:pt>
    <dgm:pt modelId="{9F6A54EF-F0A8-4077-87F8-37296E29171F}">
      <dgm:prSet phldrT="[Text]" custT="1"/>
      <dgm:spPr>
        <a:ln>
          <a:solidFill>
            <a:schemeClr val="accent1"/>
          </a:solidFill>
        </a:ln>
      </dgm:spPr>
      <dgm:t>
        <a:bodyPr/>
        <a:lstStyle/>
        <a:p>
          <a:r>
            <a:rPr lang="en-GB" sz="2000" b="1" dirty="0"/>
            <a:t>ACEs - Trauma informed approach and </a:t>
          </a:r>
          <a:r>
            <a:rPr lang="en-GB" sz="2000" b="1" dirty="0" smtClean="0"/>
            <a:t>tactical </a:t>
          </a:r>
          <a:r>
            <a:rPr lang="en-GB" sz="2000" b="1" dirty="0"/>
            <a:t>options</a:t>
          </a:r>
        </a:p>
      </dgm:t>
    </dgm:pt>
    <dgm:pt modelId="{54331F0F-7F05-4E52-A28B-56ED19D832F7}" type="parTrans" cxnId="{F817DECB-C966-449A-90D4-58245B3B9538}">
      <dgm:prSet/>
      <dgm:spPr/>
      <dgm:t>
        <a:bodyPr/>
        <a:lstStyle/>
        <a:p>
          <a:endParaRPr lang="en-GB"/>
        </a:p>
      </dgm:t>
    </dgm:pt>
    <dgm:pt modelId="{F0F3D63C-BEEC-460F-B568-888E0DC99C68}" type="sibTrans" cxnId="{F817DECB-C966-449A-90D4-58245B3B9538}">
      <dgm:prSet/>
      <dgm:spPr/>
      <dgm:t>
        <a:bodyPr/>
        <a:lstStyle/>
        <a:p>
          <a:endParaRPr lang="en-GB"/>
        </a:p>
      </dgm:t>
    </dgm:pt>
    <dgm:pt modelId="{EFC55739-1AF9-4785-9AAB-FDB1D98CFBC8}">
      <dgm:prSet phldrT="[Text]" custT="1"/>
      <dgm:spPr>
        <a:ln>
          <a:solidFill>
            <a:schemeClr val="accent1"/>
          </a:solidFill>
        </a:ln>
      </dgm:spPr>
      <dgm:t>
        <a:bodyPr/>
        <a:lstStyle/>
        <a:p>
          <a:r>
            <a:rPr lang="en-GB" sz="2000" dirty="0"/>
            <a:t>Half day training</a:t>
          </a:r>
        </a:p>
      </dgm:t>
    </dgm:pt>
    <dgm:pt modelId="{83822969-D548-4902-99F0-26B9B12904B4}" type="parTrans" cxnId="{22CEF1AA-8106-46D5-93EF-3ADA9764BADB}">
      <dgm:prSet/>
      <dgm:spPr/>
      <dgm:t>
        <a:bodyPr/>
        <a:lstStyle/>
        <a:p>
          <a:endParaRPr lang="en-GB"/>
        </a:p>
      </dgm:t>
    </dgm:pt>
    <dgm:pt modelId="{84FD173E-6F04-40B1-BF33-E5823DB3FAA9}" type="sibTrans" cxnId="{22CEF1AA-8106-46D5-93EF-3ADA9764BADB}">
      <dgm:prSet/>
      <dgm:spPr/>
      <dgm:t>
        <a:bodyPr/>
        <a:lstStyle/>
        <a:p>
          <a:endParaRPr lang="en-GB"/>
        </a:p>
      </dgm:t>
    </dgm:pt>
    <dgm:pt modelId="{31DA3FA2-D0F4-4799-8B46-3CE2617C3BE2}">
      <dgm:prSet phldrT="[Text]"/>
      <dgm:spPr>
        <a:solidFill>
          <a:schemeClr val="tx2">
            <a:lumMod val="75000"/>
          </a:schemeClr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en-GB" dirty="0"/>
            <a:t>Part 3</a:t>
          </a:r>
        </a:p>
      </dgm:t>
    </dgm:pt>
    <dgm:pt modelId="{2F386650-5EDA-4CC0-9363-EA109F658E6D}" type="parTrans" cxnId="{176579DF-D149-4238-AC48-F955ACC3EC59}">
      <dgm:prSet/>
      <dgm:spPr/>
      <dgm:t>
        <a:bodyPr/>
        <a:lstStyle/>
        <a:p>
          <a:endParaRPr lang="en-GB"/>
        </a:p>
      </dgm:t>
    </dgm:pt>
    <dgm:pt modelId="{23B0834B-1C68-48D2-9E29-E70C17CACF7A}" type="sibTrans" cxnId="{176579DF-D149-4238-AC48-F955ACC3EC59}">
      <dgm:prSet/>
      <dgm:spPr/>
      <dgm:t>
        <a:bodyPr/>
        <a:lstStyle/>
        <a:p>
          <a:endParaRPr lang="en-GB"/>
        </a:p>
      </dgm:t>
    </dgm:pt>
    <dgm:pt modelId="{69A27D5E-4406-4E04-B2AA-5CB21A58B21C}">
      <dgm:prSet phldrT="[Text]" custT="1"/>
      <dgm:spPr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en-GB" sz="2000" b="1" dirty="0"/>
            <a:t>ACEs, Early Intervention &amp; Multi Agency working</a:t>
          </a:r>
        </a:p>
      </dgm:t>
    </dgm:pt>
    <dgm:pt modelId="{FB3A9B02-99AC-42D5-8ECA-7636830825CC}" type="parTrans" cxnId="{C4A73DC4-0A6A-4FA2-9B47-8B1768CF00FC}">
      <dgm:prSet/>
      <dgm:spPr/>
      <dgm:t>
        <a:bodyPr/>
        <a:lstStyle/>
        <a:p>
          <a:endParaRPr lang="en-GB"/>
        </a:p>
      </dgm:t>
    </dgm:pt>
    <dgm:pt modelId="{8BAFE6F7-D61D-4B4F-8FAD-08A3CBA289F2}" type="sibTrans" cxnId="{C4A73DC4-0A6A-4FA2-9B47-8B1768CF00FC}">
      <dgm:prSet/>
      <dgm:spPr/>
      <dgm:t>
        <a:bodyPr/>
        <a:lstStyle/>
        <a:p>
          <a:endParaRPr lang="en-GB"/>
        </a:p>
      </dgm:t>
    </dgm:pt>
    <dgm:pt modelId="{E2E50EDA-CE8C-4D1D-95B9-E36F65E72CCA}">
      <dgm:prSet phldrT="[Text]" custT="1"/>
      <dgm:spPr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en-GB" sz="2000" dirty="0"/>
            <a:t>Half day training</a:t>
          </a:r>
        </a:p>
      </dgm:t>
    </dgm:pt>
    <dgm:pt modelId="{6997455A-0CC7-4F51-B073-8647518C7E86}" type="parTrans" cxnId="{D20504AD-5B0B-4401-9880-546C22B799C5}">
      <dgm:prSet/>
      <dgm:spPr/>
      <dgm:t>
        <a:bodyPr/>
        <a:lstStyle/>
        <a:p>
          <a:endParaRPr lang="en-GB"/>
        </a:p>
      </dgm:t>
    </dgm:pt>
    <dgm:pt modelId="{6826FF66-1EA5-4202-99F5-E773282AA4BD}" type="sibTrans" cxnId="{D20504AD-5B0B-4401-9880-546C22B799C5}">
      <dgm:prSet/>
      <dgm:spPr/>
      <dgm:t>
        <a:bodyPr/>
        <a:lstStyle/>
        <a:p>
          <a:endParaRPr lang="en-GB"/>
        </a:p>
      </dgm:t>
    </dgm:pt>
    <dgm:pt modelId="{771ACD25-9DC2-477E-969D-4F6932DB8868}">
      <dgm:prSet phldrT="[Text]" custT="1"/>
      <dgm:spPr>
        <a:ln>
          <a:solidFill>
            <a:schemeClr val="accent1"/>
          </a:solidFill>
        </a:ln>
      </dgm:spPr>
      <dgm:t>
        <a:bodyPr/>
        <a:lstStyle/>
        <a:p>
          <a:r>
            <a:rPr lang="en-GB" sz="2000" dirty="0"/>
            <a:t>For Response Officers and Neighbourhood Policing Teams</a:t>
          </a:r>
        </a:p>
      </dgm:t>
    </dgm:pt>
    <dgm:pt modelId="{308C4C03-11F5-4325-A1EB-9D887897A3AC}" type="parTrans" cxnId="{FFD36C97-C578-466D-91D6-A9595023993B}">
      <dgm:prSet/>
      <dgm:spPr/>
      <dgm:t>
        <a:bodyPr/>
        <a:lstStyle/>
        <a:p>
          <a:endParaRPr lang="en-GB"/>
        </a:p>
      </dgm:t>
    </dgm:pt>
    <dgm:pt modelId="{A51C8C24-749D-4EFC-812F-31801ABC25BC}" type="sibTrans" cxnId="{FFD36C97-C578-466D-91D6-A9595023993B}">
      <dgm:prSet/>
      <dgm:spPr/>
      <dgm:t>
        <a:bodyPr/>
        <a:lstStyle/>
        <a:p>
          <a:endParaRPr lang="en-GB"/>
        </a:p>
      </dgm:t>
    </dgm:pt>
    <dgm:pt modelId="{AD1E20F7-0BE9-4EFA-919E-C6B0934E2BC8}">
      <dgm:prSet phldrT="[Text]" custT="1"/>
      <dgm:spPr>
        <a:ln>
          <a:solidFill>
            <a:schemeClr val="accent1"/>
          </a:solidFill>
        </a:ln>
      </dgm:spPr>
      <dgm:t>
        <a:bodyPr/>
        <a:lstStyle/>
        <a:p>
          <a:r>
            <a:rPr lang="en-GB" sz="2000" dirty="0"/>
            <a:t>For Response Officers and Neighbourhood Policing Teams</a:t>
          </a:r>
        </a:p>
      </dgm:t>
    </dgm:pt>
    <dgm:pt modelId="{F0E5104B-CDC6-46EE-A3F6-072ED6AC1B88}" type="parTrans" cxnId="{0D50DD4B-0A7D-47D4-9C4C-C23C23562C8C}">
      <dgm:prSet/>
      <dgm:spPr/>
      <dgm:t>
        <a:bodyPr/>
        <a:lstStyle/>
        <a:p>
          <a:endParaRPr lang="en-GB"/>
        </a:p>
      </dgm:t>
    </dgm:pt>
    <dgm:pt modelId="{2821C254-09EE-4114-91DD-2C5F15F14EBD}" type="sibTrans" cxnId="{0D50DD4B-0A7D-47D4-9C4C-C23C23562C8C}">
      <dgm:prSet/>
      <dgm:spPr/>
      <dgm:t>
        <a:bodyPr/>
        <a:lstStyle/>
        <a:p>
          <a:endParaRPr lang="en-GB"/>
        </a:p>
      </dgm:t>
    </dgm:pt>
    <dgm:pt modelId="{34E55AB8-8D57-4348-B17E-BA44A91519B8}">
      <dgm:prSet/>
      <dgm:spPr>
        <a:ln>
          <a:solidFill>
            <a:schemeClr val="accent1"/>
          </a:solidFill>
        </a:ln>
      </dgm:spPr>
      <dgm:t>
        <a:bodyPr/>
        <a:lstStyle/>
        <a:p>
          <a:endParaRPr lang="en-GB" sz="1300" dirty="0"/>
        </a:p>
      </dgm:t>
    </dgm:pt>
    <dgm:pt modelId="{79F56212-F815-4127-8865-A45526FCE833}" type="parTrans" cxnId="{036485B6-D061-4A28-97E3-699648D0FBE5}">
      <dgm:prSet/>
      <dgm:spPr/>
      <dgm:t>
        <a:bodyPr/>
        <a:lstStyle/>
        <a:p>
          <a:endParaRPr lang="en-GB"/>
        </a:p>
      </dgm:t>
    </dgm:pt>
    <dgm:pt modelId="{CB3A5E23-9FC9-4647-B06C-16C1CD1CD73F}" type="sibTrans" cxnId="{036485B6-D061-4A28-97E3-699648D0FBE5}">
      <dgm:prSet/>
      <dgm:spPr/>
      <dgm:t>
        <a:bodyPr/>
        <a:lstStyle/>
        <a:p>
          <a:endParaRPr lang="en-GB"/>
        </a:p>
      </dgm:t>
    </dgm:pt>
    <dgm:pt modelId="{8BC453DE-D604-48DC-8E42-BA40FA1A90A3}">
      <dgm:prSet phldrT="[Text]" custT="1"/>
      <dgm:spPr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en-GB" sz="2000" dirty="0"/>
            <a:t>For Neighbourhood Policing Teams only</a:t>
          </a:r>
        </a:p>
      </dgm:t>
    </dgm:pt>
    <dgm:pt modelId="{E8F5C90E-E84E-4C64-B0BB-1D0C1C90A538}" type="parTrans" cxnId="{9056B312-AD43-40E3-BD0C-C5913BCA9BF9}">
      <dgm:prSet/>
      <dgm:spPr/>
      <dgm:t>
        <a:bodyPr/>
        <a:lstStyle/>
        <a:p>
          <a:endParaRPr lang="en-GB"/>
        </a:p>
      </dgm:t>
    </dgm:pt>
    <dgm:pt modelId="{0418F7F7-8486-419B-9E15-5BB26503D2A4}" type="sibTrans" cxnId="{9056B312-AD43-40E3-BD0C-C5913BCA9BF9}">
      <dgm:prSet/>
      <dgm:spPr/>
      <dgm:t>
        <a:bodyPr/>
        <a:lstStyle/>
        <a:p>
          <a:endParaRPr lang="en-GB"/>
        </a:p>
      </dgm:t>
    </dgm:pt>
    <dgm:pt modelId="{BB513F43-32B3-449B-83AF-4FCB69CCDDB9}" type="pres">
      <dgm:prSet presAssocID="{A9739384-06DA-4275-B0A2-A050CA9524D0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FBA4588-3AE1-4978-85BE-7EE44BE1EF7A}" type="pres">
      <dgm:prSet presAssocID="{21E19F5A-AE05-467C-88B9-384BAEC9E5B4}" presName="composite" presStyleCnt="0"/>
      <dgm:spPr/>
    </dgm:pt>
    <dgm:pt modelId="{C854F660-BB6D-49E3-A689-3F6CA8536E6E}" type="pres">
      <dgm:prSet presAssocID="{21E19F5A-AE05-467C-88B9-384BAEC9E5B4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8E37420-C5DF-4179-A947-6CE7A9C26422}" type="pres">
      <dgm:prSet presAssocID="{21E19F5A-AE05-467C-88B9-384BAEC9E5B4}" presName="descendantText" presStyleLbl="alignAcc1" presStyleIdx="0" presStyleCnt="3" custLinFactNeighborX="0" custLinFactNeighborY="-3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FFC0F85-62E6-45CF-AF9A-8F5EFF07910D}" type="pres">
      <dgm:prSet presAssocID="{07B4D61A-EA0F-4881-9122-E6733CC6B078}" presName="sp" presStyleCnt="0"/>
      <dgm:spPr/>
    </dgm:pt>
    <dgm:pt modelId="{E48FB993-8DF8-4439-B0F5-AEADEF6FF8EB}" type="pres">
      <dgm:prSet presAssocID="{210C0272-7192-4707-9526-16154C41B93C}" presName="composite" presStyleCnt="0"/>
      <dgm:spPr/>
    </dgm:pt>
    <dgm:pt modelId="{52953CB0-8E80-42A0-BCF7-23CD0B271904}" type="pres">
      <dgm:prSet presAssocID="{210C0272-7192-4707-9526-16154C41B93C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4677D6F-0762-4AEF-AF69-3A00652A42AB}" type="pres">
      <dgm:prSet presAssocID="{210C0272-7192-4707-9526-16154C41B93C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7FAFD1C-C333-4D42-9E69-AAA08F4F0B9A}" type="pres">
      <dgm:prSet presAssocID="{50A7C6A6-7CF9-4D15-99A3-F4226306EE5C}" presName="sp" presStyleCnt="0"/>
      <dgm:spPr/>
    </dgm:pt>
    <dgm:pt modelId="{75F7FBFB-A134-4E5E-BD17-2276F75CAB05}" type="pres">
      <dgm:prSet presAssocID="{31DA3FA2-D0F4-4799-8B46-3CE2617C3BE2}" presName="composite" presStyleCnt="0"/>
      <dgm:spPr/>
    </dgm:pt>
    <dgm:pt modelId="{CBBC2097-8297-4FAD-AFD0-89EE01508CB2}" type="pres">
      <dgm:prSet presAssocID="{31DA3FA2-D0F4-4799-8B46-3CE2617C3BE2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D26B1E5-2D10-42BF-8575-394F8CA64713}" type="pres">
      <dgm:prSet presAssocID="{31DA3FA2-D0F4-4799-8B46-3CE2617C3BE2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2CF45AC-49E2-472C-BAB8-E65AD98A9545}" type="presOf" srcId="{69A27D5E-4406-4E04-B2AA-5CB21A58B21C}" destId="{7D26B1E5-2D10-42BF-8575-394F8CA64713}" srcOrd="0" destOrd="0" presId="urn:microsoft.com/office/officeart/2005/8/layout/chevron2"/>
    <dgm:cxn modelId="{B9CC8777-9FBB-4996-97AD-A860498E6DF3}" type="presOf" srcId="{210C0272-7192-4707-9526-16154C41B93C}" destId="{52953CB0-8E80-42A0-BCF7-23CD0B271904}" srcOrd="0" destOrd="0" presId="urn:microsoft.com/office/officeart/2005/8/layout/chevron2"/>
    <dgm:cxn modelId="{2997FC69-9520-4DCD-B4BB-7822F1B2EC22}" type="presOf" srcId="{E2E50EDA-CE8C-4D1D-95B9-E36F65E72CCA}" destId="{7D26B1E5-2D10-42BF-8575-394F8CA64713}" srcOrd="0" destOrd="1" presId="urn:microsoft.com/office/officeart/2005/8/layout/chevron2"/>
    <dgm:cxn modelId="{9CBF78AC-D84A-4321-B7CA-C4DD1F60EABD}" type="presOf" srcId="{9F6A54EF-F0A8-4077-87F8-37296E29171F}" destId="{A4677D6F-0762-4AEF-AF69-3A00652A42AB}" srcOrd="0" destOrd="0" presId="urn:microsoft.com/office/officeart/2005/8/layout/chevron2"/>
    <dgm:cxn modelId="{A680B293-C37E-40DD-A035-2886F4516D81}" type="presOf" srcId="{8BC453DE-D604-48DC-8E42-BA40FA1A90A3}" destId="{7D26B1E5-2D10-42BF-8575-394F8CA64713}" srcOrd="0" destOrd="2" presId="urn:microsoft.com/office/officeart/2005/8/layout/chevron2"/>
    <dgm:cxn modelId="{D20504AD-5B0B-4401-9880-546C22B799C5}" srcId="{31DA3FA2-D0F4-4799-8B46-3CE2617C3BE2}" destId="{E2E50EDA-CE8C-4D1D-95B9-E36F65E72CCA}" srcOrd="1" destOrd="0" parTransId="{6997455A-0CC7-4F51-B073-8647518C7E86}" sibTransId="{6826FF66-1EA5-4202-99F5-E773282AA4BD}"/>
    <dgm:cxn modelId="{54814938-2143-4AEB-A0C9-3BEC1DAE000D}" srcId="{A9739384-06DA-4275-B0A2-A050CA9524D0}" destId="{210C0272-7192-4707-9526-16154C41B93C}" srcOrd="1" destOrd="0" parTransId="{0AD46AB1-5C95-46F9-94E1-5AAC409E93A7}" sibTransId="{50A7C6A6-7CF9-4D15-99A3-F4226306EE5C}"/>
    <dgm:cxn modelId="{9056B312-AD43-40E3-BD0C-C5913BCA9BF9}" srcId="{31DA3FA2-D0F4-4799-8B46-3CE2617C3BE2}" destId="{8BC453DE-D604-48DC-8E42-BA40FA1A90A3}" srcOrd="2" destOrd="0" parTransId="{E8F5C90E-E84E-4C64-B0BB-1D0C1C90A538}" sibTransId="{0418F7F7-8486-419B-9E15-5BB26503D2A4}"/>
    <dgm:cxn modelId="{B6D9FCA1-FC07-4036-89BF-09E719AF258D}" type="presOf" srcId="{34E55AB8-8D57-4348-B17E-BA44A91519B8}" destId="{A4677D6F-0762-4AEF-AF69-3A00652A42AB}" srcOrd="0" destOrd="3" presId="urn:microsoft.com/office/officeart/2005/8/layout/chevron2"/>
    <dgm:cxn modelId="{F817DECB-C966-449A-90D4-58245B3B9538}" srcId="{210C0272-7192-4707-9526-16154C41B93C}" destId="{9F6A54EF-F0A8-4077-87F8-37296E29171F}" srcOrd="0" destOrd="0" parTransId="{54331F0F-7F05-4E52-A28B-56ED19D832F7}" sibTransId="{F0F3D63C-BEEC-460F-B568-888E0DC99C68}"/>
    <dgm:cxn modelId="{C2439D99-A7F0-408A-A18A-F8D72E58A89B}" type="presOf" srcId="{EFC55739-1AF9-4785-9AAB-FDB1D98CFBC8}" destId="{A4677D6F-0762-4AEF-AF69-3A00652A42AB}" srcOrd="0" destOrd="1" presId="urn:microsoft.com/office/officeart/2005/8/layout/chevron2"/>
    <dgm:cxn modelId="{2F3C9A4B-0015-41DD-B406-7BE5A1092E71}" type="presOf" srcId="{BEB014FC-F2BE-4B08-9C2E-1E48B0502E54}" destId="{B8E37420-C5DF-4179-A947-6CE7A9C26422}" srcOrd="0" destOrd="1" presId="urn:microsoft.com/office/officeart/2005/8/layout/chevron2"/>
    <dgm:cxn modelId="{93E93441-E355-40B1-B877-E30444A41AD7}" type="presOf" srcId="{771ACD25-9DC2-477E-969D-4F6932DB8868}" destId="{B8E37420-C5DF-4179-A947-6CE7A9C26422}" srcOrd="0" destOrd="2" presId="urn:microsoft.com/office/officeart/2005/8/layout/chevron2"/>
    <dgm:cxn modelId="{7B41AF68-E96B-431D-A814-210C58B7A8BD}" type="presOf" srcId="{3D17CC5A-4830-4916-85B8-7909AD186F44}" destId="{B8E37420-C5DF-4179-A947-6CE7A9C26422}" srcOrd="0" destOrd="0" presId="urn:microsoft.com/office/officeart/2005/8/layout/chevron2"/>
    <dgm:cxn modelId="{B60C99E5-9F5E-4D8B-AE3D-C67E4C58D813}" srcId="{21E19F5A-AE05-467C-88B9-384BAEC9E5B4}" destId="{3D17CC5A-4830-4916-85B8-7909AD186F44}" srcOrd="0" destOrd="0" parTransId="{62606D30-2D4E-4600-86C4-A97671C46E94}" sibTransId="{8D20B30E-54D5-4C0C-A22C-8DA3E0B631A3}"/>
    <dgm:cxn modelId="{0D50DD4B-0A7D-47D4-9C4C-C23C23562C8C}" srcId="{210C0272-7192-4707-9526-16154C41B93C}" destId="{AD1E20F7-0BE9-4EFA-919E-C6B0934E2BC8}" srcOrd="2" destOrd="0" parTransId="{F0E5104B-CDC6-46EE-A3F6-072ED6AC1B88}" sibTransId="{2821C254-09EE-4114-91DD-2C5F15F14EBD}"/>
    <dgm:cxn modelId="{1B9136EF-0987-496F-8CF2-614DE96E36ED}" srcId="{21E19F5A-AE05-467C-88B9-384BAEC9E5B4}" destId="{BEB014FC-F2BE-4B08-9C2E-1E48B0502E54}" srcOrd="1" destOrd="0" parTransId="{1BC332F1-AEFD-401A-B600-4655B965732D}" sibTransId="{168AC23F-0B49-4B25-87EB-5EE8C8848006}"/>
    <dgm:cxn modelId="{59C2C661-BBE4-4574-A0FA-A2D9AF07EBED}" srcId="{A9739384-06DA-4275-B0A2-A050CA9524D0}" destId="{21E19F5A-AE05-467C-88B9-384BAEC9E5B4}" srcOrd="0" destOrd="0" parTransId="{2B4CCAA7-E2F0-4323-A7CD-3FA14935B9E3}" sibTransId="{07B4D61A-EA0F-4881-9122-E6733CC6B078}"/>
    <dgm:cxn modelId="{ECD81005-D159-49DA-9D66-FFE34C89CD42}" type="presOf" srcId="{AD1E20F7-0BE9-4EFA-919E-C6B0934E2BC8}" destId="{A4677D6F-0762-4AEF-AF69-3A00652A42AB}" srcOrd="0" destOrd="2" presId="urn:microsoft.com/office/officeart/2005/8/layout/chevron2"/>
    <dgm:cxn modelId="{22CEF1AA-8106-46D5-93EF-3ADA9764BADB}" srcId="{210C0272-7192-4707-9526-16154C41B93C}" destId="{EFC55739-1AF9-4785-9AAB-FDB1D98CFBC8}" srcOrd="1" destOrd="0" parTransId="{83822969-D548-4902-99F0-26B9B12904B4}" sibTransId="{84FD173E-6F04-40B1-BF33-E5823DB3FAA9}"/>
    <dgm:cxn modelId="{FFD36C97-C578-466D-91D6-A9595023993B}" srcId="{21E19F5A-AE05-467C-88B9-384BAEC9E5B4}" destId="{771ACD25-9DC2-477E-969D-4F6932DB8868}" srcOrd="2" destOrd="0" parTransId="{308C4C03-11F5-4325-A1EB-9D887897A3AC}" sibTransId="{A51C8C24-749D-4EFC-812F-31801ABC25BC}"/>
    <dgm:cxn modelId="{176579DF-D149-4238-AC48-F955ACC3EC59}" srcId="{A9739384-06DA-4275-B0A2-A050CA9524D0}" destId="{31DA3FA2-D0F4-4799-8B46-3CE2617C3BE2}" srcOrd="2" destOrd="0" parTransId="{2F386650-5EDA-4CC0-9363-EA109F658E6D}" sibTransId="{23B0834B-1C68-48D2-9E29-E70C17CACF7A}"/>
    <dgm:cxn modelId="{51B62C7E-B6B7-4BA4-B867-0FB5F8879085}" type="presOf" srcId="{31DA3FA2-D0F4-4799-8B46-3CE2617C3BE2}" destId="{CBBC2097-8297-4FAD-AFD0-89EE01508CB2}" srcOrd="0" destOrd="0" presId="urn:microsoft.com/office/officeart/2005/8/layout/chevron2"/>
    <dgm:cxn modelId="{036485B6-D061-4A28-97E3-699648D0FBE5}" srcId="{210C0272-7192-4707-9526-16154C41B93C}" destId="{34E55AB8-8D57-4348-B17E-BA44A91519B8}" srcOrd="3" destOrd="0" parTransId="{79F56212-F815-4127-8865-A45526FCE833}" sibTransId="{CB3A5E23-9FC9-4647-B06C-16C1CD1CD73F}"/>
    <dgm:cxn modelId="{C4A73DC4-0A6A-4FA2-9B47-8B1768CF00FC}" srcId="{31DA3FA2-D0F4-4799-8B46-3CE2617C3BE2}" destId="{69A27D5E-4406-4E04-B2AA-5CB21A58B21C}" srcOrd="0" destOrd="0" parTransId="{FB3A9B02-99AC-42D5-8ECA-7636830825CC}" sibTransId="{8BAFE6F7-D61D-4B4F-8FAD-08A3CBA289F2}"/>
    <dgm:cxn modelId="{B73ADB72-F932-46E6-806E-AEA4DDAA4C04}" type="presOf" srcId="{21E19F5A-AE05-467C-88B9-384BAEC9E5B4}" destId="{C854F660-BB6D-49E3-A689-3F6CA8536E6E}" srcOrd="0" destOrd="0" presId="urn:microsoft.com/office/officeart/2005/8/layout/chevron2"/>
    <dgm:cxn modelId="{8C099807-81C0-4B8C-9165-7FDC42AAB5FA}" type="presOf" srcId="{A9739384-06DA-4275-B0A2-A050CA9524D0}" destId="{BB513F43-32B3-449B-83AF-4FCB69CCDDB9}" srcOrd="0" destOrd="0" presId="urn:microsoft.com/office/officeart/2005/8/layout/chevron2"/>
    <dgm:cxn modelId="{08982E77-48E1-471D-ABDA-54453113DAE3}" type="presParOf" srcId="{BB513F43-32B3-449B-83AF-4FCB69CCDDB9}" destId="{2FBA4588-3AE1-4978-85BE-7EE44BE1EF7A}" srcOrd="0" destOrd="0" presId="urn:microsoft.com/office/officeart/2005/8/layout/chevron2"/>
    <dgm:cxn modelId="{558BA625-1523-4955-805A-3A8C90ADD992}" type="presParOf" srcId="{2FBA4588-3AE1-4978-85BE-7EE44BE1EF7A}" destId="{C854F660-BB6D-49E3-A689-3F6CA8536E6E}" srcOrd="0" destOrd="0" presId="urn:microsoft.com/office/officeart/2005/8/layout/chevron2"/>
    <dgm:cxn modelId="{5AD97BD5-4C9F-490C-BED1-F8650D0678A7}" type="presParOf" srcId="{2FBA4588-3AE1-4978-85BE-7EE44BE1EF7A}" destId="{B8E37420-C5DF-4179-A947-6CE7A9C26422}" srcOrd="1" destOrd="0" presId="urn:microsoft.com/office/officeart/2005/8/layout/chevron2"/>
    <dgm:cxn modelId="{5D13966D-7C28-40E4-85E3-12E0F899AF76}" type="presParOf" srcId="{BB513F43-32B3-449B-83AF-4FCB69CCDDB9}" destId="{7FFC0F85-62E6-45CF-AF9A-8F5EFF07910D}" srcOrd="1" destOrd="0" presId="urn:microsoft.com/office/officeart/2005/8/layout/chevron2"/>
    <dgm:cxn modelId="{308AB876-AFB4-4FDF-97D6-F300A4FE4039}" type="presParOf" srcId="{BB513F43-32B3-449B-83AF-4FCB69CCDDB9}" destId="{E48FB993-8DF8-4439-B0F5-AEADEF6FF8EB}" srcOrd="2" destOrd="0" presId="urn:microsoft.com/office/officeart/2005/8/layout/chevron2"/>
    <dgm:cxn modelId="{8B2494F7-0A0E-40EF-BA2A-C24C699E062D}" type="presParOf" srcId="{E48FB993-8DF8-4439-B0F5-AEADEF6FF8EB}" destId="{52953CB0-8E80-42A0-BCF7-23CD0B271904}" srcOrd="0" destOrd="0" presId="urn:microsoft.com/office/officeart/2005/8/layout/chevron2"/>
    <dgm:cxn modelId="{8BB613A6-F35D-4983-9DFF-546FC4444A59}" type="presParOf" srcId="{E48FB993-8DF8-4439-B0F5-AEADEF6FF8EB}" destId="{A4677D6F-0762-4AEF-AF69-3A00652A42AB}" srcOrd="1" destOrd="0" presId="urn:microsoft.com/office/officeart/2005/8/layout/chevron2"/>
    <dgm:cxn modelId="{C63035E9-3DD1-4303-8AAB-8DF585FD7A7E}" type="presParOf" srcId="{BB513F43-32B3-449B-83AF-4FCB69CCDDB9}" destId="{C7FAFD1C-C333-4D42-9E69-AAA08F4F0B9A}" srcOrd="3" destOrd="0" presId="urn:microsoft.com/office/officeart/2005/8/layout/chevron2"/>
    <dgm:cxn modelId="{B14EA79F-4793-47FD-8345-3D012859D771}" type="presParOf" srcId="{BB513F43-32B3-449B-83AF-4FCB69CCDDB9}" destId="{75F7FBFB-A134-4E5E-BD17-2276F75CAB05}" srcOrd="4" destOrd="0" presId="urn:microsoft.com/office/officeart/2005/8/layout/chevron2"/>
    <dgm:cxn modelId="{652F79C0-C664-4DA5-B585-A574B83373C9}" type="presParOf" srcId="{75F7FBFB-A134-4E5E-BD17-2276F75CAB05}" destId="{CBBC2097-8297-4FAD-AFD0-89EE01508CB2}" srcOrd="0" destOrd="0" presId="urn:microsoft.com/office/officeart/2005/8/layout/chevron2"/>
    <dgm:cxn modelId="{EEB5428D-BB83-4C44-BC42-20E8F9CF295C}" type="presParOf" srcId="{75F7FBFB-A134-4E5E-BD17-2276F75CAB05}" destId="{7D26B1E5-2D10-42BF-8575-394F8CA64713}" srcOrd="1" destOrd="0" presId="urn:microsoft.com/office/officeart/2005/8/layout/chevron2"/>
  </dgm:cxnLst>
  <dgm:bg/>
  <dgm:whole>
    <a:ln>
      <a:solidFill>
        <a:schemeClr val="tx2">
          <a:lumMod val="75000"/>
        </a:schemeClr>
      </a:solidFill>
    </a:ln>
  </dgm:whole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3F9EB2-E155-4EFB-8D3A-77DCB5DBAC28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B68FF84-59D0-40D8-BF4D-4197CF22A41C}">
      <dgm:prSet phldrT="[Text]" custT="1"/>
      <dgm:spPr>
        <a:solidFill>
          <a:schemeClr val="tx2">
            <a:lumMod val="40000"/>
            <a:lumOff val="60000"/>
          </a:schemeClr>
        </a:solidFill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r>
            <a:rPr lang="en-GB" sz="2800" dirty="0" smtClean="0"/>
            <a:t>Part 1</a:t>
          </a:r>
          <a:endParaRPr lang="en-GB" sz="2800" dirty="0"/>
        </a:p>
      </dgm:t>
    </dgm:pt>
    <dgm:pt modelId="{AC3F40B0-F95C-454B-A6CB-91CE56F06233}" type="parTrans" cxnId="{1B2A607A-242D-4D26-8E1E-03DE20E81163}">
      <dgm:prSet/>
      <dgm:spPr/>
      <dgm:t>
        <a:bodyPr/>
        <a:lstStyle/>
        <a:p>
          <a:endParaRPr lang="en-GB"/>
        </a:p>
      </dgm:t>
    </dgm:pt>
    <dgm:pt modelId="{9EDFD81A-95FE-4720-97C3-C30F641362AC}" type="sibTrans" cxnId="{1B2A607A-242D-4D26-8E1E-03DE20E81163}">
      <dgm:prSet/>
      <dgm:spPr/>
      <dgm:t>
        <a:bodyPr/>
        <a:lstStyle/>
        <a:p>
          <a:endParaRPr lang="en-GB"/>
        </a:p>
      </dgm:t>
    </dgm:pt>
    <dgm:pt modelId="{72752999-935D-4CDD-9B87-73D870FBB518}">
      <dgm:prSet phldrT="[Text]" custT="1"/>
      <dgm:spPr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r>
            <a:rPr lang="en-GB" sz="2800" b="1" dirty="0" smtClean="0"/>
            <a:t>ACEs and the Police</a:t>
          </a:r>
          <a:endParaRPr lang="en-GB" sz="2800" b="1" dirty="0"/>
        </a:p>
      </dgm:t>
    </dgm:pt>
    <dgm:pt modelId="{BF080DC2-ACCC-487F-9EA3-2F21496D4DD9}" type="parTrans" cxnId="{2401086D-9F3C-4286-8BE4-B8AD97D8236F}">
      <dgm:prSet/>
      <dgm:spPr/>
      <dgm:t>
        <a:bodyPr/>
        <a:lstStyle/>
        <a:p>
          <a:endParaRPr lang="en-GB"/>
        </a:p>
      </dgm:t>
    </dgm:pt>
    <dgm:pt modelId="{CE265A04-B4DD-414F-B712-935209DE48A0}" type="sibTrans" cxnId="{2401086D-9F3C-4286-8BE4-B8AD97D8236F}">
      <dgm:prSet/>
      <dgm:spPr/>
      <dgm:t>
        <a:bodyPr/>
        <a:lstStyle/>
        <a:p>
          <a:endParaRPr lang="en-GB"/>
        </a:p>
      </dgm:t>
    </dgm:pt>
    <dgm:pt modelId="{50360DD6-3373-4AE6-8FD9-B513A6E3675D}">
      <dgm:prSet custT="1"/>
      <dgm:spPr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r>
            <a:rPr lang="en-GB" sz="2000" dirty="0" smtClean="0"/>
            <a:t>Half day training</a:t>
          </a:r>
          <a:endParaRPr lang="en-GB" sz="2000" dirty="0"/>
        </a:p>
      </dgm:t>
    </dgm:pt>
    <dgm:pt modelId="{AAECAC75-EFA2-4CC2-9C2E-44AE8CE17DE9}" type="parTrans" cxnId="{8D62F4AA-76AF-4E4C-AA63-6FC2572F91FE}">
      <dgm:prSet/>
      <dgm:spPr/>
      <dgm:t>
        <a:bodyPr/>
        <a:lstStyle/>
        <a:p>
          <a:endParaRPr lang="en-GB"/>
        </a:p>
      </dgm:t>
    </dgm:pt>
    <dgm:pt modelId="{4E313FAC-A9E8-44AB-BB26-F79F36041DD3}" type="sibTrans" cxnId="{8D62F4AA-76AF-4E4C-AA63-6FC2572F91FE}">
      <dgm:prSet/>
      <dgm:spPr/>
      <dgm:t>
        <a:bodyPr/>
        <a:lstStyle/>
        <a:p>
          <a:endParaRPr lang="en-GB"/>
        </a:p>
      </dgm:t>
    </dgm:pt>
    <dgm:pt modelId="{2CEE674F-64A3-4951-BBBE-36FA57515B42}">
      <dgm:prSet custT="1"/>
      <dgm:spPr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r>
            <a:rPr lang="en-US" sz="2000" dirty="0" smtClean="0"/>
            <a:t>For Response Officers and Neighbourhood Policing Teams</a:t>
          </a:r>
          <a:endParaRPr lang="en-GB" sz="2000" dirty="0"/>
        </a:p>
      </dgm:t>
    </dgm:pt>
    <dgm:pt modelId="{EA6BE953-52E4-498A-A67D-6EA7727516A3}" type="parTrans" cxnId="{03FFE3C6-3D6C-4D99-A8A9-5051213E070B}">
      <dgm:prSet/>
      <dgm:spPr/>
      <dgm:t>
        <a:bodyPr/>
        <a:lstStyle/>
        <a:p>
          <a:endParaRPr lang="en-GB"/>
        </a:p>
      </dgm:t>
    </dgm:pt>
    <dgm:pt modelId="{BA92E435-2FF7-4EEC-A0DB-FC8C503F01AF}" type="sibTrans" cxnId="{03FFE3C6-3D6C-4D99-A8A9-5051213E070B}">
      <dgm:prSet/>
      <dgm:spPr/>
      <dgm:t>
        <a:bodyPr/>
        <a:lstStyle/>
        <a:p>
          <a:endParaRPr lang="en-GB"/>
        </a:p>
      </dgm:t>
    </dgm:pt>
    <dgm:pt modelId="{1749DB80-F80C-40E2-B0D7-AB8253B2A115}" type="pres">
      <dgm:prSet presAssocID="{1C3F9EB2-E155-4EFB-8D3A-77DCB5DBAC28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7F55200-3F60-43FD-8FCD-69EC1D4C207D}" type="pres">
      <dgm:prSet presAssocID="{BB68FF84-59D0-40D8-BF4D-4197CF22A41C}" presName="composite" presStyleCnt="0"/>
      <dgm:spPr/>
    </dgm:pt>
    <dgm:pt modelId="{04839EF7-8A99-4668-947B-BF76C7081E8D}" type="pres">
      <dgm:prSet presAssocID="{BB68FF84-59D0-40D8-BF4D-4197CF22A41C}" presName="parentText" presStyleLbl="alignNode1" presStyleIdx="0" presStyleCnt="1" custScaleX="135151" custScaleY="110311" custLinFactNeighborX="-31628" custLinFactNeighborY="-1462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D549BAB-11CC-4CB3-A8D8-F19B78FD86DD}" type="pres">
      <dgm:prSet presAssocID="{BB68FF84-59D0-40D8-BF4D-4197CF22A41C}" presName="descendantText" presStyleLbl="alignAcc1" presStyleIdx="0" presStyleCnt="1" custScaleY="148893" custLinFactNeighborX="-813" custLinFactNeighborY="99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401086D-9F3C-4286-8BE4-B8AD97D8236F}" srcId="{BB68FF84-59D0-40D8-BF4D-4197CF22A41C}" destId="{72752999-935D-4CDD-9B87-73D870FBB518}" srcOrd="0" destOrd="0" parTransId="{BF080DC2-ACCC-487F-9EA3-2F21496D4DD9}" sibTransId="{CE265A04-B4DD-414F-B712-935209DE48A0}"/>
    <dgm:cxn modelId="{E842EF48-A528-495B-A280-866A9A4263D7}" type="presOf" srcId="{BB68FF84-59D0-40D8-BF4D-4197CF22A41C}" destId="{04839EF7-8A99-4668-947B-BF76C7081E8D}" srcOrd="0" destOrd="0" presId="urn:microsoft.com/office/officeart/2005/8/layout/chevron2"/>
    <dgm:cxn modelId="{2601B2C7-6B82-4460-861C-12BE3B6FC9C3}" type="presOf" srcId="{72752999-935D-4CDD-9B87-73D870FBB518}" destId="{BD549BAB-11CC-4CB3-A8D8-F19B78FD86DD}" srcOrd="0" destOrd="0" presId="urn:microsoft.com/office/officeart/2005/8/layout/chevron2"/>
    <dgm:cxn modelId="{FC7B97F7-729D-478F-A645-C797E13487D9}" type="presOf" srcId="{50360DD6-3373-4AE6-8FD9-B513A6E3675D}" destId="{BD549BAB-11CC-4CB3-A8D8-F19B78FD86DD}" srcOrd="0" destOrd="1" presId="urn:microsoft.com/office/officeart/2005/8/layout/chevron2"/>
    <dgm:cxn modelId="{4A2C0974-A9FA-427E-8952-EE7D326A8BA6}" type="presOf" srcId="{1C3F9EB2-E155-4EFB-8D3A-77DCB5DBAC28}" destId="{1749DB80-F80C-40E2-B0D7-AB8253B2A115}" srcOrd="0" destOrd="0" presId="urn:microsoft.com/office/officeart/2005/8/layout/chevron2"/>
    <dgm:cxn modelId="{1B2A607A-242D-4D26-8E1E-03DE20E81163}" srcId="{1C3F9EB2-E155-4EFB-8D3A-77DCB5DBAC28}" destId="{BB68FF84-59D0-40D8-BF4D-4197CF22A41C}" srcOrd="0" destOrd="0" parTransId="{AC3F40B0-F95C-454B-A6CB-91CE56F06233}" sibTransId="{9EDFD81A-95FE-4720-97C3-C30F641362AC}"/>
    <dgm:cxn modelId="{8D62F4AA-76AF-4E4C-AA63-6FC2572F91FE}" srcId="{BB68FF84-59D0-40D8-BF4D-4197CF22A41C}" destId="{50360DD6-3373-4AE6-8FD9-B513A6E3675D}" srcOrd="1" destOrd="0" parTransId="{AAECAC75-EFA2-4CC2-9C2E-44AE8CE17DE9}" sibTransId="{4E313FAC-A9E8-44AB-BB26-F79F36041DD3}"/>
    <dgm:cxn modelId="{03FFE3C6-3D6C-4D99-A8A9-5051213E070B}" srcId="{BB68FF84-59D0-40D8-BF4D-4197CF22A41C}" destId="{2CEE674F-64A3-4951-BBBE-36FA57515B42}" srcOrd="2" destOrd="0" parTransId="{EA6BE953-52E4-498A-A67D-6EA7727516A3}" sibTransId="{BA92E435-2FF7-4EEC-A0DB-FC8C503F01AF}"/>
    <dgm:cxn modelId="{D791D96F-4787-4D91-9BF9-55F5A365E099}" type="presOf" srcId="{2CEE674F-64A3-4951-BBBE-36FA57515B42}" destId="{BD549BAB-11CC-4CB3-A8D8-F19B78FD86DD}" srcOrd="0" destOrd="2" presId="urn:microsoft.com/office/officeart/2005/8/layout/chevron2"/>
    <dgm:cxn modelId="{FFEBF4DE-2874-44FF-95A8-4130DCBBF228}" type="presParOf" srcId="{1749DB80-F80C-40E2-B0D7-AB8253B2A115}" destId="{37F55200-3F60-43FD-8FCD-69EC1D4C207D}" srcOrd="0" destOrd="0" presId="urn:microsoft.com/office/officeart/2005/8/layout/chevron2"/>
    <dgm:cxn modelId="{F2EB419F-1873-4D35-99F2-D76169BD623F}" type="presParOf" srcId="{37F55200-3F60-43FD-8FCD-69EC1D4C207D}" destId="{04839EF7-8A99-4668-947B-BF76C7081E8D}" srcOrd="0" destOrd="0" presId="urn:microsoft.com/office/officeart/2005/8/layout/chevron2"/>
    <dgm:cxn modelId="{082631B5-A986-44B1-81B6-508875C7EF1B}" type="presParOf" srcId="{37F55200-3F60-43FD-8FCD-69EC1D4C207D}" destId="{BD549BAB-11CC-4CB3-A8D8-F19B78FD86D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3F9EB2-E155-4EFB-8D3A-77DCB5DBAC28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B68FF84-59D0-40D8-BF4D-4197CF22A41C}">
      <dgm:prSet phldrT="[Text]" custT="1"/>
      <dgm:spPr>
        <a:solidFill>
          <a:schemeClr val="tx2">
            <a:lumMod val="60000"/>
            <a:lumOff val="40000"/>
          </a:schemeClr>
        </a:solidFill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r>
            <a:rPr lang="en-GB" sz="2800" dirty="0" smtClean="0"/>
            <a:t>Part 2</a:t>
          </a:r>
          <a:endParaRPr lang="en-GB" sz="2800" dirty="0"/>
        </a:p>
      </dgm:t>
    </dgm:pt>
    <dgm:pt modelId="{AC3F40B0-F95C-454B-A6CB-91CE56F06233}" type="parTrans" cxnId="{1B2A607A-242D-4D26-8E1E-03DE20E81163}">
      <dgm:prSet/>
      <dgm:spPr/>
      <dgm:t>
        <a:bodyPr/>
        <a:lstStyle/>
        <a:p>
          <a:endParaRPr lang="en-GB"/>
        </a:p>
      </dgm:t>
    </dgm:pt>
    <dgm:pt modelId="{9EDFD81A-95FE-4720-97C3-C30F641362AC}" type="sibTrans" cxnId="{1B2A607A-242D-4D26-8E1E-03DE20E81163}">
      <dgm:prSet/>
      <dgm:spPr/>
      <dgm:t>
        <a:bodyPr/>
        <a:lstStyle/>
        <a:p>
          <a:endParaRPr lang="en-GB"/>
        </a:p>
      </dgm:t>
    </dgm:pt>
    <dgm:pt modelId="{72752999-935D-4CDD-9B87-73D870FBB518}">
      <dgm:prSet phldrT="[Text]" custT="1"/>
      <dgm:spPr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endParaRPr lang="en-GB" sz="2800" b="1" dirty="0"/>
        </a:p>
      </dgm:t>
    </dgm:pt>
    <dgm:pt modelId="{BF080DC2-ACCC-487F-9EA3-2F21496D4DD9}" type="parTrans" cxnId="{2401086D-9F3C-4286-8BE4-B8AD97D8236F}">
      <dgm:prSet/>
      <dgm:spPr/>
      <dgm:t>
        <a:bodyPr/>
        <a:lstStyle/>
        <a:p>
          <a:endParaRPr lang="en-GB"/>
        </a:p>
      </dgm:t>
    </dgm:pt>
    <dgm:pt modelId="{CE265A04-B4DD-414F-B712-935209DE48A0}" type="sibTrans" cxnId="{2401086D-9F3C-4286-8BE4-B8AD97D8236F}">
      <dgm:prSet/>
      <dgm:spPr/>
      <dgm:t>
        <a:bodyPr/>
        <a:lstStyle/>
        <a:p>
          <a:endParaRPr lang="en-GB"/>
        </a:p>
      </dgm:t>
    </dgm:pt>
    <dgm:pt modelId="{DE446C09-8647-4879-922D-A3C0575BF843}">
      <dgm:prSet custT="1"/>
      <dgm:spPr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r>
            <a:rPr lang="en-US" sz="2000" b="1" dirty="0" smtClean="0"/>
            <a:t>ACEs - Trauma informed approach and tactical options</a:t>
          </a:r>
          <a:endParaRPr lang="en-GB" sz="2000" b="1" dirty="0"/>
        </a:p>
      </dgm:t>
    </dgm:pt>
    <dgm:pt modelId="{9388BA42-51A8-4B5A-8A27-5F81D4A43F7F}" type="parTrans" cxnId="{8061C890-2149-439F-BD2D-4AE7ED53DD25}">
      <dgm:prSet/>
      <dgm:spPr/>
      <dgm:t>
        <a:bodyPr/>
        <a:lstStyle/>
        <a:p>
          <a:endParaRPr lang="en-GB"/>
        </a:p>
      </dgm:t>
    </dgm:pt>
    <dgm:pt modelId="{2DD545B1-827D-45D2-8870-DA77DA38A5FB}" type="sibTrans" cxnId="{8061C890-2149-439F-BD2D-4AE7ED53DD25}">
      <dgm:prSet/>
      <dgm:spPr/>
      <dgm:t>
        <a:bodyPr/>
        <a:lstStyle/>
        <a:p>
          <a:endParaRPr lang="en-GB"/>
        </a:p>
      </dgm:t>
    </dgm:pt>
    <dgm:pt modelId="{B338A8AD-326F-4506-8ACE-22FCF25115F4}">
      <dgm:prSet custT="1"/>
      <dgm:spPr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r>
            <a:rPr lang="en-GB" sz="2000" b="0" dirty="0" smtClean="0"/>
            <a:t>Half day training</a:t>
          </a:r>
          <a:endParaRPr lang="en-GB" sz="2000" b="0" dirty="0"/>
        </a:p>
      </dgm:t>
    </dgm:pt>
    <dgm:pt modelId="{A3F09476-D86D-47E3-8F7A-47ECC8A83E42}" type="parTrans" cxnId="{24396BC1-1316-4F3E-8DCA-0125FF4C362A}">
      <dgm:prSet/>
      <dgm:spPr/>
      <dgm:t>
        <a:bodyPr/>
        <a:lstStyle/>
        <a:p>
          <a:endParaRPr lang="en-GB"/>
        </a:p>
      </dgm:t>
    </dgm:pt>
    <dgm:pt modelId="{80EC5FF9-2F3C-4619-858C-B00C41D048A5}" type="sibTrans" cxnId="{24396BC1-1316-4F3E-8DCA-0125FF4C362A}">
      <dgm:prSet/>
      <dgm:spPr/>
      <dgm:t>
        <a:bodyPr/>
        <a:lstStyle/>
        <a:p>
          <a:endParaRPr lang="en-GB"/>
        </a:p>
      </dgm:t>
    </dgm:pt>
    <dgm:pt modelId="{B6CD9380-7789-4DF0-A220-5BAA1B7F90DC}">
      <dgm:prSet custT="1"/>
      <dgm:spPr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r>
            <a:rPr lang="en-US" sz="2000" b="0" dirty="0" smtClean="0"/>
            <a:t>For Response Officers and Neighbourhood Policing Teams</a:t>
          </a:r>
          <a:endParaRPr lang="en-GB" sz="2000" b="0" dirty="0"/>
        </a:p>
      </dgm:t>
    </dgm:pt>
    <dgm:pt modelId="{03DDF36D-2147-4745-AF94-2F989794CE9E}" type="parTrans" cxnId="{1FA04BA9-DBCC-4AB6-A270-77CA68E8FC9F}">
      <dgm:prSet/>
      <dgm:spPr/>
      <dgm:t>
        <a:bodyPr/>
        <a:lstStyle/>
        <a:p>
          <a:endParaRPr lang="en-GB"/>
        </a:p>
      </dgm:t>
    </dgm:pt>
    <dgm:pt modelId="{A749C689-0451-43C3-A07B-50DEFF0DB4CA}" type="sibTrans" cxnId="{1FA04BA9-DBCC-4AB6-A270-77CA68E8FC9F}">
      <dgm:prSet/>
      <dgm:spPr/>
      <dgm:t>
        <a:bodyPr/>
        <a:lstStyle/>
        <a:p>
          <a:endParaRPr lang="en-GB"/>
        </a:p>
      </dgm:t>
    </dgm:pt>
    <dgm:pt modelId="{604032D1-16CC-4756-8128-5BEC275D7E30}">
      <dgm:prSet custT="1"/>
      <dgm:spPr>
        <a:ln>
          <a:solidFill>
            <a:schemeClr val="tx2">
              <a:lumMod val="60000"/>
              <a:lumOff val="40000"/>
            </a:schemeClr>
          </a:solidFill>
        </a:ln>
      </dgm:spPr>
      <dgm:t>
        <a:bodyPr/>
        <a:lstStyle/>
        <a:p>
          <a:endParaRPr lang="en-GB" sz="2800" b="1" dirty="0"/>
        </a:p>
      </dgm:t>
    </dgm:pt>
    <dgm:pt modelId="{CC7555BF-17C0-4173-AF93-A279D680C963}" type="parTrans" cxnId="{0FC77ACA-9059-46B0-84E5-EAF61BAF1D48}">
      <dgm:prSet/>
      <dgm:spPr/>
      <dgm:t>
        <a:bodyPr/>
        <a:lstStyle/>
        <a:p>
          <a:endParaRPr lang="en-GB"/>
        </a:p>
      </dgm:t>
    </dgm:pt>
    <dgm:pt modelId="{75DA66EA-36D5-4401-BFBF-C747415AA454}" type="sibTrans" cxnId="{0FC77ACA-9059-46B0-84E5-EAF61BAF1D48}">
      <dgm:prSet/>
      <dgm:spPr/>
      <dgm:t>
        <a:bodyPr/>
        <a:lstStyle/>
        <a:p>
          <a:endParaRPr lang="en-GB"/>
        </a:p>
      </dgm:t>
    </dgm:pt>
    <dgm:pt modelId="{1749DB80-F80C-40E2-B0D7-AB8253B2A115}" type="pres">
      <dgm:prSet presAssocID="{1C3F9EB2-E155-4EFB-8D3A-77DCB5DBAC28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7F55200-3F60-43FD-8FCD-69EC1D4C207D}" type="pres">
      <dgm:prSet presAssocID="{BB68FF84-59D0-40D8-BF4D-4197CF22A41C}" presName="composite" presStyleCnt="0"/>
      <dgm:spPr/>
    </dgm:pt>
    <dgm:pt modelId="{04839EF7-8A99-4668-947B-BF76C7081E8D}" type="pres">
      <dgm:prSet presAssocID="{BB68FF84-59D0-40D8-BF4D-4197CF22A41C}" presName="parentText" presStyleLbl="alignNode1" presStyleIdx="0" presStyleCnt="1" custScaleX="135151" custScaleY="110311" custLinFactNeighborX="-31628" custLinFactNeighborY="-1462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D549BAB-11CC-4CB3-A8D8-F19B78FD86DD}" type="pres">
      <dgm:prSet presAssocID="{BB68FF84-59D0-40D8-BF4D-4197CF22A41C}" presName="descendantText" presStyleLbl="alignAcc1" presStyleIdx="0" presStyleCnt="1" custScaleY="148893" custLinFactNeighborX="-813" custLinFactNeighborY="99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84E2720-F3D5-4532-AE6C-81256D192779}" type="presOf" srcId="{BB68FF84-59D0-40D8-BF4D-4197CF22A41C}" destId="{04839EF7-8A99-4668-947B-BF76C7081E8D}" srcOrd="0" destOrd="0" presId="urn:microsoft.com/office/officeart/2005/8/layout/chevron2"/>
    <dgm:cxn modelId="{24396BC1-1316-4F3E-8DCA-0125FF4C362A}" srcId="{BB68FF84-59D0-40D8-BF4D-4197CF22A41C}" destId="{B338A8AD-326F-4506-8ACE-22FCF25115F4}" srcOrd="2" destOrd="0" parTransId="{A3F09476-D86D-47E3-8F7A-47ECC8A83E42}" sibTransId="{80EC5FF9-2F3C-4619-858C-B00C41D048A5}"/>
    <dgm:cxn modelId="{098AADD9-5C60-4D17-B3C5-E446EBE6BC8A}" type="presOf" srcId="{B6CD9380-7789-4DF0-A220-5BAA1B7F90DC}" destId="{BD549BAB-11CC-4CB3-A8D8-F19B78FD86DD}" srcOrd="0" destOrd="3" presId="urn:microsoft.com/office/officeart/2005/8/layout/chevron2"/>
    <dgm:cxn modelId="{8061C890-2149-439F-BD2D-4AE7ED53DD25}" srcId="{BB68FF84-59D0-40D8-BF4D-4197CF22A41C}" destId="{DE446C09-8647-4879-922D-A3C0575BF843}" srcOrd="1" destOrd="0" parTransId="{9388BA42-51A8-4B5A-8A27-5F81D4A43F7F}" sibTransId="{2DD545B1-827D-45D2-8870-DA77DA38A5FB}"/>
    <dgm:cxn modelId="{1B2A607A-242D-4D26-8E1E-03DE20E81163}" srcId="{1C3F9EB2-E155-4EFB-8D3A-77DCB5DBAC28}" destId="{BB68FF84-59D0-40D8-BF4D-4197CF22A41C}" srcOrd="0" destOrd="0" parTransId="{AC3F40B0-F95C-454B-A6CB-91CE56F06233}" sibTransId="{9EDFD81A-95FE-4720-97C3-C30F641362AC}"/>
    <dgm:cxn modelId="{A3AB9B7F-89C6-4540-937F-6E554968A35E}" type="presOf" srcId="{1C3F9EB2-E155-4EFB-8D3A-77DCB5DBAC28}" destId="{1749DB80-F80C-40E2-B0D7-AB8253B2A115}" srcOrd="0" destOrd="0" presId="urn:microsoft.com/office/officeart/2005/8/layout/chevron2"/>
    <dgm:cxn modelId="{2401086D-9F3C-4286-8BE4-B8AD97D8236F}" srcId="{BB68FF84-59D0-40D8-BF4D-4197CF22A41C}" destId="{72752999-935D-4CDD-9B87-73D870FBB518}" srcOrd="0" destOrd="0" parTransId="{BF080DC2-ACCC-487F-9EA3-2F21496D4DD9}" sibTransId="{CE265A04-B4DD-414F-B712-935209DE48A0}"/>
    <dgm:cxn modelId="{1FA04BA9-DBCC-4AB6-A270-77CA68E8FC9F}" srcId="{BB68FF84-59D0-40D8-BF4D-4197CF22A41C}" destId="{B6CD9380-7789-4DF0-A220-5BAA1B7F90DC}" srcOrd="3" destOrd="0" parTransId="{03DDF36D-2147-4745-AF94-2F989794CE9E}" sibTransId="{A749C689-0451-43C3-A07B-50DEFF0DB4CA}"/>
    <dgm:cxn modelId="{88CE0606-A29B-4F78-AFE8-DFC4D227AF3A}" type="presOf" srcId="{DE446C09-8647-4879-922D-A3C0575BF843}" destId="{BD549BAB-11CC-4CB3-A8D8-F19B78FD86DD}" srcOrd="0" destOrd="1" presId="urn:microsoft.com/office/officeart/2005/8/layout/chevron2"/>
    <dgm:cxn modelId="{0FC77ACA-9059-46B0-84E5-EAF61BAF1D48}" srcId="{BB68FF84-59D0-40D8-BF4D-4197CF22A41C}" destId="{604032D1-16CC-4756-8128-5BEC275D7E30}" srcOrd="4" destOrd="0" parTransId="{CC7555BF-17C0-4173-AF93-A279D680C963}" sibTransId="{75DA66EA-36D5-4401-BFBF-C747415AA454}"/>
    <dgm:cxn modelId="{F484012E-CFE4-413B-9DCA-F8C9395A83E5}" type="presOf" srcId="{72752999-935D-4CDD-9B87-73D870FBB518}" destId="{BD549BAB-11CC-4CB3-A8D8-F19B78FD86DD}" srcOrd="0" destOrd="0" presId="urn:microsoft.com/office/officeart/2005/8/layout/chevron2"/>
    <dgm:cxn modelId="{114763B0-40F1-4970-B775-8EB20EFF62B7}" type="presOf" srcId="{604032D1-16CC-4756-8128-5BEC275D7E30}" destId="{BD549BAB-11CC-4CB3-A8D8-F19B78FD86DD}" srcOrd="0" destOrd="4" presId="urn:microsoft.com/office/officeart/2005/8/layout/chevron2"/>
    <dgm:cxn modelId="{DDFACE11-35F2-448A-BD39-199F35E5A938}" type="presOf" srcId="{B338A8AD-326F-4506-8ACE-22FCF25115F4}" destId="{BD549BAB-11CC-4CB3-A8D8-F19B78FD86DD}" srcOrd="0" destOrd="2" presId="urn:microsoft.com/office/officeart/2005/8/layout/chevron2"/>
    <dgm:cxn modelId="{BA13B0A2-1922-4941-BF4B-C36F2F410DDE}" type="presParOf" srcId="{1749DB80-F80C-40E2-B0D7-AB8253B2A115}" destId="{37F55200-3F60-43FD-8FCD-69EC1D4C207D}" srcOrd="0" destOrd="0" presId="urn:microsoft.com/office/officeart/2005/8/layout/chevron2"/>
    <dgm:cxn modelId="{6EC639D4-93FF-48FA-816F-358DB8B2CF42}" type="presParOf" srcId="{37F55200-3F60-43FD-8FCD-69EC1D4C207D}" destId="{04839EF7-8A99-4668-947B-BF76C7081E8D}" srcOrd="0" destOrd="0" presId="urn:microsoft.com/office/officeart/2005/8/layout/chevron2"/>
    <dgm:cxn modelId="{A89AA1B3-45C5-414B-A8F3-871B8BBA3827}" type="presParOf" srcId="{37F55200-3F60-43FD-8FCD-69EC1D4C207D}" destId="{BD549BAB-11CC-4CB3-A8D8-F19B78FD86D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3F9EB2-E155-4EFB-8D3A-77DCB5DBAC28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B68FF84-59D0-40D8-BF4D-4197CF22A41C}">
      <dgm:prSet phldrT="[Text]" custT="1"/>
      <dgm:spPr>
        <a:solidFill>
          <a:schemeClr val="tx2">
            <a:lumMod val="75000"/>
          </a:schemeClr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en-GB" sz="2800" dirty="0" smtClean="0"/>
            <a:t>Part 3</a:t>
          </a:r>
          <a:endParaRPr lang="en-GB" sz="2800" dirty="0"/>
        </a:p>
      </dgm:t>
    </dgm:pt>
    <dgm:pt modelId="{AC3F40B0-F95C-454B-A6CB-91CE56F06233}" type="parTrans" cxnId="{1B2A607A-242D-4D26-8E1E-03DE20E81163}">
      <dgm:prSet/>
      <dgm:spPr/>
      <dgm:t>
        <a:bodyPr/>
        <a:lstStyle/>
        <a:p>
          <a:endParaRPr lang="en-GB"/>
        </a:p>
      </dgm:t>
    </dgm:pt>
    <dgm:pt modelId="{9EDFD81A-95FE-4720-97C3-C30F641362AC}" type="sibTrans" cxnId="{1B2A607A-242D-4D26-8E1E-03DE20E81163}">
      <dgm:prSet/>
      <dgm:spPr/>
      <dgm:t>
        <a:bodyPr/>
        <a:lstStyle/>
        <a:p>
          <a:endParaRPr lang="en-GB"/>
        </a:p>
      </dgm:t>
    </dgm:pt>
    <dgm:pt modelId="{72752999-935D-4CDD-9B87-73D870FBB518}">
      <dgm:prSet phldrT="[Text]" custT="1"/>
      <dgm:spPr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endParaRPr lang="en-GB" sz="2800" b="1" dirty="0"/>
        </a:p>
      </dgm:t>
    </dgm:pt>
    <dgm:pt modelId="{BF080DC2-ACCC-487F-9EA3-2F21496D4DD9}" type="parTrans" cxnId="{2401086D-9F3C-4286-8BE4-B8AD97D8236F}">
      <dgm:prSet/>
      <dgm:spPr/>
      <dgm:t>
        <a:bodyPr/>
        <a:lstStyle/>
        <a:p>
          <a:endParaRPr lang="en-GB"/>
        </a:p>
      </dgm:t>
    </dgm:pt>
    <dgm:pt modelId="{CE265A04-B4DD-414F-B712-935209DE48A0}" type="sibTrans" cxnId="{2401086D-9F3C-4286-8BE4-B8AD97D8236F}">
      <dgm:prSet/>
      <dgm:spPr/>
      <dgm:t>
        <a:bodyPr/>
        <a:lstStyle/>
        <a:p>
          <a:endParaRPr lang="en-GB"/>
        </a:p>
      </dgm:t>
    </dgm:pt>
    <dgm:pt modelId="{DE446C09-8647-4879-922D-A3C0575BF843}">
      <dgm:prSet custT="1"/>
      <dgm:spPr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en-US" sz="2000" b="1" dirty="0" smtClean="0"/>
            <a:t>ACEs, Early Intervention &amp; Multi Agency working</a:t>
          </a:r>
          <a:endParaRPr lang="en-GB" sz="2000" b="1" dirty="0"/>
        </a:p>
      </dgm:t>
    </dgm:pt>
    <dgm:pt modelId="{9388BA42-51A8-4B5A-8A27-5F81D4A43F7F}" type="parTrans" cxnId="{8061C890-2149-439F-BD2D-4AE7ED53DD25}">
      <dgm:prSet/>
      <dgm:spPr/>
      <dgm:t>
        <a:bodyPr/>
        <a:lstStyle/>
        <a:p>
          <a:endParaRPr lang="en-GB"/>
        </a:p>
      </dgm:t>
    </dgm:pt>
    <dgm:pt modelId="{2DD545B1-827D-45D2-8870-DA77DA38A5FB}" type="sibTrans" cxnId="{8061C890-2149-439F-BD2D-4AE7ED53DD25}">
      <dgm:prSet/>
      <dgm:spPr/>
      <dgm:t>
        <a:bodyPr/>
        <a:lstStyle/>
        <a:p>
          <a:endParaRPr lang="en-GB"/>
        </a:p>
      </dgm:t>
    </dgm:pt>
    <dgm:pt modelId="{604032D1-16CC-4756-8128-5BEC275D7E30}">
      <dgm:prSet custT="1"/>
      <dgm:spPr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endParaRPr lang="en-GB" sz="2800" b="1" dirty="0"/>
        </a:p>
      </dgm:t>
    </dgm:pt>
    <dgm:pt modelId="{CC7555BF-17C0-4173-AF93-A279D680C963}" type="parTrans" cxnId="{0FC77ACA-9059-46B0-84E5-EAF61BAF1D48}">
      <dgm:prSet/>
      <dgm:spPr/>
      <dgm:t>
        <a:bodyPr/>
        <a:lstStyle/>
        <a:p>
          <a:endParaRPr lang="en-GB"/>
        </a:p>
      </dgm:t>
    </dgm:pt>
    <dgm:pt modelId="{75DA66EA-36D5-4401-BFBF-C747415AA454}" type="sibTrans" cxnId="{0FC77ACA-9059-46B0-84E5-EAF61BAF1D48}">
      <dgm:prSet/>
      <dgm:spPr/>
      <dgm:t>
        <a:bodyPr/>
        <a:lstStyle/>
        <a:p>
          <a:endParaRPr lang="en-GB"/>
        </a:p>
      </dgm:t>
    </dgm:pt>
    <dgm:pt modelId="{DBC03027-DD39-40BF-BBC6-65D19D59689C}">
      <dgm:prSet custT="1"/>
      <dgm:spPr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en-GB" sz="2000" b="0" dirty="0" smtClean="0"/>
            <a:t>Half day training</a:t>
          </a:r>
        </a:p>
      </dgm:t>
    </dgm:pt>
    <dgm:pt modelId="{A21B35CE-B7D3-408B-BF8C-35E63724D443}" type="parTrans" cxnId="{7ABFC7BD-7694-4968-8ACB-F73540286F99}">
      <dgm:prSet/>
      <dgm:spPr/>
      <dgm:t>
        <a:bodyPr/>
        <a:lstStyle/>
        <a:p>
          <a:endParaRPr lang="en-GB"/>
        </a:p>
      </dgm:t>
    </dgm:pt>
    <dgm:pt modelId="{6D9B95AC-88CE-4179-8DDF-50A2E6DAB643}" type="sibTrans" cxnId="{7ABFC7BD-7694-4968-8ACB-F73540286F99}">
      <dgm:prSet/>
      <dgm:spPr/>
      <dgm:t>
        <a:bodyPr/>
        <a:lstStyle/>
        <a:p>
          <a:endParaRPr lang="en-GB"/>
        </a:p>
      </dgm:t>
    </dgm:pt>
    <dgm:pt modelId="{378CAE72-667A-4473-84B3-5A4457AF0AA3}">
      <dgm:prSet custT="1"/>
      <dgm:spPr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en-US" sz="2000" b="0" dirty="0" smtClean="0"/>
            <a:t>For Neighbourhood Policing Teams only</a:t>
          </a:r>
          <a:endParaRPr lang="en-GB" sz="2000" b="0" dirty="0" smtClean="0"/>
        </a:p>
      </dgm:t>
    </dgm:pt>
    <dgm:pt modelId="{B8B543C3-C43D-46F6-BFA6-BC727386DBFA}" type="parTrans" cxnId="{96E8059C-C02B-4F07-87B2-654F675D393B}">
      <dgm:prSet/>
      <dgm:spPr/>
      <dgm:t>
        <a:bodyPr/>
        <a:lstStyle/>
        <a:p>
          <a:endParaRPr lang="en-GB"/>
        </a:p>
      </dgm:t>
    </dgm:pt>
    <dgm:pt modelId="{2C858028-DB32-40F3-8FF1-794DDA377495}" type="sibTrans" cxnId="{96E8059C-C02B-4F07-87B2-654F675D393B}">
      <dgm:prSet/>
      <dgm:spPr/>
      <dgm:t>
        <a:bodyPr/>
        <a:lstStyle/>
        <a:p>
          <a:endParaRPr lang="en-GB"/>
        </a:p>
      </dgm:t>
    </dgm:pt>
    <dgm:pt modelId="{78BB40F0-9A58-44B2-BBEC-C78E55F8A132}">
      <dgm:prSet custT="1"/>
      <dgm:spPr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endParaRPr lang="en-GB" sz="2000" b="1" dirty="0" smtClean="0"/>
        </a:p>
      </dgm:t>
    </dgm:pt>
    <dgm:pt modelId="{8A2FF717-785E-48C3-8EFE-4D3B569F900D}" type="parTrans" cxnId="{BB0F408E-20AD-4426-BC8A-ED3CAC5992E8}">
      <dgm:prSet/>
      <dgm:spPr/>
      <dgm:t>
        <a:bodyPr/>
        <a:lstStyle/>
        <a:p>
          <a:endParaRPr lang="en-GB"/>
        </a:p>
      </dgm:t>
    </dgm:pt>
    <dgm:pt modelId="{28DC912F-3049-494A-ACC2-F11EE969FD71}" type="sibTrans" cxnId="{BB0F408E-20AD-4426-BC8A-ED3CAC5992E8}">
      <dgm:prSet/>
      <dgm:spPr/>
      <dgm:t>
        <a:bodyPr/>
        <a:lstStyle/>
        <a:p>
          <a:endParaRPr lang="en-GB"/>
        </a:p>
      </dgm:t>
    </dgm:pt>
    <dgm:pt modelId="{1749DB80-F80C-40E2-B0D7-AB8253B2A115}" type="pres">
      <dgm:prSet presAssocID="{1C3F9EB2-E155-4EFB-8D3A-77DCB5DBAC28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7F55200-3F60-43FD-8FCD-69EC1D4C207D}" type="pres">
      <dgm:prSet presAssocID="{BB68FF84-59D0-40D8-BF4D-4197CF22A41C}" presName="composite" presStyleCnt="0"/>
      <dgm:spPr/>
    </dgm:pt>
    <dgm:pt modelId="{04839EF7-8A99-4668-947B-BF76C7081E8D}" type="pres">
      <dgm:prSet presAssocID="{BB68FF84-59D0-40D8-BF4D-4197CF22A41C}" presName="parentText" presStyleLbl="alignNode1" presStyleIdx="0" presStyleCnt="1" custScaleX="135151" custScaleY="110311" custLinFactNeighborX="-31628" custLinFactNeighborY="-1462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D549BAB-11CC-4CB3-A8D8-F19B78FD86DD}" type="pres">
      <dgm:prSet presAssocID="{BB68FF84-59D0-40D8-BF4D-4197CF22A41C}" presName="descendantText" presStyleLbl="alignAcc1" presStyleIdx="0" presStyleCnt="1" custScaleY="184085" custLinFactNeighborX="-813" custLinFactNeighborY="99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ABFC7BD-7694-4968-8ACB-F73540286F99}" srcId="{BB68FF84-59D0-40D8-BF4D-4197CF22A41C}" destId="{DBC03027-DD39-40BF-BBC6-65D19D59689C}" srcOrd="2" destOrd="0" parTransId="{A21B35CE-B7D3-408B-BF8C-35E63724D443}" sibTransId="{6D9B95AC-88CE-4179-8DDF-50A2E6DAB643}"/>
    <dgm:cxn modelId="{2401086D-9F3C-4286-8BE4-B8AD97D8236F}" srcId="{BB68FF84-59D0-40D8-BF4D-4197CF22A41C}" destId="{72752999-935D-4CDD-9B87-73D870FBB518}" srcOrd="0" destOrd="0" parTransId="{BF080DC2-ACCC-487F-9EA3-2F21496D4DD9}" sibTransId="{CE265A04-B4DD-414F-B712-935209DE48A0}"/>
    <dgm:cxn modelId="{04D4E210-214A-454E-9C9B-AF3D1023E474}" type="presOf" srcId="{DBC03027-DD39-40BF-BBC6-65D19D59689C}" destId="{BD549BAB-11CC-4CB3-A8D8-F19B78FD86DD}" srcOrd="0" destOrd="2" presId="urn:microsoft.com/office/officeart/2005/8/layout/chevron2"/>
    <dgm:cxn modelId="{3C3EE843-3F62-4218-B61F-B66D41AB60A3}" type="presOf" srcId="{78BB40F0-9A58-44B2-BBEC-C78E55F8A132}" destId="{BD549BAB-11CC-4CB3-A8D8-F19B78FD86DD}" srcOrd="0" destOrd="4" presId="urn:microsoft.com/office/officeart/2005/8/layout/chevron2"/>
    <dgm:cxn modelId="{597DADE4-D50A-4136-A45D-7FAEBA0F2637}" type="presOf" srcId="{72752999-935D-4CDD-9B87-73D870FBB518}" destId="{BD549BAB-11CC-4CB3-A8D8-F19B78FD86DD}" srcOrd="0" destOrd="0" presId="urn:microsoft.com/office/officeart/2005/8/layout/chevron2"/>
    <dgm:cxn modelId="{9A6BCC1D-8028-40F1-985F-A59FD275F6EA}" type="presOf" srcId="{BB68FF84-59D0-40D8-BF4D-4197CF22A41C}" destId="{04839EF7-8A99-4668-947B-BF76C7081E8D}" srcOrd="0" destOrd="0" presId="urn:microsoft.com/office/officeart/2005/8/layout/chevron2"/>
    <dgm:cxn modelId="{62F61CA1-731E-44BF-977A-BC028FB630F4}" type="presOf" srcId="{378CAE72-667A-4473-84B3-5A4457AF0AA3}" destId="{BD549BAB-11CC-4CB3-A8D8-F19B78FD86DD}" srcOrd="0" destOrd="3" presId="urn:microsoft.com/office/officeart/2005/8/layout/chevron2"/>
    <dgm:cxn modelId="{8061C890-2149-439F-BD2D-4AE7ED53DD25}" srcId="{BB68FF84-59D0-40D8-BF4D-4197CF22A41C}" destId="{DE446C09-8647-4879-922D-A3C0575BF843}" srcOrd="1" destOrd="0" parTransId="{9388BA42-51A8-4B5A-8A27-5F81D4A43F7F}" sibTransId="{2DD545B1-827D-45D2-8870-DA77DA38A5FB}"/>
    <dgm:cxn modelId="{1B2A607A-242D-4D26-8E1E-03DE20E81163}" srcId="{1C3F9EB2-E155-4EFB-8D3A-77DCB5DBAC28}" destId="{BB68FF84-59D0-40D8-BF4D-4197CF22A41C}" srcOrd="0" destOrd="0" parTransId="{AC3F40B0-F95C-454B-A6CB-91CE56F06233}" sibTransId="{9EDFD81A-95FE-4720-97C3-C30F641362AC}"/>
    <dgm:cxn modelId="{ED1B6664-CC5C-4687-826A-E3D606C81A0E}" type="presOf" srcId="{1C3F9EB2-E155-4EFB-8D3A-77DCB5DBAC28}" destId="{1749DB80-F80C-40E2-B0D7-AB8253B2A115}" srcOrd="0" destOrd="0" presId="urn:microsoft.com/office/officeart/2005/8/layout/chevron2"/>
    <dgm:cxn modelId="{BB0F408E-20AD-4426-BC8A-ED3CAC5992E8}" srcId="{BB68FF84-59D0-40D8-BF4D-4197CF22A41C}" destId="{78BB40F0-9A58-44B2-BBEC-C78E55F8A132}" srcOrd="4" destOrd="0" parTransId="{8A2FF717-785E-48C3-8EFE-4D3B569F900D}" sibTransId="{28DC912F-3049-494A-ACC2-F11EE969FD71}"/>
    <dgm:cxn modelId="{0FC77ACA-9059-46B0-84E5-EAF61BAF1D48}" srcId="{BB68FF84-59D0-40D8-BF4D-4197CF22A41C}" destId="{604032D1-16CC-4756-8128-5BEC275D7E30}" srcOrd="5" destOrd="0" parTransId="{CC7555BF-17C0-4173-AF93-A279D680C963}" sibTransId="{75DA66EA-36D5-4401-BFBF-C747415AA454}"/>
    <dgm:cxn modelId="{38504889-3A3E-4679-9A71-EAF4EC86BC53}" type="presOf" srcId="{604032D1-16CC-4756-8128-5BEC275D7E30}" destId="{BD549BAB-11CC-4CB3-A8D8-F19B78FD86DD}" srcOrd="0" destOrd="5" presId="urn:microsoft.com/office/officeart/2005/8/layout/chevron2"/>
    <dgm:cxn modelId="{D054E379-D000-4F58-BCC2-011AAB56C770}" type="presOf" srcId="{DE446C09-8647-4879-922D-A3C0575BF843}" destId="{BD549BAB-11CC-4CB3-A8D8-F19B78FD86DD}" srcOrd="0" destOrd="1" presId="urn:microsoft.com/office/officeart/2005/8/layout/chevron2"/>
    <dgm:cxn modelId="{96E8059C-C02B-4F07-87B2-654F675D393B}" srcId="{BB68FF84-59D0-40D8-BF4D-4197CF22A41C}" destId="{378CAE72-667A-4473-84B3-5A4457AF0AA3}" srcOrd="3" destOrd="0" parTransId="{B8B543C3-C43D-46F6-BFA6-BC727386DBFA}" sibTransId="{2C858028-DB32-40F3-8FF1-794DDA377495}"/>
    <dgm:cxn modelId="{5B78D291-3EA7-4DC9-B5E8-BBFB864C3A1C}" type="presParOf" srcId="{1749DB80-F80C-40E2-B0D7-AB8253B2A115}" destId="{37F55200-3F60-43FD-8FCD-69EC1D4C207D}" srcOrd="0" destOrd="0" presId="urn:microsoft.com/office/officeart/2005/8/layout/chevron2"/>
    <dgm:cxn modelId="{9088E4CB-1550-4CAC-BFC6-F825ED711333}" type="presParOf" srcId="{37F55200-3F60-43FD-8FCD-69EC1D4C207D}" destId="{04839EF7-8A99-4668-947B-BF76C7081E8D}" srcOrd="0" destOrd="0" presId="urn:microsoft.com/office/officeart/2005/8/layout/chevron2"/>
    <dgm:cxn modelId="{643FB23C-DA4A-4E18-8D5B-9E24DAC0A5C9}" type="presParOf" srcId="{37F55200-3F60-43FD-8FCD-69EC1D4C207D}" destId="{BD549BAB-11CC-4CB3-A8D8-F19B78FD86D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54F660-BB6D-49E3-A689-3F6CA8536E6E}">
      <dsp:nvSpPr>
        <dsp:cNvPr id="0" name=""/>
        <dsp:cNvSpPr/>
      </dsp:nvSpPr>
      <dsp:spPr>
        <a:xfrm rot="5400000">
          <a:off x="-288865" y="291521"/>
          <a:ext cx="1925773" cy="1348041"/>
        </a:xfrm>
        <a:prstGeom prst="chevron">
          <a:avLst/>
        </a:prstGeom>
        <a:solidFill>
          <a:schemeClr val="tx2">
            <a:lumMod val="40000"/>
            <a:lumOff val="6000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/>
            <a:t>Part 1</a:t>
          </a:r>
        </a:p>
      </dsp:txBody>
      <dsp:txXfrm rot="-5400000">
        <a:off x="2" y="676676"/>
        <a:ext cx="1348041" cy="577732"/>
      </dsp:txXfrm>
    </dsp:sp>
    <dsp:sp modelId="{B8E37420-C5DF-4179-A947-6CE7A9C26422}">
      <dsp:nvSpPr>
        <dsp:cNvPr id="0" name=""/>
        <dsp:cNvSpPr/>
      </dsp:nvSpPr>
      <dsp:spPr>
        <a:xfrm rot="5400000">
          <a:off x="4162944" y="-2814903"/>
          <a:ext cx="1251752" cy="688155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b="1" kern="1200" dirty="0"/>
            <a:t>ACEs</a:t>
          </a:r>
          <a:r>
            <a:rPr lang="en-GB" sz="2000" b="1" kern="1200" baseline="0" dirty="0"/>
            <a:t> and the Police</a:t>
          </a:r>
          <a:endParaRPr lang="en-GB" sz="2000" b="1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Half day training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For Response Officers and Neighbourhood Policing Teams</a:t>
          </a:r>
        </a:p>
      </dsp:txBody>
      <dsp:txXfrm rot="-5400000">
        <a:off x="1348042" y="61104"/>
        <a:ext cx="6820453" cy="1129542"/>
      </dsp:txXfrm>
    </dsp:sp>
    <dsp:sp modelId="{52953CB0-8E80-42A0-BCF7-23CD0B271904}">
      <dsp:nvSpPr>
        <dsp:cNvPr id="0" name=""/>
        <dsp:cNvSpPr/>
      </dsp:nvSpPr>
      <dsp:spPr>
        <a:xfrm rot="5400000">
          <a:off x="-288865" y="2026279"/>
          <a:ext cx="1925773" cy="1348041"/>
        </a:xfrm>
        <a:prstGeom prst="chevron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tx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/>
            <a:t>Part 2</a:t>
          </a:r>
        </a:p>
      </dsp:txBody>
      <dsp:txXfrm rot="-5400000">
        <a:off x="2" y="2411434"/>
        <a:ext cx="1348041" cy="577732"/>
      </dsp:txXfrm>
    </dsp:sp>
    <dsp:sp modelId="{A4677D6F-0762-4AEF-AF69-3A00652A42AB}">
      <dsp:nvSpPr>
        <dsp:cNvPr id="0" name=""/>
        <dsp:cNvSpPr/>
      </dsp:nvSpPr>
      <dsp:spPr>
        <a:xfrm rot="5400000">
          <a:off x="4162944" y="-1077489"/>
          <a:ext cx="1251752" cy="688155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b="1" kern="1200" dirty="0"/>
            <a:t>ACEs - Trauma informed approach and </a:t>
          </a:r>
          <a:r>
            <a:rPr lang="en-GB" sz="2000" b="1" kern="1200" dirty="0" smtClean="0"/>
            <a:t>tactical </a:t>
          </a:r>
          <a:r>
            <a:rPr lang="en-GB" sz="2000" b="1" kern="1200" dirty="0"/>
            <a:t>options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Half day training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For Response Officers and Neighbourhood Policing Teams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300" kern="1200" dirty="0"/>
        </a:p>
      </dsp:txBody>
      <dsp:txXfrm rot="-5400000">
        <a:off x="1348042" y="1798518"/>
        <a:ext cx="6820453" cy="1129542"/>
      </dsp:txXfrm>
    </dsp:sp>
    <dsp:sp modelId="{CBBC2097-8297-4FAD-AFD0-89EE01508CB2}">
      <dsp:nvSpPr>
        <dsp:cNvPr id="0" name=""/>
        <dsp:cNvSpPr/>
      </dsp:nvSpPr>
      <dsp:spPr>
        <a:xfrm rot="5400000">
          <a:off x="-288865" y="3761037"/>
          <a:ext cx="1925773" cy="1348041"/>
        </a:xfrm>
        <a:prstGeom prst="chevron">
          <a:avLst/>
        </a:prstGeom>
        <a:solidFill>
          <a:schemeClr val="tx2">
            <a:lumMod val="75000"/>
          </a:schemeClr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/>
            <a:t>Part 3</a:t>
          </a:r>
        </a:p>
      </dsp:txBody>
      <dsp:txXfrm rot="-5400000">
        <a:off x="2" y="4146192"/>
        <a:ext cx="1348041" cy="577732"/>
      </dsp:txXfrm>
    </dsp:sp>
    <dsp:sp modelId="{7D26B1E5-2D10-42BF-8575-394F8CA64713}">
      <dsp:nvSpPr>
        <dsp:cNvPr id="0" name=""/>
        <dsp:cNvSpPr/>
      </dsp:nvSpPr>
      <dsp:spPr>
        <a:xfrm rot="5400000">
          <a:off x="4162944" y="657267"/>
          <a:ext cx="1251752" cy="688155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b="1" kern="1200" dirty="0"/>
            <a:t>ACEs, Early Intervention &amp; Multi Agency working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Half day training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/>
            <a:t>For Neighbourhood Policing Teams only</a:t>
          </a:r>
        </a:p>
      </dsp:txBody>
      <dsp:txXfrm rot="-5400000">
        <a:off x="1348042" y="3533275"/>
        <a:ext cx="6820453" cy="11295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839EF7-8A99-4668-947B-BF76C7081E8D}">
      <dsp:nvSpPr>
        <dsp:cNvPr id="0" name=""/>
        <dsp:cNvSpPr/>
      </dsp:nvSpPr>
      <dsp:spPr>
        <a:xfrm rot="5400000">
          <a:off x="-13499" y="190916"/>
          <a:ext cx="1204289" cy="1027787"/>
        </a:xfrm>
        <a:prstGeom prst="chevron">
          <a:avLst/>
        </a:prstGeom>
        <a:solidFill>
          <a:schemeClr val="tx2">
            <a:lumMod val="40000"/>
            <a:lumOff val="60000"/>
          </a:schemeClr>
        </a:solidFill>
        <a:ln w="25400" cap="flat" cmpd="sng" algn="ctr">
          <a:solidFill>
            <a:schemeClr val="tx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Part 1</a:t>
          </a:r>
          <a:endParaRPr lang="en-GB" sz="2800" kern="1200" dirty="0"/>
        </a:p>
      </dsp:txBody>
      <dsp:txXfrm rot="-5400000">
        <a:off x="74753" y="616559"/>
        <a:ext cx="1027787" cy="176502"/>
      </dsp:txXfrm>
    </dsp:sp>
    <dsp:sp modelId="{BD549BAB-11CC-4CB3-A8D8-F19B78FD86DD}">
      <dsp:nvSpPr>
        <dsp:cNvPr id="0" name=""/>
        <dsp:cNvSpPr/>
      </dsp:nvSpPr>
      <dsp:spPr>
        <a:xfrm rot="5400000">
          <a:off x="4147182" y="-2923042"/>
          <a:ext cx="1054178" cy="70442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800" b="1" kern="1200" dirty="0" smtClean="0"/>
            <a:t>ACEs and the Police</a:t>
          </a:r>
          <a:endParaRPr lang="en-GB" sz="2800" b="1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 smtClean="0"/>
            <a:t>Half day training</a:t>
          </a: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kern="1200" dirty="0" smtClean="0"/>
            <a:t>For Response Officers and Neighbourhood Policing Teams</a:t>
          </a:r>
          <a:endParaRPr lang="en-GB" sz="2000" kern="1200" dirty="0"/>
        </a:p>
      </dsp:txBody>
      <dsp:txXfrm rot="-5400000">
        <a:off x="1152135" y="123466"/>
        <a:ext cx="6992812" cy="9512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839EF7-8A99-4668-947B-BF76C7081E8D}">
      <dsp:nvSpPr>
        <dsp:cNvPr id="0" name=""/>
        <dsp:cNvSpPr/>
      </dsp:nvSpPr>
      <dsp:spPr>
        <a:xfrm rot="5400000">
          <a:off x="-13499" y="190916"/>
          <a:ext cx="1204289" cy="1027787"/>
        </a:xfrm>
        <a:prstGeom prst="chevron">
          <a:avLst/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tx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Part 2</a:t>
          </a:r>
          <a:endParaRPr lang="en-GB" sz="2800" kern="1200" dirty="0"/>
        </a:p>
      </dsp:txBody>
      <dsp:txXfrm rot="-5400000">
        <a:off x="74753" y="616559"/>
        <a:ext cx="1027787" cy="176502"/>
      </dsp:txXfrm>
    </dsp:sp>
    <dsp:sp modelId="{BD549BAB-11CC-4CB3-A8D8-F19B78FD86DD}">
      <dsp:nvSpPr>
        <dsp:cNvPr id="0" name=""/>
        <dsp:cNvSpPr/>
      </dsp:nvSpPr>
      <dsp:spPr>
        <a:xfrm rot="5400000">
          <a:off x="4147182" y="-2923042"/>
          <a:ext cx="1054178" cy="70442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800" b="1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 smtClean="0"/>
            <a:t>ACEs - Trauma informed approach and tactical options</a:t>
          </a:r>
          <a:endParaRPr lang="en-GB" sz="2000" b="1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b="0" kern="1200" dirty="0" smtClean="0"/>
            <a:t>Half day training</a:t>
          </a:r>
          <a:endParaRPr lang="en-GB" sz="2000" b="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0" kern="1200" dirty="0" smtClean="0"/>
            <a:t>For Response Officers and Neighbourhood Policing Teams</a:t>
          </a:r>
          <a:endParaRPr lang="en-GB" sz="2000" b="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800" b="1" kern="1200" dirty="0"/>
        </a:p>
      </dsp:txBody>
      <dsp:txXfrm rot="-5400000">
        <a:off x="1152135" y="123466"/>
        <a:ext cx="6992812" cy="9512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839EF7-8A99-4668-947B-BF76C7081E8D}">
      <dsp:nvSpPr>
        <dsp:cNvPr id="0" name=""/>
        <dsp:cNvSpPr/>
      </dsp:nvSpPr>
      <dsp:spPr>
        <a:xfrm rot="5400000">
          <a:off x="-13075" y="290101"/>
          <a:ext cx="1100389" cy="935429"/>
        </a:xfrm>
        <a:prstGeom prst="chevron">
          <a:avLst/>
        </a:prstGeom>
        <a:solidFill>
          <a:schemeClr val="tx2">
            <a:lumMod val="75000"/>
          </a:schemeClr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Part 3</a:t>
          </a:r>
          <a:endParaRPr lang="en-GB" sz="2800" kern="1200" dirty="0"/>
        </a:p>
      </dsp:txBody>
      <dsp:txXfrm rot="-5400000">
        <a:off x="69406" y="675336"/>
        <a:ext cx="935429" cy="164960"/>
      </dsp:txXfrm>
    </dsp:sp>
    <dsp:sp modelId="{BD549BAB-11CC-4CB3-A8D8-F19B78FD86DD}">
      <dsp:nvSpPr>
        <dsp:cNvPr id="0" name=""/>
        <dsp:cNvSpPr/>
      </dsp:nvSpPr>
      <dsp:spPr>
        <a:xfrm rot="5400000">
          <a:off x="4038650" y="-2928761"/>
          <a:ext cx="1188710" cy="717854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800" b="1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 smtClean="0"/>
            <a:t>ACEs, Early Intervention &amp; Multi Agency working</a:t>
          </a:r>
          <a:endParaRPr lang="en-GB" sz="2000" b="1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b="0" kern="1200" dirty="0" smtClean="0"/>
            <a:t>Half day training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0" kern="1200" dirty="0" smtClean="0"/>
            <a:t>For Neighbourhood Policing Teams only</a:t>
          </a:r>
          <a:endParaRPr lang="en-GB" sz="2000" b="0" kern="1200" dirty="0" smtClean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000" b="1" kern="1200" dirty="0" smtClean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800" b="1" kern="1200" dirty="0"/>
        </a:p>
      </dsp:txBody>
      <dsp:txXfrm rot="-5400000">
        <a:off x="1043735" y="124182"/>
        <a:ext cx="7120513" cy="1072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94A97D-2AAC-46DB-9D0D-02BEABBC5164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2A9080-08D4-48F8-AB06-DCE6F1658A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027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Following research </a:t>
            </a:r>
            <a:r>
              <a:rPr lang="en-GB" baseline="0" dirty="0" smtClean="0"/>
              <a:t> recommendations and our own </a:t>
            </a:r>
            <a:r>
              <a:rPr lang="en-GB" baseline="0" dirty="0" err="1" smtClean="0"/>
              <a:t>obs</a:t>
            </a:r>
            <a:r>
              <a:rPr lang="en-GB" baseline="0" dirty="0" smtClean="0"/>
              <a:t>, consulted with Sue Penna to develop.</a:t>
            </a:r>
          </a:p>
          <a:p>
            <a:r>
              <a:rPr lang="en-GB" dirty="0" smtClean="0"/>
              <a:t>Training is interactive</a:t>
            </a:r>
            <a:r>
              <a:rPr lang="en-GB" baseline="0" dirty="0" smtClean="0"/>
              <a:t> with large and small group discussions throughout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BA99E-7689-9D4C-A955-F0707E01215B}" type="slidenum">
              <a:rPr lang="en-US" smtClean="0">
                <a:solidFill>
                  <a:prstClr val="black"/>
                </a:solidFill>
              </a:rPr>
              <a:pPr/>
              <a:t>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655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parliament.uk/about/how/committees/select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hyperlink" Target="https://publications.parliament.uk/pa/cm201719/cmselect/cmsctech/506/50605.htm#_idTextAnchor005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barnardos.org.uk/what_we_do/wales/newyddion/schools-trained-to-help-pupils-overcome-effects-of-childhood-trauma.htm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erw.wales/news/are-you-ace-aware/" TargetMode="External"/><Relationship Id="rId5" Type="http://schemas.openxmlformats.org/officeDocument/2006/relationships/hyperlink" Target="https://www.wa-rct.org.uk/news/first-in-wales-to-deliver-the-aces-recovery-toolkit" TargetMode="External"/><Relationship Id="rId4" Type="http://schemas.openxmlformats.org/officeDocument/2006/relationships/hyperlink" Target="http://www.childreninwales.org.uk/item/adverse-childhood-experience-ace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arliament.uk/about/how/committees/select/" TargetMode="External"/><Relationship Id="rId2" Type="http://schemas.openxmlformats.org/officeDocument/2006/relationships/hyperlink" Target="https://publications.parliament.uk/pa/cm201719/cmselect/cmsctech/506/50602.htm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cymorthcymru.org.uk/index.php/download_file/1276/1256/" TargetMode="External"/><Relationship Id="rId4" Type="http://schemas.openxmlformats.org/officeDocument/2006/relationships/hyperlink" Target="http://www.publichealthnetwork.cymru/files/9414/9138/5233/Alyson_Franci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7772400" cy="1470025"/>
          </a:xfrm>
        </p:spPr>
        <p:txBody>
          <a:bodyPr/>
          <a:lstStyle/>
          <a:p>
            <a:r>
              <a:rPr lang="en-GB" dirty="0" smtClean="0"/>
              <a:t>Adverse Childhood Experiences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2348880"/>
            <a:ext cx="6400800" cy="1752600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(A.C.E.s what is being done)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Plus some sneaky study skills!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Parliamentary Evidence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417638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In November 2018 the Commons Select Committee on Science and </a:t>
            </a:r>
            <a:r>
              <a:rPr lang="en-GB" sz="2800" dirty="0"/>
              <a:t>Technology produced a report into </a:t>
            </a:r>
            <a:r>
              <a:rPr lang="en-GB" sz="2800" dirty="0" smtClean="0"/>
              <a:t>‘Evidence-based </a:t>
            </a:r>
            <a:r>
              <a:rPr lang="en-GB" sz="2800" dirty="0"/>
              <a:t>early years </a:t>
            </a:r>
            <a:r>
              <a:rPr lang="en-GB" sz="2800" dirty="0" smtClean="0"/>
              <a:t>intervention’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4788024" y="292494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(Parliament UK, 2018)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350100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 smtClean="0"/>
              <a:t>What is a Select Committee?</a:t>
            </a:r>
            <a:endParaRPr lang="en-GB" sz="2800" i="1" dirty="0"/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524337"/>
            <a:ext cx="539726" cy="53607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4283971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The Select Committee took evidence from a range of witnesses and made a large number of important points in its report.</a:t>
            </a:r>
            <a:endParaRPr lang="en-GB" sz="2800" dirty="0"/>
          </a:p>
        </p:txBody>
      </p:sp>
      <p:pic>
        <p:nvPicPr>
          <p:cNvPr id="8" name="Picture 7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4104" y="5668966"/>
            <a:ext cx="1043900" cy="1036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402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How is this affecting practice in Wales?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412776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ACE Awareness training for schools</a:t>
            </a:r>
            <a:endParaRPr lang="en-GB" sz="2800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412776"/>
            <a:ext cx="566793" cy="56679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5536" y="3778390"/>
            <a:ext cx="61834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ACE Awareness training for practitioners</a:t>
            </a:r>
            <a:endParaRPr lang="en-GB" sz="2800" dirty="0"/>
          </a:p>
        </p:txBody>
      </p:sp>
      <p:pic>
        <p:nvPicPr>
          <p:cNvPr id="6" name="Picture 5">
            <a:hlinkClick r:id="rId4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8953" y="3769295"/>
            <a:ext cx="566793" cy="56679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22814" y="5011797"/>
            <a:ext cx="61834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ACE Recovery Toolkit</a:t>
            </a:r>
            <a:endParaRPr lang="en-GB" sz="2800" dirty="0"/>
          </a:p>
        </p:txBody>
      </p:sp>
      <p:pic>
        <p:nvPicPr>
          <p:cNvPr id="8" name="Picture 7">
            <a:hlinkClick r:id="rId5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6231" y="5002702"/>
            <a:ext cx="566793" cy="56679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67544" y="2060848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2"/>
              </a:rPr>
              <a:t>http://</a:t>
            </a:r>
            <a:r>
              <a:rPr lang="en-GB" sz="1400" dirty="0" smtClean="0">
                <a:hlinkClick r:id="rId2"/>
              </a:rPr>
              <a:t>www.barnardos.org.uk/what_we_do/wales/newyddion/schools-trained-to-help-pupils-overcome-effects-of-childhood-trauma.htm</a:t>
            </a:r>
            <a:r>
              <a:rPr lang="en-GB" sz="1400" dirty="0" smtClean="0"/>
              <a:t> </a:t>
            </a:r>
            <a:endParaRPr lang="en-GB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467544" y="4345359"/>
            <a:ext cx="81369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4"/>
              </a:rPr>
              <a:t>http://www.childreninwales.org.uk/item/adverse-childhood-experience-ace</a:t>
            </a:r>
            <a:r>
              <a:rPr lang="en-GB" sz="1400" dirty="0" smtClean="0">
                <a:hlinkClick r:id="rId4"/>
              </a:rPr>
              <a:t>/</a:t>
            </a:r>
            <a:r>
              <a:rPr lang="en-GB" sz="1400" dirty="0" smtClean="0"/>
              <a:t> </a:t>
            </a:r>
            <a:endParaRPr lang="en-GB" sz="1400" dirty="0"/>
          </a:p>
        </p:txBody>
      </p:sp>
      <p:sp>
        <p:nvSpPr>
          <p:cNvPr id="11" name="TextBox 10"/>
          <p:cNvSpPr txBox="1"/>
          <p:nvPr/>
        </p:nvSpPr>
        <p:spPr>
          <a:xfrm>
            <a:off x="467544" y="5620379"/>
            <a:ext cx="81369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5"/>
              </a:rPr>
              <a:t>https://</a:t>
            </a:r>
            <a:r>
              <a:rPr lang="en-GB" sz="1400" dirty="0" smtClean="0">
                <a:hlinkClick r:id="rId5"/>
              </a:rPr>
              <a:t>www.wa-rct.org.uk/news/first-in-wales-to-deliver-the-aces-recovery-toolkit</a:t>
            </a:r>
            <a:r>
              <a:rPr lang="en-GB" sz="1400" dirty="0" smtClean="0"/>
              <a:t> </a:t>
            </a:r>
            <a:endParaRPr lang="en-GB" sz="1400" dirty="0"/>
          </a:p>
        </p:txBody>
      </p:sp>
      <p:pic>
        <p:nvPicPr>
          <p:cNvPr id="12" name="Picture 11">
            <a:hlinkClick r:id="rId6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9438" y="2708920"/>
            <a:ext cx="566793" cy="566793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467544" y="2866207"/>
            <a:ext cx="81369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6"/>
              </a:rPr>
              <a:t>https://www.erw.wales/news/are-you-ace-aware</a:t>
            </a:r>
            <a:r>
              <a:rPr lang="en-GB" sz="1400" dirty="0" smtClean="0">
                <a:hlinkClick r:id="rId6"/>
              </a:rPr>
              <a:t>/</a:t>
            </a:r>
            <a:r>
              <a:rPr lang="en-GB" sz="1400" dirty="0" smtClean="0"/>
              <a:t>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087554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0" grpId="0"/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3846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How is this affecting practice in Wales?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052736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ACE Informed </a:t>
            </a:r>
            <a:r>
              <a:rPr lang="en-GB" sz="2400" dirty="0"/>
              <a:t>A</a:t>
            </a:r>
            <a:r>
              <a:rPr lang="en-GB" sz="2400" dirty="0" smtClean="0"/>
              <a:t>pproach </a:t>
            </a:r>
            <a:r>
              <a:rPr lang="en-GB" sz="2400" dirty="0"/>
              <a:t>T</a:t>
            </a:r>
            <a:r>
              <a:rPr lang="en-GB" sz="2400" dirty="0" smtClean="0"/>
              <a:t>o </a:t>
            </a:r>
            <a:r>
              <a:rPr lang="en-GB" sz="2400" dirty="0"/>
              <a:t>P</a:t>
            </a:r>
            <a:r>
              <a:rPr lang="en-GB" sz="2400" dirty="0" smtClean="0"/>
              <a:t>olicing </a:t>
            </a:r>
            <a:r>
              <a:rPr lang="en-GB" sz="2400" dirty="0"/>
              <a:t>V</a:t>
            </a:r>
            <a:r>
              <a:rPr lang="en-GB" sz="2400" dirty="0" smtClean="0"/>
              <a:t>ulnerability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053952" y="2348880"/>
            <a:ext cx="763284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Focusing on ‘policing vulnerability’ as well as ‘policing criminality’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Based on the understanding that police officers are often the first to deal with a child who has suffered an ACE.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Police need to be sensitive to the impact of ACEs on children.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113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3846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How is this affecting practice in Wales?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052736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This approach has three Strategic Objectives;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602331"/>
            <a:ext cx="6575008" cy="490564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164288" y="6531313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 smtClean="0"/>
              <a:t>(Francis, A., No Date)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59481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pSp>
        <p:nvGrpSpPr>
          <p:cNvPr id="3" name="Group 3"/>
          <p:cNvGrpSpPr/>
          <p:nvPr/>
        </p:nvGrpSpPr>
        <p:grpSpPr>
          <a:xfrm>
            <a:off x="0" y="-16834"/>
            <a:ext cx="9144000" cy="864096"/>
            <a:chOff x="0" y="0"/>
            <a:chExt cx="9144000" cy="864096"/>
          </a:xfrm>
          <a:solidFill>
            <a:srgbClr val="023467"/>
          </a:solidFill>
        </p:grpSpPr>
        <p:sp>
          <p:nvSpPr>
            <p:cNvPr id="5" name="Rectangle 4"/>
            <p:cNvSpPr/>
            <p:nvPr/>
          </p:nvSpPr>
          <p:spPr>
            <a:xfrm>
              <a:off x="0" y="0"/>
              <a:ext cx="9144000" cy="864096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pic>
          <p:nvPicPr>
            <p:cNvPr id="6" name="Picture 5" descr="a1.jpg"/>
            <p:cNvPicPr>
              <a:picLocks noChangeAspect="1"/>
            </p:cNvPicPr>
            <p:nvPr/>
          </p:nvPicPr>
          <p:blipFill rotWithShape="1">
            <a:blip r:embed="rId3" cstate="print">
              <a:duotone>
                <a:prstClr val="black"/>
                <a:schemeClr val="accent6">
                  <a:tint val="45000"/>
                  <a:satMod val="400000"/>
                </a:schemeClr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879" b="27232"/>
            <a:stretch/>
          </p:blipFill>
          <p:spPr>
            <a:xfrm>
              <a:off x="0" y="1"/>
              <a:ext cx="3131840" cy="839135"/>
            </a:xfrm>
            <a:prstGeom prst="rect">
              <a:avLst/>
            </a:prstGeom>
            <a:grpFill/>
          </p:spPr>
        </p:pic>
      </p:grpSp>
      <p:sp>
        <p:nvSpPr>
          <p:cNvPr id="7" name="TextBox 6"/>
          <p:cNvSpPr txBox="1"/>
          <p:nvPr/>
        </p:nvSpPr>
        <p:spPr>
          <a:xfrm>
            <a:off x="323528" y="72582"/>
            <a:ext cx="928903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dirty="0">
                <a:solidFill>
                  <a:prstClr val="white"/>
                </a:solidFill>
              </a:rPr>
              <a:t>ACE Informed Approach to Policing Vulnerability </a:t>
            </a:r>
            <a:endParaRPr lang="en-GB" sz="3400" dirty="0">
              <a:solidFill>
                <a:prstClr val="white"/>
              </a:solidFill>
            </a:endParaRP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9210530"/>
              </p:ext>
            </p:extLst>
          </p:nvPr>
        </p:nvGraphicFramePr>
        <p:xfrm>
          <a:off x="457200" y="980728"/>
          <a:ext cx="8229600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04045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1073613"/>
              </p:ext>
            </p:extLst>
          </p:nvPr>
        </p:nvGraphicFramePr>
        <p:xfrm>
          <a:off x="395536" y="188640"/>
          <a:ext cx="8568952" cy="1324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/>
          <p:cNvSpPr/>
          <p:nvPr/>
        </p:nvSpPr>
        <p:spPr>
          <a:xfrm>
            <a:off x="683568" y="1628800"/>
            <a:ext cx="77048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/>
              <a:t>Aims –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200" dirty="0"/>
              <a:t>To provide education on impact of toxic stress on the brain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200" dirty="0"/>
              <a:t>To increase police awareness of ACEs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200" dirty="0"/>
              <a:t>To increase confidence in identifying ACEs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200" dirty="0"/>
              <a:t>Raise awareness of individual’s management of trauma  </a:t>
            </a:r>
          </a:p>
        </p:txBody>
      </p:sp>
      <p:pic>
        <p:nvPicPr>
          <p:cNvPr id="6" name="Content Placeholder 3" descr="ACE Generational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012160" y="4883829"/>
            <a:ext cx="2718329" cy="1610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257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2175683"/>
              </p:ext>
            </p:extLst>
          </p:nvPr>
        </p:nvGraphicFramePr>
        <p:xfrm>
          <a:off x="395536" y="188640"/>
          <a:ext cx="8568952" cy="1324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Content Placeholder 3" descr="ACE Generational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012160" y="4883829"/>
            <a:ext cx="2718329" cy="161035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39552" y="1700808"/>
            <a:ext cx="813690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/>
              <a:t>Aims -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To equip police officers to identify ACEs within their community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To increase police confidence on responding to individuals ACE needs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To educate on trauma informed practice therefore enabling an ACE informed approach to policing vulnerability</a:t>
            </a:r>
          </a:p>
        </p:txBody>
      </p:sp>
    </p:spTree>
    <p:extLst>
      <p:ext uri="{BB962C8B-B14F-4D97-AF65-F5344CB8AC3E}">
        <p14:creationId xmlns:p14="http://schemas.microsoft.com/office/powerpoint/2010/main" val="4016714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1244510"/>
              </p:ext>
            </p:extLst>
          </p:nvPr>
        </p:nvGraphicFramePr>
        <p:xfrm>
          <a:off x="395536" y="188640"/>
          <a:ext cx="8568952" cy="1324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Content Placeholder 3" descr="ACE Generational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228184" y="5013176"/>
            <a:ext cx="2718329" cy="161035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39552" y="1700808"/>
            <a:ext cx="799288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Aims: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/>
              <a:t>To </a:t>
            </a:r>
            <a:r>
              <a:rPr lang="en-US" sz="2800" dirty="0"/>
              <a:t>increase their confidence in decision making in situations of vulnerability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Increased application of ACE informed approach to policing vulnerability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Increase understanding of a multi-agency approach and roles of different agencies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Increase level of police job satisfaction when working with vulnerability</a:t>
            </a:r>
          </a:p>
        </p:txBody>
      </p:sp>
    </p:spTree>
    <p:extLst>
      <p:ext uri="{BB962C8B-B14F-4D97-AF65-F5344CB8AC3E}">
        <p14:creationId xmlns:p14="http://schemas.microsoft.com/office/powerpoint/2010/main" val="2220095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45885" y="2420888"/>
            <a:ext cx="8363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Parliament UK (</a:t>
            </a:r>
            <a:r>
              <a:rPr lang="en-GB" sz="2000" dirty="0"/>
              <a:t>2018) </a:t>
            </a:r>
            <a:r>
              <a:rPr lang="en-GB" sz="2000" i="1" dirty="0"/>
              <a:t>Evidence-based early years intervention </a:t>
            </a:r>
            <a:r>
              <a:rPr lang="en-GB" sz="2000" dirty="0" smtClean="0"/>
              <a:t>Available at: </a:t>
            </a:r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publications.parliament.uk/pa/cm201719/cmselect/cmsctech/506/50602.htm</a:t>
            </a:r>
            <a:r>
              <a:rPr lang="en-GB" sz="2000" dirty="0" smtClean="0"/>
              <a:t> [Accessed 29/03/2019]</a:t>
            </a:r>
            <a:endParaRPr lang="en-GB" sz="20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390364" y="3645024"/>
            <a:ext cx="8363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Parliament UK (No Date) </a:t>
            </a:r>
            <a:r>
              <a:rPr lang="en-GB" sz="2000" i="1" dirty="0" smtClean="0"/>
              <a:t>Select Committees </a:t>
            </a:r>
            <a:r>
              <a:rPr lang="en-GB" sz="2000" dirty="0" smtClean="0"/>
              <a:t>Available at</a:t>
            </a:r>
            <a:r>
              <a:rPr lang="en-GB" sz="2000" dirty="0"/>
              <a:t>: </a:t>
            </a:r>
            <a:r>
              <a:rPr lang="en-GB" sz="2000" dirty="0">
                <a:hlinkClick r:id="rId3"/>
              </a:rPr>
              <a:t>https://www.parliament.uk/about/how/committees/select</a:t>
            </a:r>
            <a:r>
              <a:rPr lang="en-GB" sz="2000" dirty="0" smtClean="0">
                <a:hlinkClick r:id="rId3"/>
              </a:rPr>
              <a:t>/</a:t>
            </a:r>
            <a:r>
              <a:rPr lang="en-GB" sz="2000" dirty="0" smtClean="0"/>
              <a:t>  </a:t>
            </a:r>
            <a:r>
              <a:rPr lang="en-GB" sz="2000" dirty="0"/>
              <a:t>[</a:t>
            </a:r>
            <a:r>
              <a:rPr lang="en-GB" sz="2000" dirty="0" smtClean="0"/>
              <a:t>Accessed 29/03/2019]</a:t>
            </a:r>
            <a:endParaRPr lang="en-GB" sz="2000" i="1" dirty="0"/>
          </a:p>
        </p:txBody>
      </p:sp>
      <p:sp>
        <p:nvSpPr>
          <p:cNvPr id="5" name="TextBox 4"/>
          <p:cNvSpPr txBox="1"/>
          <p:nvPr/>
        </p:nvSpPr>
        <p:spPr>
          <a:xfrm>
            <a:off x="471918" y="1052736"/>
            <a:ext cx="83632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Francis, A. (No Date) </a:t>
            </a:r>
            <a:r>
              <a:rPr lang="en-GB" sz="2000" i="1" dirty="0"/>
              <a:t>ACE Informed Approach To Policing Vulnerability</a:t>
            </a:r>
          </a:p>
          <a:p>
            <a:r>
              <a:rPr lang="en-GB" sz="2000" i="1" dirty="0" smtClean="0"/>
              <a:t> </a:t>
            </a:r>
            <a:r>
              <a:rPr lang="en-GB" sz="2000" dirty="0" smtClean="0"/>
              <a:t>Available at</a:t>
            </a:r>
            <a:r>
              <a:rPr lang="en-GB" sz="2000" dirty="0"/>
              <a:t>: </a:t>
            </a:r>
            <a:r>
              <a:rPr lang="en-GB" sz="2000" dirty="0">
                <a:hlinkClick r:id="rId4"/>
              </a:rPr>
              <a:t>http://</a:t>
            </a:r>
            <a:r>
              <a:rPr lang="en-GB" sz="2000" dirty="0" smtClean="0">
                <a:hlinkClick r:id="rId4"/>
              </a:rPr>
              <a:t>www.publichealthnetwork.cymru/files/9414/9138/5233/Alyson_Francis.pdf</a:t>
            </a:r>
            <a:r>
              <a:rPr lang="en-GB" sz="2000" dirty="0" smtClean="0"/>
              <a:t>  </a:t>
            </a:r>
            <a:r>
              <a:rPr lang="en-GB" sz="2000" dirty="0"/>
              <a:t>[</a:t>
            </a:r>
            <a:r>
              <a:rPr lang="en-GB" sz="2000" dirty="0" smtClean="0"/>
              <a:t>Accessed 29/03/2019]</a:t>
            </a:r>
            <a:endParaRPr lang="en-GB" sz="2000" i="1" dirty="0"/>
          </a:p>
        </p:txBody>
      </p:sp>
      <p:sp>
        <p:nvSpPr>
          <p:cNvPr id="6" name="TextBox 5"/>
          <p:cNvSpPr txBox="1"/>
          <p:nvPr/>
        </p:nvSpPr>
        <p:spPr>
          <a:xfrm>
            <a:off x="423657" y="4720757"/>
            <a:ext cx="83632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Roderick, J. (2017) </a:t>
            </a:r>
            <a:r>
              <a:rPr lang="en-GB" sz="2000" i="1" dirty="0"/>
              <a:t>Update on Police and Criminal Justice Work in Wales</a:t>
            </a:r>
          </a:p>
          <a:p>
            <a:r>
              <a:rPr lang="en-GB" sz="2000" i="1" dirty="0" smtClean="0"/>
              <a:t> </a:t>
            </a:r>
            <a:r>
              <a:rPr lang="en-GB" sz="2000" dirty="0" smtClean="0"/>
              <a:t>Available at</a:t>
            </a:r>
            <a:r>
              <a:rPr lang="en-GB" sz="2000" dirty="0"/>
              <a:t>: </a:t>
            </a:r>
            <a:r>
              <a:rPr lang="en-GB" sz="2000" dirty="0">
                <a:hlinkClick r:id="rId5"/>
              </a:rPr>
              <a:t>www.cymorthcymru.org.uk/index.php/download_file/1276/1256</a:t>
            </a:r>
            <a:r>
              <a:rPr lang="en-GB" sz="2000" dirty="0" smtClean="0">
                <a:hlinkClick r:id="rId5"/>
              </a:rPr>
              <a:t>/</a:t>
            </a:r>
            <a:r>
              <a:rPr lang="en-GB" sz="2000" dirty="0" smtClean="0"/>
              <a:t>  </a:t>
            </a:r>
            <a:r>
              <a:rPr lang="en-GB" sz="2000" dirty="0"/>
              <a:t>[</a:t>
            </a:r>
            <a:r>
              <a:rPr lang="en-GB" sz="2000" dirty="0" smtClean="0"/>
              <a:t>Accessed 29/03/2019]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71218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52</TotalTime>
  <Words>535</Words>
  <Application>Microsoft Office PowerPoint</Application>
  <PresentationFormat>On-screen Show (4:3)</PresentationFormat>
  <Paragraphs>74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UWTSD blue background</vt:lpstr>
      <vt:lpstr>Adverse Childhood Experiences</vt:lpstr>
      <vt:lpstr>Parliamentary Evidence</vt:lpstr>
      <vt:lpstr>How is this affecting practice in Wales?</vt:lpstr>
      <vt:lpstr>How is this affecting practice in Wales?</vt:lpstr>
      <vt:lpstr>How is this affecting practice in Wales?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Adverse Childhood Experiences</dc:title>
  <dc:creator>Ken Dicks</dc:creator>
  <cp:lastModifiedBy>Ken Dicks</cp:lastModifiedBy>
  <cp:revision>7</cp:revision>
  <dcterms:created xsi:type="dcterms:W3CDTF">2019-03-29T11:01:06Z</dcterms:created>
  <dcterms:modified xsi:type="dcterms:W3CDTF">2019-03-29T11:53:38Z</dcterms:modified>
</cp:coreProperties>
</file>