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7B34A8-74C9-45A9-9CA8-411853609BB3}" v="2" dt="2026-08-30T14:55:24.5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64891" autoAdjust="0"/>
  </p:normalViewPr>
  <p:slideViewPr>
    <p:cSldViewPr snapToGrid="0">
      <p:cViewPr varScale="1">
        <p:scale>
          <a:sx n="72" d="100"/>
          <a:sy n="72" d="100"/>
        </p:scale>
        <p:origin x="195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e Fox" userId="93becd0a9334f20e" providerId="LiveId" clId="{3C5FD3EF-8418-461E-987B-12CF4007949F}"/>
    <pc:docChg chg="undo custSel modSld">
      <pc:chgData name="Nate Fox" userId="93becd0a9334f20e" providerId="LiveId" clId="{3C5FD3EF-8418-461E-987B-12CF4007949F}" dt="2026-08-30T15:20:26.973" v="998" actId="20577"/>
      <pc:docMkLst>
        <pc:docMk/>
      </pc:docMkLst>
      <pc:sldChg chg="modNotesTx">
        <pc:chgData name="Nate Fox" userId="93becd0a9334f20e" providerId="LiveId" clId="{3C5FD3EF-8418-461E-987B-12CF4007949F}" dt="2026-08-30T14:56:16.590" v="131" actId="20577"/>
        <pc:sldMkLst>
          <pc:docMk/>
          <pc:sldMk cId="781363531" sldId="259"/>
        </pc:sldMkLst>
      </pc:sldChg>
      <pc:sldChg chg="modNotesTx">
        <pc:chgData name="Nate Fox" userId="93becd0a9334f20e" providerId="LiveId" clId="{3C5FD3EF-8418-461E-987B-12CF4007949F}" dt="2026-08-30T14:55:37.615" v="128" actId="20577"/>
        <pc:sldMkLst>
          <pc:docMk/>
          <pc:sldMk cId="312523028" sldId="260"/>
        </pc:sldMkLst>
      </pc:sldChg>
      <pc:sldChg chg="modNotesTx">
        <pc:chgData name="Nate Fox" userId="93becd0a9334f20e" providerId="LiveId" clId="{3C5FD3EF-8418-461E-987B-12CF4007949F}" dt="2026-08-30T14:57:09.591" v="134" actId="6549"/>
        <pc:sldMkLst>
          <pc:docMk/>
          <pc:sldMk cId="161658790" sldId="262"/>
        </pc:sldMkLst>
      </pc:sldChg>
      <pc:sldChg chg="modNotesTx">
        <pc:chgData name="Nate Fox" userId="93becd0a9334f20e" providerId="LiveId" clId="{3C5FD3EF-8418-461E-987B-12CF4007949F}" dt="2026-08-30T15:19:38.104" v="980" actId="6549"/>
        <pc:sldMkLst>
          <pc:docMk/>
          <pc:sldMk cId="4048010972" sldId="263"/>
        </pc:sldMkLst>
      </pc:sldChg>
      <pc:sldChg chg="modNotesTx">
        <pc:chgData name="Nate Fox" userId="93becd0a9334f20e" providerId="LiveId" clId="{3C5FD3EF-8418-461E-987B-12CF4007949F}" dt="2026-08-30T15:20:26.973" v="998" actId="20577"/>
        <pc:sldMkLst>
          <pc:docMk/>
          <pc:sldMk cId="1620520124" sldId="264"/>
        </pc:sldMkLst>
      </pc:sldChg>
      <pc:sldChg chg="modNotesTx">
        <pc:chgData name="Nate Fox" userId="93becd0a9334f20e" providerId="LiveId" clId="{3C5FD3EF-8418-461E-987B-12CF4007949F}" dt="2026-08-30T15:12:58.093" v="742" actId="20577"/>
        <pc:sldMkLst>
          <pc:docMk/>
          <pc:sldMk cId="3220113980" sldId="265"/>
        </pc:sldMkLst>
      </pc:sldChg>
      <pc:sldChg chg="modNotesTx">
        <pc:chgData name="Nate Fox" userId="93becd0a9334f20e" providerId="LiveId" clId="{3C5FD3EF-8418-461E-987B-12CF4007949F}" dt="2026-08-30T14:58:56.825" v="137" actId="6549"/>
        <pc:sldMkLst>
          <pc:docMk/>
          <pc:sldMk cId="3507605778"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B1D297-A68D-4637-8E30-CAC6090DBA22}" type="datetimeFigureOut">
              <a:rPr lang="en-GB" smtClean="0"/>
              <a:t>30/08/2026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CFB375-7F39-4F9B-A01E-04077DA9AFFF}" type="slidenum">
              <a:rPr lang="en-GB" smtClean="0"/>
              <a:t>‹#›</a:t>
            </a:fld>
            <a:endParaRPr lang="en-GB"/>
          </a:p>
        </p:txBody>
      </p:sp>
    </p:spTree>
    <p:extLst>
      <p:ext uri="{BB962C8B-B14F-4D97-AF65-F5344CB8AC3E}">
        <p14:creationId xmlns:p14="http://schemas.microsoft.com/office/powerpoint/2010/main" val="3804469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Good morning. My proposed research project is titled Using Interaction Analytics to Identify and Visualise Customer Confusion Within the Motor Claims Journey.</a:t>
            </a:r>
            <a:br>
              <a:rPr lang="en-GB" dirty="0"/>
            </a:br>
            <a:br>
              <a:rPr lang="en-GB" dirty="0"/>
            </a:br>
            <a:r>
              <a:rPr lang="en-GB" dirty="0"/>
              <a:t>This project will be carried out in partnership with Admiral Insurance and focuses specifically on the Motor Claims Journey.</a:t>
            </a:r>
            <a:br>
              <a:rPr lang="en-GB" dirty="0"/>
            </a:br>
            <a:br>
              <a:rPr lang="en-GB" dirty="0"/>
            </a:br>
            <a:r>
              <a:rPr lang="en-GB" dirty="0"/>
              <a:t>The Research will investigate whether Admiral’s existing customer interaction data can be used to identify potential signs of customer confusion and visualise those findings in a way that could provide meaningful business insight.</a:t>
            </a:r>
          </a:p>
        </p:txBody>
      </p:sp>
      <p:sp>
        <p:nvSpPr>
          <p:cNvPr id="4" name="Slide Number Placeholder 3"/>
          <p:cNvSpPr>
            <a:spLocks noGrp="1"/>
          </p:cNvSpPr>
          <p:nvPr>
            <p:ph type="sldNum" sz="quarter" idx="5"/>
          </p:nvPr>
        </p:nvSpPr>
        <p:spPr/>
        <p:txBody>
          <a:bodyPr/>
          <a:lstStyle/>
          <a:p>
            <a:fld id="{2CCFB375-7F39-4F9B-A01E-04077DA9AFFF}" type="slidenum">
              <a:rPr lang="en-GB" smtClean="0"/>
              <a:t>1</a:t>
            </a:fld>
            <a:endParaRPr lang="en-GB"/>
          </a:p>
        </p:txBody>
      </p:sp>
    </p:spTree>
    <p:extLst>
      <p:ext uri="{BB962C8B-B14F-4D97-AF65-F5344CB8AC3E}">
        <p14:creationId xmlns:p14="http://schemas.microsoft.com/office/powerpoint/2010/main" val="159580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E919B-4147-B6BA-2071-9EB6F249D1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5E09D6-A1B4-ED2F-89EB-606EBBA79F7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93A5913-8AC0-AC2B-A1C0-F4C0ABBF5A8A}"/>
              </a:ext>
            </a:extLst>
          </p:cNvPr>
          <p:cNvSpPr>
            <a:spLocks noGrp="1"/>
          </p:cNvSpPr>
          <p:nvPr>
            <p:ph type="body" idx="1"/>
          </p:nvPr>
        </p:nvSpPr>
        <p:spPr/>
        <p:txBody>
          <a:bodyPr/>
          <a:lstStyle/>
          <a:p>
            <a:r>
              <a:rPr lang="en-GB" dirty="0"/>
              <a:t>Admiral handles a significant number of customer interactions throughout the Motor Claims journey, and these conversations contain a large amount of information about customers’ experiences during their claim.</a:t>
            </a:r>
            <a:br>
              <a:rPr lang="en-GB" dirty="0"/>
            </a:br>
            <a:br>
              <a:rPr lang="en-GB" dirty="0"/>
            </a:br>
            <a:r>
              <a:rPr lang="en-GB" dirty="0"/>
              <a:t>Within Admiral, Interaction Analytics is already used to analyse customer conversations through Genesys Speech and Text Analytics. This allows the business to better understand areas such as why customers are contacting and what is happening within those interactions. </a:t>
            </a:r>
            <a:br>
              <a:rPr lang="en-GB" dirty="0"/>
            </a:br>
            <a:br>
              <a:rPr lang="en-GB" dirty="0"/>
            </a:br>
            <a:r>
              <a:rPr lang="en-GB" dirty="0"/>
              <a:t>My project looks at whether we can take that analysis a step further.</a:t>
            </a:r>
            <a:br>
              <a:rPr lang="en-GB" dirty="0"/>
            </a:br>
            <a:br>
              <a:rPr lang="en-GB" dirty="0"/>
            </a:br>
            <a:r>
              <a:rPr lang="en-GB" dirty="0"/>
              <a:t>Rather than focusing only on the reason a customer has contacted Admiral, I want to investigate whether the interaction itself can provide evidence that a customer may be experiencing confusion.</a:t>
            </a:r>
            <a:br>
              <a:rPr lang="en-GB" dirty="0"/>
            </a:br>
            <a:br>
              <a:rPr lang="en-GB" dirty="0"/>
            </a:br>
            <a:r>
              <a:rPr lang="en-GB" dirty="0"/>
              <a:t>This is important because confusion during a claims journey could potentially increase customer effort, contribute to repeat contact and negatively affect the overall customer experience.</a:t>
            </a:r>
            <a:br>
              <a:rPr lang="en-GB" dirty="0"/>
            </a:br>
            <a:br>
              <a:rPr lang="en-GB" dirty="0"/>
            </a:br>
            <a:r>
              <a:rPr lang="en-GB" dirty="0"/>
              <a:t>The project therefore sits at the intersection of Interaction Analytics; customer experience and the practical challenges customers can face when navigating a Motor Claims journey. </a:t>
            </a:r>
          </a:p>
        </p:txBody>
      </p:sp>
      <p:sp>
        <p:nvSpPr>
          <p:cNvPr id="4" name="Slide Number Placeholder 3">
            <a:extLst>
              <a:ext uri="{FF2B5EF4-FFF2-40B4-BE49-F238E27FC236}">
                <a16:creationId xmlns:a16="http://schemas.microsoft.com/office/drawing/2014/main" id="{B088104E-831D-DED2-EF7E-6810749DF626}"/>
              </a:ext>
            </a:extLst>
          </p:cNvPr>
          <p:cNvSpPr>
            <a:spLocks noGrp="1"/>
          </p:cNvSpPr>
          <p:nvPr>
            <p:ph type="sldNum" sz="quarter" idx="5"/>
          </p:nvPr>
        </p:nvSpPr>
        <p:spPr/>
        <p:txBody>
          <a:bodyPr/>
          <a:lstStyle/>
          <a:p>
            <a:fld id="{2CCFB375-7F39-4F9B-A01E-04077DA9AFFF}" type="slidenum">
              <a:rPr lang="en-GB" smtClean="0"/>
              <a:t>2</a:t>
            </a:fld>
            <a:endParaRPr lang="en-GB"/>
          </a:p>
        </p:txBody>
      </p:sp>
    </p:spTree>
    <p:extLst>
      <p:ext uri="{BB962C8B-B14F-4D97-AF65-F5344CB8AC3E}">
        <p14:creationId xmlns:p14="http://schemas.microsoft.com/office/powerpoint/2010/main" val="3636488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A5108-437D-8991-F704-D06C072BBC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BE2665-8161-8351-E4A9-207EAB3960F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5B7EE87-0A52-4524-7DCB-9E54A1D5FE44}"/>
              </a:ext>
            </a:extLst>
          </p:cNvPr>
          <p:cNvSpPr>
            <a:spLocks noGrp="1"/>
          </p:cNvSpPr>
          <p:nvPr>
            <p:ph type="body" idx="1"/>
          </p:nvPr>
        </p:nvSpPr>
        <p:spPr/>
        <p:txBody>
          <a:bodyPr/>
          <a:lstStyle/>
          <a:p>
            <a:r>
              <a:rPr lang="en-GB" dirty="0"/>
              <a:t>The specific problem I want to investigate is that knowing why a customer contacted Admiral doesn’t necessarily tell us whether that customer fully understands what is happening with their claim. </a:t>
            </a:r>
            <a:br>
              <a:rPr lang="en-GB" dirty="0"/>
            </a:br>
            <a:br>
              <a:rPr lang="en-GB" dirty="0"/>
            </a:br>
            <a:r>
              <a:rPr lang="en-GB" dirty="0"/>
              <a:t>For example, two customers could contact Admiral for exactly the same reason, but their experiences could be very different. One customer may understand the process completely, while another may require repeated explanations or clarification. </a:t>
            </a:r>
            <a:br>
              <a:rPr lang="en-GB" dirty="0"/>
            </a:br>
            <a:br>
              <a:rPr lang="en-GB" dirty="0"/>
            </a:br>
            <a:r>
              <a:rPr lang="en-GB" dirty="0"/>
              <a:t>At present, those signs of confusion aren’t necessarily represented as a clear, measurable business insight.</a:t>
            </a:r>
            <a:br>
              <a:rPr lang="en-GB" dirty="0"/>
            </a:br>
            <a:br>
              <a:rPr lang="en-GB" dirty="0"/>
            </a:br>
            <a:r>
              <a:rPr lang="en-GB" dirty="0"/>
              <a:t>This creates an opportunity to investigate whether characteristics within existing customer interactions could be used as potential indicators of confusion. </a:t>
            </a:r>
            <a:br>
              <a:rPr lang="en-GB" dirty="0"/>
            </a:br>
            <a:br>
              <a:rPr lang="en-GB" dirty="0"/>
            </a:br>
            <a:r>
              <a:rPr lang="en-GB" dirty="0"/>
              <a:t>The research problem is therefore not simply whether customer confusion exists. It’s whether we can identify it systematically within interaction data, understand where it occurs within the Motor Claims journey and present that information in a way that could be useful to the business.</a:t>
            </a:r>
            <a:br>
              <a:rPr lang="en-GB" dirty="0"/>
            </a:br>
            <a:br>
              <a:rPr lang="en-GB" dirty="0"/>
            </a:br>
            <a:r>
              <a:rPr lang="en-GB" dirty="0"/>
              <a:t>That problem provides the foundation for my research question, aim and objectives.</a:t>
            </a:r>
          </a:p>
        </p:txBody>
      </p:sp>
      <p:sp>
        <p:nvSpPr>
          <p:cNvPr id="4" name="Slide Number Placeholder 3">
            <a:extLst>
              <a:ext uri="{FF2B5EF4-FFF2-40B4-BE49-F238E27FC236}">
                <a16:creationId xmlns:a16="http://schemas.microsoft.com/office/drawing/2014/main" id="{6A332A74-85DD-BA04-2D58-1B3A64A9D11E}"/>
              </a:ext>
            </a:extLst>
          </p:cNvPr>
          <p:cNvSpPr>
            <a:spLocks noGrp="1"/>
          </p:cNvSpPr>
          <p:nvPr>
            <p:ph type="sldNum" sz="quarter" idx="5"/>
          </p:nvPr>
        </p:nvSpPr>
        <p:spPr/>
        <p:txBody>
          <a:bodyPr/>
          <a:lstStyle/>
          <a:p>
            <a:fld id="{2CCFB375-7F39-4F9B-A01E-04077DA9AFFF}" type="slidenum">
              <a:rPr lang="en-GB" smtClean="0"/>
              <a:t>3</a:t>
            </a:fld>
            <a:endParaRPr lang="en-GB"/>
          </a:p>
        </p:txBody>
      </p:sp>
    </p:spTree>
    <p:extLst>
      <p:ext uri="{BB962C8B-B14F-4D97-AF65-F5344CB8AC3E}">
        <p14:creationId xmlns:p14="http://schemas.microsoft.com/office/powerpoint/2010/main" val="1257887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7DF7E-A5B8-604D-E5D1-DABC3CC3C9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926563-8B38-1B0D-17BB-FA34CBA9DF3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56B5BD0-BD7D-7CA6-A6E6-569121958D5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My research asks, ‘</a:t>
            </a:r>
            <a:r>
              <a:rPr lang="en-GB" sz="1200" dirty="0">
                <a:solidFill>
                  <a:schemeClr val="tx1"/>
                </a:solidFill>
              </a:rPr>
              <a:t>Can interaction analytics be used to develop a customer confusion scoring framework within the Motor Claims journey?’</a:t>
            </a:r>
            <a:r>
              <a:rPr lang="en-GB" dirty="0"/>
              <a:t>.</a:t>
            </a:r>
            <a:br>
              <a:rPr lang="en-GB" dirty="0"/>
            </a:br>
            <a:br>
              <a:rPr lang="en-GB" dirty="0"/>
            </a:br>
            <a:r>
              <a:rPr lang="en-GB" dirty="0"/>
              <a:t>Based on that question, my overall project aim is </a:t>
            </a:r>
            <a:r>
              <a:rPr lang="en-GB" sz="1200" dirty="0">
                <a:solidFill>
                  <a:schemeClr val="tx1"/>
                </a:solidFill>
              </a:rPr>
              <a:t>to investigate how interaction analytics can be used to identify, quantify and visualise customer confusion within the Motor Claims journey through the development of a customer confusion scoring framework. The framework will be implemented using SQL and Excel visualisations to demonstrate how customer confusion can be identified earlier, enabling opportunities to improve customer experience and operational decision-making.</a:t>
            </a:r>
            <a:endParaRPr lang="en-GB" dirty="0"/>
          </a:p>
          <a:p>
            <a:endParaRPr lang="en-GB" dirty="0"/>
          </a:p>
          <a:p>
            <a:r>
              <a:rPr lang="en-GB" dirty="0"/>
              <a:t>I’ve then broken that aim down into a series of objectives which provide a structured route through the project.</a:t>
            </a:r>
            <a:br>
              <a:rPr lang="en-GB" dirty="0"/>
            </a:br>
            <a:br>
              <a:rPr lang="en-GB" dirty="0"/>
            </a:br>
            <a:r>
              <a:rPr lang="en-GB" dirty="0"/>
              <a:t>These objectives move from identifying data and determining whether meaningful patterns can be identified.</a:t>
            </a:r>
            <a:br>
              <a:rPr lang="en-GB" dirty="0"/>
            </a:br>
            <a:br>
              <a:rPr lang="en-GB" dirty="0"/>
            </a:br>
            <a:r>
              <a:rPr lang="en-GB" dirty="0"/>
              <a:t>The project will then use those findings to develop a method of representing customer confusion and visualising the results through the dashboard.</a:t>
            </a:r>
            <a:br>
              <a:rPr lang="en-GB" dirty="0"/>
            </a:br>
            <a:br>
              <a:rPr lang="en-GB" dirty="0"/>
            </a:br>
            <a:r>
              <a:rPr lang="en-GB" dirty="0"/>
              <a:t>Finally, I’ll evaluate the resulting approach to determine whether it provides meaningful and actionable insight.</a:t>
            </a:r>
            <a:br>
              <a:rPr lang="en-GB" dirty="0"/>
            </a:br>
            <a:br>
              <a:rPr lang="en-GB" dirty="0"/>
            </a:br>
            <a:r>
              <a:rPr lang="en-GB" dirty="0"/>
              <a:t>The objectives therefore aren’t independent pieces of work. They represent a progression through the research, with each stage contributing towards answering the overall research question.</a:t>
            </a:r>
          </a:p>
        </p:txBody>
      </p:sp>
      <p:sp>
        <p:nvSpPr>
          <p:cNvPr id="4" name="Slide Number Placeholder 3">
            <a:extLst>
              <a:ext uri="{FF2B5EF4-FFF2-40B4-BE49-F238E27FC236}">
                <a16:creationId xmlns:a16="http://schemas.microsoft.com/office/drawing/2014/main" id="{F43DE92F-A36A-9BF6-277B-F3991D709C15}"/>
              </a:ext>
            </a:extLst>
          </p:cNvPr>
          <p:cNvSpPr>
            <a:spLocks noGrp="1"/>
          </p:cNvSpPr>
          <p:nvPr>
            <p:ph type="sldNum" sz="quarter" idx="5"/>
          </p:nvPr>
        </p:nvSpPr>
        <p:spPr/>
        <p:txBody>
          <a:bodyPr/>
          <a:lstStyle/>
          <a:p>
            <a:fld id="{2CCFB375-7F39-4F9B-A01E-04077DA9AFFF}" type="slidenum">
              <a:rPr lang="en-GB" smtClean="0"/>
              <a:t>4</a:t>
            </a:fld>
            <a:endParaRPr lang="en-GB"/>
          </a:p>
        </p:txBody>
      </p:sp>
    </p:spTree>
    <p:extLst>
      <p:ext uri="{BB962C8B-B14F-4D97-AF65-F5344CB8AC3E}">
        <p14:creationId xmlns:p14="http://schemas.microsoft.com/office/powerpoint/2010/main" val="3158129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9BCE3-14D7-5FB6-48CD-E0D6E0B01F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9D9A25-559A-C7FC-B81F-1F3D7C8F931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50EE51B-F8FF-2F96-6A0F-F3E9FD421061}"/>
              </a:ext>
            </a:extLst>
          </p:cNvPr>
          <p:cNvSpPr>
            <a:spLocks noGrp="1"/>
          </p:cNvSpPr>
          <p:nvPr>
            <p:ph type="body" idx="1"/>
          </p:nvPr>
        </p:nvSpPr>
        <p:spPr/>
        <p:txBody>
          <a:bodyPr/>
          <a:lstStyle/>
          <a:p>
            <a:r>
              <a:rPr lang="en-GB" dirty="0"/>
              <a:t>My literature review began by exploring the underlying concepts of customer confusion, customer experience and customer effort.</a:t>
            </a:r>
            <a:br>
              <a:rPr lang="en-GB" dirty="0"/>
            </a:br>
            <a:br>
              <a:rPr lang="en-GB" dirty="0"/>
            </a:br>
            <a:r>
              <a:rPr lang="en-GB" dirty="0"/>
              <a:t>These areas are closely connected to the problem I’m investigating because confusion doesn’t necessarily exist in isolation. If a customer struggles to understand a process or what is expected of them, this can potentially increase the amount of effort required to progress through their journey.</a:t>
            </a:r>
          </a:p>
          <a:p>
            <a:endParaRPr lang="en-GB" dirty="0"/>
          </a:p>
          <a:p>
            <a:r>
              <a:rPr lang="en-GB" dirty="0"/>
              <a:t>The literature also demonstrates the importance of customer experience within service environments and the value of understanding the points at which customers encounter difficulty.</a:t>
            </a:r>
            <a:br>
              <a:rPr lang="en-GB" dirty="0"/>
            </a:br>
            <a:br>
              <a:rPr lang="en-GB" dirty="0"/>
            </a:br>
            <a:r>
              <a:rPr lang="en-GB" dirty="0"/>
              <a:t>For my project, these concepts provide the theoretical basis for considering confusion as something that may be visible through customer behaviour.</a:t>
            </a:r>
            <a:br>
              <a:rPr lang="en-GB" dirty="0"/>
            </a:br>
            <a:br>
              <a:rPr lang="en-GB" dirty="0"/>
            </a:br>
            <a:r>
              <a:rPr lang="en-GB" dirty="0"/>
              <a:t>Rather than treating confusion simply as a subjective feeling, the research led me to consider whether observable characteristics within customer interactions could potentially provide measurable indicators of it.</a:t>
            </a:r>
            <a:br>
              <a:rPr lang="en-GB" dirty="0"/>
            </a:br>
            <a:endParaRPr lang="en-GB" dirty="0"/>
          </a:p>
          <a:p>
            <a:r>
              <a:rPr lang="en-GB" dirty="0"/>
              <a:t>This then led into the second area of my literature review, which focused more specifically on analytics and contact-centre environments.</a:t>
            </a:r>
            <a:br>
              <a:rPr lang="en-GB" dirty="0"/>
            </a:br>
            <a:endParaRPr lang="en-GB" dirty="0"/>
          </a:p>
        </p:txBody>
      </p:sp>
      <p:sp>
        <p:nvSpPr>
          <p:cNvPr id="4" name="Slide Number Placeholder 3">
            <a:extLst>
              <a:ext uri="{FF2B5EF4-FFF2-40B4-BE49-F238E27FC236}">
                <a16:creationId xmlns:a16="http://schemas.microsoft.com/office/drawing/2014/main" id="{9F9B210B-9407-1035-257C-34C928B8DFD5}"/>
              </a:ext>
            </a:extLst>
          </p:cNvPr>
          <p:cNvSpPr>
            <a:spLocks noGrp="1"/>
          </p:cNvSpPr>
          <p:nvPr>
            <p:ph type="sldNum" sz="quarter" idx="5"/>
          </p:nvPr>
        </p:nvSpPr>
        <p:spPr/>
        <p:txBody>
          <a:bodyPr/>
          <a:lstStyle/>
          <a:p>
            <a:fld id="{2CCFB375-7F39-4F9B-A01E-04077DA9AFFF}" type="slidenum">
              <a:rPr lang="en-GB" smtClean="0"/>
              <a:t>5</a:t>
            </a:fld>
            <a:endParaRPr lang="en-GB"/>
          </a:p>
        </p:txBody>
      </p:sp>
    </p:spTree>
    <p:extLst>
      <p:ext uri="{BB962C8B-B14F-4D97-AF65-F5344CB8AC3E}">
        <p14:creationId xmlns:p14="http://schemas.microsoft.com/office/powerpoint/2010/main" val="401476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29EDA-B357-598A-7C67-915B3FF9D4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FC3885-E9B8-76BB-5BB3-8E14032C81C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746587B-3EBD-629C-2468-EBA9B67C018F}"/>
              </a:ext>
            </a:extLst>
          </p:cNvPr>
          <p:cNvSpPr>
            <a:spLocks noGrp="1"/>
          </p:cNvSpPr>
          <p:nvPr>
            <p:ph type="body" idx="1"/>
          </p:nvPr>
        </p:nvSpPr>
        <p:spPr/>
        <p:txBody>
          <a:bodyPr/>
          <a:lstStyle/>
          <a:p>
            <a:r>
              <a:rPr lang="en-GB" dirty="0"/>
              <a:t>The second part of my literature review focused on Interaction Analytics, contact-centre optimisation and predictive or proactive business interventions.</a:t>
            </a:r>
            <a:br>
              <a:rPr lang="en-GB" dirty="0"/>
            </a:br>
            <a:br>
              <a:rPr lang="en-GB" dirty="0"/>
            </a:br>
            <a:r>
              <a:rPr lang="en-GB" dirty="0"/>
              <a:t>Existing research demonstrates how customer interaction data can be used to identify patterns and generate insight from large volumes of customer conversations.</a:t>
            </a:r>
          </a:p>
          <a:p>
            <a:endParaRPr lang="en-GB" dirty="0"/>
          </a:p>
          <a:p>
            <a:r>
              <a:rPr lang="en-GB" dirty="0"/>
              <a:t>When I considered this alongside the literature surrounding customer confusion, customer effort and customer experience, I identified the main research opportunity for this project.</a:t>
            </a:r>
            <a:br>
              <a:rPr lang="en-GB" dirty="0"/>
            </a:br>
            <a:br>
              <a:rPr lang="en-GB" dirty="0"/>
            </a:br>
            <a:r>
              <a:rPr lang="en-GB" dirty="0"/>
              <a:t>The individual concepts are well established, but there appears to be more limited research bringing them together specifically to investigate how Interaction Analytics could be used to identify and visualise customer confusion within a Motor Claims journey.</a:t>
            </a:r>
            <a:br>
              <a:rPr lang="en-GB" dirty="0"/>
            </a:br>
            <a:endParaRPr lang="en-GB" dirty="0"/>
          </a:p>
          <a:p>
            <a:r>
              <a:rPr lang="en-GB" dirty="0"/>
              <a:t>This became my research gap.</a:t>
            </a:r>
            <a:br>
              <a:rPr lang="en-GB" dirty="0"/>
            </a:br>
            <a:br>
              <a:rPr lang="en-GB" dirty="0"/>
            </a:br>
            <a:r>
              <a:rPr lang="en-GB" dirty="0"/>
              <a:t>My project therefore builds on the existing academic understanding of customer experience and analytics but applies those concepts to a specific industrial problem within Admiral.</a:t>
            </a:r>
            <a:br>
              <a:rPr lang="en-GB" dirty="0"/>
            </a:br>
            <a:br>
              <a:rPr lang="en-GB" dirty="0"/>
            </a:br>
            <a:r>
              <a:rPr lang="en-GB" dirty="0"/>
              <a:t>The intention is to investigate whether that combination can produce something that is both academically meaningful and practically useful.</a:t>
            </a:r>
          </a:p>
        </p:txBody>
      </p:sp>
      <p:sp>
        <p:nvSpPr>
          <p:cNvPr id="4" name="Slide Number Placeholder 3">
            <a:extLst>
              <a:ext uri="{FF2B5EF4-FFF2-40B4-BE49-F238E27FC236}">
                <a16:creationId xmlns:a16="http://schemas.microsoft.com/office/drawing/2014/main" id="{30C7B22F-9A33-1630-E03B-3C3A4E2D7E0B}"/>
              </a:ext>
            </a:extLst>
          </p:cNvPr>
          <p:cNvSpPr>
            <a:spLocks noGrp="1"/>
          </p:cNvSpPr>
          <p:nvPr>
            <p:ph type="sldNum" sz="quarter" idx="5"/>
          </p:nvPr>
        </p:nvSpPr>
        <p:spPr/>
        <p:txBody>
          <a:bodyPr/>
          <a:lstStyle/>
          <a:p>
            <a:fld id="{2CCFB375-7F39-4F9B-A01E-04077DA9AFFF}" type="slidenum">
              <a:rPr lang="en-GB" smtClean="0"/>
              <a:t>6</a:t>
            </a:fld>
            <a:endParaRPr lang="en-GB"/>
          </a:p>
        </p:txBody>
      </p:sp>
    </p:spTree>
    <p:extLst>
      <p:ext uri="{BB962C8B-B14F-4D97-AF65-F5344CB8AC3E}">
        <p14:creationId xmlns:p14="http://schemas.microsoft.com/office/powerpoint/2010/main" val="2292437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2CEF0-7461-588F-18CE-378BAAC08B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0B55CB-F636-2051-C6FC-C095B48FDC0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0F43260-B0B4-16E4-CAB8-9E8403D9969A}"/>
              </a:ext>
            </a:extLst>
          </p:cNvPr>
          <p:cNvSpPr>
            <a:spLocks noGrp="1"/>
          </p:cNvSpPr>
          <p:nvPr>
            <p:ph type="body" idx="1"/>
          </p:nvPr>
        </p:nvSpPr>
        <p:spPr/>
        <p:txBody>
          <a:bodyPr/>
          <a:lstStyle/>
          <a:p>
            <a:r>
              <a:rPr lang="en-GB" dirty="0"/>
              <a:t>For the research methodology, I’ve selected an approach based primarily on analysing existing organisational data rather than collecting new data directly from customers.</a:t>
            </a:r>
          </a:p>
          <a:p>
            <a:endParaRPr lang="en-GB" dirty="0"/>
          </a:p>
          <a:p>
            <a:r>
              <a:rPr lang="en-GB" dirty="0"/>
              <a:t>The research philosophy is pragmatism, reflecting the practical, real-world nature of the business problem, with an abductive research approach that allows movement between existing theory and patterns identified within interaction data.</a:t>
            </a:r>
          </a:p>
          <a:p>
            <a:endParaRPr lang="en-GB" dirty="0"/>
          </a:p>
          <a:p>
            <a:r>
              <a:rPr lang="en-GB" dirty="0"/>
              <a:t>The project will use a quantitative case study design, focusing specifically on existing Motor Claims interaction data within Admiral.</a:t>
            </a:r>
          </a:p>
          <a:p>
            <a:endParaRPr lang="en-GB" dirty="0"/>
          </a:p>
          <a:p>
            <a:r>
              <a:rPr lang="en-GB" dirty="0"/>
              <a:t>This data is captured through Admiral’s Genesys Speech and Text Analytics environment and made available for analysis through Snowflake, where I’ll use SQL to extract, prepare and analyse the relevant information.</a:t>
            </a:r>
          </a:p>
          <a:p>
            <a:endParaRPr lang="en-GB" dirty="0"/>
          </a:p>
          <a:p>
            <a:r>
              <a:rPr lang="en-GB" dirty="0"/>
              <a:t>The first analytical challenge will be determining which measurable characteristics within customer interactions could reasonably act as potential indicators of confusion.</a:t>
            </a:r>
          </a:p>
          <a:p>
            <a:endParaRPr lang="en-GB" dirty="0"/>
          </a:p>
          <a:p>
            <a:r>
              <a:rPr lang="en-GB" dirty="0"/>
              <a:t>I’ll then investigate those indicators within the data to identify patterns and determine whether they can be combined into a meaningful framework or scoring approach.</a:t>
            </a:r>
            <a:br>
              <a:rPr lang="en-GB" dirty="0"/>
            </a:br>
            <a:br>
              <a:rPr lang="en-GB" dirty="0"/>
            </a:br>
            <a:r>
              <a:rPr lang="en-GB" dirty="0"/>
              <a:t>An important part of this stage will be validation. I don’t want to simply assume that a particular interaction characteristic automatically means that a customer is confused. The research needs to evaluate whether the selected indicators provide sufficiently meaningful and consistent evidence.</a:t>
            </a:r>
            <a:br>
              <a:rPr lang="en-GB" dirty="0"/>
            </a:br>
            <a:endParaRPr lang="en-GB" dirty="0"/>
          </a:p>
          <a:p>
            <a:r>
              <a:rPr lang="en-GB" dirty="0"/>
              <a:t>The development element then takes those analytical findings and turns them into a practical output.</a:t>
            </a:r>
            <a:br>
              <a:rPr lang="en-GB" dirty="0"/>
            </a:br>
            <a:br>
              <a:rPr lang="en-GB" dirty="0"/>
            </a:br>
            <a:r>
              <a:rPr lang="en-GB" dirty="0"/>
              <a:t>The proposed solution will use an Excel dashboard to visualise confusion levels, interaction volumes, journey areas, trends and contributing indicators. </a:t>
            </a:r>
          </a:p>
          <a:p>
            <a:endParaRPr lang="en-GB" dirty="0"/>
          </a:p>
          <a:p>
            <a:r>
              <a:rPr lang="en-GB" dirty="0"/>
              <a:t>The overall development process can therefore be considered as a flow from Genesys, through Snowflake and SQL analysis, into the confusion framework, and finally into the dashboard and resulting business insight.</a:t>
            </a:r>
            <a:br>
              <a:rPr lang="en-GB" dirty="0"/>
            </a:br>
            <a:br>
              <a:rPr lang="en-GB" dirty="0"/>
            </a:br>
            <a:r>
              <a:rPr lang="en-GB" dirty="0"/>
              <a:t>The project uses existing customer interaction data which also means ethical and data-protection considerations are important. The research will remain within Admiral’s secure organisational environment, with appropriate controls around access, confidentiality and data minimisation.</a:t>
            </a:r>
            <a:br>
              <a:rPr lang="en-GB" dirty="0"/>
            </a:br>
            <a:endParaRPr lang="en-GB" dirty="0"/>
          </a:p>
          <a:p>
            <a:r>
              <a:rPr lang="en-GB" dirty="0"/>
              <a:t>Ultimately, this methodology is designed to determine whether Admiral’s existing interaction data can provide a credible and useful method of identifying customer confusion rather than simply describing customer contact.</a:t>
            </a:r>
          </a:p>
        </p:txBody>
      </p:sp>
      <p:sp>
        <p:nvSpPr>
          <p:cNvPr id="4" name="Slide Number Placeholder 3">
            <a:extLst>
              <a:ext uri="{FF2B5EF4-FFF2-40B4-BE49-F238E27FC236}">
                <a16:creationId xmlns:a16="http://schemas.microsoft.com/office/drawing/2014/main" id="{AD110D73-4ACB-8DCA-0668-C0794AE14441}"/>
              </a:ext>
            </a:extLst>
          </p:cNvPr>
          <p:cNvSpPr>
            <a:spLocks noGrp="1"/>
          </p:cNvSpPr>
          <p:nvPr>
            <p:ph type="sldNum" sz="quarter" idx="5"/>
          </p:nvPr>
        </p:nvSpPr>
        <p:spPr/>
        <p:txBody>
          <a:bodyPr/>
          <a:lstStyle/>
          <a:p>
            <a:fld id="{2CCFB375-7F39-4F9B-A01E-04077DA9AFFF}" type="slidenum">
              <a:rPr lang="en-GB" smtClean="0"/>
              <a:t>7</a:t>
            </a:fld>
            <a:endParaRPr lang="en-GB"/>
          </a:p>
        </p:txBody>
      </p:sp>
    </p:spTree>
    <p:extLst>
      <p:ext uri="{BB962C8B-B14F-4D97-AF65-F5344CB8AC3E}">
        <p14:creationId xmlns:p14="http://schemas.microsoft.com/office/powerpoint/2010/main" val="15785337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F8CC-2406-D490-EAAF-CF9433C7F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D372BD-C03F-2F81-D6B2-4EAF80290D68}"/>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FAD3D5C-3F45-D633-2590-CD1F2CEB17AB}"/>
              </a:ext>
            </a:extLst>
          </p:cNvPr>
          <p:cNvSpPr>
            <a:spLocks noGrp="1"/>
          </p:cNvSpPr>
          <p:nvPr>
            <p:ph type="body" idx="1"/>
          </p:nvPr>
        </p:nvSpPr>
        <p:spPr/>
        <p:txBody>
          <a:bodyPr/>
          <a:lstStyle/>
          <a:p>
            <a:r>
              <a:rPr lang="en-GB" dirty="0"/>
              <a:t>One advantage of carrying out this project within Admiral is that the majority of the resources required are already available within the organisation.</a:t>
            </a:r>
            <a:br>
              <a:rPr lang="en-GB" dirty="0"/>
            </a:br>
            <a:br>
              <a:rPr lang="en-GB" dirty="0"/>
            </a:br>
            <a:r>
              <a:rPr lang="en-GB" dirty="0"/>
              <a:t>The main technical resources will include Genesys Speech and Text Analytics, Snowflake for SQL coding and Microsoft Excel for the final dashboard visualisations.</a:t>
            </a:r>
            <a:br>
              <a:rPr lang="en-GB" dirty="0"/>
            </a:br>
            <a:br>
              <a:rPr lang="en-GB" dirty="0"/>
            </a:br>
            <a:r>
              <a:rPr lang="en-GB" dirty="0"/>
              <a:t>I’ll also require access to the appropriate Motor Claims interaction data, alongside relevant stakeholder knowledge and support throughout the development and evaluation stages.</a:t>
            </a:r>
            <a:br>
              <a:rPr lang="en-GB" dirty="0"/>
            </a:br>
            <a:br>
              <a:rPr lang="en-GB" dirty="0"/>
            </a:br>
            <a:r>
              <a:rPr lang="en-GB" dirty="0"/>
              <a:t>Because the project uses existing Admiral systems and infrastructure, I don’t currently anticipate significant additional software or technology costs.</a:t>
            </a:r>
            <a:br>
              <a:rPr lang="en-GB" dirty="0"/>
            </a:br>
            <a:br>
              <a:rPr lang="en-GB" dirty="0"/>
            </a:br>
            <a:r>
              <a:rPr lang="en-GB" dirty="0"/>
              <a:t>However, that doesn’t mean the project has no resource implications. My own development time, stakeholder involvement and the time required for testing and evaluation all need to be considered within the </a:t>
            </a:r>
            <a:r>
              <a:rPr lang="en-GB"/>
              <a:t>project.</a:t>
            </a:r>
            <a:endParaRPr lang="en-GB" dirty="0"/>
          </a:p>
        </p:txBody>
      </p:sp>
      <p:sp>
        <p:nvSpPr>
          <p:cNvPr id="4" name="Slide Number Placeholder 3">
            <a:extLst>
              <a:ext uri="{FF2B5EF4-FFF2-40B4-BE49-F238E27FC236}">
                <a16:creationId xmlns:a16="http://schemas.microsoft.com/office/drawing/2014/main" id="{136A517C-FEF7-3986-A07F-4A912AC7773C}"/>
              </a:ext>
            </a:extLst>
          </p:cNvPr>
          <p:cNvSpPr>
            <a:spLocks noGrp="1"/>
          </p:cNvSpPr>
          <p:nvPr>
            <p:ph type="sldNum" sz="quarter" idx="5"/>
          </p:nvPr>
        </p:nvSpPr>
        <p:spPr/>
        <p:txBody>
          <a:bodyPr/>
          <a:lstStyle/>
          <a:p>
            <a:fld id="{2CCFB375-7F39-4F9B-A01E-04077DA9AFFF}" type="slidenum">
              <a:rPr lang="en-GB" smtClean="0"/>
              <a:t>8</a:t>
            </a:fld>
            <a:endParaRPr lang="en-GB"/>
          </a:p>
        </p:txBody>
      </p:sp>
    </p:spTree>
    <p:extLst>
      <p:ext uri="{BB962C8B-B14F-4D97-AF65-F5344CB8AC3E}">
        <p14:creationId xmlns:p14="http://schemas.microsoft.com/office/powerpoint/2010/main" val="2577079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F4A73-B6BF-155D-898A-CD015E1379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805A5D-C3B0-D61C-7E6F-0DE78A97296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3B0C878-E76B-08BB-926B-BB869A115BB8}"/>
              </a:ext>
            </a:extLst>
          </p:cNvPr>
          <p:cNvSpPr>
            <a:spLocks noGrp="1"/>
          </p:cNvSpPr>
          <p:nvPr>
            <p:ph type="body" idx="1"/>
          </p:nvPr>
        </p:nvSpPr>
        <p:spPr/>
        <p:txBody>
          <a:bodyPr/>
          <a:lstStyle/>
          <a:p>
            <a:r>
              <a:rPr lang="en-GB" dirty="0"/>
              <a:t>To manage the project, I’ve developed </a:t>
            </a:r>
            <a:r>
              <a:rPr lang="en-GB"/>
              <a:t>a structured </a:t>
            </a:r>
            <a:r>
              <a:rPr lang="en-GB" dirty="0"/>
              <a:t>plan covering the main stages from the initial research through to final evaluation and delivery.</a:t>
            </a:r>
            <a:br>
              <a:rPr lang="en-GB" dirty="0"/>
            </a:br>
            <a:br>
              <a:rPr lang="en-GB" dirty="0"/>
            </a:br>
            <a:r>
              <a:rPr lang="en-GB" dirty="0"/>
              <a:t>The early stages focus on refining the research and identifying appropriate confusion indicators before moving into data extraction and preparation.</a:t>
            </a:r>
            <a:br>
              <a:rPr lang="en-GB" dirty="0"/>
            </a:br>
            <a:br>
              <a:rPr lang="en-GB" dirty="0"/>
            </a:br>
            <a:r>
              <a:rPr lang="en-GB" dirty="0"/>
              <a:t>The project then progresses into the main analytical phase, where I’ll investigate those indicators using Admiral’s interaction data and develop the proposed confusion framework.</a:t>
            </a:r>
            <a:br>
              <a:rPr lang="en-GB" dirty="0"/>
            </a:br>
            <a:br>
              <a:rPr lang="en-GB" dirty="0"/>
            </a:br>
            <a:r>
              <a:rPr lang="en-GB" dirty="0"/>
              <a:t>Once the analytical approach has been established, I’ll move into dashboard development, followed by testing and evaluation of both the analysis and the resulting visualisation.</a:t>
            </a:r>
            <a:br>
              <a:rPr lang="en-GB" dirty="0"/>
            </a:br>
            <a:br>
              <a:rPr lang="en-GB" dirty="0"/>
            </a:br>
            <a:r>
              <a:rPr lang="en-GB" dirty="0"/>
              <a:t>The final stages will focus on evaluating the findings against the original research question and completing the final project documentation. </a:t>
            </a:r>
            <a:br>
              <a:rPr lang="en-GB" dirty="0"/>
            </a:br>
            <a:br>
              <a:rPr lang="en-GB" dirty="0"/>
            </a:br>
            <a:r>
              <a:rPr lang="en-GB" dirty="0"/>
              <a:t>I’ve structured the project in this way because there are clear dependencies between the stages. For example, dashboard development can’t meaningfully begin until I’ve established what the confusion indicators are and whether the underlying analysis is providing useful results.</a:t>
            </a:r>
          </a:p>
          <a:p>
            <a:endParaRPr lang="en-GB" dirty="0"/>
          </a:p>
          <a:p>
            <a:r>
              <a:rPr lang="en-GB" dirty="0"/>
              <a:t>If successful, the completed project could provide Admiral with greater visibility of where customers may be experiencing confusion within the Motor Claims journey and provide evidence that could support future improvements to customer experience and customer effort.</a:t>
            </a:r>
          </a:p>
        </p:txBody>
      </p:sp>
      <p:sp>
        <p:nvSpPr>
          <p:cNvPr id="4" name="Slide Number Placeholder 3">
            <a:extLst>
              <a:ext uri="{FF2B5EF4-FFF2-40B4-BE49-F238E27FC236}">
                <a16:creationId xmlns:a16="http://schemas.microsoft.com/office/drawing/2014/main" id="{55EBEC2F-DB21-705D-23EF-8438A74E7879}"/>
              </a:ext>
            </a:extLst>
          </p:cNvPr>
          <p:cNvSpPr>
            <a:spLocks noGrp="1"/>
          </p:cNvSpPr>
          <p:nvPr>
            <p:ph type="sldNum" sz="quarter" idx="5"/>
          </p:nvPr>
        </p:nvSpPr>
        <p:spPr/>
        <p:txBody>
          <a:bodyPr/>
          <a:lstStyle/>
          <a:p>
            <a:fld id="{2CCFB375-7F39-4F9B-A01E-04077DA9AFFF}" type="slidenum">
              <a:rPr lang="en-GB" smtClean="0"/>
              <a:t>9</a:t>
            </a:fld>
            <a:endParaRPr lang="en-GB"/>
          </a:p>
        </p:txBody>
      </p:sp>
    </p:spTree>
    <p:extLst>
      <p:ext uri="{BB962C8B-B14F-4D97-AF65-F5344CB8AC3E}">
        <p14:creationId xmlns:p14="http://schemas.microsoft.com/office/powerpoint/2010/main" val="3598815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EE0A0-5A7C-5A25-0981-10514A0596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0B1FF2-109F-E0E0-F662-6D3D75B8FBA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567CCD9-4594-B4DB-86A7-5739130857C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6E382EA-9DC1-E278-9DD8-329E0ACB7420}"/>
              </a:ext>
            </a:extLst>
          </p:cNvPr>
          <p:cNvSpPr>
            <a:spLocks noGrp="1"/>
          </p:cNvSpPr>
          <p:nvPr>
            <p:ph type="sldNum" sz="quarter" idx="5"/>
          </p:nvPr>
        </p:nvSpPr>
        <p:spPr/>
        <p:txBody>
          <a:bodyPr/>
          <a:lstStyle/>
          <a:p>
            <a:fld id="{2CCFB375-7F39-4F9B-A01E-04077DA9AFFF}" type="slidenum">
              <a:rPr lang="en-GB" smtClean="0"/>
              <a:t>10</a:t>
            </a:fld>
            <a:endParaRPr lang="en-GB"/>
          </a:p>
        </p:txBody>
      </p:sp>
    </p:spTree>
    <p:extLst>
      <p:ext uri="{BB962C8B-B14F-4D97-AF65-F5344CB8AC3E}">
        <p14:creationId xmlns:p14="http://schemas.microsoft.com/office/powerpoint/2010/main" val="2684716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22CC7-080E-C44F-42B0-1EFB00D4F8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53CBB5-D01F-0E1C-2109-FB8F7508D96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0D6CA88-28FC-CE79-2E8A-CE1CF76A5539}"/>
              </a:ext>
            </a:extLst>
          </p:cNvPr>
          <p:cNvSpPr>
            <a:spLocks noGrp="1"/>
          </p:cNvSpPr>
          <p:nvPr>
            <p:ph type="body" idx="1"/>
          </p:nvPr>
        </p:nvSpPr>
        <p:spPr/>
        <p:txBody>
          <a:bodyPr/>
          <a:lstStyle/>
          <a:p>
            <a:r>
              <a:rPr lang="en-GB" dirty="0"/>
              <a:t>The references shown here represent the academic sources that have informed the development of my research problem, literature review and proposed methodology.</a:t>
            </a:r>
            <a:br>
              <a:rPr lang="en-GB" dirty="0"/>
            </a:br>
            <a:br>
              <a:rPr lang="en-GB" dirty="0"/>
            </a:br>
            <a:r>
              <a:rPr lang="en-GB" dirty="0"/>
              <a:t>Together, they provide the academic foundation for the concepts of customer confusion, customer experience, customer effort and the use of analytics within customer-service environments.</a:t>
            </a:r>
            <a:br>
              <a:rPr lang="en-GB" dirty="0"/>
            </a:br>
            <a:br>
              <a:rPr lang="en-GB" dirty="0"/>
            </a:br>
            <a:r>
              <a:rPr lang="en-GB" dirty="0"/>
              <a:t>To conclude, my proposed research will investigate whether those established concepts can be applied to Admiral’s existing interaction data to provide a new way of identifying and visualising customer confusion within Motor Claims.</a:t>
            </a:r>
            <a:br>
              <a:rPr lang="en-GB" dirty="0"/>
            </a:br>
            <a:br>
              <a:rPr lang="en-GB" dirty="0"/>
            </a:br>
            <a:r>
              <a:rPr lang="en-GB" dirty="0"/>
              <a:t>Thank you for listening.</a:t>
            </a:r>
          </a:p>
        </p:txBody>
      </p:sp>
      <p:sp>
        <p:nvSpPr>
          <p:cNvPr id="4" name="Slide Number Placeholder 3">
            <a:extLst>
              <a:ext uri="{FF2B5EF4-FFF2-40B4-BE49-F238E27FC236}">
                <a16:creationId xmlns:a16="http://schemas.microsoft.com/office/drawing/2014/main" id="{A853B745-FA0A-7B25-E75F-AC703F5E1151}"/>
              </a:ext>
            </a:extLst>
          </p:cNvPr>
          <p:cNvSpPr>
            <a:spLocks noGrp="1"/>
          </p:cNvSpPr>
          <p:nvPr>
            <p:ph type="sldNum" sz="quarter" idx="5"/>
          </p:nvPr>
        </p:nvSpPr>
        <p:spPr/>
        <p:txBody>
          <a:bodyPr/>
          <a:lstStyle/>
          <a:p>
            <a:fld id="{2CCFB375-7F39-4F9B-A01E-04077DA9AFFF}" type="slidenum">
              <a:rPr lang="en-GB" smtClean="0"/>
              <a:t>11</a:t>
            </a:fld>
            <a:endParaRPr lang="en-GB"/>
          </a:p>
        </p:txBody>
      </p:sp>
    </p:spTree>
    <p:extLst>
      <p:ext uri="{BB962C8B-B14F-4D97-AF65-F5344CB8AC3E}">
        <p14:creationId xmlns:p14="http://schemas.microsoft.com/office/powerpoint/2010/main" val="2751984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274BD-5D10-AD9E-C75E-C3E780C2CF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E8E3557-54B0-31A5-BC24-AA6B70C3BA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9316F9-781C-D067-D422-4A1D66C37FE6}"/>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5" name="Footer Placeholder 4">
            <a:extLst>
              <a:ext uri="{FF2B5EF4-FFF2-40B4-BE49-F238E27FC236}">
                <a16:creationId xmlns:a16="http://schemas.microsoft.com/office/drawing/2014/main" id="{C2A7C38D-EFDB-4EAA-63DF-3E4D11A28D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3069AA-B92B-AAAC-AEA3-327276EDC149}"/>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782162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60454-24A1-E600-EF82-D0AB941F74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31EFFF-C325-FEAC-5F9A-B5A7A44D5F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A88F01-3622-69A9-054F-DAFE1C20EFDC}"/>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5" name="Footer Placeholder 4">
            <a:extLst>
              <a:ext uri="{FF2B5EF4-FFF2-40B4-BE49-F238E27FC236}">
                <a16:creationId xmlns:a16="http://schemas.microsoft.com/office/drawing/2014/main" id="{5B22EA75-AE7C-CF63-7DB9-B90DE6650F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EF8E56-CFD1-4328-0C18-91559A09662A}"/>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665334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87562-390B-B17D-0DD7-8630326D497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F1AC89-5F09-AEC7-65F8-5135D737494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9ACDAE-50A9-2F6E-6DFC-59FBE8F01CE4}"/>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5" name="Footer Placeholder 4">
            <a:extLst>
              <a:ext uri="{FF2B5EF4-FFF2-40B4-BE49-F238E27FC236}">
                <a16:creationId xmlns:a16="http://schemas.microsoft.com/office/drawing/2014/main" id="{B46E1F34-8CD5-2D78-A03D-DA77A91B2D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3E4FF6-1990-AE4F-FBA4-7F3CB0011569}"/>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4292286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49315-8EFB-EC66-0EEA-255D6EC350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182B65-652C-5C7A-D2FF-485AA0D9FC7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8CC607-A129-4746-7BDC-37163C723AA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F5E480-68F0-8AEE-F0D1-0D809386938F}"/>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6" name="Footer Placeholder 5">
            <a:extLst>
              <a:ext uri="{FF2B5EF4-FFF2-40B4-BE49-F238E27FC236}">
                <a16:creationId xmlns:a16="http://schemas.microsoft.com/office/drawing/2014/main" id="{10EAA024-0BB8-F469-EC68-C68D780A1E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34DADD-4129-4C63-5014-55E5820D59EF}"/>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2271456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BE070-74F9-C3E0-C004-0C99FF3CC7F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BD0FC1-FBAC-5915-C3BE-499A0C9D1C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1DBDFDA-EE37-045A-3A2A-40AD13BAB2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AC24D4E-E831-7683-6717-9C393CB25C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B90DEB-05AC-9305-B9B5-6BAE16F82C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9336FA9-ED8C-45E5-82E7-81EFD9EFDE8C}"/>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8" name="Footer Placeholder 7">
            <a:extLst>
              <a:ext uri="{FF2B5EF4-FFF2-40B4-BE49-F238E27FC236}">
                <a16:creationId xmlns:a16="http://schemas.microsoft.com/office/drawing/2014/main" id="{329FA625-2DD2-A08F-DB0A-F67276EEF20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8BDBE7B-F1B3-D9CB-26EF-DDE872153301}"/>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3558415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5937A-FB66-70C6-16E6-E97BAE44DE0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188C389-97D4-C97B-3E0F-EA8D6EF60580}"/>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4" name="Footer Placeholder 3">
            <a:extLst>
              <a:ext uri="{FF2B5EF4-FFF2-40B4-BE49-F238E27FC236}">
                <a16:creationId xmlns:a16="http://schemas.microsoft.com/office/drawing/2014/main" id="{3FFF823C-53F1-E918-A13C-D151BF59C2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D4A4A2D-3C8E-637F-3EDF-920091850B3F}"/>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2862152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6AEC2-2E08-6D96-B36E-89E988FF5129}"/>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3" name="Footer Placeholder 2">
            <a:extLst>
              <a:ext uri="{FF2B5EF4-FFF2-40B4-BE49-F238E27FC236}">
                <a16:creationId xmlns:a16="http://schemas.microsoft.com/office/drawing/2014/main" id="{CE71EE30-E1E6-1442-8305-528FB2F7BC0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6D492E6-8C24-DA30-87D7-6078BF59F127}"/>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30038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4BF83-7D89-3567-3EAA-6E332BF2B4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7DD6CC5-BD9F-8028-B911-5BA143D659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6D2A896-6824-3104-33E4-F47750F094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26686F-8E14-874D-064B-ACBDBE143608}"/>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6" name="Footer Placeholder 5">
            <a:extLst>
              <a:ext uri="{FF2B5EF4-FFF2-40B4-BE49-F238E27FC236}">
                <a16:creationId xmlns:a16="http://schemas.microsoft.com/office/drawing/2014/main" id="{59FD8C88-9988-E583-F998-C28407C401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E66FDA-4746-DD5D-F483-2AE592DC7F3C}"/>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2662148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C3EC3-0B78-1481-32D2-4C4D04E91B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A424B6-97C3-3174-1396-0BDE1351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77850E-9859-403E-2DF2-DE6DAA13A8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AD6C25-1EF6-EC1E-6A5E-D01FD94640D2}"/>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6" name="Footer Placeholder 5">
            <a:extLst>
              <a:ext uri="{FF2B5EF4-FFF2-40B4-BE49-F238E27FC236}">
                <a16:creationId xmlns:a16="http://schemas.microsoft.com/office/drawing/2014/main" id="{24A435CC-D150-C8AD-BAA1-2BB2BB2AAE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00E354-155E-9821-726E-A7D7F1920F50}"/>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4252303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6EA41-2D6D-2BF6-F92F-DB5E7B38269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02836F-BEF2-01F2-2818-42104E203B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E98C4F-A0A4-9B3D-0531-E4BEF26220F5}"/>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5" name="Footer Placeholder 4">
            <a:extLst>
              <a:ext uri="{FF2B5EF4-FFF2-40B4-BE49-F238E27FC236}">
                <a16:creationId xmlns:a16="http://schemas.microsoft.com/office/drawing/2014/main" id="{13A094FA-5233-A3B4-A2D9-18FDF4F210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79218A-DE2D-85FE-BFAE-7F2FB43E3BAA}"/>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1157422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9BEA68-1E59-8F03-4AAE-FBAE4A69E7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44D035-AA85-A75E-983C-159F5A6B33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4E1306-54F9-C953-3FF4-62E7E9692F9F}"/>
              </a:ext>
            </a:extLst>
          </p:cNvPr>
          <p:cNvSpPr>
            <a:spLocks noGrp="1"/>
          </p:cNvSpPr>
          <p:nvPr>
            <p:ph type="dt" sz="half" idx="10"/>
          </p:nvPr>
        </p:nvSpPr>
        <p:spPr/>
        <p:txBody>
          <a:bodyPr/>
          <a:lstStyle/>
          <a:p>
            <a:fld id="{BF294DCF-0514-4196-9D47-9657EFC55203}" type="datetimeFigureOut">
              <a:rPr lang="en-GB" smtClean="0"/>
              <a:t>30/08/2026</a:t>
            </a:fld>
            <a:endParaRPr lang="en-GB"/>
          </a:p>
        </p:txBody>
      </p:sp>
      <p:sp>
        <p:nvSpPr>
          <p:cNvPr id="5" name="Footer Placeholder 4">
            <a:extLst>
              <a:ext uri="{FF2B5EF4-FFF2-40B4-BE49-F238E27FC236}">
                <a16:creationId xmlns:a16="http://schemas.microsoft.com/office/drawing/2014/main" id="{D5204A3B-59FE-F3F0-3AD5-DE257C2DDD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C9CFE7-F574-3370-822D-958473561F0C}"/>
              </a:ext>
            </a:extLst>
          </p:cNvPr>
          <p:cNvSpPr>
            <a:spLocks noGrp="1"/>
          </p:cNvSpPr>
          <p:nvPr>
            <p:ph type="sldNum" sz="quarter" idx="12"/>
          </p:nvPr>
        </p:nvSpPr>
        <p:spPr/>
        <p:txBody>
          <a:bodyPr/>
          <a:lstStyle/>
          <a:p>
            <a:fld id="{7D6EA67F-A2FA-4FE5-9E59-C4AC53B40B42}" type="slidenum">
              <a:rPr lang="en-GB" smtClean="0"/>
              <a:t>‹#›</a:t>
            </a:fld>
            <a:endParaRPr lang="en-GB"/>
          </a:p>
        </p:txBody>
      </p:sp>
    </p:spTree>
    <p:extLst>
      <p:ext uri="{BB962C8B-B14F-4D97-AF65-F5344CB8AC3E}">
        <p14:creationId xmlns:p14="http://schemas.microsoft.com/office/powerpoint/2010/main" val="4021608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F386B5-CE77-056D-D71A-2BF6203A9EC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CFD865-DE28-20C0-1F7C-A3BA54491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EC62AC-6641-46A3-625A-8539F874DD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F294DCF-0514-4196-9D47-9657EFC55203}" type="datetimeFigureOut">
              <a:rPr lang="en-GB" smtClean="0"/>
              <a:t>30/08/2026</a:t>
            </a:fld>
            <a:endParaRPr lang="en-GB"/>
          </a:p>
        </p:txBody>
      </p:sp>
      <p:sp>
        <p:nvSpPr>
          <p:cNvPr id="5" name="Footer Placeholder 4">
            <a:extLst>
              <a:ext uri="{FF2B5EF4-FFF2-40B4-BE49-F238E27FC236}">
                <a16:creationId xmlns:a16="http://schemas.microsoft.com/office/drawing/2014/main" id="{669005F5-001B-76B0-3BD2-26D1A445AC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250451E-04DE-2127-E553-E6443A9EF3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D6EA67F-A2FA-4FE5-9E59-C4AC53B40B42}" type="slidenum">
              <a:rPr lang="en-GB" smtClean="0"/>
              <a:t>‹#›</a:t>
            </a:fld>
            <a:endParaRPr lang="en-GB"/>
          </a:p>
        </p:txBody>
      </p:sp>
    </p:spTree>
    <p:extLst>
      <p:ext uri="{BB962C8B-B14F-4D97-AF65-F5344CB8AC3E}">
        <p14:creationId xmlns:p14="http://schemas.microsoft.com/office/powerpoint/2010/main" val="205997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420E9A7-60DA-80DF-9026-7D11474E29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93223" y="135615"/>
            <a:ext cx="2143473" cy="711330"/>
          </a:xfrm>
          <a:prstGeom prst="rect">
            <a:avLst/>
          </a:prstGeom>
        </p:spPr>
      </p:pic>
      <p:grpSp>
        <p:nvGrpSpPr>
          <p:cNvPr id="21" name="Group 20">
            <a:extLst>
              <a:ext uri="{FF2B5EF4-FFF2-40B4-BE49-F238E27FC236}">
                <a16:creationId xmlns:a16="http://schemas.microsoft.com/office/drawing/2014/main" id="{9C07C16D-F60D-97B9-BB4F-D6364032A7EE}"/>
              </a:ext>
            </a:extLst>
          </p:cNvPr>
          <p:cNvGrpSpPr/>
          <p:nvPr/>
        </p:nvGrpSpPr>
        <p:grpSpPr>
          <a:xfrm>
            <a:off x="0" y="423472"/>
            <a:ext cx="12059682" cy="6011055"/>
            <a:chOff x="358767" y="679460"/>
            <a:chExt cx="11474466" cy="5499080"/>
          </a:xfrm>
        </p:grpSpPr>
        <p:pic>
          <p:nvPicPr>
            <p:cNvPr id="22" name="Picture 21" descr="A black background with grey leaves&#10;&#10;Description automatically generated">
              <a:extLst>
                <a:ext uri="{FF2B5EF4-FFF2-40B4-BE49-F238E27FC236}">
                  <a16:creationId xmlns:a16="http://schemas.microsoft.com/office/drawing/2014/main" id="{7C4C39D6-2754-3FD6-76EA-F39D79C756F7}"/>
                </a:ext>
              </a:extLst>
            </p:cNvPr>
            <p:cNvPicPr/>
            <p:nvPr/>
          </p:nvPicPr>
          <p:blipFill>
            <a:blip r:embed="rId4"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a:off x="4439920" y="679461"/>
              <a:ext cx="3312160" cy="1753235"/>
            </a:xfrm>
            <a:prstGeom prst="rect">
              <a:avLst/>
            </a:prstGeom>
            <a:noFill/>
            <a:ln>
              <a:noFill/>
            </a:ln>
          </p:spPr>
        </p:pic>
        <p:pic>
          <p:nvPicPr>
            <p:cNvPr id="25" name="Picture 24" descr="A black background with grey leaves&#10;&#10;Description automatically generated">
              <a:extLst>
                <a:ext uri="{FF2B5EF4-FFF2-40B4-BE49-F238E27FC236}">
                  <a16:creationId xmlns:a16="http://schemas.microsoft.com/office/drawing/2014/main" id="{87A43888-90C8-22BA-56F4-4F4FB4AD211D}"/>
                </a:ext>
              </a:extLst>
            </p:cNvPr>
            <p:cNvPicPr/>
            <p:nvPr/>
          </p:nvPicPr>
          <p:blipFill>
            <a:blip r:embed="rId4"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a:off x="358767" y="679460"/>
              <a:ext cx="3312160" cy="175323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EF26160F-5A72-BE0C-58F5-A3FB0AE307DA}"/>
                </a:ext>
              </a:extLst>
            </p:cNvPr>
            <p:cNvPicPr/>
            <p:nvPr/>
          </p:nvPicPr>
          <p:blipFill>
            <a:blip r:embed="rId4"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a:off x="8521073" y="679461"/>
              <a:ext cx="3312160" cy="1753235"/>
            </a:xfrm>
            <a:prstGeom prst="rect">
              <a:avLst/>
            </a:prstGeom>
            <a:noFill/>
            <a:ln>
              <a:noFill/>
            </a:ln>
          </p:spPr>
        </p:pic>
        <p:pic>
          <p:nvPicPr>
            <p:cNvPr id="27" name="Picture 26" descr="A black background with grey leaves&#10;&#10;Description automatically generated">
              <a:extLst>
                <a:ext uri="{FF2B5EF4-FFF2-40B4-BE49-F238E27FC236}">
                  <a16:creationId xmlns:a16="http://schemas.microsoft.com/office/drawing/2014/main" id="{4584B978-B78D-5B79-0FE2-492647AB9F4B}"/>
                </a:ext>
              </a:extLst>
            </p:cNvPr>
            <p:cNvPicPr/>
            <p:nvPr/>
          </p:nvPicPr>
          <p:blipFill>
            <a:blip r:embed="rId4"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0800000">
              <a:off x="421369" y="4425305"/>
              <a:ext cx="3312160" cy="1753235"/>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52B646AA-A473-B021-4A80-6CDF6AD8B42E}"/>
                </a:ext>
              </a:extLst>
            </p:cNvPr>
            <p:cNvPicPr/>
            <p:nvPr/>
          </p:nvPicPr>
          <p:blipFill>
            <a:blip r:embed="rId4"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0800000">
              <a:off x="8521073" y="4425304"/>
              <a:ext cx="3312160" cy="175323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A430B7F8-E26C-1DFC-5E6F-2AD61401D722}"/>
                </a:ext>
              </a:extLst>
            </p:cNvPr>
            <p:cNvPicPr/>
            <p:nvPr/>
          </p:nvPicPr>
          <p:blipFill>
            <a:blip r:embed="rId4"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0800000">
              <a:off x="4471221" y="4425304"/>
              <a:ext cx="3312160" cy="1753235"/>
            </a:xfrm>
            <a:prstGeom prst="rect">
              <a:avLst/>
            </a:prstGeom>
            <a:noFill/>
            <a:ln>
              <a:noFill/>
            </a:ln>
          </p:spPr>
        </p:pic>
      </p:grpSp>
      <p:sp>
        <p:nvSpPr>
          <p:cNvPr id="14" name="Rectangle 13">
            <a:extLst>
              <a:ext uri="{FF2B5EF4-FFF2-40B4-BE49-F238E27FC236}">
                <a16:creationId xmlns:a16="http://schemas.microsoft.com/office/drawing/2014/main" id="{3EA14D20-4F49-3B88-64C2-007DB0EE104C}"/>
              </a:ext>
            </a:extLst>
          </p:cNvPr>
          <p:cNvSpPr/>
          <p:nvPr/>
        </p:nvSpPr>
        <p:spPr>
          <a:xfrm>
            <a:off x="0" y="1709928"/>
            <a:ext cx="12192000" cy="12618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017A34C-41C3-32A0-A5F9-796CB97F4C5B}"/>
              </a:ext>
            </a:extLst>
          </p:cNvPr>
          <p:cNvSpPr txBox="1"/>
          <p:nvPr/>
        </p:nvSpPr>
        <p:spPr>
          <a:xfrm>
            <a:off x="0" y="1956816"/>
            <a:ext cx="12192000" cy="830997"/>
          </a:xfrm>
          <a:prstGeom prst="rect">
            <a:avLst/>
          </a:prstGeom>
          <a:noFill/>
        </p:spPr>
        <p:txBody>
          <a:bodyPr wrap="square" rtlCol="0">
            <a:spAutoFit/>
          </a:bodyPr>
          <a:lstStyle/>
          <a:p>
            <a:pPr algn="ctr"/>
            <a:r>
              <a:rPr lang="en-GB" sz="2400" b="1" dirty="0">
                <a:solidFill>
                  <a:schemeClr val="bg1"/>
                </a:solidFill>
              </a:rPr>
              <a:t>Using Interaction Analytics to Identify and Visualise Customer Confusion </a:t>
            </a:r>
          </a:p>
          <a:p>
            <a:pPr algn="ctr"/>
            <a:r>
              <a:rPr lang="en-GB" sz="2400" b="1" dirty="0">
                <a:solidFill>
                  <a:schemeClr val="bg1"/>
                </a:solidFill>
              </a:rPr>
              <a:t>Within the Motor Claims Journey</a:t>
            </a:r>
          </a:p>
        </p:txBody>
      </p:sp>
      <p:sp>
        <p:nvSpPr>
          <p:cNvPr id="16" name="Rectangle 15">
            <a:extLst>
              <a:ext uri="{FF2B5EF4-FFF2-40B4-BE49-F238E27FC236}">
                <a16:creationId xmlns:a16="http://schemas.microsoft.com/office/drawing/2014/main" id="{509AE67A-91B9-3665-BB68-8FCBDF9F55B6}"/>
              </a:ext>
            </a:extLst>
          </p:cNvPr>
          <p:cNvSpPr/>
          <p:nvPr/>
        </p:nvSpPr>
        <p:spPr>
          <a:xfrm>
            <a:off x="585216" y="3794760"/>
            <a:ext cx="5510784" cy="12618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75D87493-B472-CEC9-5694-311A00428E8A}"/>
              </a:ext>
            </a:extLst>
          </p:cNvPr>
          <p:cNvSpPr txBox="1"/>
          <p:nvPr/>
        </p:nvSpPr>
        <p:spPr>
          <a:xfrm>
            <a:off x="585216" y="3794760"/>
            <a:ext cx="5510784" cy="1477328"/>
          </a:xfrm>
          <a:prstGeom prst="rect">
            <a:avLst/>
          </a:prstGeom>
          <a:noFill/>
        </p:spPr>
        <p:txBody>
          <a:bodyPr wrap="square" rtlCol="0">
            <a:spAutoFit/>
          </a:bodyPr>
          <a:lstStyle/>
          <a:p>
            <a:r>
              <a:rPr lang="en-GB" b="1" dirty="0">
                <a:solidFill>
                  <a:schemeClr val="bg1"/>
                </a:solidFill>
              </a:rPr>
              <a:t>Module</a:t>
            </a:r>
            <a:r>
              <a:rPr lang="en-GB" dirty="0">
                <a:solidFill>
                  <a:schemeClr val="bg1"/>
                </a:solidFill>
              </a:rPr>
              <a:t>: Industrial Based Research | ACCA6029</a:t>
            </a:r>
            <a:br>
              <a:rPr lang="en-GB" dirty="0">
                <a:solidFill>
                  <a:schemeClr val="bg1"/>
                </a:solidFill>
              </a:rPr>
            </a:br>
            <a:r>
              <a:rPr lang="en-GB" b="1" dirty="0">
                <a:solidFill>
                  <a:schemeClr val="bg1"/>
                </a:solidFill>
              </a:rPr>
              <a:t>Assignment Title</a:t>
            </a:r>
            <a:r>
              <a:rPr lang="en-GB" dirty="0">
                <a:solidFill>
                  <a:schemeClr val="bg1"/>
                </a:solidFill>
              </a:rPr>
              <a:t>: Project Proposal Presentation</a:t>
            </a:r>
            <a:br>
              <a:rPr lang="en-GB" dirty="0">
                <a:solidFill>
                  <a:schemeClr val="bg1"/>
                </a:solidFill>
              </a:rPr>
            </a:br>
            <a:r>
              <a:rPr lang="en-GB" b="1" dirty="0">
                <a:solidFill>
                  <a:schemeClr val="bg1"/>
                </a:solidFill>
              </a:rPr>
              <a:t>Student</a:t>
            </a:r>
            <a:r>
              <a:rPr lang="en-GB" dirty="0">
                <a:solidFill>
                  <a:schemeClr val="bg1"/>
                </a:solidFill>
              </a:rPr>
              <a:t>: Nate Fox | 2311568</a:t>
            </a:r>
            <a:br>
              <a:rPr lang="en-GB" dirty="0">
                <a:solidFill>
                  <a:schemeClr val="bg1"/>
                </a:solidFill>
              </a:rPr>
            </a:br>
            <a:r>
              <a:rPr lang="en-GB" b="1" dirty="0">
                <a:solidFill>
                  <a:schemeClr val="bg1"/>
                </a:solidFill>
              </a:rPr>
              <a:t>Industrial Partner</a:t>
            </a:r>
            <a:r>
              <a:rPr lang="en-GB" dirty="0">
                <a:solidFill>
                  <a:schemeClr val="bg1"/>
                </a:solidFill>
              </a:rPr>
              <a:t>: Admiral Insurance</a:t>
            </a:r>
            <a:br>
              <a:rPr lang="en-GB" dirty="0"/>
            </a:br>
            <a:endParaRPr lang="en-GB" dirty="0"/>
          </a:p>
        </p:txBody>
      </p:sp>
    </p:spTree>
    <p:extLst>
      <p:ext uri="{BB962C8B-B14F-4D97-AF65-F5344CB8AC3E}">
        <p14:creationId xmlns:p14="http://schemas.microsoft.com/office/powerpoint/2010/main" val="1731425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4BB5F-8EE9-40EA-075A-52BAE5587EF5}"/>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79FB5F7C-CF9D-5833-AD46-85AFD4B4C7FD}"/>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F1AAC7BB-D6B4-3150-B9F1-4401FFFB6CBE}"/>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0B47022A-25A7-8750-31C1-391013F09046}"/>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04CE5BD1-BC68-712D-2A00-2F3345DAD98D}"/>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421AC556-F299-AF5E-FBBE-859DEE16E25A}"/>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FC84EB61-A46A-06AF-1DA7-AE3EB7C51205}"/>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CA646A1D-DEA2-4980-2333-F8CEE7A53B8B}"/>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8F4E7416-0B16-9350-6274-424F1CD564B9}"/>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C69F2F1C-59FA-4276-36A5-BBDAC48EC406}"/>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8" name="Rectangle 7">
            <a:extLst>
              <a:ext uri="{FF2B5EF4-FFF2-40B4-BE49-F238E27FC236}">
                <a16:creationId xmlns:a16="http://schemas.microsoft.com/office/drawing/2014/main" id="{E2F72CDF-5F6D-B1B1-0505-4EF2601563CD}"/>
              </a:ext>
            </a:extLst>
          </p:cNvPr>
          <p:cNvSpPr/>
          <p:nvPr/>
        </p:nvSpPr>
        <p:spPr>
          <a:xfrm>
            <a:off x="0" y="1077612"/>
            <a:ext cx="8665810" cy="151866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1. </a:t>
            </a:r>
            <a:r>
              <a:rPr lang="en-GB" sz="1600" b="1" dirty="0">
                <a:solidFill>
                  <a:schemeClr val="tx1"/>
                </a:solidFill>
              </a:rPr>
              <a:t>Industrial Context</a:t>
            </a:r>
          </a:p>
          <a:p>
            <a:r>
              <a:rPr lang="en-GB" sz="1400" b="1" dirty="0">
                <a:solidFill>
                  <a:schemeClr val="tx1"/>
                </a:solidFill>
              </a:rPr>
              <a:t>Admiral Motor Claims</a:t>
            </a:r>
          </a:p>
          <a:p>
            <a:pPr marL="285750" indent="-285750">
              <a:buFont typeface="Arial" panose="020B0604020202020204" pitchFamily="34" charset="0"/>
              <a:buChar char="•"/>
            </a:pPr>
            <a:r>
              <a:rPr lang="en-GB" sz="1600" dirty="0">
                <a:solidFill>
                  <a:schemeClr val="tx1"/>
                </a:solidFill>
              </a:rPr>
              <a:t>Customer interactions occur throughout the claims journey</a:t>
            </a:r>
          </a:p>
          <a:p>
            <a:pPr marL="285750" indent="-285750">
              <a:buFont typeface="Arial" panose="020B0604020202020204" pitchFamily="34" charset="0"/>
              <a:buChar char="•"/>
            </a:pPr>
            <a:r>
              <a:rPr lang="en-GB" sz="1600" dirty="0">
                <a:solidFill>
                  <a:schemeClr val="tx1"/>
                </a:solidFill>
              </a:rPr>
              <a:t>Conversations provide insight into customer experiences and behaviours</a:t>
            </a:r>
          </a:p>
          <a:p>
            <a:pPr marL="285750" indent="-285750">
              <a:buFont typeface="Arial" panose="020B0604020202020204" pitchFamily="34" charset="0"/>
              <a:buChar char="•"/>
            </a:pPr>
            <a:r>
              <a:rPr lang="en-GB" sz="1600" dirty="0">
                <a:solidFill>
                  <a:schemeClr val="tx1"/>
                </a:solidFill>
              </a:rPr>
              <a:t>Interaction Analytics supports analysis of these conversations</a:t>
            </a:r>
          </a:p>
        </p:txBody>
      </p:sp>
      <p:sp>
        <p:nvSpPr>
          <p:cNvPr id="9" name="TextBox 8">
            <a:extLst>
              <a:ext uri="{FF2B5EF4-FFF2-40B4-BE49-F238E27FC236}">
                <a16:creationId xmlns:a16="http://schemas.microsoft.com/office/drawing/2014/main" id="{9BA89D25-2B2B-C456-F8FC-DE63AC9257F5}"/>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Research Context</a:t>
            </a:r>
          </a:p>
        </p:txBody>
      </p:sp>
      <p:sp>
        <p:nvSpPr>
          <p:cNvPr id="11" name="Rectangle 10">
            <a:extLst>
              <a:ext uri="{FF2B5EF4-FFF2-40B4-BE49-F238E27FC236}">
                <a16:creationId xmlns:a16="http://schemas.microsoft.com/office/drawing/2014/main" id="{40F8FA04-55AF-FFF1-D624-3AC4CBF3A8D6}"/>
              </a:ext>
            </a:extLst>
          </p:cNvPr>
          <p:cNvSpPr/>
          <p:nvPr/>
        </p:nvSpPr>
        <p:spPr>
          <a:xfrm>
            <a:off x="3526190" y="2743062"/>
            <a:ext cx="8665810" cy="1518664"/>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2. </a:t>
            </a:r>
            <a:r>
              <a:rPr lang="en-GB" sz="1600" b="1" dirty="0">
                <a:solidFill>
                  <a:schemeClr val="tx1"/>
                </a:solidFill>
              </a:rPr>
              <a:t>Current Analytical Environment</a:t>
            </a:r>
          </a:p>
          <a:p>
            <a:r>
              <a:rPr lang="en-GB" sz="1400" b="1" dirty="0">
                <a:solidFill>
                  <a:schemeClr val="tx1"/>
                </a:solidFill>
              </a:rPr>
              <a:t>Interaction Analytics</a:t>
            </a:r>
          </a:p>
          <a:p>
            <a:pPr marL="285750" indent="-285750">
              <a:buFont typeface="Arial" panose="020B0604020202020204" pitchFamily="34" charset="0"/>
              <a:buChar char="•"/>
            </a:pPr>
            <a:r>
              <a:rPr lang="en-GB" sz="1600" dirty="0">
                <a:solidFill>
                  <a:schemeClr val="tx1"/>
                </a:solidFill>
              </a:rPr>
              <a:t>Genesys Speech &amp; Text Analytics</a:t>
            </a:r>
          </a:p>
          <a:p>
            <a:pPr marL="285750" indent="-285750">
              <a:buFont typeface="Arial" panose="020B0604020202020204" pitchFamily="34" charset="0"/>
              <a:buChar char="•"/>
            </a:pPr>
            <a:r>
              <a:rPr lang="en-GB" sz="1600" dirty="0">
                <a:solidFill>
                  <a:schemeClr val="tx1"/>
                </a:solidFill>
              </a:rPr>
              <a:t>Existing customer interaction data</a:t>
            </a:r>
          </a:p>
          <a:p>
            <a:pPr marL="285750" indent="-285750">
              <a:buFont typeface="Arial" panose="020B0604020202020204" pitchFamily="34" charset="0"/>
              <a:buChar char="•"/>
            </a:pPr>
            <a:r>
              <a:rPr lang="en-GB" sz="1600" dirty="0">
                <a:solidFill>
                  <a:schemeClr val="tx1"/>
                </a:solidFill>
              </a:rPr>
              <a:t>Analysis of contact reasons and conversation characteristics</a:t>
            </a:r>
          </a:p>
          <a:p>
            <a:pPr marL="285750" indent="-285750">
              <a:buFont typeface="Arial" panose="020B0604020202020204" pitchFamily="34" charset="0"/>
              <a:buChar char="•"/>
            </a:pPr>
            <a:r>
              <a:rPr lang="en-GB" sz="1600" dirty="0">
                <a:solidFill>
                  <a:schemeClr val="tx1"/>
                </a:solidFill>
              </a:rPr>
              <a:t>Data available for further analysis through Snowflake</a:t>
            </a:r>
            <a:endParaRPr lang="en-GB" dirty="0"/>
          </a:p>
        </p:txBody>
      </p:sp>
      <p:sp>
        <p:nvSpPr>
          <p:cNvPr id="15" name="Rectangle 14">
            <a:extLst>
              <a:ext uri="{FF2B5EF4-FFF2-40B4-BE49-F238E27FC236}">
                <a16:creationId xmlns:a16="http://schemas.microsoft.com/office/drawing/2014/main" id="{89FF68E8-FDEA-E91E-23EE-C2A755E9919C}"/>
              </a:ext>
            </a:extLst>
          </p:cNvPr>
          <p:cNvSpPr/>
          <p:nvPr/>
        </p:nvSpPr>
        <p:spPr>
          <a:xfrm>
            <a:off x="0" y="4408513"/>
            <a:ext cx="8665810" cy="1518664"/>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3. </a:t>
            </a:r>
            <a:r>
              <a:rPr lang="en-GB" sz="1600" b="1" dirty="0">
                <a:solidFill>
                  <a:schemeClr val="tx1"/>
                </a:solidFill>
              </a:rPr>
              <a:t>Research Opportunity</a:t>
            </a:r>
          </a:p>
          <a:p>
            <a:r>
              <a:rPr lang="en-GB" sz="1400" b="1" dirty="0">
                <a:solidFill>
                  <a:schemeClr val="tx1"/>
                </a:solidFill>
              </a:rPr>
              <a:t>Beyond Contact Reasons</a:t>
            </a:r>
          </a:p>
          <a:p>
            <a:pPr marL="285750" indent="-285750">
              <a:buFont typeface="Arial" panose="020B0604020202020204" pitchFamily="34" charset="0"/>
              <a:buChar char="•"/>
            </a:pPr>
            <a:r>
              <a:rPr lang="en-GB" sz="1600" dirty="0">
                <a:solidFill>
                  <a:schemeClr val="tx1"/>
                </a:solidFill>
              </a:rPr>
              <a:t>Explore what customer interactions can reveal beyond why customers contact</a:t>
            </a:r>
          </a:p>
          <a:p>
            <a:pPr marL="285750" indent="-285750">
              <a:buFont typeface="Arial" panose="020B0604020202020204" pitchFamily="34" charset="0"/>
              <a:buChar char="•"/>
            </a:pPr>
            <a:r>
              <a:rPr lang="en-GB" sz="1600" dirty="0">
                <a:solidFill>
                  <a:schemeClr val="tx1"/>
                </a:solidFill>
              </a:rPr>
              <a:t>Investigate customer understanding during the Motor Claims journey</a:t>
            </a:r>
          </a:p>
          <a:p>
            <a:pPr marL="285750" indent="-285750">
              <a:buFont typeface="Arial" panose="020B0604020202020204" pitchFamily="34" charset="0"/>
              <a:buChar char="•"/>
            </a:pPr>
            <a:r>
              <a:rPr lang="en-GB" sz="1600" dirty="0">
                <a:solidFill>
                  <a:schemeClr val="tx1"/>
                </a:solidFill>
              </a:rPr>
              <a:t>Consider the relationship between customer confusion, effort and experience</a:t>
            </a:r>
          </a:p>
          <a:p>
            <a:pPr algn="ctr"/>
            <a:endParaRPr lang="en-GB" dirty="0"/>
          </a:p>
        </p:txBody>
      </p:sp>
      <p:sp>
        <p:nvSpPr>
          <p:cNvPr id="18" name="Rectangle 17">
            <a:extLst>
              <a:ext uri="{FF2B5EF4-FFF2-40B4-BE49-F238E27FC236}">
                <a16:creationId xmlns:a16="http://schemas.microsoft.com/office/drawing/2014/main" id="{971B9EA3-FBCA-4951-246E-DAA8BBBFA40F}"/>
              </a:ext>
            </a:extLst>
          </p:cNvPr>
          <p:cNvSpPr/>
          <p:nvPr/>
        </p:nvSpPr>
        <p:spPr>
          <a:xfrm>
            <a:off x="297657" y="6073964"/>
            <a:ext cx="11596687"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Can existing interaction data provide deeper insight into customer confusion within the Motor Claims journey?</a:t>
            </a:r>
          </a:p>
        </p:txBody>
      </p:sp>
      <p:sp>
        <p:nvSpPr>
          <p:cNvPr id="23" name="Arrow: Down 22">
            <a:extLst>
              <a:ext uri="{FF2B5EF4-FFF2-40B4-BE49-F238E27FC236}">
                <a16:creationId xmlns:a16="http://schemas.microsoft.com/office/drawing/2014/main" id="{9B73CD7F-5EF9-F431-B61A-719C54A63E1F}"/>
              </a:ext>
            </a:extLst>
          </p:cNvPr>
          <p:cNvSpPr/>
          <p:nvPr/>
        </p:nvSpPr>
        <p:spPr>
          <a:xfrm>
            <a:off x="8330527" y="2535537"/>
            <a:ext cx="335283" cy="415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row: Down 29">
            <a:extLst>
              <a:ext uri="{FF2B5EF4-FFF2-40B4-BE49-F238E27FC236}">
                <a16:creationId xmlns:a16="http://schemas.microsoft.com/office/drawing/2014/main" id="{9CE0E0DC-5584-0DD4-79E1-37607F9DD8F8}"/>
              </a:ext>
            </a:extLst>
          </p:cNvPr>
          <p:cNvSpPr/>
          <p:nvPr/>
        </p:nvSpPr>
        <p:spPr>
          <a:xfrm>
            <a:off x="3526190" y="4200988"/>
            <a:ext cx="335283" cy="415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Arrow: Down 31">
            <a:extLst>
              <a:ext uri="{FF2B5EF4-FFF2-40B4-BE49-F238E27FC236}">
                <a16:creationId xmlns:a16="http://schemas.microsoft.com/office/drawing/2014/main" id="{F75ADFAF-DBBC-26FE-8B8B-90155B3F2900}"/>
              </a:ext>
            </a:extLst>
          </p:cNvPr>
          <p:cNvSpPr/>
          <p:nvPr/>
        </p:nvSpPr>
        <p:spPr>
          <a:xfrm>
            <a:off x="8336243" y="5718691"/>
            <a:ext cx="335283" cy="415050"/>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0716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DA899-EA91-89C2-C79D-9626491B3756}"/>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067438B8-3357-802E-7F6F-88D91A3C0E9B}"/>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DDA0161D-7B86-52F1-BCE8-37E0993CDEB8}"/>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7DD0CB51-601A-D419-EA33-C7B990BF337A}"/>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2A48192D-E9A5-8951-3DF0-19DC8C183058}"/>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ADE33604-2ACE-CDA2-F4D7-505B850A56AF}"/>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9F3A4B42-77BD-C540-831E-A0AFA315A281}"/>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B260B867-D649-0236-1E12-BCDC39002D9C}"/>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E13C1FDF-05C2-0FD6-7A42-58F840687F73}"/>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BA3C9BBE-1351-365D-222A-775851317625}"/>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8" name="Rectangle 7">
            <a:extLst>
              <a:ext uri="{FF2B5EF4-FFF2-40B4-BE49-F238E27FC236}">
                <a16:creationId xmlns:a16="http://schemas.microsoft.com/office/drawing/2014/main" id="{948040B3-11C4-E924-01CC-A1E3A5D41BB4}"/>
              </a:ext>
            </a:extLst>
          </p:cNvPr>
          <p:cNvSpPr/>
          <p:nvPr/>
        </p:nvSpPr>
        <p:spPr>
          <a:xfrm>
            <a:off x="8981546" y="2455350"/>
            <a:ext cx="3000375" cy="139788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1600" dirty="0">
                <a:solidFill>
                  <a:schemeClr val="tx1"/>
                </a:solidFill>
              </a:rPr>
              <a:t>Identify potential indicators</a:t>
            </a:r>
          </a:p>
          <a:p>
            <a:pPr marL="285750" indent="-285750">
              <a:buFont typeface="Arial" panose="020B0604020202020204" pitchFamily="34" charset="0"/>
              <a:buChar char="•"/>
            </a:pPr>
            <a:r>
              <a:rPr lang="en-GB" sz="1600" dirty="0">
                <a:solidFill>
                  <a:schemeClr val="tx1"/>
                </a:solidFill>
              </a:rPr>
              <a:t>Analyse existing data</a:t>
            </a:r>
          </a:p>
          <a:p>
            <a:pPr marL="285750" indent="-285750">
              <a:buFont typeface="Arial" panose="020B0604020202020204" pitchFamily="34" charset="0"/>
              <a:buChar char="•"/>
            </a:pPr>
            <a:r>
              <a:rPr lang="en-GB" sz="1600" dirty="0">
                <a:solidFill>
                  <a:schemeClr val="tx1"/>
                </a:solidFill>
              </a:rPr>
              <a:t>Produce actionable insight</a:t>
            </a:r>
          </a:p>
        </p:txBody>
      </p:sp>
      <p:sp>
        <p:nvSpPr>
          <p:cNvPr id="9" name="TextBox 8">
            <a:extLst>
              <a:ext uri="{FF2B5EF4-FFF2-40B4-BE49-F238E27FC236}">
                <a16:creationId xmlns:a16="http://schemas.microsoft.com/office/drawing/2014/main" id="{68438505-26EA-3BBD-94C9-58EC08324DFC}"/>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Research Problem</a:t>
            </a:r>
          </a:p>
        </p:txBody>
      </p:sp>
      <p:sp>
        <p:nvSpPr>
          <p:cNvPr id="11" name="Rectangle 10">
            <a:extLst>
              <a:ext uri="{FF2B5EF4-FFF2-40B4-BE49-F238E27FC236}">
                <a16:creationId xmlns:a16="http://schemas.microsoft.com/office/drawing/2014/main" id="{B7026F49-02BD-D310-FD32-5286A94C682C}"/>
              </a:ext>
            </a:extLst>
          </p:cNvPr>
          <p:cNvSpPr/>
          <p:nvPr/>
        </p:nvSpPr>
        <p:spPr>
          <a:xfrm>
            <a:off x="4694769" y="2455351"/>
            <a:ext cx="3000375" cy="139788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1600" dirty="0">
                <a:solidFill>
                  <a:schemeClr val="tx1"/>
                </a:solidFill>
              </a:rPr>
              <a:t>Potential confusion isn’t clearly measured</a:t>
            </a:r>
          </a:p>
          <a:p>
            <a:pPr marL="285750" indent="-285750">
              <a:buFont typeface="Arial" panose="020B0604020202020204" pitchFamily="34" charset="0"/>
              <a:buChar char="•"/>
            </a:pPr>
            <a:r>
              <a:rPr lang="en-GB" sz="1600" dirty="0">
                <a:solidFill>
                  <a:schemeClr val="tx1"/>
                </a:solidFill>
              </a:rPr>
              <a:t>Signs may exist within conversations</a:t>
            </a:r>
          </a:p>
          <a:p>
            <a:pPr marL="285750" indent="-285750">
              <a:buFont typeface="Arial" panose="020B0604020202020204" pitchFamily="34" charset="0"/>
              <a:buChar char="•"/>
            </a:pPr>
            <a:r>
              <a:rPr lang="en-GB" sz="1600" dirty="0">
                <a:solidFill>
                  <a:schemeClr val="tx1"/>
                </a:solidFill>
              </a:rPr>
              <a:t>Insight isn’t easily visualised</a:t>
            </a:r>
            <a:endParaRPr lang="en-GB" dirty="0"/>
          </a:p>
        </p:txBody>
      </p:sp>
      <p:sp>
        <p:nvSpPr>
          <p:cNvPr id="15" name="Rectangle 14">
            <a:extLst>
              <a:ext uri="{FF2B5EF4-FFF2-40B4-BE49-F238E27FC236}">
                <a16:creationId xmlns:a16="http://schemas.microsoft.com/office/drawing/2014/main" id="{3F81ABBB-326A-719D-9C3C-BCBDFFD44C63}"/>
              </a:ext>
            </a:extLst>
          </p:cNvPr>
          <p:cNvSpPr/>
          <p:nvPr/>
        </p:nvSpPr>
        <p:spPr>
          <a:xfrm>
            <a:off x="373857" y="2459744"/>
            <a:ext cx="3000375" cy="1397882"/>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1600" dirty="0">
                <a:solidFill>
                  <a:schemeClr val="tx1"/>
                </a:solidFill>
              </a:rPr>
              <a:t>Same contact reason</a:t>
            </a:r>
          </a:p>
          <a:p>
            <a:pPr marL="285750" indent="-285750">
              <a:buFont typeface="Arial" panose="020B0604020202020204" pitchFamily="34" charset="0"/>
              <a:buChar char="•"/>
            </a:pPr>
            <a:r>
              <a:rPr lang="en-GB" sz="1600" dirty="0">
                <a:solidFill>
                  <a:schemeClr val="tx1"/>
                </a:solidFill>
              </a:rPr>
              <a:t>Different understanding</a:t>
            </a:r>
          </a:p>
          <a:p>
            <a:pPr marL="285750" indent="-285750">
              <a:buFont typeface="Arial" panose="020B0604020202020204" pitchFamily="34" charset="0"/>
              <a:buChar char="•"/>
            </a:pPr>
            <a:r>
              <a:rPr lang="en-GB" sz="1600" dirty="0">
                <a:solidFill>
                  <a:schemeClr val="tx1"/>
                </a:solidFill>
              </a:rPr>
              <a:t>Different customer effort</a:t>
            </a:r>
          </a:p>
        </p:txBody>
      </p:sp>
      <p:sp>
        <p:nvSpPr>
          <p:cNvPr id="18" name="Rectangle 17">
            <a:extLst>
              <a:ext uri="{FF2B5EF4-FFF2-40B4-BE49-F238E27FC236}">
                <a16:creationId xmlns:a16="http://schemas.microsoft.com/office/drawing/2014/main" id="{61E37A38-5312-46E2-96C2-68FADFA53F0A}"/>
              </a:ext>
            </a:extLst>
          </p:cNvPr>
          <p:cNvSpPr/>
          <p:nvPr/>
        </p:nvSpPr>
        <p:spPr>
          <a:xfrm>
            <a:off x="373857" y="1130432"/>
            <a:ext cx="11596687"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Knowing why a customer contacts Admiral does not necessarily tell us whether they understand what is happening with their claim.</a:t>
            </a:r>
          </a:p>
        </p:txBody>
      </p:sp>
      <p:sp>
        <p:nvSpPr>
          <p:cNvPr id="4" name="Rectangle 3">
            <a:extLst>
              <a:ext uri="{FF2B5EF4-FFF2-40B4-BE49-F238E27FC236}">
                <a16:creationId xmlns:a16="http://schemas.microsoft.com/office/drawing/2014/main" id="{C14DC92A-1BC7-FB7D-DBA9-397BD15458BF}"/>
              </a:ext>
            </a:extLst>
          </p:cNvPr>
          <p:cNvSpPr/>
          <p:nvPr/>
        </p:nvSpPr>
        <p:spPr>
          <a:xfrm>
            <a:off x="381443" y="1878438"/>
            <a:ext cx="2992790"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Different Experiences</a:t>
            </a:r>
          </a:p>
        </p:txBody>
      </p:sp>
      <p:sp>
        <p:nvSpPr>
          <p:cNvPr id="10" name="Rectangle 9">
            <a:extLst>
              <a:ext uri="{FF2B5EF4-FFF2-40B4-BE49-F238E27FC236}">
                <a16:creationId xmlns:a16="http://schemas.microsoft.com/office/drawing/2014/main" id="{322400E4-E826-3B6A-D6B4-2733BE85BC65}"/>
              </a:ext>
            </a:extLst>
          </p:cNvPr>
          <p:cNvSpPr/>
          <p:nvPr/>
        </p:nvSpPr>
        <p:spPr>
          <a:xfrm>
            <a:off x="4694769" y="1874047"/>
            <a:ext cx="2992790"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Limited Visibility</a:t>
            </a:r>
          </a:p>
        </p:txBody>
      </p:sp>
      <p:sp>
        <p:nvSpPr>
          <p:cNvPr id="13" name="Rectangle 12">
            <a:extLst>
              <a:ext uri="{FF2B5EF4-FFF2-40B4-BE49-F238E27FC236}">
                <a16:creationId xmlns:a16="http://schemas.microsoft.com/office/drawing/2014/main" id="{2CABF20C-7F1C-0042-019C-C70A307CEBC4}"/>
              </a:ext>
            </a:extLst>
          </p:cNvPr>
          <p:cNvSpPr/>
          <p:nvPr/>
        </p:nvSpPr>
        <p:spPr>
          <a:xfrm>
            <a:off x="8985339" y="1874046"/>
            <a:ext cx="2992790"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Research Challenge</a:t>
            </a:r>
          </a:p>
        </p:txBody>
      </p:sp>
      <p:sp>
        <p:nvSpPr>
          <p:cNvPr id="20" name="Rectangle 19">
            <a:extLst>
              <a:ext uri="{FF2B5EF4-FFF2-40B4-BE49-F238E27FC236}">
                <a16:creationId xmlns:a16="http://schemas.microsoft.com/office/drawing/2014/main" id="{C1D41871-FE57-2D98-5186-9879412B9978}"/>
              </a:ext>
            </a:extLst>
          </p:cNvPr>
          <p:cNvSpPr/>
          <p:nvPr/>
        </p:nvSpPr>
        <p:spPr>
          <a:xfrm>
            <a:off x="381443" y="4630614"/>
            <a:ext cx="2992790" cy="123428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600" b="1" dirty="0"/>
              <a:t>Customer Experience: </a:t>
            </a:r>
            <a:r>
              <a:rPr lang="en-GB" sz="1600" dirty="0"/>
              <a:t>Confusion may increase effort and make the claims journey more difficult to navigate.</a:t>
            </a:r>
          </a:p>
        </p:txBody>
      </p:sp>
      <p:sp>
        <p:nvSpPr>
          <p:cNvPr id="46" name="Rectangle 45">
            <a:extLst>
              <a:ext uri="{FF2B5EF4-FFF2-40B4-BE49-F238E27FC236}">
                <a16:creationId xmlns:a16="http://schemas.microsoft.com/office/drawing/2014/main" id="{6E928CB9-3238-D5B1-DAD1-97E056DD812D}"/>
              </a:ext>
            </a:extLst>
          </p:cNvPr>
          <p:cNvSpPr/>
          <p:nvPr/>
        </p:nvSpPr>
        <p:spPr>
          <a:xfrm>
            <a:off x="4603398" y="4630614"/>
            <a:ext cx="2992790" cy="123428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Business Understanding: </a:t>
            </a:r>
            <a:r>
              <a:rPr lang="en-GB" sz="1600" dirty="0"/>
              <a:t>Without a clear measure, areas of potential confusion may be difficult to identify and investigate.</a:t>
            </a:r>
          </a:p>
        </p:txBody>
      </p:sp>
      <p:sp>
        <p:nvSpPr>
          <p:cNvPr id="52" name="Rectangle 51">
            <a:extLst>
              <a:ext uri="{FF2B5EF4-FFF2-40B4-BE49-F238E27FC236}">
                <a16:creationId xmlns:a16="http://schemas.microsoft.com/office/drawing/2014/main" id="{D0D2268B-F1DE-43F0-49B3-8E5E36FA70AE}"/>
              </a:ext>
            </a:extLst>
          </p:cNvPr>
          <p:cNvSpPr/>
          <p:nvPr/>
        </p:nvSpPr>
        <p:spPr>
          <a:xfrm>
            <a:off x="8989132" y="4652297"/>
            <a:ext cx="2992790" cy="12126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Opportunity: </a:t>
            </a:r>
          </a:p>
          <a:p>
            <a:r>
              <a:rPr lang="en-GB" sz="1600" dirty="0"/>
              <a:t>Interaction Analytics may provide a way to transform conversational behaviours into measurable insight.</a:t>
            </a:r>
          </a:p>
        </p:txBody>
      </p:sp>
      <p:sp>
        <p:nvSpPr>
          <p:cNvPr id="38" name="Arrow: Down 37">
            <a:extLst>
              <a:ext uri="{FF2B5EF4-FFF2-40B4-BE49-F238E27FC236}">
                <a16:creationId xmlns:a16="http://schemas.microsoft.com/office/drawing/2014/main" id="{A4EC7881-8819-88AF-2426-BFFC2E81F1CC}"/>
              </a:ext>
            </a:extLst>
          </p:cNvPr>
          <p:cNvSpPr/>
          <p:nvPr/>
        </p:nvSpPr>
        <p:spPr>
          <a:xfrm>
            <a:off x="5931694" y="3733451"/>
            <a:ext cx="335283" cy="970183"/>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24020066-83F2-8749-E169-F29F767DDEC0}"/>
              </a:ext>
            </a:extLst>
          </p:cNvPr>
          <p:cNvSpPr/>
          <p:nvPr/>
        </p:nvSpPr>
        <p:spPr>
          <a:xfrm>
            <a:off x="373856" y="4036686"/>
            <a:ext cx="11596687" cy="32483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Why this matters</a:t>
            </a:r>
          </a:p>
        </p:txBody>
      </p:sp>
      <p:sp>
        <p:nvSpPr>
          <p:cNvPr id="40" name="Arrow: Down 39">
            <a:extLst>
              <a:ext uri="{FF2B5EF4-FFF2-40B4-BE49-F238E27FC236}">
                <a16:creationId xmlns:a16="http://schemas.microsoft.com/office/drawing/2014/main" id="{57A8BE13-66EE-995E-EC18-61B557E57D37}"/>
              </a:ext>
            </a:extLst>
          </p:cNvPr>
          <p:cNvSpPr/>
          <p:nvPr/>
        </p:nvSpPr>
        <p:spPr>
          <a:xfrm>
            <a:off x="10314091" y="3741412"/>
            <a:ext cx="335283" cy="983906"/>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Arrow: Down 35">
            <a:extLst>
              <a:ext uri="{FF2B5EF4-FFF2-40B4-BE49-F238E27FC236}">
                <a16:creationId xmlns:a16="http://schemas.microsoft.com/office/drawing/2014/main" id="{DEBADBB8-674E-8104-3D9B-C26C126E5C18}"/>
              </a:ext>
            </a:extLst>
          </p:cNvPr>
          <p:cNvSpPr/>
          <p:nvPr/>
        </p:nvSpPr>
        <p:spPr>
          <a:xfrm>
            <a:off x="1619737" y="3735854"/>
            <a:ext cx="335283" cy="989464"/>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a:extLst>
              <a:ext uri="{FF2B5EF4-FFF2-40B4-BE49-F238E27FC236}">
                <a16:creationId xmlns:a16="http://schemas.microsoft.com/office/drawing/2014/main" id="{CFBCBA1C-8DA2-0770-2CBF-0278CC088F47}"/>
              </a:ext>
            </a:extLst>
          </p:cNvPr>
          <p:cNvSpPr/>
          <p:nvPr/>
        </p:nvSpPr>
        <p:spPr>
          <a:xfrm>
            <a:off x="2176226" y="6152021"/>
            <a:ext cx="7839548" cy="511940"/>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The challenge is to move from recognising that confusion may exist to identifying </a:t>
            </a:r>
          </a:p>
          <a:p>
            <a:pPr algn="ctr"/>
            <a:r>
              <a:rPr lang="en-GB" sz="1600" dirty="0">
                <a:solidFill>
                  <a:schemeClr val="tx1"/>
                </a:solidFill>
              </a:rPr>
              <a:t>where it occurs through measurable interaction data.</a:t>
            </a:r>
          </a:p>
        </p:txBody>
      </p:sp>
    </p:spTree>
    <p:extLst>
      <p:ext uri="{BB962C8B-B14F-4D97-AF65-F5344CB8AC3E}">
        <p14:creationId xmlns:p14="http://schemas.microsoft.com/office/powerpoint/2010/main" val="78136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FFAD6-6506-4DB2-2BBA-AE85ACB30993}"/>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154943AF-E193-C016-7D01-797EE93737C1}"/>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CE5EC385-0138-FE56-1B62-BCD0BA7262C9}"/>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FBCB7C7D-0C41-2D51-32F8-299AEA63FCDA}"/>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F1960C7D-958F-B200-FC67-E723F533F94D}"/>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EE4F9946-4F0C-CCD9-B5A1-46AA3D7ADE31}"/>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B19ADFED-99E5-ED00-7C2A-9937A3A85511}"/>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E436D9DC-BB9C-89CA-E8F8-261C30650291}"/>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EC6E6248-EAFB-265A-7213-B8BF4212D7A0}"/>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2C953B87-BF11-A326-21E5-605BF5B5EA93}"/>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9" name="TextBox 8">
            <a:extLst>
              <a:ext uri="{FF2B5EF4-FFF2-40B4-BE49-F238E27FC236}">
                <a16:creationId xmlns:a16="http://schemas.microsoft.com/office/drawing/2014/main" id="{B013EE87-F257-EE8B-E266-D399BD87EDE4}"/>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Research Aim &amp; Objectives</a:t>
            </a:r>
          </a:p>
        </p:txBody>
      </p:sp>
      <p:sp>
        <p:nvSpPr>
          <p:cNvPr id="18" name="Rectangle 17">
            <a:extLst>
              <a:ext uri="{FF2B5EF4-FFF2-40B4-BE49-F238E27FC236}">
                <a16:creationId xmlns:a16="http://schemas.microsoft.com/office/drawing/2014/main" id="{5D21BB67-0DF7-5CA6-95E4-C9FA4CF54157}"/>
              </a:ext>
            </a:extLst>
          </p:cNvPr>
          <p:cNvSpPr/>
          <p:nvPr/>
        </p:nvSpPr>
        <p:spPr>
          <a:xfrm>
            <a:off x="209551" y="1130432"/>
            <a:ext cx="2762249"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Research Question</a:t>
            </a:r>
          </a:p>
        </p:txBody>
      </p:sp>
      <p:sp>
        <p:nvSpPr>
          <p:cNvPr id="34" name="Rectangle 33">
            <a:extLst>
              <a:ext uri="{FF2B5EF4-FFF2-40B4-BE49-F238E27FC236}">
                <a16:creationId xmlns:a16="http://schemas.microsoft.com/office/drawing/2014/main" id="{C1FECDC4-C8F3-57CD-C7B6-A71169E2C651}"/>
              </a:ext>
            </a:extLst>
          </p:cNvPr>
          <p:cNvSpPr/>
          <p:nvPr/>
        </p:nvSpPr>
        <p:spPr>
          <a:xfrm>
            <a:off x="209551" y="3925872"/>
            <a:ext cx="11596687" cy="32483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Project Objectives</a:t>
            </a:r>
          </a:p>
        </p:txBody>
      </p:sp>
      <p:sp>
        <p:nvSpPr>
          <p:cNvPr id="56" name="Rectangle 55">
            <a:extLst>
              <a:ext uri="{FF2B5EF4-FFF2-40B4-BE49-F238E27FC236}">
                <a16:creationId xmlns:a16="http://schemas.microsoft.com/office/drawing/2014/main" id="{C83E0302-8890-6FF2-F4FE-0AFAE890B0DC}"/>
              </a:ext>
            </a:extLst>
          </p:cNvPr>
          <p:cNvSpPr/>
          <p:nvPr/>
        </p:nvSpPr>
        <p:spPr>
          <a:xfrm>
            <a:off x="2971800" y="1130431"/>
            <a:ext cx="7839548"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Can interaction analytics be used to develop a customer confusion scoring framework within the Motor Claims journey?</a:t>
            </a:r>
          </a:p>
        </p:txBody>
      </p:sp>
      <p:sp>
        <p:nvSpPr>
          <p:cNvPr id="5" name="Rectangle 4">
            <a:extLst>
              <a:ext uri="{FF2B5EF4-FFF2-40B4-BE49-F238E27FC236}">
                <a16:creationId xmlns:a16="http://schemas.microsoft.com/office/drawing/2014/main" id="{FA9716FE-F413-A03C-3FC6-E59F3EE64C8D}"/>
              </a:ext>
            </a:extLst>
          </p:cNvPr>
          <p:cNvSpPr/>
          <p:nvPr/>
        </p:nvSpPr>
        <p:spPr>
          <a:xfrm>
            <a:off x="209551" y="1999349"/>
            <a:ext cx="2762249"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Project Aim</a:t>
            </a:r>
          </a:p>
        </p:txBody>
      </p:sp>
      <p:sp>
        <p:nvSpPr>
          <p:cNvPr id="16" name="Rectangle 15">
            <a:extLst>
              <a:ext uri="{FF2B5EF4-FFF2-40B4-BE49-F238E27FC236}">
                <a16:creationId xmlns:a16="http://schemas.microsoft.com/office/drawing/2014/main" id="{1416A1F4-C1A2-DD7B-889D-19B9060E9922}"/>
              </a:ext>
            </a:extLst>
          </p:cNvPr>
          <p:cNvSpPr/>
          <p:nvPr/>
        </p:nvSpPr>
        <p:spPr>
          <a:xfrm>
            <a:off x="2971800" y="1997880"/>
            <a:ext cx="7839548" cy="150197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The aim of this project is to investigate how interaction analytics can be used to identify, quantify and visualise customer confusion within the Motor Claims journey through the development of a customer confusion scoring framework. The framework will be implemented using SQL and Excel visualisations to demonstrate how customer confusion can be identified earlier, enabling opportunities to improve customer experience and operational decision-making.</a:t>
            </a:r>
          </a:p>
        </p:txBody>
      </p:sp>
      <p:sp>
        <p:nvSpPr>
          <p:cNvPr id="19" name="Rectangle 18">
            <a:extLst>
              <a:ext uri="{FF2B5EF4-FFF2-40B4-BE49-F238E27FC236}">
                <a16:creationId xmlns:a16="http://schemas.microsoft.com/office/drawing/2014/main" id="{F6CFEC6A-DCE8-B799-708B-A54EA6E05B81}"/>
              </a:ext>
            </a:extLst>
          </p:cNvPr>
          <p:cNvSpPr/>
          <p:nvPr/>
        </p:nvSpPr>
        <p:spPr>
          <a:xfrm>
            <a:off x="217137" y="4991053"/>
            <a:ext cx="1983139" cy="1397882"/>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Review existing literature relating to customer confusion, customer experience and interaction analytics.</a:t>
            </a:r>
            <a:endParaRPr lang="en-GB" sz="1600" dirty="0">
              <a:solidFill>
                <a:schemeClr val="tx1"/>
              </a:solidFill>
            </a:endParaRPr>
          </a:p>
        </p:txBody>
      </p:sp>
      <p:sp>
        <p:nvSpPr>
          <p:cNvPr id="24" name="Rectangle 23">
            <a:extLst>
              <a:ext uri="{FF2B5EF4-FFF2-40B4-BE49-F238E27FC236}">
                <a16:creationId xmlns:a16="http://schemas.microsoft.com/office/drawing/2014/main" id="{42390B31-BC9D-7A19-090D-E89F49FAC2CD}"/>
              </a:ext>
            </a:extLst>
          </p:cNvPr>
          <p:cNvSpPr/>
          <p:nvPr/>
        </p:nvSpPr>
        <p:spPr>
          <a:xfrm>
            <a:off x="217137" y="4409747"/>
            <a:ext cx="19856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REVIEW</a:t>
            </a:r>
          </a:p>
        </p:txBody>
      </p:sp>
      <p:sp>
        <p:nvSpPr>
          <p:cNvPr id="27" name="Rectangle 26">
            <a:extLst>
              <a:ext uri="{FF2B5EF4-FFF2-40B4-BE49-F238E27FC236}">
                <a16:creationId xmlns:a16="http://schemas.microsoft.com/office/drawing/2014/main" id="{70F6F43A-3397-E01B-50A6-1654700001B4}"/>
              </a:ext>
            </a:extLst>
          </p:cNvPr>
          <p:cNvSpPr/>
          <p:nvPr/>
        </p:nvSpPr>
        <p:spPr>
          <a:xfrm>
            <a:off x="2409829" y="4991053"/>
            <a:ext cx="1990724" cy="1397882"/>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Identify measurable indicators of customer confusion within Motor Claims interaction data.</a:t>
            </a:r>
          </a:p>
        </p:txBody>
      </p:sp>
      <p:sp>
        <p:nvSpPr>
          <p:cNvPr id="31" name="Rectangle 30">
            <a:extLst>
              <a:ext uri="{FF2B5EF4-FFF2-40B4-BE49-F238E27FC236}">
                <a16:creationId xmlns:a16="http://schemas.microsoft.com/office/drawing/2014/main" id="{A26603A6-BAD7-759A-9446-AEA9DCA44AD0}"/>
              </a:ext>
            </a:extLst>
          </p:cNvPr>
          <p:cNvSpPr/>
          <p:nvPr/>
        </p:nvSpPr>
        <p:spPr>
          <a:xfrm>
            <a:off x="2417414" y="4409747"/>
            <a:ext cx="19856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IDENTIFY</a:t>
            </a:r>
          </a:p>
        </p:txBody>
      </p:sp>
      <p:sp>
        <p:nvSpPr>
          <p:cNvPr id="33" name="Rectangle 32">
            <a:extLst>
              <a:ext uri="{FF2B5EF4-FFF2-40B4-BE49-F238E27FC236}">
                <a16:creationId xmlns:a16="http://schemas.microsoft.com/office/drawing/2014/main" id="{D1B5154C-7D1D-BF4E-C636-5D7616A2A139}"/>
              </a:ext>
            </a:extLst>
          </p:cNvPr>
          <p:cNvSpPr/>
          <p:nvPr/>
        </p:nvSpPr>
        <p:spPr>
          <a:xfrm>
            <a:off x="4612622" y="5004554"/>
            <a:ext cx="1990724" cy="1397882"/>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Develop a customer confusion scoring framework using interaction analytics techniques.</a:t>
            </a:r>
          </a:p>
        </p:txBody>
      </p:sp>
      <p:sp>
        <p:nvSpPr>
          <p:cNvPr id="37" name="Rectangle 36">
            <a:extLst>
              <a:ext uri="{FF2B5EF4-FFF2-40B4-BE49-F238E27FC236}">
                <a16:creationId xmlns:a16="http://schemas.microsoft.com/office/drawing/2014/main" id="{D932E43C-4860-80F5-3219-A9FCC97C90D1}"/>
              </a:ext>
            </a:extLst>
          </p:cNvPr>
          <p:cNvSpPr/>
          <p:nvPr/>
        </p:nvSpPr>
        <p:spPr>
          <a:xfrm>
            <a:off x="4615139" y="4416497"/>
            <a:ext cx="19856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DEVELOP</a:t>
            </a:r>
          </a:p>
        </p:txBody>
      </p:sp>
      <p:sp>
        <p:nvSpPr>
          <p:cNvPr id="41" name="Rectangle 40">
            <a:extLst>
              <a:ext uri="{FF2B5EF4-FFF2-40B4-BE49-F238E27FC236}">
                <a16:creationId xmlns:a16="http://schemas.microsoft.com/office/drawing/2014/main" id="{4CDAF189-A411-26DA-0EC1-047F9D62894A}"/>
              </a:ext>
            </a:extLst>
          </p:cNvPr>
          <p:cNvSpPr/>
          <p:nvPr/>
        </p:nvSpPr>
        <p:spPr>
          <a:xfrm>
            <a:off x="6812864" y="4991051"/>
            <a:ext cx="1985691" cy="1397882"/>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Implement the framework using SQL queries and Excel dashboards to visualise customer confusion.</a:t>
            </a:r>
          </a:p>
        </p:txBody>
      </p:sp>
      <p:sp>
        <p:nvSpPr>
          <p:cNvPr id="43" name="Rectangle 42">
            <a:extLst>
              <a:ext uri="{FF2B5EF4-FFF2-40B4-BE49-F238E27FC236}">
                <a16:creationId xmlns:a16="http://schemas.microsoft.com/office/drawing/2014/main" id="{37441303-AC3B-51F6-A701-994715DE0959}"/>
              </a:ext>
            </a:extLst>
          </p:cNvPr>
          <p:cNvSpPr/>
          <p:nvPr/>
        </p:nvSpPr>
        <p:spPr>
          <a:xfrm>
            <a:off x="6812864" y="4409746"/>
            <a:ext cx="19856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IMPLEMENT</a:t>
            </a:r>
          </a:p>
        </p:txBody>
      </p:sp>
      <p:sp>
        <p:nvSpPr>
          <p:cNvPr id="45" name="Rectangle 44">
            <a:extLst>
              <a:ext uri="{FF2B5EF4-FFF2-40B4-BE49-F238E27FC236}">
                <a16:creationId xmlns:a16="http://schemas.microsoft.com/office/drawing/2014/main" id="{252BA9FE-A145-D860-7A3D-E4A58A3CF36E}"/>
              </a:ext>
            </a:extLst>
          </p:cNvPr>
          <p:cNvSpPr/>
          <p:nvPr/>
        </p:nvSpPr>
        <p:spPr>
          <a:xfrm>
            <a:off x="9010589" y="4991051"/>
            <a:ext cx="2795649" cy="1397882"/>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Evaluate the usefulness of the framework in identifying opportunities to improve customer experience and support operational decision-making.</a:t>
            </a:r>
          </a:p>
        </p:txBody>
      </p:sp>
      <p:sp>
        <p:nvSpPr>
          <p:cNvPr id="48" name="Rectangle 47">
            <a:extLst>
              <a:ext uri="{FF2B5EF4-FFF2-40B4-BE49-F238E27FC236}">
                <a16:creationId xmlns:a16="http://schemas.microsoft.com/office/drawing/2014/main" id="{9CAD0C8F-66C7-4B4A-3530-57C4BCA25041}"/>
              </a:ext>
            </a:extLst>
          </p:cNvPr>
          <p:cNvSpPr/>
          <p:nvPr/>
        </p:nvSpPr>
        <p:spPr>
          <a:xfrm>
            <a:off x="9010589" y="4416497"/>
            <a:ext cx="2797175"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EVALUATE</a:t>
            </a:r>
          </a:p>
        </p:txBody>
      </p:sp>
      <p:sp>
        <p:nvSpPr>
          <p:cNvPr id="50" name="Arrow: Down 49">
            <a:extLst>
              <a:ext uri="{FF2B5EF4-FFF2-40B4-BE49-F238E27FC236}">
                <a16:creationId xmlns:a16="http://schemas.microsoft.com/office/drawing/2014/main" id="{BD1E4EBE-A723-6C40-1384-28B2E90FE004}"/>
              </a:ext>
            </a:extLst>
          </p:cNvPr>
          <p:cNvSpPr/>
          <p:nvPr/>
        </p:nvSpPr>
        <p:spPr>
          <a:xfrm rot="16200000">
            <a:off x="2138688" y="4492872"/>
            <a:ext cx="335283" cy="415050"/>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Arrow: Down 52">
            <a:extLst>
              <a:ext uri="{FF2B5EF4-FFF2-40B4-BE49-F238E27FC236}">
                <a16:creationId xmlns:a16="http://schemas.microsoft.com/office/drawing/2014/main" id="{3333B04C-2D78-EEBE-FF5D-B654CB1097F4}"/>
              </a:ext>
            </a:extLst>
          </p:cNvPr>
          <p:cNvSpPr/>
          <p:nvPr/>
        </p:nvSpPr>
        <p:spPr>
          <a:xfrm rot="16200000">
            <a:off x="4340205" y="4499624"/>
            <a:ext cx="335283" cy="415050"/>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Arrow: Down 54">
            <a:extLst>
              <a:ext uri="{FF2B5EF4-FFF2-40B4-BE49-F238E27FC236}">
                <a16:creationId xmlns:a16="http://schemas.microsoft.com/office/drawing/2014/main" id="{F8756541-85CF-F556-2877-038BEF55A616}"/>
              </a:ext>
            </a:extLst>
          </p:cNvPr>
          <p:cNvSpPr/>
          <p:nvPr/>
        </p:nvSpPr>
        <p:spPr>
          <a:xfrm rot="16200000">
            <a:off x="6547605" y="4512200"/>
            <a:ext cx="335283" cy="415050"/>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Arrow: Down 57">
            <a:extLst>
              <a:ext uri="{FF2B5EF4-FFF2-40B4-BE49-F238E27FC236}">
                <a16:creationId xmlns:a16="http://schemas.microsoft.com/office/drawing/2014/main" id="{B5ACE29D-FA3E-E3B5-1B2A-380816A9079D}"/>
              </a:ext>
            </a:extLst>
          </p:cNvPr>
          <p:cNvSpPr/>
          <p:nvPr/>
        </p:nvSpPr>
        <p:spPr>
          <a:xfrm rot="16200000">
            <a:off x="8736931" y="4533920"/>
            <a:ext cx="335283" cy="415050"/>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2523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ABEE5-6F09-6AFB-66F3-0D9527A25221}"/>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02FEAAE1-C079-67AD-16C5-2EE0ACD088C3}"/>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731BB8C0-40D7-35F7-6B21-193EFD0C8B36}"/>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004E17B3-1A22-5572-E227-DAD40AED0F79}"/>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8BFC69B6-E4F4-652B-3F2A-A98A167B7C9B}"/>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AEF72F8A-638F-BB90-51AC-C2803C5828C1}"/>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3D3D49E3-97E2-6369-D69B-1CB637BA9681}"/>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21715F0E-4C08-E254-70B8-71DA5A8ECE36}"/>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A632C9E5-C017-4F1D-DEF4-68878B6D7F05}"/>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06B51901-AC8B-21B1-B565-8945921A9164}"/>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9" name="TextBox 8">
            <a:extLst>
              <a:ext uri="{FF2B5EF4-FFF2-40B4-BE49-F238E27FC236}">
                <a16:creationId xmlns:a16="http://schemas.microsoft.com/office/drawing/2014/main" id="{887BA72D-011B-79B9-2954-B08EEBBD4F12}"/>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Literature Review</a:t>
            </a:r>
          </a:p>
        </p:txBody>
      </p:sp>
      <p:grpSp>
        <p:nvGrpSpPr>
          <p:cNvPr id="11" name="Group 10">
            <a:extLst>
              <a:ext uri="{FF2B5EF4-FFF2-40B4-BE49-F238E27FC236}">
                <a16:creationId xmlns:a16="http://schemas.microsoft.com/office/drawing/2014/main" id="{67F1A9EC-5CAA-DF1D-BAB9-72FF6B6337BD}"/>
              </a:ext>
            </a:extLst>
          </p:cNvPr>
          <p:cNvGrpSpPr/>
          <p:nvPr/>
        </p:nvGrpSpPr>
        <p:grpSpPr>
          <a:xfrm>
            <a:off x="266701" y="1075501"/>
            <a:ext cx="11658600" cy="1520774"/>
            <a:chOff x="0" y="1075501"/>
            <a:chExt cx="11658600" cy="1520774"/>
          </a:xfrm>
        </p:grpSpPr>
        <p:sp>
          <p:nvSpPr>
            <p:cNvPr id="4" name="Rectangle 3">
              <a:extLst>
                <a:ext uri="{FF2B5EF4-FFF2-40B4-BE49-F238E27FC236}">
                  <a16:creationId xmlns:a16="http://schemas.microsoft.com/office/drawing/2014/main" id="{7135B583-99A9-6B4C-71F3-E951C4B2E546}"/>
                </a:ext>
              </a:extLst>
            </p:cNvPr>
            <p:cNvSpPr/>
            <p:nvPr/>
          </p:nvSpPr>
          <p:spPr>
            <a:xfrm>
              <a:off x="0" y="1077612"/>
              <a:ext cx="8665810" cy="151866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1. </a:t>
              </a:r>
              <a:r>
                <a:rPr lang="en-GB" sz="1600" b="1" dirty="0">
                  <a:solidFill>
                    <a:schemeClr val="tx1"/>
                  </a:solidFill>
                </a:rPr>
                <a:t>Customer Confusion</a:t>
              </a:r>
            </a:p>
            <a:p>
              <a:r>
                <a:rPr lang="en-GB" sz="1400" b="1" dirty="0">
                  <a:solidFill>
                    <a:schemeClr val="tx1"/>
                  </a:solidFill>
                </a:rPr>
                <a:t>Key Findings</a:t>
              </a:r>
            </a:p>
            <a:p>
              <a:pPr marL="285750" indent="-285750">
                <a:buFont typeface="Arial" panose="020B0604020202020204" pitchFamily="34" charset="0"/>
                <a:buChar char="•"/>
              </a:pPr>
              <a:r>
                <a:rPr lang="en-GB" sz="1600" dirty="0">
                  <a:solidFill>
                    <a:schemeClr val="tx1"/>
                  </a:solidFill>
                </a:rPr>
                <a:t>Confusion can arise from ambiguity and information overload [1]</a:t>
              </a:r>
            </a:p>
            <a:p>
              <a:pPr marL="285750" indent="-285750">
                <a:buFont typeface="Arial" panose="020B0604020202020204" pitchFamily="34" charset="0"/>
                <a:buChar char="•"/>
              </a:pPr>
              <a:r>
                <a:rPr lang="en-GB" sz="1600" dirty="0">
                  <a:solidFill>
                    <a:schemeClr val="tx1"/>
                  </a:solidFill>
                </a:rPr>
                <a:t>Insurance research demonstrates links with decision-making uncertainty [2]</a:t>
              </a:r>
            </a:p>
            <a:p>
              <a:pPr marL="285750" indent="-285750">
                <a:buFont typeface="Arial" panose="020B0604020202020204" pitchFamily="34" charset="0"/>
                <a:buChar char="•"/>
              </a:pPr>
              <a:r>
                <a:rPr lang="en-GB" sz="1600" dirty="0">
                  <a:solidFill>
                    <a:schemeClr val="tx1"/>
                  </a:solidFill>
                </a:rPr>
                <a:t>Service interactions can introduce confusion and friction [3]</a:t>
              </a:r>
            </a:p>
          </p:txBody>
        </p:sp>
        <p:sp>
          <p:nvSpPr>
            <p:cNvPr id="10" name="Rectangle 9">
              <a:extLst>
                <a:ext uri="{FF2B5EF4-FFF2-40B4-BE49-F238E27FC236}">
                  <a16:creationId xmlns:a16="http://schemas.microsoft.com/office/drawing/2014/main" id="{077FE054-E15C-83AB-FB6F-C9ECED47660B}"/>
                </a:ext>
              </a:extLst>
            </p:cNvPr>
            <p:cNvSpPr/>
            <p:nvPr/>
          </p:nvSpPr>
          <p:spPr>
            <a:xfrm>
              <a:off x="8665810" y="1075501"/>
              <a:ext cx="2992790" cy="15186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Confusion may occur beyond product selection and throughout an ongoing service journey.</a:t>
              </a:r>
              <a:endParaRPr lang="en-GB" sz="1600" dirty="0"/>
            </a:p>
          </p:txBody>
        </p:sp>
      </p:grpSp>
      <p:grpSp>
        <p:nvGrpSpPr>
          <p:cNvPr id="12" name="Group 11">
            <a:extLst>
              <a:ext uri="{FF2B5EF4-FFF2-40B4-BE49-F238E27FC236}">
                <a16:creationId xmlns:a16="http://schemas.microsoft.com/office/drawing/2014/main" id="{017931F9-1F05-B9B1-8714-402EE6C69803}"/>
              </a:ext>
            </a:extLst>
          </p:cNvPr>
          <p:cNvGrpSpPr/>
          <p:nvPr/>
        </p:nvGrpSpPr>
        <p:grpSpPr>
          <a:xfrm>
            <a:off x="266700" y="2740952"/>
            <a:ext cx="11658600" cy="1520774"/>
            <a:chOff x="0" y="1075501"/>
            <a:chExt cx="11658600" cy="1520774"/>
          </a:xfrm>
        </p:grpSpPr>
        <p:sp>
          <p:nvSpPr>
            <p:cNvPr id="13" name="Rectangle 12">
              <a:extLst>
                <a:ext uri="{FF2B5EF4-FFF2-40B4-BE49-F238E27FC236}">
                  <a16:creationId xmlns:a16="http://schemas.microsoft.com/office/drawing/2014/main" id="{53692B9B-1945-D19F-40E6-54B294C2DBF3}"/>
                </a:ext>
              </a:extLst>
            </p:cNvPr>
            <p:cNvSpPr/>
            <p:nvPr/>
          </p:nvSpPr>
          <p:spPr>
            <a:xfrm>
              <a:off x="0" y="1077612"/>
              <a:ext cx="8665810" cy="151866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2. </a:t>
              </a:r>
              <a:r>
                <a:rPr lang="en-GB" sz="1600" b="1" dirty="0">
                  <a:solidFill>
                    <a:schemeClr val="tx1"/>
                  </a:solidFill>
                </a:rPr>
                <a:t>Customer Experience</a:t>
              </a:r>
            </a:p>
            <a:p>
              <a:r>
                <a:rPr lang="en-GB" sz="1400" b="1" dirty="0">
                  <a:solidFill>
                    <a:schemeClr val="tx1"/>
                  </a:solidFill>
                </a:rPr>
                <a:t>Key Findings</a:t>
              </a:r>
            </a:p>
            <a:p>
              <a:pPr marL="285750" indent="-285750">
                <a:buFont typeface="Arial" panose="020B0604020202020204" pitchFamily="34" charset="0"/>
                <a:buChar char="•"/>
              </a:pPr>
              <a:r>
                <a:rPr lang="en-GB" sz="1600" dirty="0">
                  <a:solidFill>
                    <a:schemeClr val="tx1"/>
                  </a:solidFill>
                </a:rPr>
                <a:t>CX develops across multiple customer journey touchpoints [4]</a:t>
              </a:r>
            </a:p>
            <a:p>
              <a:pPr marL="285750" indent="-285750">
                <a:buFont typeface="Arial" panose="020B0604020202020204" pitchFamily="34" charset="0"/>
                <a:buChar char="•"/>
              </a:pPr>
              <a:r>
                <a:rPr lang="en-GB" sz="1600" dirty="0">
                  <a:solidFill>
                    <a:schemeClr val="tx1"/>
                  </a:solidFill>
                </a:rPr>
                <a:t>Analytics can transform customer data into actionable CX insight [5]</a:t>
              </a:r>
            </a:p>
            <a:p>
              <a:pPr marL="285750" indent="-285750">
                <a:buFont typeface="Arial" panose="020B0604020202020204" pitchFamily="34" charset="0"/>
                <a:buChar char="•"/>
              </a:pPr>
              <a:r>
                <a:rPr lang="en-GB" sz="1600" dirty="0">
                  <a:solidFill>
                    <a:schemeClr val="tx1"/>
                  </a:solidFill>
                </a:rPr>
                <a:t>Unstructured insurance feedback can expose experience problems [6]</a:t>
              </a:r>
            </a:p>
          </p:txBody>
        </p:sp>
        <p:sp>
          <p:nvSpPr>
            <p:cNvPr id="15" name="Rectangle 14">
              <a:extLst>
                <a:ext uri="{FF2B5EF4-FFF2-40B4-BE49-F238E27FC236}">
                  <a16:creationId xmlns:a16="http://schemas.microsoft.com/office/drawing/2014/main" id="{6C224F38-9BEE-71A3-A939-441A188D40D0}"/>
                </a:ext>
              </a:extLst>
            </p:cNvPr>
            <p:cNvSpPr/>
            <p:nvPr/>
          </p:nvSpPr>
          <p:spPr>
            <a:xfrm>
              <a:off x="8665810" y="1075501"/>
              <a:ext cx="2992790" cy="15186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Individual interactions contribute to the wider customer journey and overall experience.</a:t>
              </a:r>
              <a:endParaRPr lang="en-GB" sz="1600" dirty="0"/>
            </a:p>
          </p:txBody>
        </p:sp>
      </p:grpSp>
      <p:grpSp>
        <p:nvGrpSpPr>
          <p:cNvPr id="17" name="Group 16">
            <a:extLst>
              <a:ext uri="{FF2B5EF4-FFF2-40B4-BE49-F238E27FC236}">
                <a16:creationId xmlns:a16="http://schemas.microsoft.com/office/drawing/2014/main" id="{49BE27DB-E75D-C5DB-5C84-2981A4AD9A4A}"/>
              </a:ext>
            </a:extLst>
          </p:cNvPr>
          <p:cNvGrpSpPr/>
          <p:nvPr/>
        </p:nvGrpSpPr>
        <p:grpSpPr>
          <a:xfrm>
            <a:off x="266700" y="4404292"/>
            <a:ext cx="11658600" cy="1520774"/>
            <a:chOff x="0" y="1075501"/>
            <a:chExt cx="11658600" cy="1520774"/>
          </a:xfrm>
        </p:grpSpPr>
        <p:sp>
          <p:nvSpPr>
            <p:cNvPr id="20" name="Rectangle 19">
              <a:extLst>
                <a:ext uri="{FF2B5EF4-FFF2-40B4-BE49-F238E27FC236}">
                  <a16:creationId xmlns:a16="http://schemas.microsoft.com/office/drawing/2014/main" id="{7408ADC6-7C8F-FFF5-E7AA-88F903F1D149}"/>
                </a:ext>
              </a:extLst>
            </p:cNvPr>
            <p:cNvSpPr/>
            <p:nvPr/>
          </p:nvSpPr>
          <p:spPr>
            <a:xfrm>
              <a:off x="0" y="1077612"/>
              <a:ext cx="8665810" cy="151866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3. </a:t>
              </a:r>
              <a:r>
                <a:rPr lang="en-GB" sz="1600" b="1" dirty="0">
                  <a:solidFill>
                    <a:schemeClr val="tx1"/>
                  </a:solidFill>
                </a:rPr>
                <a:t>Customer Effort</a:t>
              </a:r>
            </a:p>
            <a:p>
              <a:r>
                <a:rPr lang="en-GB" sz="1400" b="1" dirty="0">
                  <a:solidFill>
                    <a:schemeClr val="tx1"/>
                  </a:solidFill>
                </a:rPr>
                <a:t>Key Findings</a:t>
              </a:r>
            </a:p>
            <a:p>
              <a:pPr marL="285750" indent="-285750">
                <a:buFont typeface="Arial" panose="020B0604020202020204" pitchFamily="34" charset="0"/>
                <a:buChar char="•"/>
              </a:pPr>
              <a:r>
                <a:rPr lang="en-GB" sz="1600" dirty="0">
                  <a:solidFill>
                    <a:schemeClr val="tx1"/>
                  </a:solidFill>
                </a:rPr>
                <a:t>Reducing customer effort can strengthen service outcomes [7]</a:t>
              </a:r>
            </a:p>
            <a:p>
              <a:pPr marL="285750" indent="-285750">
                <a:buFont typeface="Arial" panose="020B0604020202020204" pitchFamily="34" charset="0"/>
                <a:buChar char="•"/>
              </a:pPr>
              <a:r>
                <a:rPr lang="en-GB" sz="1600" dirty="0">
                  <a:solidFill>
                    <a:schemeClr val="tx1"/>
                  </a:solidFill>
                </a:rPr>
                <a:t>Repeat contact and re-explanation can generate additional effort [7]</a:t>
              </a:r>
            </a:p>
            <a:p>
              <a:pPr marL="285750" indent="-285750">
                <a:buFont typeface="Arial" panose="020B0604020202020204" pitchFamily="34" charset="0"/>
                <a:buChar char="•"/>
              </a:pPr>
              <a:r>
                <a:rPr lang="en-GB" sz="1600" dirty="0">
                  <a:solidFill>
                    <a:schemeClr val="tx1"/>
                  </a:solidFill>
                </a:rPr>
                <a:t>Insurance is identified as a utilitarian service where effort remains particularly relevant [8]</a:t>
              </a:r>
            </a:p>
          </p:txBody>
        </p:sp>
        <p:sp>
          <p:nvSpPr>
            <p:cNvPr id="23" name="Rectangle 22">
              <a:extLst>
                <a:ext uri="{FF2B5EF4-FFF2-40B4-BE49-F238E27FC236}">
                  <a16:creationId xmlns:a16="http://schemas.microsoft.com/office/drawing/2014/main" id="{92723F8C-D8C9-D87C-F467-3143444DA06A}"/>
                </a:ext>
              </a:extLst>
            </p:cNvPr>
            <p:cNvSpPr/>
            <p:nvPr/>
          </p:nvSpPr>
          <p:spPr>
            <a:xfrm>
              <a:off x="8665810" y="1075501"/>
              <a:ext cx="2992790" cy="15186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Repeated clarification and avoidable friction may represent meaningful indicators of customer difficulty.</a:t>
              </a:r>
              <a:endParaRPr lang="en-GB" sz="1600" dirty="0"/>
            </a:p>
          </p:txBody>
        </p:sp>
      </p:grpSp>
      <p:sp>
        <p:nvSpPr>
          <p:cNvPr id="30" name="Rectangle 29">
            <a:extLst>
              <a:ext uri="{FF2B5EF4-FFF2-40B4-BE49-F238E27FC236}">
                <a16:creationId xmlns:a16="http://schemas.microsoft.com/office/drawing/2014/main" id="{587E32CF-8637-7C0D-4202-0F11E4378FEF}"/>
              </a:ext>
            </a:extLst>
          </p:cNvPr>
          <p:cNvSpPr/>
          <p:nvPr/>
        </p:nvSpPr>
        <p:spPr>
          <a:xfrm>
            <a:off x="1763094" y="6089383"/>
            <a:ext cx="866581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t>Together, the literature suggests that customer confusion, customer experience and customer effort are </a:t>
            </a:r>
          </a:p>
          <a:p>
            <a:pPr algn="ctr"/>
            <a:r>
              <a:rPr lang="en-GB" sz="1400" b="1" dirty="0"/>
              <a:t>interconnected within complex service journeys.</a:t>
            </a:r>
          </a:p>
        </p:txBody>
      </p:sp>
    </p:spTree>
    <p:extLst>
      <p:ext uri="{BB962C8B-B14F-4D97-AF65-F5344CB8AC3E}">
        <p14:creationId xmlns:p14="http://schemas.microsoft.com/office/powerpoint/2010/main" val="360563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FE772-DBA9-47A6-AAC0-E9F430309461}"/>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471191C4-E538-0127-E44D-86884345B7C7}"/>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B4F732A1-761F-BB18-5414-2351282AB268}"/>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DD79DABB-4AC0-5AA1-0AD9-C60B77FD83A8}"/>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18BBC2F2-659F-FF1D-1A80-8990990F6AE1}"/>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5349990F-6F83-E23A-97D0-DABA12E87A73}"/>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2072D717-3201-60CD-8E11-073E3DE557C1}"/>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B570B842-965F-B4A5-0C76-FA9D2373A556}"/>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2FA03AA3-AEA5-37FA-4861-97FBF25CBE46}"/>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48555217-6E10-E4DA-DDF0-1839180A9DC0}"/>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9" name="TextBox 8">
            <a:extLst>
              <a:ext uri="{FF2B5EF4-FFF2-40B4-BE49-F238E27FC236}">
                <a16:creationId xmlns:a16="http://schemas.microsoft.com/office/drawing/2014/main" id="{9E5546ED-E9B7-3694-5663-3DC3AFA43D4B}"/>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Literature Review [continued]</a:t>
            </a:r>
          </a:p>
        </p:txBody>
      </p:sp>
      <p:grpSp>
        <p:nvGrpSpPr>
          <p:cNvPr id="11" name="Group 10">
            <a:extLst>
              <a:ext uri="{FF2B5EF4-FFF2-40B4-BE49-F238E27FC236}">
                <a16:creationId xmlns:a16="http://schemas.microsoft.com/office/drawing/2014/main" id="{895EEFBE-F55C-BC22-E37B-16B0DABA9E23}"/>
              </a:ext>
            </a:extLst>
          </p:cNvPr>
          <p:cNvGrpSpPr/>
          <p:nvPr/>
        </p:nvGrpSpPr>
        <p:grpSpPr>
          <a:xfrm>
            <a:off x="266701" y="1075501"/>
            <a:ext cx="11658600" cy="1520774"/>
            <a:chOff x="0" y="1075501"/>
            <a:chExt cx="11658600" cy="1520774"/>
          </a:xfrm>
        </p:grpSpPr>
        <p:sp>
          <p:nvSpPr>
            <p:cNvPr id="4" name="Rectangle 3">
              <a:extLst>
                <a:ext uri="{FF2B5EF4-FFF2-40B4-BE49-F238E27FC236}">
                  <a16:creationId xmlns:a16="http://schemas.microsoft.com/office/drawing/2014/main" id="{A37880B3-41EF-0051-2699-279F1DB70892}"/>
                </a:ext>
              </a:extLst>
            </p:cNvPr>
            <p:cNvSpPr/>
            <p:nvPr/>
          </p:nvSpPr>
          <p:spPr>
            <a:xfrm>
              <a:off x="0" y="1077612"/>
              <a:ext cx="8665810" cy="151866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4. </a:t>
              </a:r>
              <a:r>
                <a:rPr lang="en-GB" sz="1600" b="1" dirty="0">
                  <a:solidFill>
                    <a:schemeClr val="tx1"/>
                  </a:solidFill>
                </a:rPr>
                <a:t>Interaction Analytics</a:t>
              </a:r>
            </a:p>
            <a:p>
              <a:r>
                <a:rPr lang="en-GB" sz="1400" b="1" dirty="0">
                  <a:solidFill>
                    <a:schemeClr val="tx1"/>
                  </a:solidFill>
                </a:rPr>
                <a:t>Key Findings</a:t>
              </a:r>
            </a:p>
            <a:p>
              <a:pPr marL="285750" indent="-285750">
                <a:buFont typeface="Arial" panose="020B0604020202020204" pitchFamily="34" charset="0"/>
                <a:buChar char="•"/>
              </a:pPr>
              <a:r>
                <a:rPr lang="en-GB" sz="1600" dirty="0">
                  <a:solidFill>
                    <a:schemeClr val="tx1"/>
                  </a:solidFill>
                </a:rPr>
                <a:t>Speech analytics can transform customer conversations into structured insight [9]</a:t>
              </a:r>
            </a:p>
            <a:p>
              <a:pPr marL="285750" indent="-285750">
                <a:buFont typeface="Arial" panose="020B0604020202020204" pitchFamily="34" charset="0"/>
                <a:buChar char="•"/>
              </a:pPr>
              <a:r>
                <a:rPr lang="en-GB" sz="1600" dirty="0">
                  <a:solidFill>
                    <a:schemeClr val="tx1"/>
                  </a:solidFill>
                </a:rPr>
                <a:t>Interaction data can support identification of patterns and behaviours [9]</a:t>
              </a:r>
            </a:p>
            <a:p>
              <a:pPr marL="285750" indent="-285750">
                <a:buFont typeface="Arial" panose="020B0604020202020204" pitchFamily="34" charset="0"/>
                <a:buChar char="•"/>
              </a:pPr>
              <a:r>
                <a:rPr lang="en-GB" sz="1600" dirty="0">
                  <a:solidFill>
                    <a:schemeClr val="tx1"/>
                  </a:solidFill>
                </a:rPr>
                <a:t>Analytics enables large volumes of customer interactions to be examined systematically [10]</a:t>
              </a:r>
            </a:p>
          </p:txBody>
        </p:sp>
        <p:sp>
          <p:nvSpPr>
            <p:cNvPr id="10" name="Rectangle 9">
              <a:extLst>
                <a:ext uri="{FF2B5EF4-FFF2-40B4-BE49-F238E27FC236}">
                  <a16:creationId xmlns:a16="http://schemas.microsoft.com/office/drawing/2014/main" id="{3DF0089C-93F1-505B-5AB0-A62C77B534BB}"/>
                </a:ext>
              </a:extLst>
            </p:cNvPr>
            <p:cNvSpPr/>
            <p:nvPr/>
          </p:nvSpPr>
          <p:spPr>
            <a:xfrm>
              <a:off x="8665810" y="1075501"/>
              <a:ext cx="2992790" cy="15186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Interaction Analytics provides a potential method for identifying measurable signs of customer confusion within conversations.</a:t>
              </a:r>
              <a:endParaRPr lang="en-GB" sz="1600" dirty="0"/>
            </a:p>
          </p:txBody>
        </p:sp>
      </p:grpSp>
      <p:grpSp>
        <p:nvGrpSpPr>
          <p:cNvPr id="12" name="Group 11">
            <a:extLst>
              <a:ext uri="{FF2B5EF4-FFF2-40B4-BE49-F238E27FC236}">
                <a16:creationId xmlns:a16="http://schemas.microsoft.com/office/drawing/2014/main" id="{904F7C64-C8CC-299E-F221-7AD8A73A0B8B}"/>
              </a:ext>
            </a:extLst>
          </p:cNvPr>
          <p:cNvGrpSpPr/>
          <p:nvPr/>
        </p:nvGrpSpPr>
        <p:grpSpPr>
          <a:xfrm>
            <a:off x="266700" y="2740952"/>
            <a:ext cx="11658600" cy="1520774"/>
            <a:chOff x="0" y="1075501"/>
            <a:chExt cx="11658600" cy="1520774"/>
          </a:xfrm>
        </p:grpSpPr>
        <p:sp>
          <p:nvSpPr>
            <p:cNvPr id="13" name="Rectangle 12">
              <a:extLst>
                <a:ext uri="{FF2B5EF4-FFF2-40B4-BE49-F238E27FC236}">
                  <a16:creationId xmlns:a16="http://schemas.microsoft.com/office/drawing/2014/main" id="{6F21615D-5DA9-D0B2-EC63-6E173636F8A4}"/>
                </a:ext>
              </a:extLst>
            </p:cNvPr>
            <p:cNvSpPr/>
            <p:nvPr/>
          </p:nvSpPr>
          <p:spPr>
            <a:xfrm>
              <a:off x="0" y="1077612"/>
              <a:ext cx="8665810" cy="151866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5. </a:t>
              </a:r>
              <a:r>
                <a:rPr lang="en-GB" sz="1600" b="1" dirty="0">
                  <a:solidFill>
                    <a:schemeClr val="tx1"/>
                  </a:solidFill>
                </a:rPr>
                <a:t>Contact Centre Optimisation</a:t>
              </a:r>
            </a:p>
            <a:p>
              <a:r>
                <a:rPr lang="en-GB" sz="1400" b="1" dirty="0">
                  <a:solidFill>
                    <a:schemeClr val="tx1"/>
                  </a:solidFill>
                </a:rPr>
                <a:t>Key Findings</a:t>
              </a:r>
            </a:p>
            <a:p>
              <a:pPr marL="285750" indent="-285750">
                <a:buFont typeface="Arial" panose="020B0604020202020204" pitchFamily="34" charset="0"/>
                <a:buChar char="•"/>
              </a:pPr>
              <a:r>
                <a:rPr lang="en-GB" sz="1600" dirty="0">
                  <a:solidFill>
                    <a:schemeClr val="tx1"/>
                  </a:solidFill>
                </a:rPr>
                <a:t>Analytics can support improved contact-centre performance and decision-making [10]</a:t>
              </a:r>
            </a:p>
            <a:p>
              <a:pPr marL="285750" indent="-285750">
                <a:buFont typeface="Arial" panose="020B0604020202020204" pitchFamily="34" charset="0"/>
                <a:buChar char="•"/>
              </a:pPr>
              <a:r>
                <a:rPr lang="en-GB" sz="1600" dirty="0">
                  <a:solidFill>
                    <a:schemeClr val="tx1"/>
                  </a:solidFill>
                </a:rPr>
                <a:t>Customer interaction data can reveal recurring service issues [11]</a:t>
              </a:r>
            </a:p>
            <a:p>
              <a:pPr marL="285750" indent="-285750">
                <a:buFont typeface="Arial" panose="020B0604020202020204" pitchFamily="34" charset="0"/>
                <a:buChar char="•"/>
              </a:pPr>
              <a:r>
                <a:rPr lang="en-GB" sz="1600" dirty="0">
                  <a:solidFill>
                    <a:schemeClr val="tx1"/>
                  </a:solidFill>
                </a:rPr>
                <a:t>Analytical insight can support targeted operational improvements [11]</a:t>
              </a:r>
            </a:p>
          </p:txBody>
        </p:sp>
        <p:sp>
          <p:nvSpPr>
            <p:cNvPr id="15" name="Rectangle 14">
              <a:extLst>
                <a:ext uri="{FF2B5EF4-FFF2-40B4-BE49-F238E27FC236}">
                  <a16:creationId xmlns:a16="http://schemas.microsoft.com/office/drawing/2014/main" id="{D8D4A329-9D92-CB61-1F83-74E6123F063F}"/>
                </a:ext>
              </a:extLst>
            </p:cNvPr>
            <p:cNvSpPr/>
            <p:nvPr/>
          </p:nvSpPr>
          <p:spPr>
            <a:xfrm>
              <a:off x="8665810" y="1075501"/>
              <a:ext cx="2992790" cy="15186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Identifying recurring areas of confusion could provide evidence to support improvements within the customer journey.</a:t>
              </a:r>
              <a:endParaRPr lang="en-GB" sz="1600" dirty="0"/>
            </a:p>
          </p:txBody>
        </p:sp>
      </p:grpSp>
      <p:grpSp>
        <p:nvGrpSpPr>
          <p:cNvPr id="17" name="Group 16">
            <a:extLst>
              <a:ext uri="{FF2B5EF4-FFF2-40B4-BE49-F238E27FC236}">
                <a16:creationId xmlns:a16="http://schemas.microsoft.com/office/drawing/2014/main" id="{861422CC-AB72-FAD3-3ECB-2EA229A06CCC}"/>
              </a:ext>
            </a:extLst>
          </p:cNvPr>
          <p:cNvGrpSpPr/>
          <p:nvPr/>
        </p:nvGrpSpPr>
        <p:grpSpPr>
          <a:xfrm>
            <a:off x="266700" y="4404292"/>
            <a:ext cx="11658600" cy="1520774"/>
            <a:chOff x="0" y="1075501"/>
            <a:chExt cx="11658600" cy="1520774"/>
          </a:xfrm>
        </p:grpSpPr>
        <p:sp>
          <p:nvSpPr>
            <p:cNvPr id="20" name="Rectangle 19">
              <a:extLst>
                <a:ext uri="{FF2B5EF4-FFF2-40B4-BE49-F238E27FC236}">
                  <a16:creationId xmlns:a16="http://schemas.microsoft.com/office/drawing/2014/main" id="{DB570720-C12E-8019-DF52-2E552F7D5CF6}"/>
                </a:ext>
              </a:extLst>
            </p:cNvPr>
            <p:cNvSpPr/>
            <p:nvPr/>
          </p:nvSpPr>
          <p:spPr>
            <a:xfrm>
              <a:off x="0" y="1077612"/>
              <a:ext cx="8665810" cy="151866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6. </a:t>
              </a:r>
              <a:r>
                <a:rPr lang="en-GB" sz="1600" b="1" dirty="0">
                  <a:solidFill>
                    <a:schemeClr val="tx1"/>
                  </a:solidFill>
                </a:rPr>
                <a:t>Predictive &amp; Proactive Business Interventions</a:t>
              </a:r>
            </a:p>
            <a:p>
              <a:r>
                <a:rPr lang="en-GB" sz="1400" b="1" dirty="0">
                  <a:solidFill>
                    <a:schemeClr val="tx1"/>
                  </a:solidFill>
                </a:rPr>
                <a:t>Key Findings</a:t>
              </a:r>
            </a:p>
            <a:p>
              <a:pPr marL="285750" indent="-285750">
                <a:buFont typeface="Arial" panose="020B0604020202020204" pitchFamily="34" charset="0"/>
                <a:buChar char="•"/>
              </a:pPr>
              <a:r>
                <a:rPr lang="en-GB" sz="1600" dirty="0">
                  <a:solidFill>
                    <a:schemeClr val="tx1"/>
                  </a:solidFill>
                </a:rPr>
                <a:t>Customer analytics can support a shift from reactive to proactive decision-making [12]</a:t>
              </a:r>
            </a:p>
            <a:p>
              <a:pPr marL="285750" indent="-285750">
                <a:buFont typeface="Arial" panose="020B0604020202020204" pitchFamily="34" charset="0"/>
                <a:buChar char="•"/>
              </a:pPr>
              <a:r>
                <a:rPr lang="en-GB" sz="1600" dirty="0">
                  <a:solidFill>
                    <a:schemeClr val="tx1"/>
                  </a:solidFill>
                </a:rPr>
                <a:t>Predictive approaches can help identify potential customer issues earlier [12]</a:t>
              </a:r>
            </a:p>
            <a:p>
              <a:pPr marL="285750" indent="-285750">
                <a:buFont typeface="Arial" panose="020B0604020202020204" pitchFamily="34" charset="0"/>
                <a:buChar char="•"/>
              </a:pPr>
              <a:r>
                <a:rPr lang="en-GB" sz="1600" dirty="0">
                  <a:solidFill>
                    <a:schemeClr val="tx1"/>
                  </a:solidFill>
                </a:rPr>
                <a:t>Earlier insight may create opportunities for targeted intervention [12]</a:t>
              </a:r>
            </a:p>
          </p:txBody>
        </p:sp>
        <p:sp>
          <p:nvSpPr>
            <p:cNvPr id="23" name="Rectangle 22">
              <a:extLst>
                <a:ext uri="{FF2B5EF4-FFF2-40B4-BE49-F238E27FC236}">
                  <a16:creationId xmlns:a16="http://schemas.microsoft.com/office/drawing/2014/main" id="{A3EE8F69-EED7-B697-985A-D3F29C612A57}"/>
                </a:ext>
              </a:extLst>
            </p:cNvPr>
            <p:cNvSpPr/>
            <p:nvPr/>
          </p:nvSpPr>
          <p:spPr>
            <a:xfrm>
              <a:off x="8665810" y="1075501"/>
              <a:ext cx="2992790" cy="15186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Earlier identification of confusion could create opportunities to intervene before additional customer effort occurs.</a:t>
              </a:r>
              <a:endParaRPr lang="en-GB" sz="1600" dirty="0"/>
            </a:p>
          </p:txBody>
        </p:sp>
      </p:grpSp>
      <p:sp>
        <p:nvSpPr>
          <p:cNvPr id="30" name="Rectangle 29">
            <a:extLst>
              <a:ext uri="{FF2B5EF4-FFF2-40B4-BE49-F238E27FC236}">
                <a16:creationId xmlns:a16="http://schemas.microsoft.com/office/drawing/2014/main" id="{86B6453E-F07E-2A28-3954-B706068859F9}"/>
              </a:ext>
            </a:extLst>
          </p:cNvPr>
          <p:cNvSpPr/>
          <p:nvPr/>
        </p:nvSpPr>
        <p:spPr>
          <a:xfrm>
            <a:off x="266700" y="6103518"/>
            <a:ext cx="29927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t>RESEARCH GAP</a:t>
            </a:r>
          </a:p>
        </p:txBody>
      </p:sp>
      <p:sp>
        <p:nvSpPr>
          <p:cNvPr id="5" name="Rectangle 4">
            <a:extLst>
              <a:ext uri="{FF2B5EF4-FFF2-40B4-BE49-F238E27FC236}">
                <a16:creationId xmlns:a16="http://schemas.microsoft.com/office/drawing/2014/main" id="{02752922-B8AD-1390-DCEA-2D224BC7325A}"/>
              </a:ext>
            </a:extLst>
          </p:cNvPr>
          <p:cNvSpPr/>
          <p:nvPr/>
        </p:nvSpPr>
        <p:spPr>
          <a:xfrm>
            <a:off x="3259490" y="6103518"/>
            <a:ext cx="8665809"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Limited research combines Interaction Analytics, customer confusion and customer effort to identify and visualise confusion specifically within a Motor Claims journey.</a:t>
            </a:r>
          </a:p>
        </p:txBody>
      </p:sp>
    </p:spTree>
    <p:extLst>
      <p:ext uri="{BB962C8B-B14F-4D97-AF65-F5344CB8AC3E}">
        <p14:creationId xmlns:p14="http://schemas.microsoft.com/office/powerpoint/2010/main" val="161658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986C9-4E67-C124-A2CF-2280B0724C86}"/>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163F37D4-9F39-3322-00CF-3DD58DA8F9F1}"/>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19EEB0B4-975D-81CC-D5BA-34495D6A4F91}"/>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D9C8D426-B639-EFF6-506A-1FACE964EB12}"/>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62961372-124F-7583-55AA-99C00389C389}"/>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3FBC2B9B-1C8A-EBED-1AC0-22FFDD66558E}"/>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739976EF-E5B2-B875-A75B-7CB2E4E883FF}"/>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74718DFE-85A6-0DC1-F003-6E5387915E4C}"/>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09AD0BD2-12EA-AE1F-2CF4-88212CEA429B}"/>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F459958C-4AB7-8E03-7ABC-6C1635D421BA}"/>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9" name="TextBox 8">
            <a:extLst>
              <a:ext uri="{FF2B5EF4-FFF2-40B4-BE49-F238E27FC236}">
                <a16:creationId xmlns:a16="http://schemas.microsoft.com/office/drawing/2014/main" id="{987624C3-D8C6-F292-4AC1-30FC114223FE}"/>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Research/Development Methodologies</a:t>
            </a:r>
          </a:p>
        </p:txBody>
      </p:sp>
      <p:grpSp>
        <p:nvGrpSpPr>
          <p:cNvPr id="91" name="Group 90">
            <a:extLst>
              <a:ext uri="{FF2B5EF4-FFF2-40B4-BE49-F238E27FC236}">
                <a16:creationId xmlns:a16="http://schemas.microsoft.com/office/drawing/2014/main" id="{B026704A-9E9E-1072-9C44-9B805BFE14F5}"/>
              </a:ext>
            </a:extLst>
          </p:cNvPr>
          <p:cNvGrpSpPr/>
          <p:nvPr/>
        </p:nvGrpSpPr>
        <p:grpSpPr>
          <a:xfrm>
            <a:off x="116301" y="1095897"/>
            <a:ext cx="11959397" cy="581306"/>
            <a:chOff x="116301" y="1231110"/>
            <a:chExt cx="11959397" cy="581306"/>
          </a:xfrm>
        </p:grpSpPr>
        <p:sp>
          <p:nvSpPr>
            <p:cNvPr id="30" name="Rectangle 29">
              <a:extLst>
                <a:ext uri="{FF2B5EF4-FFF2-40B4-BE49-F238E27FC236}">
                  <a16:creationId xmlns:a16="http://schemas.microsoft.com/office/drawing/2014/main" id="{CDBF2CCD-1459-5EFD-A3FF-45F6E5B48DAD}"/>
                </a:ext>
              </a:extLst>
            </p:cNvPr>
            <p:cNvSpPr/>
            <p:nvPr/>
          </p:nvSpPr>
          <p:spPr>
            <a:xfrm>
              <a:off x="116301" y="1231111"/>
              <a:ext cx="29927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Research Philosophy</a:t>
              </a:r>
            </a:p>
          </p:txBody>
        </p:sp>
        <p:sp>
          <p:nvSpPr>
            <p:cNvPr id="5" name="Rectangle 4">
              <a:extLst>
                <a:ext uri="{FF2B5EF4-FFF2-40B4-BE49-F238E27FC236}">
                  <a16:creationId xmlns:a16="http://schemas.microsoft.com/office/drawing/2014/main" id="{F44D590E-F1C6-8437-7927-6BC8F82EA261}"/>
                </a:ext>
              </a:extLst>
            </p:cNvPr>
            <p:cNvSpPr/>
            <p:nvPr/>
          </p:nvSpPr>
          <p:spPr>
            <a:xfrm>
              <a:off x="5696981" y="1231110"/>
              <a:ext cx="6378717"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Focuses on addressing a practical, real-world business problem.</a:t>
              </a:r>
            </a:p>
          </p:txBody>
        </p:sp>
        <p:sp>
          <p:nvSpPr>
            <p:cNvPr id="8" name="Rectangle 7">
              <a:extLst>
                <a:ext uri="{FF2B5EF4-FFF2-40B4-BE49-F238E27FC236}">
                  <a16:creationId xmlns:a16="http://schemas.microsoft.com/office/drawing/2014/main" id="{3FB6167A-4386-9634-1CF8-4369C6B4E961}"/>
                </a:ext>
              </a:extLst>
            </p:cNvPr>
            <p:cNvSpPr/>
            <p:nvPr/>
          </p:nvSpPr>
          <p:spPr>
            <a:xfrm>
              <a:off x="3109092" y="1231110"/>
              <a:ext cx="2587890" cy="58130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Pragmatism</a:t>
              </a:r>
            </a:p>
          </p:txBody>
        </p:sp>
      </p:grpSp>
      <p:grpSp>
        <p:nvGrpSpPr>
          <p:cNvPr id="92" name="Group 91">
            <a:extLst>
              <a:ext uri="{FF2B5EF4-FFF2-40B4-BE49-F238E27FC236}">
                <a16:creationId xmlns:a16="http://schemas.microsoft.com/office/drawing/2014/main" id="{8CD88BCB-F2F7-2002-0B10-F463BC2F865A}"/>
              </a:ext>
            </a:extLst>
          </p:cNvPr>
          <p:cNvGrpSpPr/>
          <p:nvPr/>
        </p:nvGrpSpPr>
        <p:grpSpPr>
          <a:xfrm>
            <a:off x="116300" y="1803797"/>
            <a:ext cx="11959397" cy="581306"/>
            <a:chOff x="116301" y="2014970"/>
            <a:chExt cx="11959397" cy="581306"/>
          </a:xfrm>
        </p:grpSpPr>
        <p:sp>
          <p:nvSpPr>
            <p:cNvPr id="19" name="Rectangle 18">
              <a:extLst>
                <a:ext uri="{FF2B5EF4-FFF2-40B4-BE49-F238E27FC236}">
                  <a16:creationId xmlns:a16="http://schemas.microsoft.com/office/drawing/2014/main" id="{AB7F6C04-30A7-45C0-C4B4-89864075D88D}"/>
                </a:ext>
              </a:extLst>
            </p:cNvPr>
            <p:cNvSpPr/>
            <p:nvPr/>
          </p:nvSpPr>
          <p:spPr>
            <a:xfrm>
              <a:off x="116301" y="2014971"/>
              <a:ext cx="29927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Research Approach</a:t>
              </a:r>
            </a:p>
          </p:txBody>
        </p:sp>
        <p:sp>
          <p:nvSpPr>
            <p:cNvPr id="24" name="Rectangle 23">
              <a:extLst>
                <a:ext uri="{FF2B5EF4-FFF2-40B4-BE49-F238E27FC236}">
                  <a16:creationId xmlns:a16="http://schemas.microsoft.com/office/drawing/2014/main" id="{B2E1918E-C635-7B4C-BED3-6D92E2EB1444}"/>
                </a:ext>
              </a:extLst>
            </p:cNvPr>
            <p:cNvSpPr/>
            <p:nvPr/>
          </p:nvSpPr>
          <p:spPr>
            <a:xfrm>
              <a:off x="5696982" y="2014970"/>
              <a:ext cx="6378716"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Moves between existing theory and patterns identified within interaction data.</a:t>
              </a:r>
            </a:p>
          </p:txBody>
        </p:sp>
        <p:sp>
          <p:nvSpPr>
            <p:cNvPr id="25" name="Rectangle 24">
              <a:extLst>
                <a:ext uri="{FF2B5EF4-FFF2-40B4-BE49-F238E27FC236}">
                  <a16:creationId xmlns:a16="http://schemas.microsoft.com/office/drawing/2014/main" id="{D241B138-2308-F689-CA9D-13C771B71C97}"/>
                </a:ext>
              </a:extLst>
            </p:cNvPr>
            <p:cNvSpPr/>
            <p:nvPr/>
          </p:nvSpPr>
          <p:spPr>
            <a:xfrm>
              <a:off x="3109092" y="2014970"/>
              <a:ext cx="2587890" cy="58130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Abductive</a:t>
              </a:r>
            </a:p>
          </p:txBody>
        </p:sp>
      </p:grpSp>
      <p:grpSp>
        <p:nvGrpSpPr>
          <p:cNvPr id="94" name="Group 93">
            <a:extLst>
              <a:ext uri="{FF2B5EF4-FFF2-40B4-BE49-F238E27FC236}">
                <a16:creationId xmlns:a16="http://schemas.microsoft.com/office/drawing/2014/main" id="{1CEFC256-C33E-7C21-E167-7F1D71E0B484}"/>
              </a:ext>
            </a:extLst>
          </p:cNvPr>
          <p:cNvGrpSpPr/>
          <p:nvPr/>
        </p:nvGrpSpPr>
        <p:grpSpPr>
          <a:xfrm>
            <a:off x="119821" y="2506943"/>
            <a:ext cx="11959397" cy="581306"/>
            <a:chOff x="116301" y="2821784"/>
            <a:chExt cx="11959397" cy="581306"/>
          </a:xfrm>
        </p:grpSpPr>
        <p:sp>
          <p:nvSpPr>
            <p:cNvPr id="32" name="Rectangle 31">
              <a:extLst>
                <a:ext uri="{FF2B5EF4-FFF2-40B4-BE49-F238E27FC236}">
                  <a16:creationId xmlns:a16="http://schemas.microsoft.com/office/drawing/2014/main" id="{937CF9F2-ADCD-559A-0272-97A7CAE51A72}"/>
                </a:ext>
              </a:extLst>
            </p:cNvPr>
            <p:cNvSpPr/>
            <p:nvPr/>
          </p:nvSpPr>
          <p:spPr>
            <a:xfrm>
              <a:off x="5696982" y="2821784"/>
              <a:ext cx="6378716"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Analysis of existing Motor Claims interaction data within Admiral.</a:t>
              </a:r>
            </a:p>
          </p:txBody>
        </p:sp>
        <p:grpSp>
          <p:nvGrpSpPr>
            <p:cNvPr id="93" name="Group 92">
              <a:extLst>
                <a:ext uri="{FF2B5EF4-FFF2-40B4-BE49-F238E27FC236}">
                  <a16:creationId xmlns:a16="http://schemas.microsoft.com/office/drawing/2014/main" id="{7F4F4D44-FAF3-741C-38A8-A638FA3CE5C2}"/>
                </a:ext>
              </a:extLst>
            </p:cNvPr>
            <p:cNvGrpSpPr/>
            <p:nvPr/>
          </p:nvGrpSpPr>
          <p:grpSpPr>
            <a:xfrm>
              <a:off x="116301" y="2821784"/>
              <a:ext cx="5580681" cy="581306"/>
              <a:chOff x="116301" y="2821784"/>
              <a:chExt cx="5580681" cy="581306"/>
            </a:xfrm>
          </p:grpSpPr>
          <p:sp>
            <p:nvSpPr>
              <p:cNvPr id="31" name="Rectangle 30">
                <a:extLst>
                  <a:ext uri="{FF2B5EF4-FFF2-40B4-BE49-F238E27FC236}">
                    <a16:creationId xmlns:a16="http://schemas.microsoft.com/office/drawing/2014/main" id="{EA702A8F-97BA-01C8-9570-20B605368153}"/>
                  </a:ext>
                </a:extLst>
              </p:cNvPr>
              <p:cNvSpPr/>
              <p:nvPr/>
            </p:nvSpPr>
            <p:spPr>
              <a:xfrm>
                <a:off x="116301" y="2821785"/>
                <a:ext cx="29927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Research Design</a:t>
                </a:r>
              </a:p>
            </p:txBody>
          </p:sp>
          <p:sp>
            <p:nvSpPr>
              <p:cNvPr id="33" name="Rectangle 32">
                <a:extLst>
                  <a:ext uri="{FF2B5EF4-FFF2-40B4-BE49-F238E27FC236}">
                    <a16:creationId xmlns:a16="http://schemas.microsoft.com/office/drawing/2014/main" id="{34E13B57-F830-2046-56F3-54DD169638D6}"/>
                  </a:ext>
                </a:extLst>
              </p:cNvPr>
              <p:cNvSpPr/>
              <p:nvPr/>
            </p:nvSpPr>
            <p:spPr>
              <a:xfrm>
                <a:off x="3109092" y="2821784"/>
                <a:ext cx="2587890" cy="58130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Quantitative Case Study</a:t>
                </a:r>
              </a:p>
            </p:txBody>
          </p:sp>
        </p:grpSp>
      </p:grpSp>
      <p:grpSp>
        <p:nvGrpSpPr>
          <p:cNvPr id="99" name="Group 98">
            <a:extLst>
              <a:ext uri="{FF2B5EF4-FFF2-40B4-BE49-F238E27FC236}">
                <a16:creationId xmlns:a16="http://schemas.microsoft.com/office/drawing/2014/main" id="{6CA341C0-292C-3785-3AB2-2E715472B0F1}"/>
              </a:ext>
            </a:extLst>
          </p:cNvPr>
          <p:cNvGrpSpPr/>
          <p:nvPr/>
        </p:nvGrpSpPr>
        <p:grpSpPr>
          <a:xfrm>
            <a:off x="116300" y="3217841"/>
            <a:ext cx="11959397" cy="581306"/>
            <a:chOff x="116301" y="3628597"/>
            <a:chExt cx="11959397" cy="581306"/>
          </a:xfrm>
        </p:grpSpPr>
        <p:sp>
          <p:nvSpPr>
            <p:cNvPr id="35" name="Rectangle 34">
              <a:extLst>
                <a:ext uri="{FF2B5EF4-FFF2-40B4-BE49-F238E27FC236}">
                  <a16:creationId xmlns:a16="http://schemas.microsoft.com/office/drawing/2014/main" id="{666642E8-341D-ED94-1976-F035F5EEE4FE}"/>
                </a:ext>
              </a:extLst>
            </p:cNvPr>
            <p:cNvSpPr/>
            <p:nvPr/>
          </p:nvSpPr>
          <p:spPr>
            <a:xfrm>
              <a:off x="116301" y="3628598"/>
              <a:ext cx="299279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Data Source</a:t>
              </a:r>
            </a:p>
          </p:txBody>
        </p:sp>
        <p:sp>
          <p:nvSpPr>
            <p:cNvPr id="36" name="Rectangle 35">
              <a:extLst>
                <a:ext uri="{FF2B5EF4-FFF2-40B4-BE49-F238E27FC236}">
                  <a16:creationId xmlns:a16="http://schemas.microsoft.com/office/drawing/2014/main" id="{3364B458-D3F7-D246-A72A-2AA4522B5334}"/>
                </a:ext>
              </a:extLst>
            </p:cNvPr>
            <p:cNvSpPr/>
            <p:nvPr/>
          </p:nvSpPr>
          <p:spPr>
            <a:xfrm>
              <a:off x="5696982" y="3628597"/>
              <a:ext cx="6378716"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Existing customer interaction data captured through Genesys Speech &amp; Text Analytics.</a:t>
              </a:r>
            </a:p>
          </p:txBody>
        </p:sp>
        <p:sp>
          <p:nvSpPr>
            <p:cNvPr id="37" name="Rectangle 36">
              <a:extLst>
                <a:ext uri="{FF2B5EF4-FFF2-40B4-BE49-F238E27FC236}">
                  <a16:creationId xmlns:a16="http://schemas.microsoft.com/office/drawing/2014/main" id="{21A6E26C-BC36-D77D-4171-0C945D54C306}"/>
                </a:ext>
              </a:extLst>
            </p:cNvPr>
            <p:cNvSpPr/>
            <p:nvPr/>
          </p:nvSpPr>
          <p:spPr>
            <a:xfrm>
              <a:off x="3109092" y="3628597"/>
              <a:ext cx="2587890" cy="58130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Secondary Organisational Data</a:t>
              </a:r>
            </a:p>
          </p:txBody>
        </p:sp>
      </p:grpSp>
      <p:sp>
        <p:nvSpPr>
          <p:cNvPr id="39" name="Rectangle 38">
            <a:extLst>
              <a:ext uri="{FF2B5EF4-FFF2-40B4-BE49-F238E27FC236}">
                <a16:creationId xmlns:a16="http://schemas.microsoft.com/office/drawing/2014/main" id="{F66ECCB9-EE26-7FCC-FEE9-CF341CED9F35}"/>
              </a:ext>
            </a:extLst>
          </p:cNvPr>
          <p:cNvSpPr/>
          <p:nvPr/>
        </p:nvSpPr>
        <p:spPr>
          <a:xfrm>
            <a:off x="4202061" y="4018600"/>
            <a:ext cx="3879915" cy="40011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Development &amp; Analysis Process</a:t>
            </a:r>
          </a:p>
        </p:txBody>
      </p:sp>
      <p:sp>
        <p:nvSpPr>
          <p:cNvPr id="40" name="Rectangle 39">
            <a:extLst>
              <a:ext uri="{FF2B5EF4-FFF2-40B4-BE49-F238E27FC236}">
                <a16:creationId xmlns:a16="http://schemas.microsoft.com/office/drawing/2014/main" id="{CA8F3E8E-490B-5315-31ED-66EA8ADED7AB}"/>
              </a:ext>
            </a:extLst>
          </p:cNvPr>
          <p:cNvSpPr/>
          <p:nvPr/>
        </p:nvSpPr>
        <p:spPr>
          <a:xfrm>
            <a:off x="116301" y="4688611"/>
            <a:ext cx="1646793" cy="47315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Genesys</a:t>
            </a:r>
          </a:p>
        </p:txBody>
      </p:sp>
      <p:sp>
        <p:nvSpPr>
          <p:cNvPr id="50" name="Rectangle 49">
            <a:extLst>
              <a:ext uri="{FF2B5EF4-FFF2-40B4-BE49-F238E27FC236}">
                <a16:creationId xmlns:a16="http://schemas.microsoft.com/office/drawing/2014/main" id="{49BCA11B-02DE-5351-9A78-0032BD24AA0D}"/>
              </a:ext>
            </a:extLst>
          </p:cNvPr>
          <p:cNvSpPr/>
          <p:nvPr/>
        </p:nvSpPr>
        <p:spPr>
          <a:xfrm>
            <a:off x="10428905" y="4688611"/>
            <a:ext cx="1646793" cy="47315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Excel Dashboard</a:t>
            </a:r>
          </a:p>
        </p:txBody>
      </p:sp>
      <p:sp>
        <p:nvSpPr>
          <p:cNvPr id="52" name="Rectangle 51">
            <a:extLst>
              <a:ext uri="{FF2B5EF4-FFF2-40B4-BE49-F238E27FC236}">
                <a16:creationId xmlns:a16="http://schemas.microsoft.com/office/drawing/2014/main" id="{5EA9E789-4273-C407-ACC5-B3A0A26AE41E}"/>
              </a:ext>
            </a:extLst>
          </p:cNvPr>
          <p:cNvSpPr/>
          <p:nvPr/>
        </p:nvSpPr>
        <p:spPr>
          <a:xfrm>
            <a:off x="2159931" y="4688611"/>
            <a:ext cx="3657354" cy="47315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Snowflake  / SQL</a:t>
            </a:r>
          </a:p>
        </p:txBody>
      </p:sp>
      <p:sp>
        <p:nvSpPr>
          <p:cNvPr id="54" name="Rectangle 53">
            <a:extLst>
              <a:ext uri="{FF2B5EF4-FFF2-40B4-BE49-F238E27FC236}">
                <a16:creationId xmlns:a16="http://schemas.microsoft.com/office/drawing/2014/main" id="{DF6857A1-649F-6AF4-D0FE-06E90B37D61B}"/>
              </a:ext>
            </a:extLst>
          </p:cNvPr>
          <p:cNvSpPr/>
          <p:nvPr/>
        </p:nvSpPr>
        <p:spPr>
          <a:xfrm>
            <a:off x="8432259" y="4688611"/>
            <a:ext cx="1646793" cy="47315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Scoring Framework</a:t>
            </a:r>
          </a:p>
        </p:txBody>
      </p:sp>
      <p:sp>
        <p:nvSpPr>
          <p:cNvPr id="58" name="Rectangle 57">
            <a:extLst>
              <a:ext uri="{FF2B5EF4-FFF2-40B4-BE49-F238E27FC236}">
                <a16:creationId xmlns:a16="http://schemas.microsoft.com/office/drawing/2014/main" id="{B2C61653-6E22-DA2C-B6C3-B4AC0EEB901A}"/>
              </a:ext>
            </a:extLst>
          </p:cNvPr>
          <p:cNvSpPr/>
          <p:nvPr/>
        </p:nvSpPr>
        <p:spPr>
          <a:xfrm>
            <a:off x="6423372" y="4688611"/>
            <a:ext cx="1646793" cy="47315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Confusion Indicators</a:t>
            </a:r>
          </a:p>
        </p:txBody>
      </p:sp>
      <p:sp>
        <p:nvSpPr>
          <p:cNvPr id="62" name="Arrow: Down 61">
            <a:extLst>
              <a:ext uri="{FF2B5EF4-FFF2-40B4-BE49-F238E27FC236}">
                <a16:creationId xmlns:a16="http://schemas.microsoft.com/office/drawing/2014/main" id="{9DFE3704-41DF-D873-8F84-4B15B5AB9EAA}"/>
              </a:ext>
            </a:extLst>
          </p:cNvPr>
          <p:cNvSpPr/>
          <p:nvPr/>
        </p:nvSpPr>
        <p:spPr>
          <a:xfrm rot="16200000">
            <a:off x="1628520" y="4717663"/>
            <a:ext cx="335283" cy="415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Arrow: Down 65">
            <a:extLst>
              <a:ext uri="{FF2B5EF4-FFF2-40B4-BE49-F238E27FC236}">
                <a16:creationId xmlns:a16="http://schemas.microsoft.com/office/drawing/2014/main" id="{97511E0A-1037-3AA5-583E-059DFBA1EF68}"/>
              </a:ext>
            </a:extLst>
          </p:cNvPr>
          <p:cNvSpPr/>
          <p:nvPr/>
        </p:nvSpPr>
        <p:spPr>
          <a:xfrm rot="16200000">
            <a:off x="5974378" y="4717663"/>
            <a:ext cx="335283" cy="415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Arrow: Down 67">
            <a:extLst>
              <a:ext uri="{FF2B5EF4-FFF2-40B4-BE49-F238E27FC236}">
                <a16:creationId xmlns:a16="http://schemas.microsoft.com/office/drawing/2014/main" id="{EBB54AD7-D448-2C6A-2088-9AA42D123A66}"/>
              </a:ext>
            </a:extLst>
          </p:cNvPr>
          <p:cNvSpPr/>
          <p:nvPr/>
        </p:nvSpPr>
        <p:spPr>
          <a:xfrm rot="16200000">
            <a:off x="7940791" y="4717664"/>
            <a:ext cx="335283" cy="415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Arrow: Down 69">
            <a:extLst>
              <a:ext uri="{FF2B5EF4-FFF2-40B4-BE49-F238E27FC236}">
                <a16:creationId xmlns:a16="http://schemas.microsoft.com/office/drawing/2014/main" id="{10071C5D-5977-27ED-B17E-8B0D07044C45}"/>
              </a:ext>
            </a:extLst>
          </p:cNvPr>
          <p:cNvSpPr/>
          <p:nvPr/>
        </p:nvSpPr>
        <p:spPr>
          <a:xfrm rot="16200000">
            <a:off x="9954524" y="4720662"/>
            <a:ext cx="335283" cy="41505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EADF4C58-5ED7-7660-A650-C49FDB1C74AE}"/>
              </a:ext>
            </a:extLst>
          </p:cNvPr>
          <p:cNvSpPr/>
          <p:nvPr/>
        </p:nvSpPr>
        <p:spPr>
          <a:xfrm>
            <a:off x="116301" y="5161765"/>
            <a:ext cx="1646793"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Customer Interactions</a:t>
            </a:r>
          </a:p>
        </p:txBody>
      </p:sp>
      <p:sp>
        <p:nvSpPr>
          <p:cNvPr id="76" name="Rectangle 75">
            <a:extLst>
              <a:ext uri="{FF2B5EF4-FFF2-40B4-BE49-F238E27FC236}">
                <a16:creationId xmlns:a16="http://schemas.microsoft.com/office/drawing/2014/main" id="{9D8D5E1A-7F47-4275-D475-B598B1B97D62}"/>
              </a:ext>
            </a:extLst>
          </p:cNvPr>
          <p:cNvSpPr/>
          <p:nvPr/>
        </p:nvSpPr>
        <p:spPr>
          <a:xfrm>
            <a:off x="2159929" y="5161765"/>
            <a:ext cx="1646793"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Data Access</a:t>
            </a:r>
          </a:p>
        </p:txBody>
      </p:sp>
      <p:sp>
        <p:nvSpPr>
          <p:cNvPr id="78" name="Rectangle 77">
            <a:extLst>
              <a:ext uri="{FF2B5EF4-FFF2-40B4-BE49-F238E27FC236}">
                <a16:creationId xmlns:a16="http://schemas.microsoft.com/office/drawing/2014/main" id="{F7988CDB-02FD-C7AA-3D58-67C237BC35BA}"/>
              </a:ext>
            </a:extLst>
          </p:cNvPr>
          <p:cNvSpPr/>
          <p:nvPr/>
        </p:nvSpPr>
        <p:spPr>
          <a:xfrm>
            <a:off x="4170492" y="5161765"/>
            <a:ext cx="1646793"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Extract, Prepare &amp; Analyse</a:t>
            </a:r>
          </a:p>
        </p:txBody>
      </p:sp>
      <p:sp>
        <p:nvSpPr>
          <p:cNvPr id="80" name="Rectangle 79">
            <a:extLst>
              <a:ext uri="{FF2B5EF4-FFF2-40B4-BE49-F238E27FC236}">
                <a16:creationId xmlns:a16="http://schemas.microsoft.com/office/drawing/2014/main" id="{E8627348-5B39-E051-66D9-8D1A943A9F6C}"/>
              </a:ext>
            </a:extLst>
          </p:cNvPr>
          <p:cNvSpPr/>
          <p:nvPr/>
        </p:nvSpPr>
        <p:spPr>
          <a:xfrm>
            <a:off x="6423371" y="5161765"/>
            <a:ext cx="1646793"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Identify &amp; Evaluate Patterns</a:t>
            </a:r>
          </a:p>
        </p:txBody>
      </p:sp>
      <p:sp>
        <p:nvSpPr>
          <p:cNvPr id="82" name="Rectangle 81">
            <a:extLst>
              <a:ext uri="{FF2B5EF4-FFF2-40B4-BE49-F238E27FC236}">
                <a16:creationId xmlns:a16="http://schemas.microsoft.com/office/drawing/2014/main" id="{2DC0CA88-43A7-1D44-438F-395821EA28D4}"/>
              </a:ext>
            </a:extLst>
          </p:cNvPr>
          <p:cNvSpPr/>
          <p:nvPr/>
        </p:nvSpPr>
        <p:spPr>
          <a:xfrm>
            <a:off x="8432258" y="5161765"/>
            <a:ext cx="1646793"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Quantify Potential Confusion</a:t>
            </a:r>
          </a:p>
        </p:txBody>
      </p:sp>
      <p:sp>
        <p:nvSpPr>
          <p:cNvPr id="84" name="Rectangle 83">
            <a:extLst>
              <a:ext uri="{FF2B5EF4-FFF2-40B4-BE49-F238E27FC236}">
                <a16:creationId xmlns:a16="http://schemas.microsoft.com/office/drawing/2014/main" id="{82DAA7DC-A496-DECE-4925-D9208F986316}"/>
              </a:ext>
            </a:extLst>
          </p:cNvPr>
          <p:cNvSpPr/>
          <p:nvPr/>
        </p:nvSpPr>
        <p:spPr>
          <a:xfrm>
            <a:off x="10428905" y="5161765"/>
            <a:ext cx="1646793"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Visualise &amp; Evaluate Findings</a:t>
            </a:r>
          </a:p>
        </p:txBody>
      </p:sp>
      <p:grpSp>
        <p:nvGrpSpPr>
          <p:cNvPr id="90" name="Group 89">
            <a:extLst>
              <a:ext uri="{FF2B5EF4-FFF2-40B4-BE49-F238E27FC236}">
                <a16:creationId xmlns:a16="http://schemas.microsoft.com/office/drawing/2014/main" id="{40BCBF36-8511-A3AB-D1BD-E8E4FE37C890}"/>
              </a:ext>
            </a:extLst>
          </p:cNvPr>
          <p:cNvGrpSpPr/>
          <p:nvPr/>
        </p:nvGrpSpPr>
        <p:grpSpPr>
          <a:xfrm>
            <a:off x="5067300" y="6216224"/>
            <a:ext cx="7124700" cy="473156"/>
            <a:chOff x="622520" y="6123634"/>
            <a:chExt cx="8966606" cy="581307"/>
          </a:xfrm>
        </p:grpSpPr>
        <p:sp>
          <p:nvSpPr>
            <p:cNvPr id="87" name="Rectangle 86">
              <a:extLst>
                <a:ext uri="{FF2B5EF4-FFF2-40B4-BE49-F238E27FC236}">
                  <a16:creationId xmlns:a16="http://schemas.microsoft.com/office/drawing/2014/main" id="{255ED9C4-A159-957E-59EE-76AC2F3E7F7D}"/>
                </a:ext>
              </a:extLst>
            </p:cNvPr>
            <p:cNvSpPr/>
            <p:nvPr/>
          </p:nvSpPr>
          <p:spPr>
            <a:xfrm>
              <a:off x="622520" y="6123636"/>
              <a:ext cx="2587890" cy="58130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Ethics &amp; Data Handling</a:t>
              </a:r>
            </a:p>
          </p:txBody>
        </p:sp>
        <p:sp>
          <p:nvSpPr>
            <p:cNvPr id="89" name="Rectangle 88">
              <a:extLst>
                <a:ext uri="{FF2B5EF4-FFF2-40B4-BE49-F238E27FC236}">
                  <a16:creationId xmlns:a16="http://schemas.microsoft.com/office/drawing/2014/main" id="{C437BEB7-F8DF-5C2F-E794-1FF57886CB3A}"/>
                </a:ext>
              </a:extLst>
            </p:cNvPr>
            <p:cNvSpPr/>
            <p:nvPr/>
          </p:nvSpPr>
          <p:spPr>
            <a:xfrm>
              <a:off x="3210410" y="6123634"/>
              <a:ext cx="6378716" cy="58130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Existing organisational data | Secure Admiral environment | Data minimisation | Confidentiality | Controlled access</a:t>
              </a:r>
            </a:p>
          </p:txBody>
        </p:sp>
      </p:grpSp>
    </p:spTree>
    <p:extLst>
      <p:ext uri="{BB962C8B-B14F-4D97-AF65-F5344CB8AC3E}">
        <p14:creationId xmlns:p14="http://schemas.microsoft.com/office/powerpoint/2010/main" val="4048010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D0200-5375-B87C-E22F-2FA42FFC9524}"/>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E1F43EBE-3D8D-CAD6-2B37-425E07AE8FC1}"/>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4B63E272-D72C-ACD4-FEFD-7E10CDCD0734}"/>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882F64BD-AD54-A60A-6D2E-E373A16EC4FA}"/>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7E15F9FD-6CC2-F9DB-6BE5-0078FB2ADDC3}"/>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D337E2A8-0BCC-B9FF-FE9A-864D01CECD6F}"/>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829C6B69-5C87-7B25-D4EC-F6CBC529B322}"/>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354AAAA3-3553-0DC7-E629-69168FE07F6F}"/>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5A0B5D93-2326-2235-1D6F-7F1414321640}"/>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6FDEDBF6-8754-BBDD-4876-0C4445EA9890}"/>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9" name="TextBox 8">
            <a:extLst>
              <a:ext uri="{FF2B5EF4-FFF2-40B4-BE49-F238E27FC236}">
                <a16:creationId xmlns:a16="http://schemas.microsoft.com/office/drawing/2014/main" id="{EE2E72B1-097A-4211-DECF-A41A0DDA12F4}"/>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Resources / Materials</a:t>
            </a:r>
          </a:p>
        </p:txBody>
      </p:sp>
      <p:sp>
        <p:nvSpPr>
          <p:cNvPr id="4" name="Rectangle 3">
            <a:extLst>
              <a:ext uri="{FF2B5EF4-FFF2-40B4-BE49-F238E27FC236}">
                <a16:creationId xmlns:a16="http://schemas.microsoft.com/office/drawing/2014/main" id="{6991B15B-157B-FC78-AC47-372CF04E4F06}"/>
              </a:ext>
            </a:extLst>
          </p:cNvPr>
          <p:cNvSpPr/>
          <p:nvPr/>
        </p:nvSpPr>
        <p:spPr>
          <a:xfrm>
            <a:off x="52130" y="1383499"/>
            <a:ext cx="2754663" cy="1983813"/>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b="1" dirty="0">
                <a:solidFill>
                  <a:schemeClr val="tx1"/>
                </a:solidFill>
              </a:rPr>
              <a:t>Existing Admiral Technology</a:t>
            </a:r>
          </a:p>
          <a:p>
            <a:pPr marL="285750" indent="-285750">
              <a:buFont typeface="Arial" panose="020B0604020202020204" pitchFamily="34" charset="0"/>
              <a:buChar char="•"/>
            </a:pPr>
            <a:r>
              <a:rPr lang="en-GB" sz="1400" dirty="0">
                <a:solidFill>
                  <a:schemeClr val="tx1"/>
                </a:solidFill>
              </a:rPr>
              <a:t>Genesys Speech &amp; Text Analytics</a:t>
            </a:r>
          </a:p>
          <a:p>
            <a:pPr marL="285750" indent="-285750">
              <a:buFont typeface="Arial" panose="020B0604020202020204" pitchFamily="34" charset="0"/>
              <a:buChar char="•"/>
            </a:pPr>
            <a:r>
              <a:rPr lang="en-GB" sz="1400" dirty="0">
                <a:solidFill>
                  <a:schemeClr val="tx1"/>
                </a:solidFill>
              </a:rPr>
              <a:t>Snowflake / SQL</a:t>
            </a:r>
          </a:p>
          <a:p>
            <a:pPr marL="285750" indent="-285750">
              <a:buFont typeface="Arial" panose="020B0604020202020204" pitchFamily="34" charset="0"/>
              <a:buChar char="•"/>
            </a:pPr>
            <a:r>
              <a:rPr lang="en-GB" sz="1400" dirty="0">
                <a:solidFill>
                  <a:schemeClr val="tx1"/>
                </a:solidFill>
              </a:rPr>
              <a:t>Microsoft Excel</a:t>
            </a:r>
          </a:p>
          <a:p>
            <a:pPr marL="285750" indent="-285750">
              <a:buFont typeface="Arial" panose="020B0604020202020204" pitchFamily="34" charset="0"/>
              <a:buChar char="•"/>
            </a:pPr>
            <a:r>
              <a:rPr lang="en-GB" sz="1400" dirty="0">
                <a:solidFill>
                  <a:schemeClr val="tx1"/>
                </a:solidFill>
              </a:rPr>
              <a:t>Secure Admiral data environment</a:t>
            </a:r>
            <a:br>
              <a:rPr lang="en-GB" sz="1400" dirty="0">
                <a:solidFill>
                  <a:schemeClr val="tx1"/>
                </a:solidFill>
              </a:rPr>
            </a:br>
            <a:endParaRPr lang="en-GB" sz="1600" dirty="0">
              <a:solidFill>
                <a:schemeClr val="tx1"/>
              </a:solidFill>
            </a:endParaRPr>
          </a:p>
        </p:txBody>
      </p:sp>
      <p:sp>
        <p:nvSpPr>
          <p:cNvPr id="11" name="Rectangle 10">
            <a:extLst>
              <a:ext uri="{FF2B5EF4-FFF2-40B4-BE49-F238E27FC236}">
                <a16:creationId xmlns:a16="http://schemas.microsoft.com/office/drawing/2014/main" id="{4FC7B78A-5B9C-1485-E5F0-682670471A6E}"/>
              </a:ext>
            </a:extLst>
          </p:cNvPr>
          <p:cNvSpPr/>
          <p:nvPr/>
        </p:nvSpPr>
        <p:spPr>
          <a:xfrm>
            <a:off x="52130" y="1130433"/>
            <a:ext cx="2754663" cy="2640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Technical Resources</a:t>
            </a:r>
          </a:p>
        </p:txBody>
      </p:sp>
      <p:sp>
        <p:nvSpPr>
          <p:cNvPr id="43" name="Rectangle 42">
            <a:extLst>
              <a:ext uri="{FF2B5EF4-FFF2-40B4-BE49-F238E27FC236}">
                <a16:creationId xmlns:a16="http://schemas.microsoft.com/office/drawing/2014/main" id="{3F9D4A80-D1DF-2E2B-0038-1387A37A9CFB}"/>
              </a:ext>
            </a:extLst>
          </p:cNvPr>
          <p:cNvSpPr/>
          <p:nvPr/>
        </p:nvSpPr>
        <p:spPr>
          <a:xfrm>
            <a:off x="2927720" y="1394461"/>
            <a:ext cx="3447389" cy="1972851"/>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b="1" dirty="0">
                <a:solidFill>
                  <a:schemeClr val="tx1"/>
                </a:solidFill>
              </a:rPr>
              <a:t>Required Data</a:t>
            </a:r>
          </a:p>
          <a:p>
            <a:pPr marL="285750" indent="-285750">
              <a:buFont typeface="Arial" panose="020B0604020202020204" pitchFamily="34" charset="0"/>
              <a:buChar char="•"/>
            </a:pPr>
            <a:r>
              <a:rPr lang="en-GB" sz="1400" dirty="0">
                <a:solidFill>
                  <a:schemeClr val="tx1"/>
                </a:solidFill>
              </a:rPr>
              <a:t>Existing Motor Claims interaction data</a:t>
            </a:r>
          </a:p>
          <a:p>
            <a:pPr marL="285750" indent="-285750">
              <a:buFont typeface="Arial" panose="020B0604020202020204" pitchFamily="34" charset="0"/>
              <a:buChar char="•"/>
            </a:pPr>
            <a:r>
              <a:rPr lang="en-GB" sz="1400" dirty="0">
                <a:solidFill>
                  <a:schemeClr val="tx1"/>
                </a:solidFill>
              </a:rPr>
              <a:t>Relevant interaction characteristics and measurements</a:t>
            </a:r>
          </a:p>
          <a:p>
            <a:pPr marL="285750" indent="-285750">
              <a:buFont typeface="Arial" panose="020B0604020202020204" pitchFamily="34" charset="0"/>
              <a:buChar char="•"/>
            </a:pPr>
            <a:r>
              <a:rPr lang="en-GB" sz="1400" dirty="0">
                <a:solidFill>
                  <a:schemeClr val="tx1"/>
                </a:solidFill>
              </a:rPr>
              <a:t>Data required to investigate potential confusion indicators</a:t>
            </a:r>
          </a:p>
          <a:p>
            <a:pPr marL="285750" indent="-285750">
              <a:buFont typeface="Arial" panose="020B0604020202020204" pitchFamily="34" charset="0"/>
              <a:buChar char="•"/>
            </a:pPr>
            <a:r>
              <a:rPr lang="en-GB" sz="1400" dirty="0">
                <a:solidFill>
                  <a:schemeClr val="tx1"/>
                </a:solidFill>
              </a:rPr>
              <a:t>Access subject to appropriate organisational controls</a:t>
            </a:r>
          </a:p>
          <a:p>
            <a:pPr marL="285750" indent="-285750">
              <a:buFont typeface="Arial" panose="020B0604020202020204" pitchFamily="34" charset="0"/>
              <a:buChar char="•"/>
            </a:pPr>
            <a:endParaRPr lang="en-GB" sz="1600" dirty="0">
              <a:solidFill>
                <a:schemeClr val="tx1"/>
              </a:solidFill>
            </a:endParaRPr>
          </a:p>
        </p:txBody>
      </p:sp>
      <p:sp>
        <p:nvSpPr>
          <p:cNvPr id="45" name="Rectangle 44">
            <a:extLst>
              <a:ext uri="{FF2B5EF4-FFF2-40B4-BE49-F238E27FC236}">
                <a16:creationId xmlns:a16="http://schemas.microsoft.com/office/drawing/2014/main" id="{5252FB84-E441-F8B1-4BB4-D1C0F7B73C05}"/>
              </a:ext>
            </a:extLst>
          </p:cNvPr>
          <p:cNvSpPr/>
          <p:nvPr/>
        </p:nvSpPr>
        <p:spPr>
          <a:xfrm>
            <a:off x="2927420" y="1119470"/>
            <a:ext cx="3447389" cy="26402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Data &amp; Information</a:t>
            </a:r>
          </a:p>
        </p:txBody>
      </p:sp>
      <p:sp>
        <p:nvSpPr>
          <p:cNvPr id="47" name="Rectangle 46">
            <a:extLst>
              <a:ext uri="{FF2B5EF4-FFF2-40B4-BE49-F238E27FC236}">
                <a16:creationId xmlns:a16="http://schemas.microsoft.com/office/drawing/2014/main" id="{C6039FD3-A00E-E010-00D9-14D67BEC2075}"/>
              </a:ext>
            </a:extLst>
          </p:cNvPr>
          <p:cNvSpPr/>
          <p:nvPr/>
        </p:nvSpPr>
        <p:spPr>
          <a:xfrm>
            <a:off x="6502827" y="1405422"/>
            <a:ext cx="2754663" cy="1972850"/>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b="1" dirty="0">
                <a:solidFill>
                  <a:schemeClr val="tx1"/>
                </a:solidFill>
              </a:rPr>
              <a:t>Stakeholder Resources</a:t>
            </a:r>
          </a:p>
          <a:p>
            <a:pPr marL="285750" indent="-285750">
              <a:buFont typeface="Arial" panose="020B0604020202020204" pitchFamily="34" charset="0"/>
              <a:buChar char="•"/>
            </a:pPr>
            <a:r>
              <a:rPr lang="en-GB" sz="1400" dirty="0">
                <a:solidFill>
                  <a:schemeClr val="tx1"/>
                </a:solidFill>
              </a:rPr>
              <a:t>Researcher / Project development</a:t>
            </a:r>
          </a:p>
          <a:p>
            <a:pPr marL="285750" indent="-285750">
              <a:buFont typeface="Arial" panose="020B0604020202020204" pitchFamily="34" charset="0"/>
              <a:buChar char="•"/>
            </a:pPr>
            <a:r>
              <a:rPr lang="en-GB" sz="1400" dirty="0">
                <a:solidFill>
                  <a:schemeClr val="tx1"/>
                </a:solidFill>
              </a:rPr>
              <a:t>Interaction Analytics team</a:t>
            </a:r>
          </a:p>
          <a:p>
            <a:pPr marL="285750" indent="-285750">
              <a:buFont typeface="Arial" panose="020B0604020202020204" pitchFamily="34" charset="0"/>
              <a:buChar char="•"/>
            </a:pPr>
            <a:r>
              <a:rPr lang="en-GB" sz="1400" dirty="0">
                <a:solidFill>
                  <a:schemeClr val="tx1"/>
                </a:solidFill>
              </a:rPr>
              <a:t>Motor Claims Stakeholders / SMEs</a:t>
            </a:r>
          </a:p>
          <a:p>
            <a:pPr marL="285750" indent="-285750">
              <a:buFont typeface="Arial" panose="020B0604020202020204" pitchFamily="34" charset="0"/>
              <a:buChar char="•"/>
            </a:pPr>
            <a:r>
              <a:rPr lang="en-GB" sz="1400" dirty="0">
                <a:solidFill>
                  <a:schemeClr val="tx1"/>
                </a:solidFill>
              </a:rPr>
              <a:t>Industrial &amp; academic supervision</a:t>
            </a:r>
            <a:endParaRPr lang="en-GB" sz="1600" dirty="0">
              <a:solidFill>
                <a:schemeClr val="tx1"/>
              </a:solidFill>
            </a:endParaRPr>
          </a:p>
        </p:txBody>
      </p:sp>
      <p:sp>
        <p:nvSpPr>
          <p:cNvPr id="49" name="Rectangle 48">
            <a:extLst>
              <a:ext uri="{FF2B5EF4-FFF2-40B4-BE49-F238E27FC236}">
                <a16:creationId xmlns:a16="http://schemas.microsoft.com/office/drawing/2014/main" id="{219303AD-9EDD-D27C-9ACE-BACDD8098135}"/>
              </a:ext>
            </a:extLst>
          </p:cNvPr>
          <p:cNvSpPr/>
          <p:nvPr/>
        </p:nvSpPr>
        <p:spPr>
          <a:xfrm>
            <a:off x="6502827" y="1130433"/>
            <a:ext cx="2758208" cy="2640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People &amp; Support</a:t>
            </a:r>
          </a:p>
        </p:txBody>
      </p:sp>
      <p:sp>
        <p:nvSpPr>
          <p:cNvPr id="53" name="Rectangle 52">
            <a:extLst>
              <a:ext uri="{FF2B5EF4-FFF2-40B4-BE49-F238E27FC236}">
                <a16:creationId xmlns:a16="http://schemas.microsoft.com/office/drawing/2014/main" id="{73A432E5-56F6-B308-2C57-5476E87E059D}"/>
              </a:ext>
            </a:extLst>
          </p:cNvPr>
          <p:cNvSpPr/>
          <p:nvPr/>
        </p:nvSpPr>
        <p:spPr>
          <a:xfrm>
            <a:off x="9381662" y="1376954"/>
            <a:ext cx="2754663" cy="1990357"/>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b="1" dirty="0">
                <a:solidFill>
                  <a:schemeClr val="tx1"/>
                </a:solidFill>
              </a:rPr>
              <a:t>Project Cost</a:t>
            </a:r>
          </a:p>
          <a:p>
            <a:pPr marL="285750" indent="-285750">
              <a:buFont typeface="Arial" panose="020B0604020202020204" pitchFamily="34" charset="0"/>
              <a:buChar char="•"/>
            </a:pPr>
            <a:r>
              <a:rPr lang="en-GB" sz="1400" dirty="0">
                <a:solidFill>
                  <a:schemeClr val="tx1"/>
                </a:solidFill>
              </a:rPr>
              <a:t>Existing Admiral software</a:t>
            </a:r>
          </a:p>
          <a:p>
            <a:pPr marL="285750" indent="-285750">
              <a:buFont typeface="Arial" panose="020B0604020202020204" pitchFamily="34" charset="0"/>
              <a:buChar char="•"/>
            </a:pPr>
            <a:r>
              <a:rPr lang="en-GB" sz="1400" dirty="0">
                <a:solidFill>
                  <a:schemeClr val="tx1"/>
                </a:solidFill>
              </a:rPr>
              <a:t>No additional software expenditure anticipated</a:t>
            </a:r>
          </a:p>
          <a:p>
            <a:pPr marL="285750" indent="-285750">
              <a:buFont typeface="Arial" panose="020B0604020202020204" pitchFamily="34" charset="0"/>
              <a:buChar char="•"/>
            </a:pPr>
            <a:r>
              <a:rPr lang="en-GB" sz="1400" dirty="0">
                <a:solidFill>
                  <a:schemeClr val="tx1"/>
                </a:solidFill>
              </a:rPr>
              <a:t>Development time represents the primary project resource</a:t>
            </a:r>
          </a:p>
          <a:p>
            <a:pPr marL="285750" indent="-285750">
              <a:buFont typeface="Arial" panose="020B0604020202020204" pitchFamily="34" charset="0"/>
              <a:buChar char="•"/>
            </a:pPr>
            <a:r>
              <a:rPr lang="en-GB" sz="1400" dirty="0">
                <a:solidFill>
                  <a:schemeClr val="tx1"/>
                </a:solidFill>
              </a:rPr>
              <a:t>Stakeholder/SME time commitment</a:t>
            </a:r>
            <a:endParaRPr lang="en-GB" sz="1600" dirty="0">
              <a:solidFill>
                <a:schemeClr val="tx1"/>
              </a:solidFill>
            </a:endParaRPr>
          </a:p>
        </p:txBody>
      </p:sp>
      <p:sp>
        <p:nvSpPr>
          <p:cNvPr id="56" name="Rectangle 55">
            <a:extLst>
              <a:ext uri="{FF2B5EF4-FFF2-40B4-BE49-F238E27FC236}">
                <a16:creationId xmlns:a16="http://schemas.microsoft.com/office/drawing/2014/main" id="{AC7D57DF-FD2D-649C-69D4-2FB890E8D878}"/>
              </a:ext>
            </a:extLst>
          </p:cNvPr>
          <p:cNvSpPr/>
          <p:nvPr/>
        </p:nvSpPr>
        <p:spPr>
          <a:xfrm>
            <a:off x="9381662" y="1136974"/>
            <a:ext cx="2758208" cy="26402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Funding and Cost</a:t>
            </a:r>
          </a:p>
        </p:txBody>
      </p:sp>
      <p:sp>
        <p:nvSpPr>
          <p:cNvPr id="57" name="Rectangle 56">
            <a:extLst>
              <a:ext uri="{FF2B5EF4-FFF2-40B4-BE49-F238E27FC236}">
                <a16:creationId xmlns:a16="http://schemas.microsoft.com/office/drawing/2014/main" id="{DE4611D7-6F1C-11F0-307B-10F258BC7BB9}"/>
              </a:ext>
            </a:extLst>
          </p:cNvPr>
          <p:cNvSpPr/>
          <p:nvPr/>
        </p:nvSpPr>
        <p:spPr>
          <a:xfrm>
            <a:off x="50357" y="3367312"/>
            <a:ext cx="2758208" cy="110418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Existing organisational technology supports the proposed research &amp; development.</a:t>
            </a:r>
          </a:p>
        </p:txBody>
      </p:sp>
      <p:sp>
        <p:nvSpPr>
          <p:cNvPr id="60" name="Rectangle 59">
            <a:extLst>
              <a:ext uri="{FF2B5EF4-FFF2-40B4-BE49-F238E27FC236}">
                <a16:creationId xmlns:a16="http://schemas.microsoft.com/office/drawing/2014/main" id="{CFEA7FED-3592-70AD-A2FC-03BBBC281ADE}"/>
              </a:ext>
            </a:extLst>
          </p:cNvPr>
          <p:cNvSpPr/>
          <p:nvPr/>
        </p:nvSpPr>
        <p:spPr>
          <a:xfrm>
            <a:off x="2927420" y="3367312"/>
            <a:ext cx="3447389" cy="110418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No new customer data collection is proposed.</a:t>
            </a:r>
          </a:p>
        </p:txBody>
      </p:sp>
      <p:sp>
        <p:nvSpPr>
          <p:cNvPr id="63" name="Rectangle 62">
            <a:extLst>
              <a:ext uri="{FF2B5EF4-FFF2-40B4-BE49-F238E27FC236}">
                <a16:creationId xmlns:a16="http://schemas.microsoft.com/office/drawing/2014/main" id="{90174F4F-1BA6-CB8F-9377-D93807346530}"/>
              </a:ext>
            </a:extLst>
          </p:cNvPr>
          <p:cNvSpPr/>
          <p:nvPr/>
        </p:nvSpPr>
        <p:spPr>
          <a:xfrm>
            <a:off x="6506372" y="3367313"/>
            <a:ext cx="2758208" cy="110418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Stakeholder input will support development, validation and evaluation.</a:t>
            </a:r>
          </a:p>
        </p:txBody>
      </p:sp>
      <p:sp>
        <p:nvSpPr>
          <p:cNvPr id="65" name="Rectangle 64">
            <a:extLst>
              <a:ext uri="{FF2B5EF4-FFF2-40B4-BE49-F238E27FC236}">
                <a16:creationId xmlns:a16="http://schemas.microsoft.com/office/drawing/2014/main" id="{94857A64-596A-A959-D6C9-226D5E52F0C8}"/>
              </a:ext>
            </a:extLst>
          </p:cNvPr>
          <p:cNvSpPr/>
          <p:nvPr/>
        </p:nvSpPr>
        <p:spPr>
          <a:xfrm>
            <a:off x="9381662" y="3367313"/>
            <a:ext cx="2758208" cy="110418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The project is expected to have minimal direct financial cost due to existing organisational resources.</a:t>
            </a:r>
          </a:p>
        </p:txBody>
      </p:sp>
      <p:sp>
        <p:nvSpPr>
          <p:cNvPr id="69" name="Rectangle 68">
            <a:extLst>
              <a:ext uri="{FF2B5EF4-FFF2-40B4-BE49-F238E27FC236}">
                <a16:creationId xmlns:a16="http://schemas.microsoft.com/office/drawing/2014/main" id="{38CADB63-DA2F-1114-DAB5-DB97E211CA55}"/>
              </a:ext>
            </a:extLst>
          </p:cNvPr>
          <p:cNvSpPr/>
          <p:nvPr/>
        </p:nvSpPr>
        <p:spPr>
          <a:xfrm>
            <a:off x="1763094" y="5362085"/>
            <a:ext cx="866581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t>The project primarily uses existing Admiral technology, data and expertise, limiting the requirement for additional financial investment.</a:t>
            </a:r>
          </a:p>
        </p:txBody>
      </p:sp>
    </p:spTree>
    <p:extLst>
      <p:ext uri="{BB962C8B-B14F-4D97-AF65-F5344CB8AC3E}">
        <p14:creationId xmlns:p14="http://schemas.microsoft.com/office/powerpoint/2010/main" val="1620520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D9FF0-E806-54D4-191B-2BDB5A52DA2C}"/>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4D00C5EB-050C-826C-73BB-3829D6E1E7E1}"/>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660749D4-E0E0-86C9-3246-D56655014A3F}"/>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3FB75939-A21A-EDAF-6A3B-AA7E0C1A5ACC}"/>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F76FC040-8B48-6E80-A9AF-3004987DCCBE}"/>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CCB8DBA5-FF17-6CE7-53BA-C1FFFAAE1343}"/>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30C55630-5D77-7671-3347-62C308A660C4}"/>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0439DE15-77BE-463A-71BA-D858544B24E6}"/>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41D05995-51C3-9DDF-A6DD-A43E80B6CC4C}"/>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F12B820D-7DB2-D389-603F-AD6E8EC5D9F2}"/>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9" name="TextBox 8">
            <a:extLst>
              <a:ext uri="{FF2B5EF4-FFF2-40B4-BE49-F238E27FC236}">
                <a16:creationId xmlns:a16="http://schemas.microsoft.com/office/drawing/2014/main" id="{98AE0B96-8DFB-8EEC-921F-A19E8C6A448B}"/>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Project Plan</a:t>
            </a:r>
          </a:p>
        </p:txBody>
      </p:sp>
      <p:grpSp>
        <p:nvGrpSpPr>
          <p:cNvPr id="110" name="Group 109">
            <a:extLst>
              <a:ext uri="{FF2B5EF4-FFF2-40B4-BE49-F238E27FC236}">
                <a16:creationId xmlns:a16="http://schemas.microsoft.com/office/drawing/2014/main" id="{84CD1CEC-684C-C26B-84AD-058EAE4F464F}"/>
              </a:ext>
            </a:extLst>
          </p:cNvPr>
          <p:cNvGrpSpPr/>
          <p:nvPr/>
        </p:nvGrpSpPr>
        <p:grpSpPr>
          <a:xfrm>
            <a:off x="0" y="3970162"/>
            <a:ext cx="8831379" cy="2001222"/>
            <a:chOff x="3309" y="3752250"/>
            <a:chExt cx="8831379" cy="2001222"/>
          </a:xfrm>
        </p:grpSpPr>
        <p:grpSp>
          <p:nvGrpSpPr>
            <p:cNvPr id="40" name="Group 39">
              <a:extLst>
                <a:ext uri="{FF2B5EF4-FFF2-40B4-BE49-F238E27FC236}">
                  <a16:creationId xmlns:a16="http://schemas.microsoft.com/office/drawing/2014/main" id="{9D587B70-1958-CCB3-0529-66000EF89806}"/>
                </a:ext>
              </a:extLst>
            </p:cNvPr>
            <p:cNvGrpSpPr/>
            <p:nvPr/>
          </p:nvGrpSpPr>
          <p:grpSpPr>
            <a:xfrm>
              <a:off x="9655" y="3752250"/>
              <a:ext cx="8730485" cy="262661"/>
              <a:chOff x="132518" y="1336925"/>
              <a:chExt cx="9517479" cy="264028"/>
            </a:xfrm>
          </p:grpSpPr>
          <p:sp>
            <p:nvSpPr>
              <p:cNvPr id="5" name="Rectangle 4">
                <a:extLst>
                  <a:ext uri="{FF2B5EF4-FFF2-40B4-BE49-F238E27FC236}">
                    <a16:creationId xmlns:a16="http://schemas.microsoft.com/office/drawing/2014/main" id="{AB65AAC3-3762-329D-4636-29641115856A}"/>
                  </a:ext>
                </a:extLst>
              </p:cNvPr>
              <p:cNvSpPr/>
              <p:nvPr/>
            </p:nvSpPr>
            <p:spPr>
              <a:xfrm>
                <a:off x="132518" y="1336925"/>
                <a:ext cx="2754663" cy="2640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Research &amp; Definition</a:t>
                </a:r>
              </a:p>
            </p:txBody>
          </p:sp>
          <p:sp>
            <p:nvSpPr>
              <p:cNvPr id="27" name="Rectangle 26">
                <a:extLst>
                  <a:ext uri="{FF2B5EF4-FFF2-40B4-BE49-F238E27FC236}">
                    <a16:creationId xmlns:a16="http://schemas.microsoft.com/office/drawing/2014/main" id="{41842BFD-801F-D451-BBDD-9A8D3BB49D18}"/>
                  </a:ext>
                </a:extLst>
              </p:cNvPr>
              <p:cNvSpPr/>
              <p:nvPr/>
            </p:nvSpPr>
            <p:spPr>
              <a:xfrm>
                <a:off x="2887182" y="1336925"/>
                <a:ext cx="6762815" cy="26402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rPr>
                  <a:t>Literature review and refinement of confusion indicators</a:t>
                </a:r>
              </a:p>
            </p:txBody>
          </p:sp>
        </p:grpSp>
        <p:grpSp>
          <p:nvGrpSpPr>
            <p:cNvPr id="41" name="Group 40">
              <a:extLst>
                <a:ext uri="{FF2B5EF4-FFF2-40B4-BE49-F238E27FC236}">
                  <a16:creationId xmlns:a16="http://schemas.microsoft.com/office/drawing/2014/main" id="{B7B01DE0-A92A-BFDE-2B10-EF08E4E027B2}"/>
                </a:ext>
              </a:extLst>
            </p:cNvPr>
            <p:cNvGrpSpPr/>
            <p:nvPr/>
          </p:nvGrpSpPr>
          <p:grpSpPr>
            <a:xfrm>
              <a:off x="9655" y="4102597"/>
              <a:ext cx="8730485" cy="262661"/>
              <a:chOff x="285938" y="1660213"/>
              <a:chExt cx="9379418" cy="264028"/>
            </a:xfrm>
          </p:grpSpPr>
          <p:sp>
            <p:nvSpPr>
              <p:cNvPr id="10" name="Rectangle 9">
                <a:extLst>
                  <a:ext uri="{FF2B5EF4-FFF2-40B4-BE49-F238E27FC236}">
                    <a16:creationId xmlns:a16="http://schemas.microsoft.com/office/drawing/2014/main" id="{BAE694F5-7EB3-607E-BD37-326410E40895}"/>
                  </a:ext>
                </a:extLst>
              </p:cNvPr>
              <p:cNvSpPr/>
              <p:nvPr/>
            </p:nvSpPr>
            <p:spPr>
              <a:xfrm>
                <a:off x="285938" y="1660213"/>
                <a:ext cx="2754663" cy="2640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Data Preparation</a:t>
                </a:r>
              </a:p>
            </p:txBody>
          </p:sp>
          <p:sp>
            <p:nvSpPr>
              <p:cNvPr id="31" name="Rectangle 30">
                <a:extLst>
                  <a:ext uri="{FF2B5EF4-FFF2-40B4-BE49-F238E27FC236}">
                    <a16:creationId xmlns:a16="http://schemas.microsoft.com/office/drawing/2014/main" id="{8F66FFF6-9CE8-C96E-1E12-94903E5978F7}"/>
                  </a:ext>
                </a:extLst>
              </p:cNvPr>
              <p:cNvSpPr/>
              <p:nvPr/>
            </p:nvSpPr>
            <p:spPr>
              <a:xfrm>
                <a:off x="3040602" y="1660213"/>
                <a:ext cx="6624754" cy="26402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rPr>
                  <a:t>Data identification, extraction and preparation</a:t>
                </a:r>
              </a:p>
            </p:txBody>
          </p:sp>
        </p:grpSp>
        <p:grpSp>
          <p:nvGrpSpPr>
            <p:cNvPr id="42" name="Group 41">
              <a:extLst>
                <a:ext uri="{FF2B5EF4-FFF2-40B4-BE49-F238E27FC236}">
                  <a16:creationId xmlns:a16="http://schemas.microsoft.com/office/drawing/2014/main" id="{010571E4-6AD5-A520-82B6-9CD334882E5C}"/>
                </a:ext>
              </a:extLst>
            </p:cNvPr>
            <p:cNvGrpSpPr/>
            <p:nvPr/>
          </p:nvGrpSpPr>
          <p:grpSpPr>
            <a:xfrm>
              <a:off x="9655" y="4446454"/>
              <a:ext cx="8730485" cy="262661"/>
              <a:chOff x="283564" y="1913722"/>
              <a:chExt cx="8670476" cy="264028"/>
            </a:xfrm>
          </p:grpSpPr>
          <p:sp>
            <p:nvSpPr>
              <p:cNvPr id="16" name="Rectangle 15">
                <a:extLst>
                  <a:ext uri="{FF2B5EF4-FFF2-40B4-BE49-F238E27FC236}">
                    <a16:creationId xmlns:a16="http://schemas.microsoft.com/office/drawing/2014/main" id="{E38FAA08-B77B-368D-992E-10FF1BDB23CD}"/>
                  </a:ext>
                </a:extLst>
              </p:cNvPr>
              <p:cNvSpPr/>
              <p:nvPr/>
            </p:nvSpPr>
            <p:spPr>
              <a:xfrm>
                <a:off x="283564" y="1913722"/>
                <a:ext cx="3486654" cy="2640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Analysis &amp; Framework Development</a:t>
                </a:r>
              </a:p>
            </p:txBody>
          </p:sp>
          <p:sp>
            <p:nvSpPr>
              <p:cNvPr id="33" name="Rectangle 32">
                <a:extLst>
                  <a:ext uri="{FF2B5EF4-FFF2-40B4-BE49-F238E27FC236}">
                    <a16:creationId xmlns:a16="http://schemas.microsoft.com/office/drawing/2014/main" id="{81FCF38D-5E5F-B544-E813-CFFD0FE6EB6C}"/>
                  </a:ext>
                </a:extLst>
              </p:cNvPr>
              <p:cNvSpPr/>
              <p:nvPr/>
            </p:nvSpPr>
            <p:spPr>
              <a:xfrm>
                <a:off x="3779807" y="1913722"/>
                <a:ext cx="5174233" cy="26402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rPr>
                  <a:t>Analyse indicators and develop the confusion scoring framework</a:t>
                </a:r>
              </a:p>
            </p:txBody>
          </p:sp>
        </p:grpSp>
        <p:grpSp>
          <p:nvGrpSpPr>
            <p:cNvPr id="44" name="Group 43">
              <a:extLst>
                <a:ext uri="{FF2B5EF4-FFF2-40B4-BE49-F238E27FC236}">
                  <a16:creationId xmlns:a16="http://schemas.microsoft.com/office/drawing/2014/main" id="{B76EA8E0-72E4-4547-B630-2821653ECBC0}"/>
                </a:ext>
              </a:extLst>
            </p:cNvPr>
            <p:cNvGrpSpPr/>
            <p:nvPr/>
          </p:nvGrpSpPr>
          <p:grpSpPr>
            <a:xfrm>
              <a:off x="12665" y="4766589"/>
              <a:ext cx="8727474" cy="263852"/>
              <a:chOff x="406616" y="2273610"/>
              <a:chExt cx="8667872" cy="265225"/>
            </a:xfrm>
          </p:grpSpPr>
          <p:sp>
            <p:nvSpPr>
              <p:cNvPr id="18" name="Rectangle 17">
                <a:extLst>
                  <a:ext uri="{FF2B5EF4-FFF2-40B4-BE49-F238E27FC236}">
                    <a16:creationId xmlns:a16="http://schemas.microsoft.com/office/drawing/2014/main" id="{AE2561BB-589E-5CEA-BA87-072F4725AAE7}"/>
                  </a:ext>
                </a:extLst>
              </p:cNvPr>
              <p:cNvSpPr/>
              <p:nvPr/>
            </p:nvSpPr>
            <p:spPr>
              <a:xfrm>
                <a:off x="406616" y="2273610"/>
                <a:ext cx="2754663" cy="26522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Dashboard Development</a:t>
                </a:r>
              </a:p>
            </p:txBody>
          </p:sp>
          <p:sp>
            <p:nvSpPr>
              <p:cNvPr id="35" name="Rectangle 34">
                <a:extLst>
                  <a:ext uri="{FF2B5EF4-FFF2-40B4-BE49-F238E27FC236}">
                    <a16:creationId xmlns:a16="http://schemas.microsoft.com/office/drawing/2014/main" id="{8ADA8D09-060D-DBDA-4100-4863193D09D0}"/>
                  </a:ext>
                </a:extLst>
              </p:cNvPr>
              <p:cNvSpPr/>
              <p:nvPr/>
            </p:nvSpPr>
            <p:spPr>
              <a:xfrm>
                <a:off x="3161279" y="2273610"/>
                <a:ext cx="5913209" cy="26402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rPr>
                  <a:t>Implement and visualise findings within Excel</a:t>
                </a:r>
              </a:p>
            </p:txBody>
          </p:sp>
        </p:grpSp>
        <p:grpSp>
          <p:nvGrpSpPr>
            <p:cNvPr id="46" name="Group 45">
              <a:extLst>
                <a:ext uri="{FF2B5EF4-FFF2-40B4-BE49-F238E27FC236}">
                  <a16:creationId xmlns:a16="http://schemas.microsoft.com/office/drawing/2014/main" id="{95F3890C-1E08-198A-E291-09E92807B123}"/>
                </a:ext>
              </a:extLst>
            </p:cNvPr>
            <p:cNvGrpSpPr/>
            <p:nvPr/>
          </p:nvGrpSpPr>
          <p:grpSpPr>
            <a:xfrm>
              <a:off x="3309" y="5120887"/>
              <a:ext cx="8747167" cy="262662"/>
              <a:chOff x="474854" y="2630304"/>
              <a:chExt cx="8633990" cy="264029"/>
            </a:xfrm>
          </p:grpSpPr>
          <p:sp>
            <p:nvSpPr>
              <p:cNvPr id="20" name="Rectangle 19">
                <a:extLst>
                  <a:ext uri="{FF2B5EF4-FFF2-40B4-BE49-F238E27FC236}">
                    <a16:creationId xmlns:a16="http://schemas.microsoft.com/office/drawing/2014/main" id="{5E080374-0734-14FF-5ED8-61D6041247A1}"/>
                  </a:ext>
                </a:extLst>
              </p:cNvPr>
              <p:cNvSpPr/>
              <p:nvPr/>
            </p:nvSpPr>
            <p:spPr>
              <a:xfrm>
                <a:off x="474854" y="2630304"/>
                <a:ext cx="2754663" cy="2640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Testing &amp; Evaluation</a:t>
                </a:r>
              </a:p>
            </p:txBody>
          </p:sp>
          <p:sp>
            <p:nvSpPr>
              <p:cNvPr id="37" name="Rectangle 36">
                <a:extLst>
                  <a:ext uri="{FF2B5EF4-FFF2-40B4-BE49-F238E27FC236}">
                    <a16:creationId xmlns:a16="http://schemas.microsoft.com/office/drawing/2014/main" id="{2D05F9AA-0704-6F67-24AD-AB1BC0991DE3}"/>
                  </a:ext>
                </a:extLst>
              </p:cNvPr>
              <p:cNvSpPr/>
              <p:nvPr/>
            </p:nvSpPr>
            <p:spPr>
              <a:xfrm>
                <a:off x="3232009" y="2630305"/>
                <a:ext cx="5876835" cy="26402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rPr>
                  <a:t>Validate the approach and evaluate its usefulness</a:t>
                </a:r>
              </a:p>
            </p:txBody>
          </p:sp>
        </p:grpSp>
        <p:grpSp>
          <p:nvGrpSpPr>
            <p:cNvPr id="48" name="Group 47">
              <a:extLst>
                <a:ext uri="{FF2B5EF4-FFF2-40B4-BE49-F238E27FC236}">
                  <a16:creationId xmlns:a16="http://schemas.microsoft.com/office/drawing/2014/main" id="{AB3BB0F4-78BE-C7FB-0C2D-0BFE566A5A1A}"/>
                </a:ext>
              </a:extLst>
            </p:cNvPr>
            <p:cNvGrpSpPr/>
            <p:nvPr/>
          </p:nvGrpSpPr>
          <p:grpSpPr>
            <a:xfrm>
              <a:off x="9655" y="5490811"/>
              <a:ext cx="8730484" cy="262661"/>
              <a:chOff x="605840" y="3004477"/>
              <a:chExt cx="11250393" cy="264028"/>
            </a:xfrm>
          </p:grpSpPr>
          <p:sp>
            <p:nvSpPr>
              <p:cNvPr id="24" name="Rectangle 23">
                <a:extLst>
                  <a:ext uri="{FF2B5EF4-FFF2-40B4-BE49-F238E27FC236}">
                    <a16:creationId xmlns:a16="http://schemas.microsoft.com/office/drawing/2014/main" id="{E683E5A5-D12C-1957-BA54-BBA653D7029B}"/>
                  </a:ext>
                </a:extLst>
              </p:cNvPr>
              <p:cNvSpPr/>
              <p:nvPr/>
            </p:nvSpPr>
            <p:spPr>
              <a:xfrm>
                <a:off x="605840" y="3004477"/>
                <a:ext cx="2754663" cy="2640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b="1" dirty="0"/>
                  <a:t>Final Delivery</a:t>
                </a:r>
              </a:p>
            </p:txBody>
          </p:sp>
          <p:sp>
            <p:nvSpPr>
              <p:cNvPr id="39" name="Rectangle 38">
                <a:extLst>
                  <a:ext uri="{FF2B5EF4-FFF2-40B4-BE49-F238E27FC236}">
                    <a16:creationId xmlns:a16="http://schemas.microsoft.com/office/drawing/2014/main" id="{B7EC0BD6-4740-F353-2FD2-37529481F3EF}"/>
                  </a:ext>
                </a:extLst>
              </p:cNvPr>
              <p:cNvSpPr/>
              <p:nvPr/>
            </p:nvSpPr>
            <p:spPr>
              <a:xfrm>
                <a:off x="3362994" y="3004477"/>
                <a:ext cx="8493239" cy="26402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rPr>
                  <a:t>Consolidate findings and complete final project documentation</a:t>
                </a:r>
              </a:p>
            </p:txBody>
          </p:sp>
        </p:grpSp>
        <p:sp>
          <p:nvSpPr>
            <p:cNvPr id="74" name="Arrow: Down 73">
              <a:extLst>
                <a:ext uri="{FF2B5EF4-FFF2-40B4-BE49-F238E27FC236}">
                  <a16:creationId xmlns:a16="http://schemas.microsoft.com/office/drawing/2014/main" id="{388725C7-3B49-B399-D671-F9667723CBE8}"/>
                </a:ext>
              </a:extLst>
            </p:cNvPr>
            <p:cNvSpPr/>
            <p:nvPr/>
          </p:nvSpPr>
          <p:spPr>
            <a:xfrm>
              <a:off x="8607061" y="3930709"/>
              <a:ext cx="226392" cy="257634"/>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Arrow: Down 75">
              <a:extLst>
                <a:ext uri="{FF2B5EF4-FFF2-40B4-BE49-F238E27FC236}">
                  <a16:creationId xmlns:a16="http://schemas.microsoft.com/office/drawing/2014/main" id="{C908F6A8-9AF6-D958-4F93-2E107E8E21A0}"/>
                </a:ext>
              </a:extLst>
            </p:cNvPr>
            <p:cNvSpPr/>
            <p:nvPr/>
          </p:nvSpPr>
          <p:spPr>
            <a:xfrm>
              <a:off x="8607061" y="4276029"/>
              <a:ext cx="226392" cy="257634"/>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Arrow: Down 77">
              <a:extLst>
                <a:ext uri="{FF2B5EF4-FFF2-40B4-BE49-F238E27FC236}">
                  <a16:creationId xmlns:a16="http://schemas.microsoft.com/office/drawing/2014/main" id="{055E1D0E-FEA5-DB98-804B-F22521758743}"/>
                </a:ext>
              </a:extLst>
            </p:cNvPr>
            <p:cNvSpPr/>
            <p:nvPr/>
          </p:nvSpPr>
          <p:spPr>
            <a:xfrm>
              <a:off x="8607061" y="4598191"/>
              <a:ext cx="226392" cy="257634"/>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Arrow: Down 79">
              <a:extLst>
                <a:ext uri="{FF2B5EF4-FFF2-40B4-BE49-F238E27FC236}">
                  <a16:creationId xmlns:a16="http://schemas.microsoft.com/office/drawing/2014/main" id="{33008D3C-3CF6-9ADB-C333-DCF84055CE87}"/>
                </a:ext>
              </a:extLst>
            </p:cNvPr>
            <p:cNvSpPr/>
            <p:nvPr/>
          </p:nvSpPr>
          <p:spPr>
            <a:xfrm>
              <a:off x="8607061" y="4946307"/>
              <a:ext cx="226392" cy="257634"/>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Arrow: Down 81">
              <a:extLst>
                <a:ext uri="{FF2B5EF4-FFF2-40B4-BE49-F238E27FC236}">
                  <a16:creationId xmlns:a16="http://schemas.microsoft.com/office/drawing/2014/main" id="{64C1604C-E8C3-1C32-CE49-C5266B20A290}"/>
                </a:ext>
              </a:extLst>
            </p:cNvPr>
            <p:cNvSpPr/>
            <p:nvPr/>
          </p:nvSpPr>
          <p:spPr>
            <a:xfrm>
              <a:off x="8608296" y="5313389"/>
              <a:ext cx="226392" cy="257634"/>
            </a:xfrm>
            <a:prstGeom prst="down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3" name="Rectangle 82">
            <a:extLst>
              <a:ext uri="{FF2B5EF4-FFF2-40B4-BE49-F238E27FC236}">
                <a16:creationId xmlns:a16="http://schemas.microsoft.com/office/drawing/2014/main" id="{A118C286-9518-DD3E-21E7-5F682B2F513E}"/>
              </a:ext>
            </a:extLst>
          </p:cNvPr>
          <p:cNvSpPr/>
          <p:nvPr/>
        </p:nvSpPr>
        <p:spPr>
          <a:xfrm>
            <a:off x="9601151" y="1193294"/>
            <a:ext cx="2533450" cy="3733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Key Dependencies</a:t>
            </a:r>
          </a:p>
        </p:txBody>
      </p:sp>
      <p:grpSp>
        <p:nvGrpSpPr>
          <p:cNvPr id="114" name="Group 113">
            <a:extLst>
              <a:ext uri="{FF2B5EF4-FFF2-40B4-BE49-F238E27FC236}">
                <a16:creationId xmlns:a16="http://schemas.microsoft.com/office/drawing/2014/main" id="{F73A808E-0C15-0B71-BE99-58341BE48246}"/>
              </a:ext>
            </a:extLst>
          </p:cNvPr>
          <p:cNvGrpSpPr/>
          <p:nvPr/>
        </p:nvGrpSpPr>
        <p:grpSpPr>
          <a:xfrm>
            <a:off x="9601151" y="1635204"/>
            <a:ext cx="2533454" cy="1030893"/>
            <a:chOff x="9601151" y="1635204"/>
            <a:chExt cx="2533454" cy="1030893"/>
          </a:xfrm>
        </p:grpSpPr>
        <p:sp>
          <p:nvSpPr>
            <p:cNvPr id="86" name="Rectangle 85">
              <a:extLst>
                <a:ext uri="{FF2B5EF4-FFF2-40B4-BE49-F238E27FC236}">
                  <a16:creationId xmlns:a16="http://schemas.microsoft.com/office/drawing/2014/main" id="{EAA24358-6650-54DF-609C-933B78949E7B}"/>
                </a:ext>
              </a:extLst>
            </p:cNvPr>
            <p:cNvSpPr/>
            <p:nvPr/>
          </p:nvSpPr>
          <p:spPr>
            <a:xfrm>
              <a:off x="9601155" y="1635204"/>
              <a:ext cx="2533450" cy="27560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Data Access</a:t>
              </a:r>
            </a:p>
          </p:txBody>
        </p:sp>
        <p:sp>
          <p:nvSpPr>
            <p:cNvPr id="94" name="Rectangle 93">
              <a:extLst>
                <a:ext uri="{FF2B5EF4-FFF2-40B4-BE49-F238E27FC236}">
                  <a16:creationId xmlns:a16="http://schemas.microsoft.com/office/drawing/2014/main" id="{82B2F504-AC9A-5EA9-33C3-8F319A5426FE}"/>
                </a:ext>
              </a:extLst>
            </p:cNvPr>
            <p:cNvSpPr/>
            <p:nvPr/>
          </p:nvSpPr>
          <p:spPr>
            <a:xfrm>
              <a:off x="9601151" y="1908275"/>
              <a:ext cx="2533450" cy="757822"/>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Appropriate Motor Claims interaction data must be available.</a:t>
              </a:r>
            </a:p>
          </p:txBody>
        </p:sp>
      </p:grpSp>
      <p:grpSp>
        <p:nvGrpSpPr>
          <p:cNvPr id="112" name="Group 111">
            <a:extLst>
              <a:ext uri="{FF2B5EF4-FFF2-40B4-BE49-F238E27FC236}">
                <a16:creationId xmlns:a16="http://schemas.microsoft.com/office/drawing/2014/main" id="{CAE09796-8C8E-819B-0E83-FE8D0D6EBAC5}"/>
              </a:ext>
            </a:extLst>
          </p:cNvPr>
          <p:cNvGrpSpPr/>
          <p:nvPr/>
        </p:nvGrpSpPr>
        <p:grpSpPr>
          <a:xfrm>
            <a:off x="9601151" y="2722060"/>
            <a:ext cx="2533450" cy="933327"/>
            <a:chOff x="9601151" y="3903899"/>
            <a:chExt cx="2533450" cy="933327"/>
          </a:xfrm>
        </p:grpSpPr>
        <p:sp>
          <p:nvSpPr>
            <p:cNvPr id="88" name="Rectangle 87">
              <a:extLst>
                <a:ext uri="{FF2B5EF4-FFF2-40B4-BE49-F238E27FC236}">
                  <a16:creationId xmlns:a16="http://schemas.microsoft.com/office/drawing/2014/main" id="{6AA54F53-E97B-E919-F16D-689585AC5E50}"/>
                </a:ext>
              </a:extLst>
            </p:cNvPr>
            <p:cNvSpPr/>
            <p:nvPr/>
          </p:nvSpPr>
          <p:spPr>
            <a:xfrm>
              <a:off x="9601151" y="3903899"/>
              <a:ext cx="2533450" cy="2412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Indicator Definition</a:t>
              </a:r>
            </a:p>
          </p:txBody>
        </p:sp>
        <p:sp>
          <p:nvSpPr>
            <p:cNvPr id="96" name="Rectangle 95">
              <a:extLst>
                <a:ext uri="{FF2B5EF4-FFF2-40B4-BE49-F238E27FC236}">
                  <a16:creationId xmlns:a16="http://schemas.microsoft.com/office/drawing/2014/main" id="{FDD2667C-1218-7399-6784-CB4D02180E4B}"/>
                </a:ext>
              </a:extLst>
            </p:cNvPr>
            <p:cNvSpPr/>
            <p:nvPr/>
          </p:nvSpPr>
          <p:spPr>
            <a:xfrm>
              <a:off x="9601151" y="4145180"/>
              <a:ext cx="2533450" cy="692046"/>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Confusion indicators need to be established before meaningful analysis.</a:t>
              </a:r>
            </a:p>
          </p:txBody>
        </p:sp>
      </p:grpSp>
      <p:grpSp>
        <p:nvGrpSpPr>
          <p:cNvPr id="113" name="Group 112">
            <a:extLst>
              <a:ext uri="{FF2B5EF4-FFF2-40B4-BE49-F238E27FC236}">
                <a16:creationId xmlns:a16="http://schemas.microsoft.com/office/drawing/2014/main" id="{EC954A47-9D7C-EEFE-EE0F-727246279C2D}"/>
              </a:ext>
            </a:extLst>
          </p:cNvPr>
          <p:cNvGrpSpPr/>
          <p:nvPr/>
        </p:nvGrpSpPr>
        <p:grpSpPr>
          <a:xfrm>
            <a:off x="9601151" y="3711971"/>
            <a:ext cx="2533450" cy="1136397"/>
            <a:chOff x="9601151" y="2722487"/>
            <a:chExt cx="2533450" cy="1136397"/>
          </a:xfrm>
        </p:grpSpPr>
        <p:sp>
          <p:nvSpPr>
            <p:cNvPr id="90" name="Rectangle 89">
              <a:extLst>
                <a:ext uri="{FF2B5EF4-FFF2-40B4-BE49-F238E27FC236}">
                  <a16:creationId xmlns:a16="http://schemas.microsoft.com/office/drawing/2014/main" id="{3FF488B2-46F8-A653-58C8-6EBD13CDF8BE}"/>
                </a:ext>
              </a:extLst>
            </p:cNvPr>
            <p:cNvSpPr/>
            <p:nvPr/>
          </p:nvSpPr>
          <p:spPr>
            <a:xfrm>
              <a:off x="9601151" y="2722487"/>
              <a:ext cx="2533450" cy="25763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Framework Validation</a:t>
              </a:r>
            </a:p>
          </p:txBody>
        </p:sp>
        <p:sp>
          <p:nvSpPr>
            <p:cNvPr id="98" name="Rectangle 97">
              <a:extLst>
                <a:ext uri="{FF2B5EF4-FFF2-40B4-BE49-F238E27FC236}">
                  <a16:creationId xmlns:a16="http://schemas.microsoft.com/office/drawing/2014/main" id="{0322160E-3535-76FA-6F4A-D3C67969DF85}"/>
                </a:ext>
              </a:extLst>
            </p:cNvPr>
            <p:cNvSpPr/>
            <p:nvPr/>
          </p:nvSpPr>
          <p:spPr>
            <a:xfrm>
              <a:off x="9601151" y="2969548"/>
              <a:ext cx="2533450" cy="889336"/>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Analysis must demonstrate useful patterns before dashboard development is finalised.</a:t>
              </a:r>
            </a:p>
          </p:txBody>
        </p:sp>
      </p:grpSp>
      <p:grpSp>
        <p:nvGrpSpPr>
          <p:cNvPr id="111" name="Group 110">
            <a:extLst>
              <a:ext uri="{FF2B5EF4-FFF2-40B4-BE49-F238E27FC236}">
                <a16:creationId xmlns:a16="http://schemas.microsoft.com/office/drawing/2014/main" id="{FA19BDF3-A72C-296F-AA41-1A01B3860870}"/>
              </a:ext>
            </a:extLst>
          </p:cNvPr>
          <p:cNvGrpSpPr/>
          <p:nvPr/>
        </p:nvGrpSpPr>
        <p:grpSpPr>
          <a:xfrm>
            <a:off x="9601151" y="4904952"/>
            <a:ext cx="2533450" cy="906941"/>
            <a:chOff x="9601151" y="4904952"/>
            <a:chExt cx="2533450" cy="906941"/>
          </a:xfrm>
        </p:grpSpPr>
        <p:sp>
          <p:nvSpPr>
            <p:cNvPr id="92" name="Rectangle 91">
              <a:extLst>
                <a:ext uri="{FF2B5EF4-FFF2-40B4-BE49-F238E27FC236}">
                  <a16:creationId xmlns:a16="http://schemas.microsoft.com/office/drawing/2014/main" id="{CF941AF8-8621-C1AB-C9D9-0AEAB4751372}"/>
                </a:ext>
              </a:extLst>
            </p:cNvPr>
            <p:cNvSpPr/>
            <p:nvPr/>
          </p:nvSpPr>
          <p:spPr>
            <a:xfrm>
              <a:off x="9601151" y="4904952"/>
              <a:ext cx="2533450" cy="23570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Stakeholder Input</a:t>
              </a:r>
            </a:p>
          </p:txBody>
        </p:sp>
        <p:sp>
          <p:nvSpPr>
            <p:cNvPr id="100" name="Rectangle 99">
              <a:extLst>
                <a:ext uri="{FF2B5EF4-FFF2-40B4-BE49-F238E27FC236}">
                  <a16:creationId xmlns:a16="http://schemas.microsoft.com/office/drawing/2014/main" id="{6B8F879C-EC8C-9362-35A0-73A855996FD5}"/>
                </a:ext>
              </a:extLst>
            </p:cNvPr>
            <p:cNvSpPr/>
            <p:nvPr/>
          </p:nvSpPr>
          <p:spPr>
            <a:xfrm>
              <a:off x="9601151" y="5130438"/>
              <a:ext cx="2533450" cy="681455"/>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400" dirty="0">
                  <a:solidFill>
                    <a:schemeClr val="tx1"/>
                  </a:solidFill>
                </a:rPr>
                <a:t>SME/Stakeholder involvement supports validation and evaluation.</a:t>
              </a:r>
            </a:p>
          </p:txBody>
        </p:sp>
      </p:grpSp>
      <p:sp>
        <p:nvSpPr>
          <p:cNvPr id="102" name="Rectangle 101">
            <a:extLst>
              <a:ext uri="{FF2B5EF4-FFF2-40B4-BE49-F238E27FC236}">
                <a16:creationId xmlns:a16="http://schemas.microsoft.com/office/drawing/2014/main" id="{0C5D45BA-4E32-4CD1-3FAD-9D6AC4E17EA5}"/>
              </a:ext>
            </a:extLst>
          </p:cNvPr>
          <p:cNvSpPr/>
          <p:nvPr/>
        </p:nvSpPr>
        <p:spPr>
          <a:xfrm>
            <a:off x="1763094" y="6195740"/>
            <a:ext cx="8665811" cy="5813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t>Each phase builds on the previous stage, ensuring that development is driven by </a:t>
            </a:r>
          </a:p>
          <a:p>
            <a:pPr algn="ctr"/>
            <a:r>
              <a:rPr lang="en-GB" sz="1400" b="1" dirty="0"/>
              <a:t>evidence from the research and analysis.</a:t>
            </a:r>
          </a:p>
        </p:txBody>
      </p:sp>
      <p:grpSp>
        <p:nvGrpSpPr>
          <p:cNvPr id="109" name="Group 108">
            <a:extLst>
              <a:ext uri="{FF2B5EF4-FFF2-40B4-BE49-F238E27FC236}">
                <a16:creationId xmlns:a16="http://schemas.microsoft.com/office/drawing/2014/main" id="{831311C3-2EC5-415D-14EF-07F610E7DAA3}"/>
              </a:ext>
            </a:extLst>
          </p:cNvPr>
          <p:cNvGrpSpPr/>
          <p:nvPr/>
        </p:nvGrpSpPr>
        <p:grpSpPr>
          <a:xfrm>
            <a:off x="1927134" y="1121351"/>
            <a:ext cx="5731510" cy="2624455"/>
            <a:chOff x="1927134" y="1040426"/>
            <a:chExt cx="5731510" cy="2624455"/>
          </a:xfrm>
        </p:grpSpPr>
        <p:pic>
          <p:nvPicPr>
            <p:cNvPr id="106" name="Picture 105">
              <a:extLst>
                <a:ext uri="{FF2B5EF4-FFF2-40B4-BE49-F238E27FC236}">
                  <a16:creationId xmlns:a16="http://schemas.microsoft.com/office/drawing/2014/main" id="{F3B8F01A-A865-B48C-237A-516CE528837F}"/>
                </a:ext>
              </a:extLst>
            </p:cNvPr>
            <p:cNvPicPr>
              <a:picLocks noChangeAspect="1"/>
            </p:cNvPicPr>
            <p:nvPr/>
          </p:nvPicPr>
          <p:blipFill>
            <a:blip r:embed="rId6"/>
            <a:stretch>
              <a:fillRect/>
            </a:stretch>
          </p:blipFill>
          <p:spPr>
            <a:xfrm>
              <a:off x="1927134" y="1040426"/>
              <a:ext cx="5731510" cy="2624455"/>
            </a:xfrm>
            <a:prstGeom prst="rect">
              <a:avLst/>
            </a:prstGeom>
            <a:ln w="19050">
              <a:solidFill>
                <a:schemeClr val="tx1"/>
              </a:solidFill>
            </a:ln>
          </p:spPr>
        </p:pic>
        <p:sp>
          <p:nvSpPr>
            <p:cNvPr id="108" name="Rectangle 107">
              <a:extLst>
                <a:ext uri="{FF2B5EF4-FFF2-40B4-BE49-F238E27FC236}">
                  <a16:creationId xmlns:a16="http://schemas.microsoft.com/office/drawing/2014/main" id="{1CECAA32-96A7-23E7-D016-A5CF875B9D13}"/>
                </a:ext>
              </a:extLst>
            </p:cNvPr>
            <p:cNvSpPr/>
            <p:nvPr/>
          </p:nvSpPr>
          <p:spPr>
            <a:xfrm>
              <a:off x="1981200" y="1104900"/>
              <a:ext cx="4328160" cy="30653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dirty="0"/>
                <a:t>Project Gantt Chart</a:t>
              </a:r>
            </a:p>
          </p:txBody>
        </p:sp>
      </p:grpSp>
    </p:spTree>
    <p:extLst>
      <p:ext uri="{BB962C8B-B14F-4D97-AF65-F5344CB8AC3E}">
        <p14:creationId xmlns:p14="http://schemas.microsoft.com/office/powerpoint/2010/main" val="3220113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94FDA-5D5A-2F76-51B2-6C6852438687}"/>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870E3346-9B15-4CDA-A815-0F852F0ECCF7}"/>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932ABB7F-C3F6-23E3-9F55-94BF57147CE6}"/>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C242D14C-9E5F-BC97-138C-E3CD27FBAAA3}"/>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E6DEC4D3-CC28-23C8-2930-2B71C60EF5B0}"/>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EA6CED51-7D49-19F5-E729-11553C3E3343}"/>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DEECDE27-F98F-DF5A-2FEE-58FEE73904EB}"/>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A9F597DC-1D02-0C8E-67D6-C24CCDAFC88F}"/>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00801E5C-2B68-BE7D-37F2-3B0EE779AE53}"/>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0F6249CE-4B37-CA69-DEF8-946C270D3ECD}"/>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9" name="TextBox 8">
            <a:extLst>
              <a:ext uri="{FF2B5EF4-FFF2-40B4-BE49-F238E27FC236}">
                <a16:creationId xmlns:a16="http://schemas.microsoft.com/office/drawing/2014/main" id="{33D23588-F1DB-25BD-E1DE-B1EB6318CF84}"/>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References</a:t>
            </a:r>
          </a:p>
        </p:txBody>
      </p:sp>
      <p:grpSp>
        <p:nvGrpSpPr>
          <p:cNvPr id="11" name="Group 10">
            <a:extLst>
              <a:ext uri="{FF2B5EF4-FFF2-40B4-BE49-F238E27FC236}">
                <a16:creationId xmlns:a16="http://schemas.microsoft.com/office/drawing/2014/main" id="{A133C31C-DA5B-73F8-D125-B8042BD5F64D}"/>
              </a:ext>
            </a:extLst>
          </p:cNvPr>
          <p:cNvGrpSpPr/>
          <p:nvPr/>
        </p:nvGrpSpPr>
        <p:grpSpPr>
          <a:xfrm>
            <a:off x="238125" y="1136975"/>
            <a:ext cx="11639550" cy="253249"/>
            <a:chOff x="238125" y="1600200"/>
            <a:chExt cx="11639550" cy="253249"/>
          </a:xfrm>
        </p:grpSpPr>
        <p:sp>
          <p:nvSpPr>
            <p:cNvPr id="2" name="Rectangle 1">
              <a:extLst>
                <a:ext uri="{FF2B5EF4-FFF2-40B4-BE49-F238E27FC236}">
                  <a16:creationId xmlns:a16="http://schemas.microsoft.com/office/drawing/2014/main" id="{F0D6C2CF-E404-3F8C-C278-5346F4FBD5B4}"/>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[1]</a:t>
              </a:r>
            </a:p>
          </p:txBody>
        </p:sp>
        <p:sp>
          <p:nvSpPr>
            <p:cNvPr id="8" name="Rectangle 7">
              <a:extLst>
                <a:ext uri="{FF2B5EF4-FFF2-40B4-BE49-F238E27FC236}">
                  <a16:creationId xmlns:a16="http://schemas.microsoft.com/office/drawing/2014/main" id="{F1791B3B-47D6-AF40-ADC5-061197A77B14}"/>
                </a:ext>
              </a:extLst>
            </p:cNvPr>
            <p:cNvSpPr/>
            <p:nvPr/>
          </p:nvSpPr>
          <p:spPr>
            <a:xfrm>
              <a:off x="676275" y="1600200"/>
              <a:ext cx="11201400" cy="253249"/>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rPr>
                <a:t>V. Chauhan and M. Sagar, “Consumer confusion: A systematic review and research directions,” Journal of Consumer Marketing, vol. 38, no. 4, pp. 445–456, 2021.</a:t>
              </a:r>
              <a:endParaRPr lang="en-GB" sz="1000" dirty="0">
                <a:solidFill>
                  <a:schemeClr val="tx1"/>
                </a:solidFill>
              </a:endParaRPr>
            </a:p>
          </p:txBody>
        </p:sp>
      </p:grpSp>
      <p:grpSp>
        <p:nvGrpSpPr>
          <p:cNvPr id="12" name="Group 11">
            <a:extLst>
              <a:ext uri="{FF2B5EF4-FFF2-40B4-BE49-F238E27FC236}">
                <a16:creationId xmlns:a16="http://schemas.microsoft.com/office/drawing/2014/main" id="{EF8A5EA1-A642-625F-E728-51FC36A0CEB1}"/>
              </a:ext>
            </a:extLst>
          </p:cNvPr>
          <p:cNvGrpSpPr/>
          <p:nvPr/>
        </p:nvGrpSpPr>
        <p:grpSpPr>
          <a:xfrm>
            <a:off x="238125" y="1531293"/>
            <a:ext cx="11639550" cy="428688"/>
            <a:chOff x="238125" y="1600200"/>
            <a:chExt cx="11639550" cy="428688"/>
          </a:xfrm>
        </p:grpSpPr>
        <p:sp>
          <p:nvSpPr>
            <p:cNvPr id="13" name="Rectangle 12">
              <a:extLst>
                <a:ext uri="{FF2B5EF4-FFF2-40B4-BE49-F238E27FC236}">
                  <a16:creationId xmlns:a16="http://schemas.microsoft.com/office/drawing/2014/main" id="{D2DC6339-5F48-C861-9AEE-6696A4358898}"/>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[2]</a:t>
              </a:r>
            </a:p>
          </p:txBody>
        </p:sp>
        <p:sp>
          <p:nvSpPr>
            <p:cNvPr id="15" name="Rectangle 14">
              <a:extLst>
                <a:ext uri="{FF2B5EF4-FFF2-40B4-BE49-F238E27FC236}">
                  <a16:creationId xmlns:a16="http://schemas.microsoft.com/office/drawing/2014/main" id="{7E34C285-F468-387E-4038-543A22637380}"/>
                </a:ext>
              </a:extLst>
            </p:cNvPr>
            <p:cNvSpPr/>
            <p:nvPr/>
          </p:nvSpPr>
          <p:spPr>
            <a:xfrm>
              <a:off x="676275" y="1600200"/>
              <a:ext cx="11201400" cy="4286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rPr>
                <a:t>T. Mathur, “Marketing health insurance products: Sources and consequences of customers’ confusion,” International Journal of Healthcare Management, vol. 14, no. 4, pp. 1337–1347, 2021.</a:t>
              </a:r>
            </a:p>
          </p:txBody>
        </p:sp>
      </p:grpSp>
      <p:grpSp>
        <p:nvGrpSpPr>
          <p:cNvPr id="17" name="Group 16">
            <a:extLst>
              <a:ext uri="{FF2B5EF4-FFF2-40B4-BE49-F238E27FC236}">
                <a16:creationId xmlns:a16="http://schemas.microsoft.com/office/drawing/2014/main" id="{0C141499-7E20-1E96-E4AC-2E847DC718D7}"/>
              </a:ext>
            </a:extLst>
          </p:cNvPr>
          <p:cNvGrpSpPr/>
          <p:nvPr/>
        </p:nvGrpSpPr>
        <p:grpSpPr>
          <a:xfrm>
            <a:off x="238125" y="2101050"/>
            <a:ext cx="11639550" cy="253249"/>
            <a:chOff x="238125" y="1600200"/>
            <a:chExt cx="11639550" cy="253249"/>
          </a:xfrm>
        </p:grpSpPr>
        <p:sp>
          <p:nvSpPr>
            <p:cNvPr id="19" name="Rectangle 18">
              <a:extLst>
                <a:ext uri="{FF2B5EF4-FFF2-40B4-BE49-F238E27FC236}">
                  <a16:creationId xmlns:a16="http://schemas.microsoft.com/office/drawing/2014/main" id="{651DDEE8-5609-9821-EBCB-430DC6915F68}"/>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[3]</a:t>
              </a:r>
            </a:p>
          </p:txBody>
        </p:sp>
        <p:sp>
          <p:nvSpPr>
            <p:cNvPr id="23" name="Rectangle 22">
              <a:extLst>
                <a:ext uri="{FF2B5EF4-FFF2-40B4-BE49-F238E27FC236}">
                  <a16:creationId xmlns:a16="http://schemas.microsoft.com/office/drawing/2014/main" id="{D41E665B-2934-4384-01A2-AC0C9B83E9FD}"/>
                </a:ext>
              </a:extLst>
            </p:cNvPr>
            <p:cNvSpPr/>
            <p:nvPr/>
          </p:nvSpPr>
          <p:spPr>
            <a:xfrm>
              <a:off x="676275" y="1600200"/>
              <a:ext cx="11201400" cy="253249"/>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rPr>
                <a:t>J. O. Thomas, Y. A. Rankin and N. Boyette, “Self Service Technologies: Eliminating Pain Points of Traditional Call Centers,” 2009.</a:t>
              </a:r>
            </a:p>
          </p:txBody>
        </p:sp>
      </p:grpSp>
      <p:grpSp>
        <p:nvGrpSpPr>
          <p:cNvPr id="32" name="Group 31">
            <a:extLst>
              <a:ext uri="{FF2B5EF4-FFF2-40B4-BE49-F238E27FC236}">
                <a16:creationId xmlns:a16="http://schemas.microsoft.com/office/drawing/2014/main" id="{29ED8C6B-F433-748C-DDC7-8EF0462128F7}"/>
              </a:ext>
            </a:extLst>
          </p:cNvPr>
          <p:cNvGrpSpPr/>
          <p:nvPr/>
        </p:nvGrpSpPr>
        <p:grpSpPr>
          <a:xfrm>
            <a:off x="238125" y="2528833"/>
            <a:ext cx="11639550" cy="253249"/>
            <a:chOff x="238125" y="1600200"/>
            <a:chExt cx="11639550" cy="253249"/>
          </a:xfrm>
        </p:grpSpPr>
        <p:sp>
          <p:nvSpPr>
            <p:cNvPr id="34" name="Rectangle 33">
              <a:extLst>
                <a:ext uri="{FF2B5EF4-FFF2-40B4-BE49-F238E27FC236}">
                  <a16:creationId xmlns:a16="http://schemas.microsoft.com/office/drawing/2014/main" id="{55655D44-350C-3B99-118A-36D62FF90256}"/>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[4]</a:t>
              </a:r>
            </a:p>
          </p:txBody>
        </p:sp>
        <p:sp>
          <p:nvSpPr>
            <p:cNvPr id="36" name="Rectangle 35">
              <a:extLst>
                <a:ext uri="{FF2B5EF4-FFF2-40B4-BE49-F238E27FC236}">
                  <a16:creationId xmlns:a16="http://schemas.microsoft.com/office/drawing/2014/main" id="{1ACE0E1B-D547-5CD5-DA4F-F06A6E9FC0C3}"/>
                </a:ext>
              </a:extLst>
            </p:cNvPr>
            <p:cNvSpPr/>
            <p:nvPr/>
          </p:nvSpPr>
          <p:spPr>
            <a:xfrm>
              <a:off x="676275" y="1600200"/>
              <a:ext cx="11201400" cy="25324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K. N. Lemon and P. C. Verhoef, “Understanding customer experience throughout the customer journey,” Journal of Marketing, vol. 80, no. 6, pp. 69–96, 2016.</a:t>
              </a:r>
              <a:endParaRPr lang="en-GB" sz="1200" dirty="0">
                <a:solidFill>
                  <a:schemeClr val="tx1"/>
                </a:solidFill>
              </a:endParaRPr>
            </a:p>
          </p:txBody>
        </p:sp>
      </p:grpSp>
      <p:grpSp>
        <p:nvGrpSpPr>
          <p:cNvPr id="38" name="Group 37">
            <a:extLst>
              <a:ext uri="{FF2B5EF4-FFF2-40B4-BE49-F238E27FC236}">
                <a16:creationId xmlns:a16="http://schemas.microsoft.com/office/drawing/2014/main" id="{61DD7B3B-4BE4-6ADF-A10B-8CEC8F784097}"/>
              </a:ext>
            </a:extLst>
          </p:cNvPr>
          <p:cNvGrpSpPr/>
          <p:nvPr/>
        </p:nvGrpSpPr>
        <p:grpSpPr>
          <a:xfrm>
            <a:off x="238125" y="2929455"/>
            <a:ext cx="11639550" cy="428688"/>
            <a:chOff x="238125" y="1600200"/>
            <a:chExt cx="11639550" cy="428688"/>
          </a:xfrm>
        </p:grpSpPr>
        <p:sp>
          <p:nvSpPr>
            <p:cNvPr id="43" name="Rectangle 42">
              <a:extLst>
                <a:ext uri="{FF2B5EF4-FFF2-40B4-BE49-F238E27FC236}">
                  <a16:creationId xmlns:a16="http://schemas.microsoft.com/office/drawing/2014/main" id="{9DD4CE60-D50B-465D-EBB3-45E83B8D65D5}"/>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[5]</a:t>
              </a:r>
            </a:p>
          </p:txBody>
        </p:sp>
        <p:sp>
          <p:nvSpPr>
            <p:cNvPr id="45" name="Rectangle 44">
              <a:extLst>
                <a:ext uri="{FF2B5EF4-FFF2-40B4-BE49-F238E27FC236}">
                  <a16:creationId xmlns:a16="http://schemas.microsoft.com/office/drawing/2014/main" id="{E59403D5-C7C0-6AC3-55E7-05F5FE0CFBC8}"/>
                </a:ext>
              </a:extLst>
            </p:cNvPr>
            <p:cNvSpPr/>
            <p:nvPr/>
          </p:nvSpPr>
          <p:spPr>
            <a:xfrm>
              <a:off x="676275" y="1600200"/>
              <a:ext cx="11201400" cy="42868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rPr>
                <a:t>M. Holmlund, Y. Van Vaerenbergh, R. Ciuchita, A. Ravald, P. Sarantopoulos, F. Villarroel Ordenes and M. Zaki, “Customer experience management in the age of big data analytics: A strategic framework,” Journal of Business Research, vol. 116, pp. 356–365, 2020.</a:t>
              </a:r>
            </a:p>
          </p:txBody>
        </p:sp>
      </p:grpSp>
      <p:grpSp>
        <p:nvGrpSpPr>
          <p:cNvPr id="47" name="Group 46">
            <a:extLst>
              <a:ext uri="{FF2B5EF4-FFF2-40B4-BE49-F238E27FC236}">
                <a16:creationId xmlns:a16="http://schemas.microsoft.com/office/drawing/2014/main" id="{20F98ED8-831E-B835-393B-0764241C897D}"/>
              </a:ext>
            </a:extLst>
          </p:cNvPr>
          <p:cNvGrpSpPr/>
          <p:nvPr/>
        </p:nvGrpSpPr>
        <p:grpSpPr>
          <a:xfrm>
            <a:off x="238125" y="3486179"/>
            <a:ext cx="11639550" cy="428688"/>
            <a:chOff x="238125" y="1600200"/>
            <a:chExt cx="11639550" cy="428688"/>
          </a:xfrm>
        </p:grpSpPr>
        <p:sp>
          <p:nvSpPr>
            <p:cNvPr id="49" name="Rectangle 48">
              <a:extLst>
                <a:ext uri="{FF2B5EF4-FFF2-40B4-BE49-F238E27FC236}">
                  <a16:creationId xmlns:a16="http://schemas.microsoft.com/office/drawing/2014/main" id="{EDF442D4-7DA2-550C-610D-3B97310233AF}"/>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[6]</a:t>
              </a:r>
            </a:p>
          </p:txBody>
        </p:sp>
        <p:sp>
          <p:nvSpPr>
            <p:cNvPr id="50" name="Rectangle 49">
              <a:extLst>
                <a:ext uri="{FF2B5EF4-FFF2-40B4-BE49-F238E27FC236}">
                  <a16:creationId xmlns:a16="http://schemas.microsoft.com/office/drawing/2014/main" id="{A8D4A1ED-0FA1-8340-D602-B01D17CF29E0}"/>
                </a:ext>
              </a:extLst>
            </p:cNvPr>
            <p:cNvSpPr/>
            <p:nvPr/>
          </p:nvSpPr>
          <p:spPr>
            <a:xfrm>
              <a:off x="676275" y="1600200"/>
              <a:ext cx="11201400" cy="4286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S. Rajendran, S. Srinivas and E. Pagel, “Mining voice of customers and employees in insurance companies from online reviews: A text analytics approach,” Benchmarking: An International Journal, vol. 30, no. 1, 2023.</a:t>
              </a:r>
              <a:endParaRPr lang="en-GB" sz="1200" dirty="0">
                <a:solidFill>
                  <a:schemeClr val="tx1"/>
                </a:solidFill>
              </a:endParaRPr>
            </a:p>
          </p:txBody>
        </p:sp>
      </p:grpSp>
      <p:grpSp>
        <p:nvGrpSpPr>
          <p:cNvPr id="51" name="Group 50">
            <a:extLst>
              <a:ext uri="{FF2B5EF4-FFF2-40B4-BE49-F238E27FC236}">
                <a16:creationId xmlns:a16="http://schemas.microsoft.com/office/drawing/2014/main" id="{A05F026E-050C-F16A-F38A-7CA1551763C3}"/>
              </a:ext>
            </a:extLst>
          </p:cNvPr>
          <p:cNvGrpSpPr/>
          <p:nvPr/>
        </p:nvGrpSpPr>
        <p:grpSpPr>
          <a:xfrm>
            <a:off x="238125" y="4042903"/>
            <a:ext cx="11639550" cy="253249"/>
            <a:chOff x="238125" y="1600200"/>
            <a:chExt cx="11639550" cy="253249"/>
          </a:xfrm>
        </p:grpSpPr>
        <p:sp>
          <p:nvSpPr>
            <p:cNvPr id="52" name="Rectangle 51">
              <a:extLst>
                <a:ext uri="{FF2B5EF4-FFF2-40B4-BE49-F238E27FC236}">
                  <a16:creationId xmlns:a16="http://schemas.microsoft.com/office/drawing/2014/main" id="{F6E18A7E-A81C-A3AD-AF99-FE4B02472F33}"/>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[7]</a:t>
              </a:r>
            </a:p>
          </p:txBody>
        </p:sp>
        <p:sp>
          <p:nvSpPr>
            <p:cNvPr id="53" name="Rectangle 52">
              <a:extLst>
                <a:ext uri="{FF2B5EF4-FFF2-40B4-BE49-F238E27FC236}">
                  <a16:creationId xmlns:a16="http://schemas.microsoft.com/office/drawing/2014/main" id="{CA8C7AAF-8931-7D04-BAC2-27FFC712E01B}"/>
                </a:ext>
              </a:extLst>
            </p:cNvPr>
            <p:cNvSpPr/>
            <p:nvPr/>
          </p:nvSpPr>
          <p:spPr>
            <a:xfrm>
              <a:off x="676275" y="1600200"/>
              <a:ext cx="11201400" cy="253249"/>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M. Dixon, K. Freeman and N. Toman, “Stop trying to delight your customers,” Harvard Business Review, vol. 88, no. 7/8, pp. 116–122, 2010.</a:t>
              </a:r>
              <a:endParaRPr lang="en-GB" sz="1200" dirty="0">
                <a:solidFill>
                  <a:schemeClr val="tx1"/>
                </a:solidFill>
              </a:endParaRPr>
            </a:p>
          </p:txBody>
        </p:sp>
      </p:grpSp>
      <p:grpSp>
        <p:nvGrpSpPr>
          <p:cNvPr id="56" name="Group 55">
            <a:extLst>
              <a:ext uri="{FF2B5EF4-FFF2-40B4-BE49-F238E27FC236}">
                <a16:creationId xmlns:a16="http://schemas.microsoft.com/office/drawing/2014/main" id="{10B37C90-74B5-5BFF-1C00-38D716585DF4}"/>
              </a:ext>
            </a:extLst>
          </p:cNvPr>
          <p:cNvGrpSpPr/>
          <p:nvPr/>
        </p:nvGrpSpPr>
        <p:grpSpPr>
          <a:xfrm>
            <a:off x="238125" y="4443525"/>
            <a:ext cx="11639550" cy="428688"/>
            <a:chOff x="238125" y="1600200"/>
            <a:chExt cx="11639550" cy="428688"/>
          </a:xfrm>
        </p:grpSpPr>
        <p:sp>
          <p:nvSpPr>
            <p:cNvPr id="57" name="Rectangle 56">
              <a:extLst>
                <a:ext uri="{FF2B5EF4-FFF2-40B4-BE49-F238E27FC236}">
                  <a16:creationId xmlns:a16="http://schemas.microsoft.com/office/drawing/2014/main" id="{E1F218C1-5DAE-C45C-539A-381DADA924BE}"/>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[8]</a:t>
              </a:r>
            </a:p>
          </p:txBody>
        </p:sp>
        <p:sp>
          <p:nvSpPr>
            <p:cNvPr id="58" name="Rectangle 57">
              <a:extLst>
                <a:ext uri="{FF2B5EF4-FFF2-40B4-BE49-F238E27FC236}">
                  <a16:creationId xmlns:a16="http://schemas.microsoft.com/office/drawing/2014/main" id="{57B61569-B212-E083-CF04-493F6DC8472E}"/>
                </a:ext>
              </a:extLst>
            </p:cNvPr>
            <p:cNvSpPr/>
            <p:nvPr/>
          </p:nvSpPr>
          <p:spPr>
            <a:xfrm>
              <a:off x="676275" y="1600200"/>
              <a:ext cx="11201400" cy="4286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C. Ardelet and C. Benavent, “Does making less effort entail satisfaction? A large empirical study on client relationship services,” International Journal of Market Research, vol. 65, no. 1, 2023.</a:t>
              </a:r>
              <a:endParaRPr lang="en-GB" sz="1200" dirty="0">
                <a:solidFill>
                  <a:schemeClr val="tx1"/>
                </a:solidFill>
              </a:endParaRPr>
            </a:p>
          </p:txBody>
        </p:sp>
      </p:grpSp>
      <p:grpSp>
        <p:nvGrpSpPr>
          <p:cNvPr id="59" name="Group 58">
            <a:extLst>
              <a:ext uri="{FF2B5EF4-FFF2-40B4-BE49-F238E27FC236}">
                <a16:creationId xmlns:a16="http://schemas.microsoft.com/office/drawing/2014/main" id="{CC0B5160-092C-A39E-94C3-B1ED56CBA8E3}"/>
              </a:ext>
            </a:extLst>
          </p:cNvPr>
          <p:cNvGrpSpPr/>
          <p:nvPr/>
        </p:nvGrpSpPr>
        <p:grpSpPr>
          <a:xfrm>
            <a:off x="238125" y="5019586"/>
            <a:ext cx="11639550" cy="428688"/>
            <a:chOff x="238125" y="1600200"/>
            <a:chExt cx="11639550" cy="428688"/>
          </a:xfrm>
        </p:grpSpPr>
        <p:sp>
          <p:nvSpPr>
            <p:cNvPr id="60" name="Rectangle 59">
              <a:extLst>
                <a:ext uri="{FF2B5EF4-FFF2-40B4-BE49-F238E27FC236}">
                  <a16:creationId xmlns:a16="http://schemas.microsoft.com/office/drawing/2014/main" id="{A5E1C6D3-3E42-F30F-4793-BDF5F9BFA8C7}"/>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[9]</a:t>
              </a:r>
            </a:p>
          </p:txBody>
        </p:sp>
        <p:sp>
          <p:nvSpPr>
            <p:cNvPr id="61" name="Rectangle 60">
              <a:extLst>
                <a:ext uri="{FF2B5EF4-FFF2-40B4-BE49-F238E27FC236}">
                  <a16:creationId xmlns:a16="http://schemas.microsoft.com/office/drawing/2014/main" id="{300DDDE3-F8A0-1AEC-144B-6A8359DACF5A}"/>
                </a:ext>
              </a:extLst>
            </p:cNvPr>
            <p:cNvSpPr/>
            <p:nvPr/>
          </p:nvSpPr>
          <p:spPr>
            <a:xfrm>
              <a:off x="676275" y="1600200"/>
              <a:ext cx="11201400" cy="42868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O. Müller, S. Debortoli, I. Junglas and J. vom Brocke, “Using text analytics to derive customer service management benefits from unstructured data,” MIS Quarterly Executive, vol. 15, no. 4, pp. 243–258, 2016.</a:t>
              </a:r>
              <a:endParaRPr lang="en-GB" sz="1200" dirty="0">
                <a:solidFill>
                  <a:schemeClr val="tx1"/>
                </a:solidFill>
              </a:endParaRPr>
            </a:p>
          </p:txBody>
        </p:sp>
      </p:grpSp>
      <p:grpSp>
        <p:nvGrpSpPr>
          <p:cNvPr id="62" name="Group 61">
            <a:extLst>
              <a:ext uri="{FF2B5EF4-FFF2-40B4-BE49-F238E27FC236}">
                <a16:creationId xmlns:a16="http://schemas.microsoft.com/office/drawing/2014/main" id="{18A7B4CB-15A4-4A79-C5FE-DF1704444BB7}"/>
              </a:ext>
            </a:extLst>
          </p:cNvPr>
          <p:cNvGrpSpPr/>
          <p:nvPr/>
        </p:nvGrpSpPr>
        <p:grpSpPr>
          <a:xfrm>
            <a:off x="238125" y="5595647"/>
            <a:ext cx="11639550" cy="428688"/>
            <a:chOff x="238125" y="1600200"/>
            <a:chExt cx="11639550" cy="428688"/>
          </a:xfrm>
        </p:grpSpPr>
        <p:sp>
          <p:nvSpPr>
            <p:cNvPr id="63" name="Rectangle 62">
              <a:extLst>
                <a:ext uri="{FF2B5EF4-FFF2-40B4-BE49-F238E27FC236}">
                  <a16:creationId xmlns:a16="http://schemas.microsoft.com/office/drawing/2014/main" id="{5C0ED492-C740-296A-9EFB-0826B3668A14}"/>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[10]</a:t>
              </a:r>
            </a:p>
          </p:txBody>
        </p:sp>
        <p:sp>
          <p:nvSpPr>
            <p:cNvPr id="64" name="Rectangle 63">
              <a:extLst>
                <a:ext uri="{FF2B5EF4-FFF2-40B4-BE49-F238E27FC236}">
                  <a16:creationId xmlns:a16="http://schemas.microsoft.com/office/drawing/2014/main" id="{574694DC-1E0B-5A1D-B48F-BE1A79825447}"/>
                </a:ext>
              </a:extLst>
            </p:cNvPr>
            <p:cNvSpPr/>
            <p:nvPr/>
          </p:nvSpPr>
          <p:spPr>
            <a:xfrm>
              <a:off x="676275" y="1600200"/>
              <a:ext cx="11201400" cy="4286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S. Scheidt and Q. B. Chung, “Making a case for speech analytics to improve customer service quality: Vision, implementation, and evaluation,” International Journal of Information Management, vol. 45, pp. 223–232, 2019.</a:t>
              </a:r>
              <a:endParaRPr lang="en-GB" sz="1200" dirty="0">
                <a:solidFill>
                  <a:schemeClr val="tx1"/>
                </a:solidFill>
              </a:endParaRPr>
            </a:p>
          </p:txBody>
        </p:sp>
      </p:grpSp>
    </p:spTree>
    <p:extLst>
      <p:ext uri="{BB962C8B-B14F-4D97-AF65-F5344CB8AC3E}">
        <p14:creationId xmlns:p14="http://schemas.microsoft.com/office/powerpoint/2010/main" val="3507605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DB9E0-023D-B6DB-CE25-9E9B3A3E2B5E}"/>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3ECF5F6D-E971-8E83-1E7D-84E9915FD36A}"/>
              </a:ext>
            </a:extLst>
          </p:cNvPr>
          <p:cNvGrpSpPr/>
          <p:nvPr/>
        </p:nvGrpSpPr>
        <p:grpSpPr>
          <a:xfrm>
            <a:off x="0" y="-884810"/>
            <a:ext cx="12192001" cy="7724038"/>
            <a:chOff x="358766" y="-517393"/>
            <a:chExt cx="11600364" cy="7066165"/>
          </a:xfrm>
        </p:grpSpPr>
        <p:pic>
          <p:nvPicPr>
            <p:cNvPr id="22" name="Picture 21" descr="A black background with grey leaves&#10;&#10;Description automatically generated">
              <a:extLst>
                <a:ext uri="{FF2B5EF4-FFF2-40B4-BE49-F238E27FC236}">
                  <a16:creationId xmlns:a16="http://schemas.microsoft.com/office/drawing/2014/main" id="{DAB2F737-C5B4-12E7-9479-B09CA5E9858B}"/>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4044743"/>
              <a:ext cx="3184593" cy="1823465"/>
            </a:xfrm>
            <a:prstGeom prst="rect">
              <a:avLst/>
            </a:prstGeom>
            <a:noFill/>
            <a:ln>
              <a:noFill/>
            </a:ln>
          </p:spPr>
        </p:pic>
        <p:pic>
          <p:nvPicPr>
            <p:cNvPr id="26" name="Picture 25" descr="A black background with grey leaves&#10;&#10;Description automatically generated">
              <a:extLst>
                <a:ext uri="{FF2B5EF4-FFF2-40B4-BE49-F238E27FC236}">
                  <a16:creationId xmlns:a16="http://schemas.microsoft.com/office/drawing/2014/main" id="{184C2495-C369-74F1-EBC5-FBEA95D6A2B1}"/>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163172"/>
              <a:ext cx="3184593" cy="1823464"/>
            </a:xfrm>
            <a:prstGeom prst="rect">
              <a:avLst/>
            </a:prstGeom>
            <a:noFill/>
            <a:ln>
              <a:noFill/>
            </a:ln>
          </p:spPr>
        </p:pic>
        <p:pic>
          <p:nvPicPr>
            <p:cNvPr id="28" name="Picture 27" descr="A black background with grey leaves&#10;&#10;Description automatically generated">
              <a:extLst>
                <a:ext uri="{FF2B5EF4-FFF2-40B4-BE49-F238E27FC236}">
                  <a16:creationId xmlns:a16="http://schemas.microsoft.com/office/drawing/2014/main" id="{EF6CE0A6-F730-67CE-3B6B-6097A50724B9}"/>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5400000">
              <a:off x="-321798" y="163171"/>
              <a:ext cx="3184593" cy="1823465"/>
            </a:xfrm>
            <a:prstGeom prst="rect">
              <a:avLst/>
            </a:prstGeom>
            <a:noFill/>
            <a:ln>
              <a:noFill/>
            </a:ln>
          </p:spPr>
        </p:pic>
        <p:pic>
          <p:nvPicPr>
            <p:cNvPr id="29" name="Picture 28" descr="A black background with grey leaves&#10;&#10;Description automatically generated">
              <a:extLst>
                <a:ext uri="{FF2B5EF4-FFF2-40B4-BE49-F238E27FC236}">
                  <a16:creationId xmlns:a16="http://schemas.microsoft.com/office/drawing/2014/main" id="{13FDEF15-E8E2-BCB4-2158-9E2F7B0260BB}"/>
                </a:ext>
              </a:extLst>
            </p:cNvPr>
            <p:cNvPicPr/>
            <p:nvPr/>
          </p:nvPicPr>
          <p:blipFill>
            <a:blip r:embed="rId3" cstate="print">
              <a:duotone>
                <a:schemeClr val="accent1">
                  <a:shade val="45000"/>
                  <a:satMod val="135000"/>
                </a:schemeClr>
                <a:prstClr val="white"/>
              </a:duotone>
              <a:alphaModFix amt="20000"/>
              <a:extLst>
                <a:ext uri="{28A0092B-C50C-407E-A947-70E740481C1C}">
                  <a14:useLocalDpi xmlns:a14="http://schemas.microsoft.com/office/drawing/2010/main" val="0"/>
                </a:ext>
              </a:extLst>
            </a:blip>
            <a:stretch>
              <a:fillRect/>
            </a:stretch>
          </p:blipFill>
          <p:spPr>
            <a:xfrm rot="16200000">
              <a:off x="9455101" y="4044743"/>
              <a:ext cx="3184593" cy="1823464"/>
            </a:xfrm>
            <a:prstGeom prst="rect">
              <a:avLst/>
            </a:prstGeom>
            <a:noFill/>
            <a:ln>
              <a:noFill/>
            </a:ln>
          </p:spPr>
        </p:pic>
      </p:grpSp>
      <p:sp>
        <p:nvSpPr>
          <p:cNvPr id="14" name="Rectangle 13">
            <a:extLst>
              <a:ext uri="{FF2B5EF4-FFF2-40B4-BE49-F238E27FC236}">
                <a16:creationId xmlns:a16="http://schemas.microsoft.com/office/drawing/2014/main" id="{EF552772-7EC9-1753-0BB1-815880B1E4D7}"/>
              </a:ext>
            </a:extLst>
          </p:cNvPr>
          <p:cNvSpPr/>
          <p:nvPr/>
        </p:nvSpPr>
        <p:spPr>
          <a:xfrm>
            <a:off x="0" y="18771"/>
            <a:ext cx="12192000" cy="9310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FFB5A2A0-7B36-676D-A142-E9514F417555}"/>
              </a:ext>
            </a:extLst>
          </p:cNvPr>
          <p:cNvGrpSpPr/>
          <p:nvPr/>
        </p:nvGrpSpPr>
        <p:grpSpPr>
          <a:xfrm>
            <a:off x="9814488" y="112906"/>
            <a:ext cx="2064218" cy="742827"/>
            <a:chOff x="9793224" y="104118"/>
            <a:chExt cx="2064218" cy="742827"/>
          </a:xfrm>
        </p:grpSpPr>
        <p:pic>
          <p:nvPicPr>
            <p:cNvPr id="3" name="Picture 2">
              <a:extLst>
                <a:ext uri="{FF2B5EF4-FFF2-40B4-BE49-F238E27FC236}">
                  <a16:creationId xmlns:a16="http://schemas.microsoft.com/office/drawing/2014/main" id="{FD64DCD6-0836-41E0-B93D-D149A4598208}"/>
                </a:ext>
              </a:extLst>
            </p:cNvPr>
            <p:cNvPicPr>
              <a:picLocks noChangeAspect="1"/>
            </p:cNvPicPr>
            <p:nvPr/>
          </p:nvPicPr>
          <p:blipFill>
            <a:blip r:embed="rId4">
              <a:extLst>
                <a:ext uri="{28A0092B-C50C-407E-A947-70E740481C1C}">
                  <a14:useLocalDpi xmlns:a14="http://schemas.microsoft.com/office/drawing/2010/main" val="0"/>
                </a:ext>
              </a:extLst>
            </a:blip>
            <a:srcRect r="75314"/>
            <a:stretch>
              <a:fillRect/>
            </a:stretch>
          </p:blipFill>
          <p:spPr>
            <a:xfrm>
              <a:off x="9793224" y="135615"/>
              <a:ext cx="529128" cy="711330"/>
            </a:xfrm>
            <a:prstGeom prst="rect">
              <a:avLst/>
            </a:prstGeom>
          </p:spPr>
        </p:pic>
        <p:pic>
          <p:nvPicPr>
            <p:cNvPr id="6" name="Picture 5">
              <a:extLst>
                <a:ext uri="{FF2B5EF4-FFF2-40B4-BE49-F238E27FC236}">
                  <a16:creationId xmlns:a16="http://schemas.microsoft.com/office/drawing/2014/main" id="{13BCA53F-1FE9-2967-29B6-828AA01AAED4}"/>
                </a:ext>
              </a:extLst>
            </p:cNvPr>
            <p:cNvPicPr>
              <a:picLocks noChangeAspect="1"/>
            </p:cNvPicPr>
            <p:nvPr/>
          </p:nvPicPr>
          <p:blipFill>
            <a:blip r:embed="rId5"/>
            <a:stretch>
              <a:fillRect/>
            </a:stretch>
          </p:blipFill>
          <p:spPr>
            <a:xfrm>
              <a:off x="10353671" y="104118"/>
              <a:ext cx="1503771" cy="742827"/>
            </a:xfrm>
            <a:prstGeom prst="rect">
              <a:avLst/>
            </a:prstGeom>
          </p:spPr>
        </p:pic>
      </p:grpSp>
      <p:sp>
        <p:nvSpPr>
          <p:cNvPr id="9" name="TextBox 8">
            <a:extLst>
              <a:ext uri="{FF2B5EF4-FFF2-40B4-BE49-F238E27FC236}">
                <a16:creationId xmlns:a16="http://schemas.microsoft.com/office/drawing/2014/main" id="{50E8BE7D-154E-D1B1-D82D-7876F7979FAC}"/>
              </a:ext>
            </a:extLst>
          </p:cNvPr>
          <p:cNvSpPr txBox="1"/>
          <p:nvPr/>
        </p:nvSpPr>
        <p:spPr>
          <a:xfrm>
            <a:off x="1814" y="300013"/>
            <a:ext cx="9582150" cy="461665"/>
          </a:xfrm>
          <a:prstGeom prst="rect">
            <a:avLst/>
          </a:prstGeom>
          <a:noFill/>
        </p:spPr>
        <p:txBody>
          <a:bodyPr wrap="square" rtlCol="0">
            <a:spAutoFit/>
          </a:bodyPr>
          <a:lstStyle/>
          <a:p>
            <a:r>
              <a:rPr lang="en-GB" sz="2400" dirty="0">
                <a:solidFill>
                  <a:schemeClr val="bg1"/>
                </a:solidFill>
              </a:rPr>
              <a:t>References [continued]</a:t>
            </a:r>
          </a:p>
        </p:txBody>
      </p:sp>
      <p:grpSp>
        <p:nvGrpSpPr>
          <p:cNvPr id="11" name="Group 10">
            <a:extLst>
              <a:ext uri="{FF2B5EF4-FFF2-40B4-BE49-F238E27FC236}">
                <a16:creationId xmlns:a16="http://schemas.microsoft.com/office/drawing/2014/main" id="{9C6A7825-859E-DF9C-CDA9-809FBB9C37A1}"/>
              </a:ext>
            </a:extLst>
          </p:cNvPr>
          <p:cNvGrpSpPr/>
          <p:nvPr/>
        </p:nvGrpSpPr>
        <p:grpSpPr>
          <a:xfrm>
            <a:off x="238125" y="1136975"/>
            <a:ext cx="11639550" cy="428688"/>
            <a:chOff x="238125" y="1600200"/>
            <a:chExt cx="11639550" cy="428688"/>
          </a:xfrm>
        </p:grpSpPr>
        <p:sp>
          <p:nvSpPr>
            <p:cNvPr id="2" name="Rectangle 1">
              <a:extLst>
                <a:ext uri="{FF2B5EF4-FFF2-40B4-BE49-F238E27FC236}">
                  <a16:creationId xmlns:a16="http://schemas.microsoft.com/office/drawing/2014/main" id="{F79A7485-918A-A7E3-7F93-B6B0306CB884}"/>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[11]</a:t>
              </a:r>
            </a:p>
          </p:txBody>
        </p:sp>
        <p:sp>
          <p:nvSpPr>
            <p:cNvPr id="8" name="Rectangle 7">
              <a:extLst>
                <a:ext uri="{FF2B5EF4-FFF2-40B4-BE49-F238E27FC236}">
                  <a16:creationId xmlns:a16="http://schemas.microsoft.com/office/drawing/2014/main" id="{A64C13F6-483F-3F5E-80AD-0402EEC111B2}"/>
                </a:ext>
              </a:extLst>
            </p:cNvPr>
            <p:cNvSpPr/>
            <p:nvPr/>
          </p:nvSpPr>
          <p:spPr>
            <a:xfrm>
              <a:off x="676275" y="1600200"/>
              <a:ext cx="11201400" cy="428688"/>
            </a:xfrm>
            <a:prstGeom prst="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S. Raub and H. Liao, “Doing the right thing without being told: Joint effects of initiative climate and general self-efficacy on employee proactive customer service performance,” Journal of Applied Psychology, vol. 97, no. 3, pp. 651–667, 2012.</a:t>
              </a:r>
              <a:endParaRPr lang="en-GB" sz="1000" dirty="0">
                <a:solidFill>
                  <a:schemeClr val="tx1"/>
                </a:solidFill>
              </a:endParaRPr>
            </a:p>
          </p:txBody>
        </p:sp>
      </p:grpSp>
      <p:grpSp>
        <p:nvGrpSpPr>
          <p:cNvPr id="12" name="Group 11">
            <a:extLst>
              <a:ext uri="{FF2B5EF4-FFF2-40B4-BE49-F238E27FC236}">
                <a16:creationId xmlns:a16="http://schemas.microsoft.com/office/drawing/2014/main" id="{71BF18FF-C642-D8B4-10BD-4A140E71F282}"/>
              </a:ext>
            </a:extLst>
          </p:cNvPr>
          <p:cNvGrpSpPr/>
          <p:nvPr/>
        </p:nvGrpSpPr>
        <p:grpSpPr>
          <a:xfrm>
            <a:off x="238125" y="1691186"/>
            <a:ext cx="11639550" cy="428688"/>
            <a:chOff x="238125" y="1600200"/>
            <a:chExt cx="11639550" cy="428688"/>
          </a:xfrm>
        </p:grpSpPr>
        <p:sp>
          <p:nvSpPr>
            <p:cNvPr id="13" name="Rectangle 12">
              <a:extLst>
                <a:ext uri="{FF2B5EF4-FFF2-40B4-BE49-F238E27FC236}">
                  <a16:creationId xmlns:a16="http://schemas.microsoft.com/office/drawing/2014/main" id="{5C2A21C1-CB8B-FA2B-5678-DD408353BA20}"/>
                </a:ext>
              </a:extLst>
            </p:cNvPr>
            <p:cNvSpPr/>
            <p:nvPr/>
          </p:nvSpPr>
          <p:spPr>
            <a:xfrm>
              <a:off x="238125" y="1600200"/>
              <a:ext cx="438150" cy="2532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[12]</a:t>
              </a:r>
            </a:p>
          </p:txBody>
        </p:sp>
        <p:sp>
          <p:nvSpPr>
            <p:cNvPr id="15" name="Rectangle 14">
              <a:extLst>
                <a:ext uri="{FF2B5EF4-FFF2-40B4-BE49-F238E27FC236}">
                  <a16:creationId xmlns:a16="http://schemas.microsoft.com/office/drawing/2014/main" id="{5A640A76-0622-2272-BC20-724E472EC504}"/>
                </a:ext>
              </a:extLst>
            </p:cNvPr>
            <p:cNvSpPr/>
            <p:nvPr/>
          </p:nvSpPr>
          <p:spPr>
            <a:xfrm>
              <a:off x="676275" y="1600200"/>
              <a:ext cx="11201400" cy="4286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dirty="0">
                  <a:solidFill>
                    <a:schemeClr val="tx1"/>
                  </a:solidFill>
                </a:rPr>
                <a:t>F. Akhavan and E. Hassannayebi, “A hybrid machine learning with process analytics for predicting customer experience in online insurance services industry,” Decision Analytics Journal, vol. 11, Art. no. 100452, 2024.</a:t>
              </a:r>
              <a:endParaRPr lang="en-GB" sz="1200" dirty="0">
                <a:solidFill>
                  <a:schemeClr val="tx1"/>
                </a:solidFill>
              </a:endParaRPr>
            </a:p>
          </p:txBody>
        </p:sp>
      </p:grpSp>
    </p:spTree>
    <p:extLst>
      <p:ext uri="{BB962C8B-B14F-4D97-AF65-F5344CB8AC3E}">
        <p14:creationId xmlns:p14="http://schemas.microsoft.com/office/powerpoint/2010/main" val="36930462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355</TotalTime>
  <Words>3632</Words>
  <Application>Microsoft Office PowerPoint</Application>
  <PresentationFormat>Widescreen</PresentationFormat>
  <Paragraphs>253</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Nate Fox</dc:creator>
  <cp:lastModifiedBy>Nate Fox</cp:lastModifiedBy>
  <cp:revision>1</cp:revision>
  <dcterms:created xsi:type="dcterms:W3CDTF">2026-08-30T09:20:35Z</dcterms:created>
  <dcterms:modified xsi:type="dcterms:W3CDTF">2026-08-30T15:20:35Z</dcterms:modified>
</cp:coreProperties>
</file>