
<file path=[Content_Types].xml><?xml version="1.0" encoding="utf-8"?>
<Types xmlns="http://schemas.openxmlformats.org/package/2006/content-types">
  <Default Extension="png" ContentType="image/png"/>
  <Default Extension="jpg&amp;ehk=cH1lH" ContentType="image/jpeg"/>
  <Default Extension="jpg&amp;ehk=g" ContentType="image/jpeg"/>
  <Default Extension="jpg&amp;ehk=MhCKlDaO0bRy6r4oA22SLg&amp;r=0&amp;pid=OfficeInsert" ContentType="image/jpeg"/>
  <Default Extension="png&amp;ehk=H"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rts/chartEx1.xml" ContentType="application/vnd.ms-office.chartex+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3" r:id="rId2"/>
    <p:sldId id="257" r:id="rId3"/>
    <p:sldId id="262" r:id="rId4"/>
    <p:sldId id="273" r:id="rId5"/>
    <p:sldId id="258" r:id="rId6"/>
    <p:sldId id="259" r:id="rId7"/>
    <p:sldId id="260" r:id="rId8"/>
    <p:sldId id="266" r:id="rId9"/>
    <p:sldId id="267" r:id="rId10"/>
    <p:sldId id="261" r:id="rId11"/>
    <p:sldId id="270" r:id="rId12"/>
    <p:sldId id="264" r:id="rId13"/>
    <p:sldId id="269" r:id="rId14"/>
    <p:sldId id="268" r:id="rId15"/>
    <p:sldId id="274" r:id="rId16"/>
    <p:sldId id="272" r:id="rId17"/>
    <p:sldId id="278" r:id="rId18"/>
    <p:sldId id="276" r:id="rId19"/>
    <p:sldId id="275"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 francis" userId="2c53754c7571c311" providerId="LiveId" clId="{4E0414E6-27B7-4C53-9DEF-73C43F997951}"/>
    <pc:docChg chg="undo custSel addSld delSld modSld">
      <pc:chgData name="ann francis" userId="2c53754c7571c311" providerId="LiveId" clId="{4E0414E6-27B7-4C53-9DEF-73C43F997951}" dt="2017-12-11T13:04:56.130" v="1023" actId="20577"/>
      <pc:docMkLst>
        <pc:docMk/>
      </pc:docMkLst>
      <pc:sldChg chg="modSp">
        <pc:chgData name="ann francis" userId="2c53754c7571c311" providerId="LiveId" clId="{4E0414E6-27B7-4C53-9DEF-73C43F997951}" dt="2017-12-11T12:09:51.836" v="2" actId="313"/>
        <pc:sldMkLst>
          <pc:docMk/>
          <pc:sldMk cId="2996080839" sldId="277"/>
        </pc:sldMkLst>
        <pc:spChg chg="mod">
          <ac:chgData name="ann francis" userId="2c53754c7571c311" providerId="LiveId" clId="{4E0414E6-27B7-4C53-9DEF-73C43F997951}" dt="2017-12-11T12:09:51.836" v="2" actId="313"/>
          <ac:spMkLst>
            <pc:docMk/>
            <pc:sldMk cId="2996080839" sldId="277"/>
            <ac:spMk id="3" creationId="{D1377D6B-C7E0-4B07-9248-1D1B5C2761C4}"/>
          </ac:spMkLst>
        </pc:spChg>
      </pc:sldChg>
      <pc:sldChg chg="modSp add del">
        <pc:chgData name="ann francis" userId="2c53754c7571c311" providerId="LiveId" clId="{4E0414E6-27B7-4C53-9DEF-73C43F997951}" dt="2017-12-11T13:04:56.130" v="1023" actId="20577"/>
        <pc:sldMkLst>
          <pc:docMk/>
          <pc:sldMk cId="3537569330" sldId="278"/>
        </pc:sldMkLst>
        <pc:spChg chg="mod">
          <ac:chgData name="ann francis" userId="2c53754c7571c311" providerId="LiveId" clId="{4E0414E6-27B7-4C53-9DEF-73C43F997951}" dt="2017-12-11T12:14:31.951" v="91" actId="20577"/>
          <ac:spMkLst>
            <pc:docMk/>
            <pc:sldMk cId="3537569330" sldId="278"/>
            <ac:spMk id="2" creationId="{82E2A6AC-3C01-4DA6-8341-F718FE9024D1}"/>
          </ac:spMkLst>
        </pc:spChg>
        <pc:spChg chg="mod">
          <ac:chgData name="ann francis" userId="2c53754c7571c311" providerId="LiveId" clId="{4E0414E6-27B7-4C53-9DEF-73C43F997951}" dt="2017-12-11T13:04:56.130" v="1023" actId="20577"/>
          <ac:spMkLst>
            <pc:docMk/>
            <pc:sldMk cId="3537569330" sldId="278"/>
            <ac:spMk id="3" creationId="{9143C6A7-18C0-4134-BFC3-A75DC65C5BAB}"/>
          </ac:spMkLst>
        </pc:spChg>
      </pc:sldChg>
    </pc:docChg>
  </pc:docChgLst>
</pc:chgInfo>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https://d.docs.live.net/2c53754c7571c311/sldes%20prem%20inn.xlsx"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'[sldes prem inn.xlsx]Sheet1'!$A$2:$A$7</cx:f>
        <cx:lvl ptCount="6">
          <cx:pt idx="0">2011 to 2012</cx:pt>
          <cx:pt idx="1">2012 to 2013</cx:pt>
          <cx:pt idx="2">2013 to 2014</cx:pt>
          <cx:pt idx="3">2014 to 2015</cx:pt>
          <cx:pt idx="4">2015 to 2016 </cx:pt>
          <cx:pt idx="5">2016 to 2017</cx:pt>
        </cx:lvl>
      </cx:strDim>
      <cx:numDim type="val">
        <cx:f>'[sldes prem inn.xlsx]Sheet1'!$B$2:$B$7</cx:f>
        <cx:lvl ptCount="6" formatCode="#,##0.00">
          <cx:pt idx="0">48725</cx:pt>
          <cx:pt idx="1">52967</cx:pt>
          <cx:pt idx="2">56738</cx:pt>
          <cx:pt idx="3">60841</cx:pt>
          <cx:pt idx="4">66964</cx:pt>
          <cx:pt idx="5">71225</cx:pt>
        </cx:lvl>
      </cx:numDim>
    </cx:data>
  </cx:chartData>
  <cx:chart>
    <cx:title pos="t" align="ctr" overlay="0">
      <cx:tx>
        <cx:txData>
          <cx:v>Premier Inn Economics Hotel Growth Wouldwide 2011 to 2017</cx:v>
        </cx:txData>
      </cx:tx>
      <cx:txPr>
        <a:bodyPr spcFirstLastPara="1" vertOverflow="ellipsis" horzOverflow="overflow" wrap="square" lIns="0" tIns="0" rIns="0" bIns="0" anchor="ctr" anchorCtr="1"/>
        <a:lstStyle/>
        <a:p>
          <a:pPr algn="ctr" rtl="0">
            <a:defRPr/>
          </a:pPr>
          <a:r>
            <a:rPr lang="en-US" sz="1600" b="1" i="0" u="none" strike="noStrike" spc="100" baseline="0">
              <a:solidFill>
                <a:sysClr val="window" lastClr="FFFFFF">
                  <a:lumMod val="95000"/>
                </a:sysClr>
              </a:solidFill>
              <a:effectLst>
                <a:outerShdw blurRad="50800" dist="38100" dir="5400000" algn="t" rotWithShape="0">
                  <a:prstClr val="black">
                    <a:alpha val="40000"/>
                  </a:prstClr>
                </a:outerShdw>
              </a:effectLst>
              <a:latin typeface="Calibri" panose="020F0502020204030204"/>
            </a:rPr>
            <a:t>Premier Inn Economics Hotel Growth Wouldwide 2011 to 2017</a:t>
          </a:r>
        </a:p>
      </cx:txPr>
    </cx:title>
    <cx:plotArea>
      <cx:plotAreaRegion>
        <cx:series layoutId="clusteredColumn" uniqueId="{0CBEBBED-6A92-455F-B7A1-174845148EEE}">
          <cx:tx>
            <cx:txData>
              <cx:f>'[sldes prem inn.xlsx]Sheet1'!$B$1</cx:f>
              <cx:v>Premier in hotel Rooms </cx:v>
            </cx:txData>
          </cx:tx>
          <cx:dataId val="0"/>
          <cx:layoutPr>
            <cx:aggregation/>
          </cx:layoutPr>
          <cx:axisId val="1"/>
        </cx:series>
        <cx:series layoutId="paretoLine" ownerIdx="0" uniqueId="{41833A13-A233-4793-989F-5C917E8E1AF9}">
          <cx:axisId val="2"/>
        </cx:series>
      </cx:plotAreaRegion>
      <cx:axis id="0">
        <cx:catScaling gapWidth="0"/>
        <cx:tickLabels/>
      </cx:axis>
      <cx:axis id="1">
        <cx:valScaling/>
        <cx:majorGridlines/>
        <cx:tickLabels/>
      </cx:axis>
      <cx:axis id="2">
        <cx:valScaling max="1" min="0"/>
        <cx:units unit="percentage"/>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70">
  <cs:axisTitle>
    <cs:lnRef idx="0"/>
    <cs:fillRef idx="0"/>
    <cs:effectRef idx="0"/>
    <cs:fontRef idx="minor">
      <a:schemeClr val="lt1">
        <a:lumMod val="95000"/>
      </a:schemeClr>
    </cs:fontRef>
    <cs:defRPr sz="900"/>
  </cs:axisTitle>
  <cs:categoryAxis>
    <cs:lnRef idx="0"/>
    <cs:fillRef idx="0"/>
    <cs:effectRef idx="0"/>
    <cs:fontRef idx="minor">
      <a:schemeClr val="lt1">
        <a:lumMod val="95000"/>
      </a:schemeClr>
    </cs:fontRef>
    <cs:spPr>
      <a:ln w="12700" cap="flat" cmpd="sng" algn="ctr">
        <a:solidFill>
          <a:schemeClr val="lt1">
            <a:lumMod val="95000"/>
            <a:alpha val="54000"/>
          </a:schemeClr>
        </a:solidFill>
        <a:round/>
      </a:ln>
    </cs:spPr>
    <cs:defRPr sz="9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cs:chartArea>
  <cs:dataLabel>
    <cs:lnRef idx="0"/>
    <cs:fillRef idx="0"/>
    <cs:effectRef idx="0"/>
    <cs:fontRef idx="minor">
      <a:schemeClr val="lt1">
        <a:lumMod val="9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lt1"/>
    </cs:fontRef>
    <cs:spPr>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ln>
        <a:solidFill>
          <a:schemeClr val="tx1"/>
        </a:solidFill>
      </a:ln>
    </cs:spPr>
  </cs:dataPoint>
  <cs:dataPoint3D>
    <cs:lnRef idx="0"/>
    <cs:fillRef idx="0">
      <cs:styleClr val="auto"/>
    </cs:fillRef>
    <cs:effectRef idx="0"/>
    <cs:fontRef idx="minor">
      <a:schemeClr val="lt1"/>
    </cs:fontRef>
    <cs:spPr>
      <a:solidFill>
        <a:schemeClr val="phClr"/>
      </a:solidFill>
    </cs:spPr>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fillRef idx="0">
      <cs:styleClr val="auto"/>
    </cs:fillRef>
    <cs:effectRef idx="0"/>
    <cs:fontRef idx="minor">
      <a:schemeClr val="lt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lt1"/>
    </cs:fontRef>
    <cs:spPr>
      <a:ln w="28575" cap="rnd">
        <a:solidFill>
          <a:schemeClr val="phClr"/>
        </a:solidFill>
        <a:round/>
      </a:ln>
    </cs:spPr>
  </cs:dataPointWireframe>
  <cs:dataTable>
    <cs:lnRef idx="0"/>
    <cs:fillRef idx="0"/>
    <cs:effectRef idx="0"/>
    <cs:fontRef idx="minor">
      <a:schemeClr val="lt1">
        <a:lumMod val="95000"/>
      </a:schemeClr>
    </cs:fontRef>
    <cs:spPr>
      <a:ln w="9525">
        <a:solidFill>
          <a:schemeClr val="lt1">
            <a:lumMod val="95000"/>
            <a:alpha val="54000"/>
          </a:schemeClr>
        </a:solidFill>
      </a:ln>
    </cs:spPr>
    <cs:defRPr sz="9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10000"/>
            <a:lumOff val="1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95000"/>
      </a:schemeClr>
    </cs:fontRef>
    <cs:defRPr sz="9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95000"/>
      </a:schemeClr>
    </cs:fontRef>
    <cs:spPr>
      <a:ln w="12700" cap="flat" cmpd="sng" algn="ctr">
        <a:solidFill>
          <a:schemeClr val="lt1">
            <a:lumMod val="95000"/>
            <a:alpha val="54000"/>
          </a:schemeClr>
        </a:solidFill>
        <a:round/>
      </a:ln>
    </cs:spPr>
    <cs:defRPr sz="900"/>
  </cs:seriesAxis>
  <cs:seriesLine>
    <cs:lnRef idx="0"/>
    <cs:fillRef idx="0"/>
    <cs:effectRef idx="0"/>
    <cs:fontRef idx="minor">
      <a:schemeClr val="lt1"/>
    </cs:fontRef>
    <cs:spPr>
      <a:ln w="9525" cap="flat">
        <a:solidFill>
          <a:srgbClr val="D9D9D9"/>
        </a:solidFill>
        <a:round/>
      </a:ln>
    </cs:spPr>
  </cs:seriesLine>
  <cs:title>
    <cs:lnRef idx="0"/>
    <cs:fillRef idx="0"/>
    <cs:effectRef idx="0"/>
    <cs:fontRef idx="minor">
      <a:schemeClr val="lt1">
        <a:lumMod val="95000"/>
      </a:schemeClr>
    </cs:fontRef>
    <cs:defRPr sz="1600" b="1" spc="10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prstDash val="sysDash"/>
      </a:ln>
    </cs:spPr>
  </cs:trendline>
  <cs:trendlineLabel>
    <cs:lnRef idx="0"/>
    <cs:fillRef idx="0"/>
    <cs:effectRef idx="0"/>
    <cs:fontRef idx="minor">
      <a:schemeClr val="lt1">
        <a:lumMod val="95000"/>
      </a:schemeClr>
    </cs:fontRef>
    <cs:defRPr sz="9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95000"/>
      </a:schemeClr>
    </cs:fontRef>
    <cs:defRPr sz="900"/>
  </cs:valueAxis>
  <cs:wall>
    <cs:lnRef idx="0"/>
    <cs:fillRef idx="0"/>
    <cs:effectRef idx="0"/>
    <cs:fontRef idx="minor">
      <a:schemeClr val="lt1"/>
    </cs:fontRef>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86BAD2-54A2-41CB-8E10-870B1DCB69C2}"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4B741740-A496-4776-9A26-E2A7DD460FA0}">
      <dgm:prSet/>
      <dgm:spPr/>
      <dgm:t>
        <a:bodyPr/>
        <a:lstStyle/>
        <a:p>
          <a:r>
            <a:rPr lang="en-GB" b="0" i="0"/>
            <a:t>Group 1 members Presentation</a:t>
          </a:r>
          <a:endParaRPr lang="en-US"/>
        </a:p>
      </dgm:t>
    </dgm:pt>
    <dgm:pt modelId="{2032E8BA-458C-4F45-B882-1BA563EEF30B}" type="parTrans" cxnId="{D8C3968D-6FEF-4101-93E3-8893F77BCD4A}">
      <dgm:prSet/>
      <dgm:spPr/>
      <dgm:t>
        <a:bodyPr/>
        <a:lstStyle/>
        <a:p>
          <a:endParaRPr lang="en-US"/>
        </a:p>
      </dgm:t>
    </dgm:pt>
    <dgm:pt modelId="{CAF6644F-DC12-4476-8944-5DA25649C1D5}" type="sibTrans" cxnId="{D8C3968D-6FEF-4101-93E3-8893F77BCD4A}">
      <dgm:prSet/>
      <dgm:spPr/>
      <dgm:t>
        <a:bodyPr/>
        <a:lstStyle/>
        <a:p>
          <a:endParaRPr lang="en-US"/>
        </a:p>
      </dgm:t>
    </dgm:pt>
    <dgm:pt modelId="{FA5FEDA3-9510-4588-8E3F-3DC49516DF51}">
      <dgm:prSet/>
      <dgm:spPr/>
      <dgm:t>
        <a:bodyPr/>
        <a:lstStyle/>
        <a:p>
          <a:r>
            <a:rPr lang="en-GB" b="0" i="0" dirty="0"/>
            <a:t>Annmarie Francis 1604693</a:t>
          </a:r>
          <a:endParaRPr lang="en-US" dirty="0"/>
        </a:p>
      </dgm:t>
    </dgm:pt>
    <dgm:pt modelId="{84F193DF-A31D-4F99-8D51-41043650C768}" type="parTrans" cxnId="{EED50BF7-ED1E-48D1-9FA9-D1B3F89A3D50}">
      <dgm:prSet/>
      <dgm:spPr/>
      <dgm:t>
        <a:bodyPr/>
        <a:lstStyle/>
        <a:p>
          <a:endParaRPr lang="en-US"/>
        </a:p>
      </dgm:t>
    </dgm:pt>
    <dgm:pt modelId="{E165EF07-4050-4482-9939-7272743E77B5}" type="sibTrans" cxnId="{EED50BF7-ED1E-48D1-9FA9-D1B3F89A3D50}">
      <dgm:prSet/>
      <dgm:spPr/>
      <dgm:t>
        <a:bodyPr/>
        <a:lstStyle/>
        <a:p>
          <a:endParaRPr lang="en-US"/>
        </a:p>
      </dgm:t>
    </dgm:pt>
    <dgm:pt modelId="{604E75C0-78A3-4946-819E-94017B3B26B7}">
      <dgm:prSet/>
      <dgm:spPr/>
      <dgm:t>
        <a:bodyPr/>
        <a:lstStyle/>
        <a:p>
          <a:r>
            <a:rPr lang="en-GB" b="0" i="0" dirty="0"/>
            <a:t>Jean Pinnock 1604694</a:t>
          </a:r>
          <a:endParaRPr lang="en-US" dirty="0"/>
        </a:p>
      </dgm:t>
    </dgm:pt>
    <dgm:pt modelId="{72114BD4-E742-4AC0-96B5-C209B4D0B3AA}" type="parTrans" cxnId="{2BD4EF02-B0D5-45BF-A536-9464A827166F}">
      <dgm:prSet/>
      <dgm:spPr/>
      <dgm:t>
        <a:bodyPr/>
        <a:lstStyle/>
        <a:p>
          <a:endParaRPr lang="en-US"/>
        </a:p>
      </dgm:t>
    </dgm:pt>
    <dgm:pt modelId="{17D77A40-B0C6-4F3B-9B86-EFFE4A014B2B}" type="sibTrans" cxnId="{2BD4EF02-B0D5-45BF-A536-9464A827166F}">
      <dgm:prSet/>
      <dgm:spPr/>
      <dgm:t>
        <a:bodyPr/>
        <a:lstStyle/>
        <a:p>
          <a:endParaRPr lang="en-US"/>
        </a:p>
      </dgm:t>
    </dgm:pt>
    <dgm:pt modelId="{2C10C1CE-4BE5-45E6-9E06-2107F68586E5}">
      <dgm:prSet/>
      <dgm:spPr/>
      <dgm:t>
        <a:bodyPr/>
        <a:lstStyle/>
        <a:p>
          <a:r>
            <a:rPr lang="en-GB" b="0" i="0" dirty="0" err="1"/>
            <a:t>Venishsa</a:t>
          </a:r>
          <a:r>
            <a:rPr lang="en-GB" b="0" i="0" dirty="0"/>
            <a:t> Fraser 1604703</a:t>
          </a:r>
          <a:endParaRPr lang="en-US" dirty="0"/>
        </a:p>
      </dgm:t>
    </dgm:pt>
    <dgm:pt modelId="{77FEB43D-A0B2-4801-868F-359DC3186C69}" type="parTrans" cxnId="{BC115BFD-DB48-411D-A8A8-7E3FC341FEEC}">
      <dgm:prSet/>
      <dgm:spPr/>
      <dgm:t>
        <a:bodyPr/>
        <a:lstStyle/>
        <a:p>
          <a:endParaRPr lang="en-US"/>
        </a:p>
      </dgm:t>
    </dgm:pt>
    <dgm:pt modelId="{CAF3FB87-8635-4858-8166-7CAEAF234814}" type="sibTrans" cxnId="{BC115BFD-DB48-411D-A8A8-7E3FC341FEEC}">
      <dgm:prSet/>
      <dgm:spPr/>
      <dgm:t>
        <a:bodyPr/>
        <a:lstStyle/>
        <a:p>
          <a:endParaRPr lang="en-US"/>
        </a:p>
      </dgm:t>
    </dgm:pt>
    <dgm:pt modelId="{F9CEB3DD-E1C6-409B-9761-0386C20F90AE}">
      <dgm:prSet/>
      <dgm:spPr/>
      <dgm:t>
        <a:bodyPr/>
        <a:lstStyle/>
        <a:p>
          <a:r>
            <a:rPr lang="en-GB" b="0" i="0" dirty="0"/>
            <a:t>Melonie Nelson 1604696</a:t>
          </a:r>
          <a:endParaRPr lang="en-US" dirty="0"/>
        </a:p>
      </dgm:t>
    </dgm:pt>
    <dgm:pt modelId="{98D7352B-BF12-4C83-B522-FB85D1A34DB7}" type="parTrans" cxnId="{EA88DD71-1272-4A43-8641-BC25AA505BF4}">
      <dgm:prSet/>
      <dgm:spPr/>
      <dgm:t>
        <a:bodyPr/>
        <a:lstStyle/>
        <a:p>
          <a:endParaRPr lang="en-US"/>
        </a:p>
      </dgm:t>
    </dgm:pt>
    <dgm:pt modelId="{46EFBE34-B40E-4BCB-A154-4545B3908231}" type="sibTrans" cxnId="{EA88DD71-1272-4A43-8641-BC25AA505BF4}">
      <dgm:prSet/>
      <dgm:spPr/>
      <dgm:t>
        <a:bodyPr/>
        <a:lstStyle/>
        <a:p>
          <a:endParaRPr lang="en-US"/>
        </a:p>
      </dgm:t>
    </dgm:pt>
    <dgm:pt modelId="{7C9E6018-721F-4846-8F10-49DB1E26B31A}" type="pres">
      <dgm:prSet presAssocID="{8186BAD2-54A2-41CB-8E10-870B1DCB69C2}" presName="linear" presStyleCnt="0">
        <dgm:presLayoutVars>
          <dgm:dir/>
          <dgm:animLvl val="lvl"/>
          <dgm:resizeHandles val="exact"/>
        </dgm:presLayoutVars>
      </dgm:prSet>
      <dgm:spPr/>
    </dgm:pt>
    <dgm:pt modelId="{B478999E-CA42-4D5D-A068-EDDB7912318D}" type="pres">
      <dgm:prSet presAssocID="{4B741740-A496-4776-9A26-E2A7DD460FA0}" presName="parentLin" presStyleCnt="0"/>
      <dgm:spPr/>
    </dgm:pt>
    <dgm:pt modelId="{0E3CC0D9-80CE-4D1A-A1B7-270ED5E9F3BD}" type="pres">
      <dgm:prSet presAssocID="{4B741740-A496-4776-9A26-E2A7DD460FA0}" presName="parentLeftMargin" presStyleLbl="node1" presStyleIdx="0" presStyleCnt="5"/>
      <dgm:spPr/>
    </dgm:pt>
    <dgm:pt modelId="{A162CC77-9180-4E68-9BAD-3A308B951D76}" type="pres">
      <dgm:prSet presAssocID="{4B741740-A496-4776-9A26-E2A7DD460FA0}" presName="parentText" presStyleLbl="node1" presStyleIdx="0" presStyleCnt="5">
        <dgm:presLayoutVars>
          <dgm:chMax val="0"/>
          <dgm:bulletEnabled val="1"/>
        </dgm:presLayoutVars>
      </dgm:prSet>
      <dgm:spPr/>
    </dgm:pt>
    <dgm:pt modelId="{204C72FF-82D2-4B12-A85E-D4B52F9CD80B}" type="pres">
      <dgm:prSet presAssocID="{4B741740-A496-4776-9A26-E2A7DD460FA0}" presName="negativeSpace" presStyleCnt="0"/>
      <dgm:spPr/>
    </dgm:pt>
    <dgm:pt modelId="{1EFCAF7A-0D3D-4FF9-BD92-8ED12F427652}" type="pres">
      <dgm:prSet presAssocID="{4B741740-A496-4776-9A26-E2A7DD460FA0}" presName="childText" presStyleLbl="conFgAcc1" presStyleIdx="0" presStyleCnt="5">
        <dgm:presLayoutVars>
          <dgm:bulletEnabled val="1"/>
        </dgm:presLayoutVars>
      </dgm:prSet>
      <dgm:spPr/>
    </dgm:pt>
    <dgm:pt modelId="{A55E7A78-548D-47E0-8766-6364A0029695}" type="pres">
      <dgm:prSet presAssocID="{CAF6644F-DC12-4476-8944-5DA25649C1D5}" presName="spaceBetweenRectangles" presStyleCnt="0"/>
      <dgm:spPr/>
    </dgm:pt>
    <dgm:pt modelId="{8AC3DF59-8B08-4832-A90E-86E4E357B67D}" type="pres">
      <dgm:prSet presAssocID="{FA5FEDA3-9510-4588-8E3F-3DC49516DF51}" presName="parentLin" presStyleCnt="0"/>
      <dgm:spPr/>
    </dgm:pt>
    <dgm:pt modelId="{206380BC-06EB-4A36-BEFE-3E7658ED251B}" type="pres">
      <dgm:prSet presAssocID="{FA5FEDA3-9510-4588-8E3F-3DC49516DF51}" presName="parentLeftMargin" presStyleLbl="node1" presStyleIdx="0" presStyleCnt="5"/>
      <dgm:spPr/>
    </dgm:pt>
    <dgm:pt modelId="{A117AC88-4912-487D-801E-1F70525B6E64}" type="pres">
      <dgm:prSet presAssocID="{FA5FEDA3-9510-4588-8E3F-3DC49516DF51}" presName="parentText" presStyleLbl="node1" presStyleIdx="1" presStyleCnt="5">
        <dgm:presLayoutVars>
          <dgm:chMax val="0"/>
          <dgm:bulletEnabled val="1"/>
        </dgm:presLayoutVars>
      </dgm:prSet>
      <dgm:spPr/>
    </dgm:pt>
    <dgm:pt modelId="{F65CD4B3-3DAC-42E6-AF6E-AB4A34ED459F}" type="pres">
      <dgm:prSet presAssocID="{FA5FEDA3-9510-4588-8E3F-3DC49516DF51}" presName="negativeSpace" presStyleCnt="0"/>
      <dgm:spPr/>
    </dgm:pt>
    <dgm:pt modelId="{C92880CC-8C7F-4CBB-AEDC-9FAB68ACB39F}" type="pres">
      <dgm:prSet presAssocID="{FA5FEDA3-9510-4588-8E3F-3DC49516DF51}" presName="childText" presStyleLbl="conFgAcc1" presStyleIdx="1" presStyleCnt="5">
        <dgm:presLayoutVars>
          <dgm:bulletEnabled val="1"/>
        </dgm:presLayoutVars>
      </dgm:prSet>
      <dgm:spPr/>
    </dgm:pt>
    <dgm:pt modelId="{51C13DB9-B016-45CE-8AF3-ECD270AD8531}" type="pres">
      <dgm:prSet presAssocID="{E165EF07-4050-4482-9939-7272743E77B5}" presName="spaceBetweenRectangles" presStyleCnt="0"/>
      <dgm:spPr/>
    </dgm:pt>
    <dgm:pt modelId="{B0643DCA-D135-434A-A34A-F03A855A94E4}" type="pres">
      <dgm:prSet presAssocID="{604E75C0-78A3-4946-819E-94017B3B26B7}" presName="parentLin" presStyleCnt="0"/>
      <dgm:spPr/>
    </dgm:pt>
    <dgm:pt modelId="{CF48534A-1637-41C8-9303-F786FBFEE776}" type="pres">
      <dgm:prSet presAssocID="{604E75C0-78A3-4946-819E-94017B3B26B7}" presName="parentLeftMargin" presStyleLbl="node1" presStyleIdx="1" presStyleCnt="5"/>
      <dgm:spPr/>
    </dgm:pt>
    <dgm:pt modelId="{73E6011D-7561-4D44-AA6E-155DCE67F8A5}" type="pres">
      <dgm:prSet presAssocID="{604E75C0-78A3-4946-819E-94017B3B26B7}" presName="parentText" presStyleLbl="node1" presStyleIdx="2" presStyleCnt="5">
        <dgm:presLayoutVars>
          <dgm:chMax val="0"/>
          <dgm:bulletEnabled val="1"/>
        </dgm:presLayoutVars>
      </dgm:prSet>
      <dgm:spPr/>
    </dgm:pt>
    <dgm:pt modelId="{295CCFBA-1914-4AED-A29C-1C804C24F6BC}" type="pres">
      <dgm:prSet presAssocID="{604E75C0-78A3-4946-819E-94017B3B26B7}" presName="negativeSpace" presStyleCnt="0"/>
      <dgm:spPr/>
    </dgm:pt>
    <dgm:pt modelId="{BCC6A850-7E33-480E-B718-7F90DCDC64F0}" type="pres">
      <dgm:prSet presAssocID="{604E75C0-78A3-4946-819E-94017B3B26B7}" presName="childText" presStyleLbl="conFgAcc1" presStyleIdx="2" presStyleCnt="5">
        <dgm:presLayoutVars>
          <dgm:bulletEnabled val="1"/>
        </dgm:presLayoutVars>
      </dgm:prSet>
      <dgm:spPr/>
    </dgm:pt>
    <dgm:pt modelId="{4A7A185B-DE34-4437-A5FF-C7F86958B075}" type="pres">
      <dgm:prSet presAssocID="{17D77A40-B0C6-4F3B-9B86-EFFE4A014B2B}" presName="spaceBetweenRectangles" presStyleCnt="0"/>
      <dgm:spPr/>
    </dgm:pt>
    <dgm:pt modelId="{E132DC14-9851-48FF-A0F4-898CBFA79487}" type="pres">
      <dgm:prSet presAssocID="{2C10C1CE-4BE5-45E6-9E06-2107F68586E5}" presName="parentLin" presStyleCnt="0"/>
      <dgm:spPr/>
    </dgm:pt>
    <dgm:pt modelId="{CD97A6B2-E93E-4708-8E02-614881CD3E9A}" type="pres">
      <dgm:prSet presAssocID="{2C10C1CE-4BE5-45E6-9E06-2107F68586E5}" presName="parentLeftMargin" presStyleLbl="node1" presStyleIdx="2" presStyleCnt="5"/>
      <dgm:spPr/>
    </dgm:pt>
    <dgm:pt modelId="{97FAF1A5-D12D-418D-9492-FDC35FFD5922}" type="pres">
      <dgm:prSet presAssocID="{2C10C1CE-4BE5-45E6-9E06-2107F68586E5}" presName="parentText" presStyleLbl="node1" presStyleIdx="3" presStyleCnt="5">
        <dgm:presLayoutVars>
          <dgm:chMax val="0"/>
          <dgm:bulletEnabled val="1"/>
        </dgm:presLayoutVars>
      </dgm:prSet>
      <dgm:spPr/>
    </dgm:pt>
    <dgm:pt modelId="{8922402E-8911-46AF-B832-DD2400DA1EA5}" type="pres">
      <dgm:prSet presAssocID="{2C10C1CE-4BE5-45E6-9E06-2107F68586E5}" presName="negativeSpace" presStyleCnt="0"/>
      <dgm:spPr/>
    </dgm:pt>
    <dgm:pt modelId="{216D9572-DAA1-4BCB-BBCD-50B16781029D}" type="pres">
      <dgm:prSet presAssocID="{2C10C1CE-4BE5-45E6-9E06-2107F68586E5}" presName="childText" presStyleLbl="conFgAcc1" presStyleIdx="3" presStyleCnt="5">
        <dgm:presLayoutVars>
          <dgm:bulletEnabled val="1"/>
        </dgm:presLayoutVars>
      </dgm:prSet>
      <dgm:spPr/>
    </dgm:pt>
    <dgm:pt modelId="{C9DFCB8F-1F2A-4893-B91B-CD188EFCD3D5}" type="pres">
      <dgm:prSet presAssocID="{CAF3FB87-8635-4858-8166-7CAEAF234814}" presName="spaceBetweenRectangles" presStyleCnt="0"/>
      <dgm:spPr/>
    </dgm:pt>
    <dgm:pt modelId="{E6FD1F2F-D7DD-48E6-9E02-F62223B5CE47}" type="pres">
      <dgm:prSet presAssocID="{F9CEB3DD-E1C6-409B-9761-0386C20F90AE}" presName="parentLin" presStyleCnt="0"/>
      <dgm:spPr/>
    </dgm:pt>
    <dgm:pt modelId="{FC0D5F62-84DF-4242-BA2F-8C7768C83F31}" type="pres">
      <dgm:prSet presAssocID="{F9CEB3DD-E1C6-409B-9761-0386C20F90AE}" presName="parentLeftMargin" presStyleLbl="node1" presStyleIdx="3" presStyleCnt="5"/>
      <dgm:spPr/>
    </dgm:pt>
    <dgm:pt modelId="{8D4AE062-674E-4475-9212-E508B102F6CF}" type="pres">
      <dgm:prSet presAssocID="{F9CEB3DD-E1C6-409B-9761-0386C20F90AE}" presName="parentText" presStyleLbl="node1" presStyleIdx="4" presStyleCnt="5">
        <dgm:presLayoutVars>
          <dgm:chMax val="0"/>
          <dgm:bulletEnabled val="1"/>
        </dgm:presLayoutVars>
      </dgm:prSet>
      <dgm:spPr/>
    </dgm:pt>
    <dgm:pt modelId="{932D27D1-867A-4CA4-BDE3-83BAA8C331BF}" type="pres">
      <dgm:prSet presAssocID="{F9CEB3DD-E1C6-409B-9761-0386C20F90AE}" presName="negativeSpace" presStyleCnt="0"/>
      <dgm:spPr/>
    </dgm:pt>
    <dgm:pt modelId="{CDFEB751-2998-4616-B747-0C6AB8772ECA}" type="pres">
      <dgm:prSet presAssocID="{F9CEB3DD-E1C6-409B-9761-0386C20F90AE}" presName="childText" presStyleLbl="conFgAcc1" presStyleIdx="4" presStyleCnt="5">
        <dgm:presLayoutVars>
          <dgm:bulletEnabled val="1"/>
        </dgm:presLayoutVars>
      </dgm:prSet>
      <dgm:spPr/>
    </dgm:pt>
  </dgm:ptLst>
  <dgm:cxnLst>
    <dgm:cxn modelId="{2BD4EF02-B0D5-45BF-A536-9464A827166F}" srcId="{8186BAD2-54A2-41CB-8E10-870B1DCB69C2}" destId="{604E75C0-78A3-4946-819E-94017B3B26B7}" srcOrd="2" destOrd="0" parTransId="{72114BD4-E742-4AC0-96B5-C209B4D0B3AA}" sibTransId="{17D77A40-B0C6-4F3B-9B86-EFFE4A014B2B}"/>
    <dgm:cxn modelId="{CBA19E04-2BFF-4810-ABDD-4B49B4A2B114}" type="presOf" srcId="{4B741740-A496-4776-9A26-E2A7DD460FA0}" destId="{A162CC77-9180-4E68-9BAD-3A308B951D76}" srcOrd="1" destOrd="0" presId="urn:microsoft.com/office/officeart/2005/8/layout/list1"/>
    <dgm:cxn modelId="{5D37C025-22C8-41E8-B843-52346DC5E9F2}" type="presOf" srcId="{F9CEB3DD-E1C6-409B-9761-0386C20F90AE}" destId="{FC0D5F62-84DF-4242-BA2F-8C7768C83F31}" srcOrd="0" destOrd="0" presId="urn:microsoft.com/office/officeart/2005/8/layout/list1"/>
    <dgm:cxn modelId="{D2BEAC35-1DF2-4456-981E-6F5D151FEA78}" type="presOf" srcId="{FA5FEDA3-9510-4588-8E3F-3DC49516DF51}" destId="{206380BC-06EB-4A36-BEFE-3E7658ED251B}" srcOrd="0" destOrd="0" presId="urn:microsoft.com/office/officeart/2005/8/layout/list1"/>
    <dgm:cxn modelId="{7053D05F-0B89-4847-A800-223FE60E674D}" type="presOf" srcId="{604E75C0-78A3-4946-819E-94017B3B26B7}" destId="{CF48534A-1637-41C8-9303-F786FBFEE776}" srcOrd="0" destOrd="0" presId="urn:microsoft.com/office/officeart/2005/8/layout/list1"/>
    <dgm:cxn modelId="{6BDC5E60-324D-4656-A209-A60E1EB5CFDF}" type="presOf" srcId="{8186BAD2-54A2-41CB-8E10-870B1DCB69C2}" destId="{7C9E6018-721F-4846-8F10-49DB1E26B31A}" srcOrd="0" destOrd="0" presId="urn:microsoft.com/office/officeart/2005/8/layout/list1"/>
    <dgm:cxn modelId="{44A57242-13AD-45DB-97EC-CAB5F464C684}" type="presOf" srcId="{F9CEB3DD-E1C6-409B-9761-0386C20F90AE}" destId="{8D4AE062-674E-4475-9212-E508B102F6CF}" srcOrd="1" destOrd="0" presId="urn:microsoft.com/office/officeart/2005/8/layout/list1"/>
    <dgm:cxn modelId="{EA88DD71-1272-4A43-8641-BC25AA505BF4}" srcId="{8186BAD2-54A2-41CB-8E10-870B1DCB69C2}" destId="{F9CEB3DD-E1C6-409B-9761-0386C20F90AE}" srcOrd="4" destOrd="0" parTransId="{98D7352B-BF12-4C83-B522-FB85D1A34DB7}" sibTransId="{46EFBE34-B40E-4BCB-A154-4545B3908231}"/>
    <dgm:cxn modelId="{46F39E55-9B60-4886-826E-40AC38CDE344}" type="presOf" srcId="{4B741740-A496-4776-9A26-E2A7DD460FA0}" destId="{0E3CC0D9-80CE-4D1A-A1B7-270ED5E9F3BD}" srcOrd="0" destOrd="0" presId="urn:microsoft.com/office/officeart/2005/8/layout/list1"/>
    <dgm:cxn modelId="{D8C3968D-6FEF-4101-93E3-8893F77BCD4A}" srcId="{8186BAD2-54A2-41CB-8E10-870B1DCB69C2}" destId="{4B741740-A496-4776-9A26-E2A7DD460FA0}" srcOrd="0" destOrd="0" parTransId="{2032E8BA-458C-4F45-B882-1BA563EEF30B}" sibTransId="{CAF6644F-DC12-4476-8944-5DA25649C1D5}"/>
    <dgm:cxn modelId="{0F3672C2-D3E0-42F2-822D-20968DAAC983}" type="presOf" srcId="{2C10C1CE-4BE5-45E6-9E06-2107F68586E5}" destId="{97FAF1A5-D12D-418D-9492-FDC35FFD5922}" srcOrd="1" destOrd="0" presId="urn:microsoft.com/office/officeart/2005/8/layout/list1"/>
    <dgm:cxn modelId="{630C4BC5-D6E6-4E00-B547-E666EDB6611E}" type="presOf" srcId="{FA5FEDA3-9510-4588-8E3F-3DC49516DF51}" destId="{A117AC88-4912-487D-801E-1F70525B6E64}" srcOrd="1" destOrd="0" presId="urn:microsoft.com/office/officeart/2005/8/layout/list1"/>
    <dgm:cxn modelId="{947583EE-138D-4F03-A1E5-BB30F89DC77C}" type="presOf" srcId="{604E75C0-78A3-4946-819E-94017B3B26B7}" destId="{73E6011D-7561-4D44-AA6E-155DCE67F8A5}" srcOrd="1" destOrd="0" presId="urn:microsoft.com/office/officeart/2005/8/layout/list1"/>
    <dgm:cxn modelId="{EED50BF7-ED1E-48D1-9FA9-D1B3F89A3D50}" srcId="{8186BAD2-54A2-41CB-8E10-870B1DCB69C2}" destId="{FA5FEDA3-9510-4588-8E3F-3DC49516DF51}" srcOrd="1" destOrd="0" parTransId="{84F193DF-A31D-4F99-8D51-41043650C768}" sibTransId="{E165EF07-4050-4482-9939-7272743E77B5}"/>
    <dgm:cxn modelId="{1E7B83F8-DE47-408B-866A-9F1E3300792C}" type="presOf" srcId="{2C10C1CE-4BE5-45E6-9E06-2107F68586E5}" destId="{CD97A6B2-E93E-4708-8E02-614881CD3E9A}" srcOrd="0" destOrd="0" presId="urn:microsoft.com/office/officeart/2005/8/layout/list1"/>
    <dgm:cxn modelId="{BC115BFD-DB48-411D-A8A8-7E3FC341FEEC}" srcId="{8186BAD2-54A2-41CB-8E10-870B1DCB69C2}" destId="{2C10C1CE-4BE5-45E6-9E06-2107F68586E5}" srcOrd="3" destOrd="0" parTransId="{77FEB43D-A0B2-4801-868F-359DC3186C69}" sibTransId="{CAF3FB87-8635-4858-8166-7CAEAF234814}"/>
    <dgm:cxn modelId="{5155654F-BF0A-4F8F-B9E4-A5D591F0EB9E}" type="presParOf" srcId="{7C9E6018-721F-4846-8F10-49DB1E26B31A}" destId="{B478999E-CA42-4D5D-A068-EDDB7912318D}" srcOrd="0" destOrd="0" presId="urn:microsoft.com/office/officeart/2005/8/layout/list1"/>
    <dgm:cxn modelId="{D1FBF829-C951-45DE-AC93-4831546942A6}" type="presParOf" srcId="{B478999E-CA42-4D5D-A068-EDDB7912318D}" destId="{0E3CC0D9-80CE-4D1A-A1B7-270ED5E9F3BD}" srcOrd="0" destOrd="0" presId="urn:microsoft.com/office/officeart/2005/8/layout/list1"/>
    <dgm:cxn modelId="{89C092FA-753A-432A-B65B-7CD5BF7D6B49}" type="presParOf" srcId="{B478999E-CA42-4D5D-A068-EDDB7912318D}" destId="{A162CC77-9180-4E68-9BAD-3A308B951D76}" srcOrd="1" destOrd="0" presId="urn:microsoft.com/office/officeart/2005/8/layout/list1"/>
    <dgm:cxn modelId="{8B863708-1E60-4BA6-815A-070C2BB20293}" type="presParOf" srcId="{7C9E6018-721F-4846-8F10-49DB1E26B31A}" destId="{204C72FF-82D2-4B12-A85E-D4B52F9CD80B}" srcOrd="1" destOrd="0" presId="urn:microsoft.com/office/officeart/2005/8/layout/list1"/>
    <dgm:cxn modelId="{997D98D5-4B7D-430E-8B4F-DB438B92B401}" type="presParOf" srcId="{7C9E6018-721F-4846-8F10-49DB1E26B31A}" destId="{1EFCAF7A-0D3D-4FF9-BD92-8ED12F427652}" srcOrd="2" destOrd="0" presId="urn:microsoft.com/office/officeart/2005/8/layout/list1"/>
    <dgm:cxn modelId="{7FA0963A-E82B-4332-849C-B746F3A69770}" type="presParOf" srcId="{7C9E6018-721F-4846-8F10-49DB1E26B31A}" destId="{A55E7A78-548D-47E0-8766-6364A0029695}" srcOrd="3" destOrd="0" presId="urn:microsoft.com/office/officeart/2005/8/layout/list1"/>
    <dgm:cxn modelId="{EED26357-C734-4493-84D3-2FCA8B196253}" type="presParOf" srcId="{7C9E6018-721F-4846-8F10-49DB1E26B31A}" destId="{8AC3DF59-8B08-4832-A90E-86E4E357B67D}" srcOrd="4" destOrd="0" presId="urn:microsoft.com/office/officeart/2005/8/layout/list1"/>
    <dgm:cxn modelId="{59816599-3EE7-48D3-ADF1-5481AFA0D9C8}" type="presParOf" srcId="{8AC3DF59-8B08-4832-A90E-86E4E357B67D}" destId="{206380BC-06EB-4A36-BEFE-3E7658ED251B}" srcOrd="0" destOrd="0" presId="urn:microsoft.com/office/officeart/2005/8/layout/list1"/>
    <dgm:cxn modelId="{4CDA79CE-A9CE-4A6B-9364-22D04CD5F9B6}" type="presParOf" srcId="{8AC3DF59-8B08-4832-A90E-86E4E357B67D}" destId="{A117AC88-4912-487D-801E-1F70525B6E64}" srcOrd="1" destOrd="0" presId="urn:microsoft.com/office/officeart/2005/8/layout/list1"/>
    <dgm:cxn modelId="{680A5D79-46A7-4353-A020-C64EC027AA45}" type="presParOf" srcId="{7C9E6018-721F-4846-8F10-49DB1E26B31A}" destId="{F65CD4B3-3DAC-42E6-AF6E-AB4A34ED459F}" srcOrd="5" destOrd="0" presId="urn:microsoft.com/office/officeart/2005/8/layout/list1"/>
    <dgm:cxn modelId="{EE01A405-7846-4A4F-8053-7235A4D95095}" type="presParOf" srcId="{7C9E6018-721F-4846-8F10-49DB1E26B31A}" destId="{C92880CC-8C7F-4CBB-AEDC-9FAB68ACB39F}" srcOrd="6" destOrd="0" presId="urn:microsoft.com/office/officeart/2005/8/layout/list1"/>
    <dgm:cxn modelId="{FE88390A-C202-4252-A6DF-03FB9E0C5B78}" type="presParOf" srcId="{7C9E6018-721F-4846-8F10-49DB1E26B31A}" destId="{51C13DB9-B016-45CE-8AF3-ECD270AD8531}" srcOrd="7" destOrd="0" presId="urn:microsoft.com/office/officeart/2005/8/layout/list1"/>
    <dgm:cxn modelId="{388EE3B1-48AE-463A-8E27-93A57350560B}" type="presParOf" srcId="{7C9E6018-721F-4846-8F10-49DB1E26B31A}" destId="{B0643DCA-D135-434A-A34A-F03A855A94E4}" srcOrd="8" destOrd="0" presId="urn:microsoft.com/office/officeart/2005/8/layout/list1"/>
    <dgm:cxn modelId="{DD2124BB-C5E5-4359-8313-A6AEE0A7D12E}" type="presParOf" srcId="{B0643DCA-D135-434A-A34A-F03A855A94E4}" destId="{CF48534A-1637-41C8-9303-F786FBFEE776}" srcOrd="0" destOrd="0" presId="urn:microsoft.com/office/officeart/2005/8/layout/list1"/>
    <dgm:cxn modelId="{DB85D5AB-7AAF-4A2D-84F3-9BA7FB4601E6}" type="presParOf" srcId="{B0643DCA-D135-434A-A34A-F03A855A94E4}" destId="{73E6011D-7561-4D44-AA6E-155DCE67F8A5}" srcOrd="1" destOrd="0" presId="urn:microsoft.com/office/officeart/2005/8/layout/list1"/>
    <dgm:cxn modelId="{5F1397C5-B6EF-4FE6-8997-D654FE6E6C7B}" type="presParOf" srcId="{7C9E6018-721F-4846-8F10-49DB1E26B31A}" destId="{295CCFBA-1914-4AED-A29C-1C804C24F6BC}" srcOrd="9" destOrd="0" presId="urn:microsoft.com/office/officeart/2005/8/layout/list1"/>
    <dgm:cxn modelId="{282ABF98-74C3-4429-B05D-FD58375A563A}" type="presParOf" srcId="{7C9E6018-721F-4846-8F10-49DB1E26B31A}" destId="{BCC6A850-7E33-480E-B718-7F90DCDC64F0}" srcOrd="10" destOrd="0" presId="urn:microsoft.com/office/officeart/2005/8/layout/list1"/>
    <dgm:cxn modelId="{003C9548-1523-4838-B00C-56D69DA1B610}" type="presParOf" srcId="{7C9E6018-721F-4846-8F10-49DB1E26B31A}" destId="{4A7A185B-DE34-4437-A5FF-C7F86958B075}" srcOrd="11" destOrd="0" presId="urn:microsoft.com/office/officeart/2005/8/layout/list1"/>
    <dgm:cxn modelId="{688EE23A-22C1-48E4-95DA-4979C4A700E6}" type="presParOf" srcId="{7C9E6018-721F-4846-8F10-49DB1E26B31A}" destId="{E132DC14-9851-48FF-A0F4-898CBFA79487}" srcOrd="12" destOrd="0" presId="urn:microsoft.com/office/officeart/2005/8/layout/list1"/>
    <dgm:cxn modelId="{3A2907DD-5734-4E8C-8F19-13D9FAEEDA29}" type="presParOf" srcId="{E132DC14-9851-48FF-A0F4-898CBFA79487}" destId="{CD97A6B2-E93E-4708-8E02-614881CD3E9A}" srcOrd="0" destOrd="0" presId="urn:microsoft.com/office/officeart/2005/8/layout/list1"/>
    <dgm:cxn modelId="{1FC5CB2F-FD7F-495F-8EFA-38B97D0BF05D}" type="presParOf" srcId="{E132DC14-9851-48FF-A0F4-898CBFA79487}" destId="{97FAF1A5-D12D-418D-9492-FDC35FFD5922}" srcOrd="1" destOrd="0" presId="urn:microsoft.com/office/officeart/2005/8/layout/list1"/>
    <dgm:cxn modelId="{AF21503F-66B8-4CD4-BEA1-295CEB84CB9D}" type="presParOf" srcId="{7C9E6018-721F-4846-8F10-49DB1E26B31A}" destId="{8922402E-8911-46AF-B832-DD2400DA1EA5}" srcOrd="13" destOrd="0" presId="urn:microsoft.com/office/officeart/2005/8/layout/list1"/>
    <dgm:cxn modelId="{798CE3D7-5ED7-44E9-AB65-F9155351C2F6}" type="presParOf" srcId="{7C9E6018-721F-4846-8F10-49DB1E26B31A}" destId="{216D9572-DAA1-4BCB-BBCD-50B16781029D}" srcOrd="14" destOrd="0" presId="urn:microsoft.com/office/officeart/2005/8/layout/list1"/>
    <dgm:cxn modelId="{3FB897FF-8539-4FB0-88B6-9D6C60646192}" type="presParOf" srcId="{7C9E6018-721F-4846-8F10-49DB1E26B31A}" destId="{C9DFCB8F-1F2A-4893-B91B-CD188EFCD3D5}" srcOrd="15" destOrd="0" presId="urn:microsoft.com/office/officeart/2005/8/layout/list1"/>
    <dgm:cxn modelId="{41F7039F-BF17-4521-B61D-99EA5F57C36F}" type="presParOf" srcId="{7C9E6018-721F-4846-8F10-49DB1E26B31A}" destId="{E6FD1F2F-D7DD-48E6-9E02-F62223B5CE47}" srcOrd="16" destOrd="0" presId="urn:microsoft.com/office/officeart/2005/8/layout/list1"/>
    <dgm:cxn modelId="{F1B5D5E4-DA46-4073-8FA8-6CFA5F1CAEAF}" type="presParOf" srcId="{E6FD1F2F-D7DD-48E6-9E02-F62223B5CE47}" destId="{FC0D5F62-84DF-4242-BA2F-8C7768C83F31}" srcOrd="0" destOrd="0" presId="urn:microsoft.com/office/officeart/2005/8/layout/list1"/>
    <dgm:cxn modelId="{62EC0847-768E-431C-94C6-BA2BE0E31E5B}" type="presParOf" srcId="{E6FD1F2F-D7DD-48E6-9E02-F62223B5CE47}" destId="{8D4AE062-674E-4475-9212-E508B102F6CF}" srcOrd="1" destOrd="0" presId="urn:microsoft.com/office/officeart/2005/8/layout/list1"/>
    <dgm:cxn modelId="{28CBD21B-BC16-4448-A3B0-655E60477A0E}" type="presParOf" srcId="{7C9E6018-721F-4846-8F10-49DB1E26B31A}" destId="{932D27D1-867A-4CA4-BDE3-83BAA8C331BF}" srcOrd="17" destOrd="0" presId="urn:microsoft.com/office/officeart/2005/8/layout/list1"/>
    <dgm:cxn modelId="{E519788D-CDDE-4425-BA0F-A373FBAA87E6}" type="presParOf" srcId="{7C9E6018-721F-4846-8F10-49DB1E26B31A}" destId="{CDFEB751-2998-4616-B747-0C6AB8772ECA}"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705ACE-6659-4ED1-BF59-93C3CCE0FC86}" type="doc">
      <dgm:prSet loTypeId="urn:microsoft.com/office/officeart/2005/8/layout/cycle3" loCatId="cycle" qsTypeId="urn:microsoft.com/office/officeart/2005/8/quickstyle/simple3" qsCatId="simple" csTypeId="urn:microsoft.com/office/officeart/2005/8/colors/colorful5" csCatId="colorful"/>
      <dgm:spPr/>
      <dgm:t>
        <a:bodyPr/>
        <a:lstStyle/>
        <a:p>
          <a:endParaRPr lang="en-US"/>
        </a:p>
      </dgm:t>
    </dgm:pt>
    <dgm:pt modelId="{B5142347-919F-4D1D-825D-D240E1D1AC05}">
      <dgm:prSet/>
      <dgm:spPr/>
      <dgm:t>
        <a:bodyPr/>
        <a:lstStyle/>
        <a:p>
          <a:r>
            <a:rPr lang="en-GB" b="0" i="0"/>
            <a:t>Environmental: </a:t>
          </a:r>
          <a:endParaRPr lang="en-US"/>
        </a:p>
      </dgm:t>
    </dgm:pt>
    <dgm:pt modelId="{FBA077E7-0282-4226-8BE9-F6F01A534F15}" type="parTrans" cxnId="{51DE7C7B-7626-4A8C-BECE-872F259E9BF6}">
      <dgm:prSet/>
      <dgm:spPr/>
      <dgm:t>
        <a:bodyPr/>
        <a:lstStyle/>
        <a:p>
          <a:endParaRPr lang="en-US"/>
        </a:p>
      </dgm:t>
    </dgm:pt>
    <dgm:pt modelId="{2AB29A5F-382E-419C-B220-4F95F0F1028F}" type="sibTrans" cxnId="{51DE7C7B-7626-4A8C-BECE-872F259E9BF6}">
      <dgm:prSet/>
      <dgm:spPr/>
      <dgm:t>
        <a:bodyPr/>
        <a:lstStyle/>
        <a:p>
          <a:endParaRPr lang="en-US"/>
        </a:p>
      </dgm:t>
    </dgm:pt>
    <dgm:pt modelId="{35C9CD75-7C1B-4A18-A9F5-372C73783265}">
      <dgm:prSet/>
      <dgm:spPr/>
      <dgm:t>
        <a:bodyPr/>
        <a:lstStyle/>
        <a:p>
          <a:r>
            <a:rPr lang="en-GB" b="0" i="0"/>
            <a:t>The natural world and the impact of human activity has on its condition, it’s a state in which the demands of the environment can be met without reducing its capacity to allow people to live well now and in the future.</a:t>
          </a:r>
          <a:endParaRPr lang="en-US"/>
        </a:p>
      </dgm:t>
    </dgm:pt>
    <dgm:pt modelId="{4E57A84D-90B1-42C2-A33F-743F98DE1693}" type="parTrans" cxnId="{5A407D09-3AAA-4C9A-B3E7-141744470A2E}">
      <dgm:prSet/>
      <dgm:spPr/>
      <dgm:t>
        <a:bodyPr/>
        <a:lstStyle/>
        <a:p>
          <a:endParaRPr lang="en-US"/>
        </a:p>
      </dgm:t>
    </dgm:pt>
    <dgm:pt modelId="{1F465A0A-2760-4E81-97F3-32FF60319D91}" type="sibTrans" cxnId="{5A407D09-3AAA-4C9A-B3E7-141744470A2E}">
      <dgm:prSet/>
      <dgm:spPr/>
      <dgm:t>
        <a:bodyPr/>
        <a:lstStyle/>
        <a:p>
          <a:endParaRPr lang="en-US"/>
        </a:p>
      </dgm:t>
    </dgm:pt>
    <dgm:pt modelId="{E632AD2C-2058-42F5-9D07-0727D3606CF8}">
      <dgm:prSet/>
      <dgm:spPr/>
      <dgm:t>
        <a:bodyPr/>
        <a:lstStyle/>
        <a:p>
          <a:r>
            <a:rPr lang="en-GB" b="0" i="0"/>
            <a:t>Sustainability:</a:t>
          </a:r>
          <a:endParaRPr lang="en-US"/>
        </a:p>
      </dgm:t>
    </dgm:pt>
    <dgm:pt modelId="{CC4BAB66-25EB-4106-9987-E4FF70DFA3D0}" type="parTrans" cxnId="{8B3F40A7-3B53-4961-9BE6-2035A657E61D}">
      <dgm:prSet/>
      <dgm:spPr/>
      <dgm:t>
        <a:bodyPr/>
        <a:lstStyle/>
        <a:p>
          <a:endParaRPr lang="en-US"/>
        </a:p>
      </dgm:t>
    </dgm:pt>
    <dgm:pt modelId="{8E2E86EA-DD5E-45F2-AD9F-4A91D9218AEC}" type="sibTrans" cxnId="{8B3F40A7-3B53-4961-9BE6-2035A657E61D}">
      <dgm:prSet/>
      <dgm:spPr/>
      <dgm:t>
        <a:bodyPr/>
        <a:lstStyle/>
        <a:p>
          <a:endParaRPr lang="en-US"/>
        </a:p>
      </dgm:t>
    </dgm:pt>
    <dgm:pt modelId="{16767A45-0B45-4812-8053-BB6714B2618B}">
      <dgm:prSet/>
      <dgm:spPr/>
      <dgm:t>
        <a:bodyPr/>
        <a:lstStyle/>
        <a:p>
          <a:r>
            <a:rPr lang="en-GB" b="0" i="0"/>
            <a:t>Able to be maintained at a certain rate or level causing little or no damage to environment and therefore able to continue to for a long time avoiding depletion of natural re sources </a:t>
          </a:r>
          <a:endParaRPr lang="en-US"/>
        </a:p>
      </dgm:t>
    </dgm:pt>
    <dgm:pt modelId="{830C7BBF-831A-4595-A183-6C809A6C303E}" type="parTrans" cxnId="{D9F22E98-61DC-4034-B81C-08BC1996AA15}">
      <dgm:prSet/>
      <dgm:spPr/>
      <dgm:t>
        <a:bodyPr/>
        <a:lstStyle/>
        <a:p>
          <a:endParaRPr lang="en-US"/>
        </a:p>
      </dgm:t>
    </dgm:pt>
    <dgm:pt modelId="{36E5F0A6-0857-426F-AAF0-37D0B1539D0F}" type="sibTrans" cxnId="{D9F22E98-61DC-4034-B81C-08BC1996AA15}">
      <dgm:prSet/>
      <dgm:spPr/>
      <dgm:t>
        <a:bodyPr/>
        <a:lstStyle/>
        <a:p>
          <a:endParaRPr lang="en-US"/>
        </a:p>
      </dgm:t>
    </dgm:pt>
    <dgm:pt modelId="{9BE566AA-D045-4E9D-8562-F9C757B85D65}" type="pres">
      <dgm:prSet presAssocID="{26705ACE-6659-4ED1-BF59-93C3CCE0FC86}" presName="Name0" presStyleCnt="0">
        <dgm:presLayoutVars>
          <dgm:dir/>
          <dgm:resizeHandles val="exact"/>
        </dgm:presLayoutVars>
      </dgm:prSet>
      <dgm:spPr/>
    </dgm:pt>
    <dgm:pt modelId="{95E7B592-8BB4-4315-B356-BACA6B6E003C}" type="pres">
      <dgm:prSet presAssocID="{26705ACE-6659-4ED1-BF59-93C3CCE0FC86}" presName="cycle" presStyleCnt="0"/>
      <dgm:spPr/>
    </dgm:pt>
    <dgm:pt modelId="{51983ADA-74F5-4650-915C-EC137A913FA2}" type="pres">
      <dgm:prSet presAssocID="{B5142347-919F-4D1D-825D-D240E1D1AC05}" presName="nodeFirstNode" presStyleLbl="node1" presStyleIdx="0" presStyleCnt="3">
        <dgm:presLayoutVars>
          <dgm:bulletEnabled val="1"/>
        </dgm:presLayoutVars>
      </dgm:prSet>
      <dgm:spPr/>
    </dgm:pt>
    <dgm:pt modelId="{9DE5EED3-94ED-42E7-8DE0-49F26ED74191}" type="pres">
      <dgm:prSet presAssocID="{2AB29A5F-382E-419C-B220-4F95F0F1028F}" presName="sibTransFirstNode" presStyleLbl="bgShp" presStyleIdx="0" presStyleCnt="1"/>
      <dgm:spPr/>
    </dgm:pt>
    <dgm:pt modelId="{5E45DD4C-7C4E-4222-921C-7B99887A9EBB}" type="pres">
      <dgm:prSet presAssocID="{35C9CD75-7C1B-4A18-A9F5-372C73783265}" presName="nodeFollowingNodes" presStyleLbl="node1" presStyleIdx="1" presStyleCnt="3">
        <dgm:presLayoutVars>
          <dgm:bulletEnabled val="1"/>
        </dgm:presLayoutVars>
      </dgm:prSet>
      <dgm:spPr/>
    </dgm:pt>
    <dgm:pt modelId="{41175F27-5E1D-449E-B358-C9C1446F55D9}" type="pres">
      <dgm:prSet presAssocID="{16767A45-0B45-4812-8053-BB6714B2618B}" presName="nodeFollowingNodes" presStyleLbl="node1" presStyleIdx="2" presStyleCnt="3">
        <dgm:presLayoutVars>
          <dgm:bulletEnabled val="1"/>
        </dgm:presLayoutVars>
      </dgm:prSet>
      <dgm:spPr/>
    </dgm:pt>
  </dgm:ptLst>
  <dgm:cxnLst>
    <dgm:cxn modelId="{5A407D09-3AAA-4C9A-B3E7-141744470A2E}" srcId="{26705ACE-6659-4ED1-BF59-93C3CCE0FC86}" destId="{35C9CD75-7C1B-4A18-A9F5-372C73783265}" srcOrd="1" destOrd="0" parTransId="{4E57A84D-90B1-42C2-A33F-743F98DE1693}" sibTransId="{1F465A0A-2760-4E81-97F3-32FF60319D91}"/>
    <dgm:cxn modelId="{17EA390C-4CDB-4197-88B7-DD5AD571CB41}" type="presOf" srcId="{2AB29A5F-382E-419C-B220-4F95F0F1028F}" destId="{9DE5EED3-94ED-42E7-8DE0-49F26ED74191}" srcOrd="0" destOrd="0" presId="urn:microsoft.com/office/officeart/2005/8/layout/cycle3"/>
    <dgm:cxn modelId="{CE0BDF3D-3363-4B7D-BB00-0DA8946CDB36}" type="presOf" srcId="{B5142347-919F-4D1D-825D-D240E1D1AC05}" destId="{51983ADA-74F5-4650-915C-EC137A913FA2}" srcOrd="0" destOrd="0" presId="urn:microsoft.com/office/officeart/2005/8/layout/cycle3"/>
    <dgm:cxn modelId="{8D59113F-FCD8-4C91-9E57-F6EEE4FFFCD4}" type="presOf" srcId="{26705ACE-6659-4ED1-BF59-93C3CCE0FC86}" destId="{9BE566AA-D045-4E9D-8562-F9C757B85D65}" srcOrd="0" destOrd="0" presId="urn:microsoft.com/office/officeart/2005/8/layout/cycle3"/>
    <dgm:cxn modelId="{51DE7C7B-7626-4A8C-BECE-872F259E9BF6}" srcId="{26705ACE-6659-4ED1-BF59-93C3CCE0FC86}" destId="{B5142347-919F-4D1D-825D-D240E1D1AC05}" srcOrd="0" destOrd="0" parTransId="{FBA077E7-0282-4226-8BE9-F6F01A534F15}" sibTransId="{2AB29A5F-382E-419C-B220-4F95F0F1028F}"/>
    <dgm:cxn modelId="{F462C97D-22E0-4C58-8103-C56A77C4E546}" type="presOf" srcId="{16767A45-0B45-4812-8053-BB6714B2618B}" destId="{41175F27-5E1D-449E-B358-C9C1446F55D9}" srcOrd="0" destOrd="0" presId="urn:microsoft.com/office/officeart/2005/8/layout/cycle3"/>
    <dgm:cxn modelId="{D9F22E98-61DC-4034-B81C-08BC1996AA15}" srcId="{26705ACE-6659-4ED1-BF59-93C3CCE0FC86}" destId="{16767A45-0B45-4812-8053-BB6714B2618B}" srcOrd="2" destOrd="0" parTransId="{830C7BBF-831A-4595-A183-6C809A6C303E}" sibTransId="{36E5F0A6-0857-426F-AAF0-37D0B1539D0F}"/>
    <dgm:cxn modelId="{8B3F40A7-3B53-4961-9BE6-2035A657E61D}" srcId="{35C9CD75-7C1B-4A18-A9F5-372C73783265}" destId="{E632AD2C-2058-42F5-9D07-0727D3606CF8}" srcOrd="0" destOrd="0" parTransId="{CC4BAB66-25EB-4106-9987-E4FF70DFA3D0}" sibTransId="{8E2E86EA-DD5E-45F2-AD9F-4A91D9218AEC}"/>
    <dgm:cxn modelId="{61B448B1-8D15-4C1F-AD39-06A1C32BB395}" type="presOf" srcId="{E632AD2C-2058-42F5-9D07-0727D3606CF8}" destId="{5E45DD4C-7C4E-4222-921C-7B99887A9EBB}" srcOrd="0" destOrd="1" presId="urn:microsoft.com/office/officeart/2005/8/layout/cycle3"/>
    <dgm:cxn modelId="{2155C2F9-0208-4E03-930F-3A3E1AAB6560}" type="presOf" srcId="{35C9CD75-7C1B-4A18-A9F5-372C73783265}" destId="{5E45DD4C-7C4E-4222-921C-7B99887A9EBB}" srcOrd="0" destOrd="0" presId="urn:microsoft.com/office/officeart/2005/8/layout/cycle3"/>
    <dgm:cxn modelId="{96E8385F-F126-491F-895F-9DBE0394A3B9}" type="presParOf" srcId="{9BE566AA-D045-4E9D-8562-F9C757B85D65}" destId="{95E7B592-8BB4-4315-B356-BACA6B6E003C}" srcOrd="0" destOrd="0" presId="urn:microsoft.com/office/officeart/2005/8/layout/cycle3"/>
    <dgm:cxn modelId="{AD1B2CF6-83F8-4341-90D6-2A8B9067F78D}" type="presParOf" srcId="{95E7B592-8BB4-4315-B356-BACA6B6E003C}" destId="{51983ADA-74F5-4650-915C-EC137A913FA2}" srcOrd="0" destOrd="0" presId="urn:microsoft.com/office/officeart/2005/8/layout/cycle3"/>
    <dgm:cxn modelId="{86CF3661-A322-400D-A9AD-67536402104A}" type="presParOf" srcId="{95E7B592-8BB4-4315-B356-BACA6B6E003C}" destId="{9DE5EED3-94ED-42E7-8DE0-49F26ED74191}" srcOrd="1" destOrd="0" presId="urn:microsoft.com/office/officeart/2005/8/layout/cycle3"/>
    <dgm:cxn modelId="{97B6AE85-2B64-489F-8731-7D8A0FDFA8DA}" type="presParOf" srcId="{95E7B592-8BB4-4315-B356-BACA6B6E003C}" destId="{5E45DD4C-7C4E-4222-921C-7B99887A9EBB}" srcOrd="2" destOrd="0" presId="urn:microsoft.com/office/officeart/2005/8/layout/cycle3"/>
    <dgm:cxn modelId="{18ED9B64-C6A3-4447-A3F6-352246175E79}" type="presParOf" srcId="{95E7B592-8BB4-4315-B356-BACA6B6E003C}" destId="{41175F27-5E1D-449E-B358-C9C1446F55D9}" srcOrd="3"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20DFCB-E23F-4721-9F23-0B6DDBD05A4F}" type="doc">
      <dgm:prSet loTypeId="urn:microsoft.com/office/officeart/2005/8/layout/cycle3" loCatId="cycle" qsTypeId="urn:microsoft.com/office/officeart/2005/8/quickstyle/simple2" qsCatId="simple" csTypeId="urn:microsoft.com/office/officeart/2005/8/colors/accent6_4" csCatId="accent6"/>
      <dgm:spPr/>
      <dgm:t>
        <a:bodyPr/>
        <a:lstStyle/>
        <a:p>
          <a:endParaRPr lang="en-US"/>
        </a:p>
      </dgm:t>
    </dgm:pt>
    <dgm:pt modelId="{82AD3CE2-2588-4691-858F-2ED6F1022685}">
      <dgm:prSet/>
      <dgm:spPr/>
      <dgm:t>
        <a:bodyPr/>
        <a:lstStyle/>
        <a:p>
          <a:r>
            <a:rPr lang="en-GB" b="0" i="0"/>
            <a:t>Opportunity:</a:t>
          </a:r>
          <a:endParaRPr lang="en-US"/>
        </a:p>
      </dgm:t>
    </dgm:pt>
    <dgm:pt modelId="{0EE7E23A-065C-4CD6-9AA6-2FEC06E081AF}" type="parTrans" cxnId="{437B57BB-A914-42D6-8FEE-38F7ED835601}">
      <dgm:prSet/>
      <dgm:spPr/>
      <dgm:t>
        <a:bodyPr/>
        <a:lstStyle/>
        <a:p>
          <a:endParaRPr lang="en-US"/>
        </a:p>
      </dgm:t>
    </dgm:pt>
    <dgm:pt modelId="{2B83105C-E3A4-4937-9EFE-65203D7A9AC4}" type="sibTrans" cxnId="{437B57BB-A914-42D6-8FEE-38F7ED835601}">
      <dgm:prSet/>
      <dgm:spPr/>
      <dgm:t>
        <a:bodyPr/>
        <a:lstStyle/>
        <a:p>
          <a:endParaRPr lang="en-US"/>
        </a:p>
      </dgm:t>
    </dgm:pt>
    <dgm:pt modelId="{F61FF3B7-7711-46F0-8C40-E490010BA200}">
      <dgm:prSet/>
      <dgm:spPr/>
      <dgm:t>
        <a:bodyPr/>
        <a:lstStyle/>
        <a:p>
          <a:r>
            <a:rPr lang="en-GB" b="0" i="0"/>
            <a:t>A place where everyone can reach full potential no barriers to entry no limit to ambition.</a:t>
          </a:r>
          <a:endParaRPr lang="en-US"/>
        </a:p>
      </dgm:t>
    </dgm:pt>
    <dgm:pt modelId="{E111134F-E05E-4D2D-8D46-2CEED0B4759D}" type="parTrans" cxnId="{FB72B81D-C923-4D47-8324-64CF40C53AA0}">
      <dgm:prSet/>
      <dgm:spPr/>
      <dgm:t>
        <a:bodyPr/>
        <a:lstStyle/>
        <a:p>
          <a:endParaRPr lang="en-US"/>
        </a:p>
      </dgm:t>
    </dgm:pt>
    <dgm:pt modelId="{139A2BBB-49B1-4C74-921B-5519BCE8954A}" type="sibTrans" cxnId="{FB72B81D-C923-4D47-8324-64CF40C53AA0}">
      <dgm:prSet/>
      <dgm:spPr/>
      <dgm:t>
        <a:bodyPr/>
        <a:lstStyle/>
        <a:p>
          <a:endParaRPr lang="en-US"/>
        </a:p>
      </dgm:t>
    </dgm:pt>
    <dgm:pt modelId="{8B611B08-B7CF-45B8-94EA-33745AAB3474}">
      <dgm:prSet/>
      <dgm:spPr/>
      <dgm:t>
        <a:bodyPr/>
        <a:lstStyle/>
        <a:p>
          <a:r>
            <a:rPr lang="en-GB" b="0" i="0"/>
            <a:t>Community:</a:t>
          </a:r>
          <a:endParaRPr lang="en-US"/>
        </a:p>
      </dgm:t>
    </dgm:pt>
    <dgm:pt modelId="{3834072E-467F-4299-A94E-3267420CE207}" type="parTrans" cxnId="{D5BB746D-8F8B-4B34-8748-0D1D6A34D965}">
      <dgm:prSet/>
      <dgm:spPr/>
      <dgm:t>
        <a:bodyPr/>
        <a:lstStyle/>
        <a:p>
          <a:endParaRPr lang="en-US"/>
        </a:p>
      </dgm:t>
    </dgm:pt>
    <dgm:pt modelId="{51360E75-87CB-4913-ABEC-C75C8144204F}" type="sibTrans" cxnId="{D5BB746D-8F8B-4B34-8748-0D1D6A34D965}">
      <dgm:prSet/>
      <dgm:spPr/>
      <dgm:t>
        <a:bodyPr/>
        <a:lstStyle/>
        <a:p>
          <a:endParaRPr lang="en-US"/>
        </a:p>
      </dgm:t>
    </dgm:pt>
    <dgm:pt modelId="{7B39F144-AEEC-431F-9933-B86D0EE96D74}">
      <dgm:prSet/>
      <dgm:spPr/>
      <dgm:t>
        <a:bodyPr/>
        <a:lstStyle/>
        <a:p>
          <a:r>
            <a:rPr lang="en-GB" b="0" i="0"/>
            <a:t>Making a meaningful contribution to the customers and communities we serve.</a:t>
          </a:r>
          <a:endParaRPr lang="en-US"/>
        </a:p>
      </dgm:t>
    </dgm:pt>
    <dgm:pt modelId="{BCDBA4FA-3D11-4D0A-AFA2-22117676FAD0}" type="parTrans" cxnId="{45ABFAE8-F40C-43C2-98AF-FE27F2E94DDB}">
      <dgm:prSet/>
      <dgm:spPr/>
      <dgm:t>
        <a:bodyPr/>
        <a:lstStyle/>
        <a:p>
          <a:endParaRPr lang="en-US"/>
        </a:p>
      </dgm:t>
    </dgm:pt>
    <dgm:pt modelId="{60E73E04-EB51-46F2-B4CF-3E3B0C7D4631}" type="sibTrans" cxnId="{45ABFAE8-F40C-43C2-98AF-FE27F2E94DDB}">
      <dgm:prSet/>
      <dgm:spPr/>
      <dgm:t>
        <a:bodyPr/>
        <a:lstStyle/>
        <a:p>
          <a:endParaRPr lang="en-US"/>
        </a:p>
      </dgm:t>
    </dgm:pt>
    <dgm:pt modelId="{7227BBC0-77B3-43CA-B62B-671F8591B662}">
      <dgm:prSet/>
      <dgm:spPr/>
      <dgm:t>
        <a:bodyPr/>
        <a:lstStyle/>
        <a:p>
          <a:r>
            <a:rPr lang="en-GB" b="0" i="0"/>
            <a:t>Responsibility:</a:t>
          </a:r>
          <a:endParaRPr lang="en-US"/>
        </a:p>
      </dgm:t>
    </dgm:pt>
    <dgm:pt modelId="{B23F3B26-C738-4EF6-864B-B2744AA417A7}" type="parTrans" cxnId="{E55FCB3D-D45E-4591-8542-CCCB72D8804B}">
      <dgm:prSet/>
      <dgm:spPr/>
      <dgm:t>
        <a:bodyPr/>
        <a:lstStyle/>
        <a:p>
          <a:endParaRPr lang="en-US"/>
        </a:p>
      </dgm:t>
    </dgm:pt>
    <dgm:pt modelId="{C7957DEC-3CA8-49EB-9C9E-7B5CAB522F28}" type="sibTrans" cxnId="{E55FCB3D-D45E-4591-8542-CCCB72D8804B}">
      <dgm:prSet/>
      <dgm:spPr/>
      <dgm:t>
        <a:bodyPr/>
        <a:lstStyle/>
        <a:p>
          <a:endParaRPr lang="en-US"/>
        </a:p>
      </dgm:t>
    </dgm:pt>
    <dgm:pt modelId="{C55ACB7B-6E23-44A3-AF2A-264F3AFA98FF}">
      <dgm:prSet/>
      <dgm:spPr/>
      <dgm:t>
        <a:bodyPr/>
        <a:lstStyle/>
        <a:p>
          <a:r>
            <a:rPr lang="en-GB" b="0" i="0"/>
            <a:t>Treating people and our planet with respect.</a:t>
          </a:r>
          <a:endParaRPr lang="en-US"/>
        </a:p>
      </dgm:t>
    </dgm:pt>
    <dgm:pt modelId="{DCBFACDC-3D81-406A-90ED-D1FB7618CA7A}" type="parTrans" cxnId="{5B5F95A3-A146-442D-93C0-8CFBEA0385DF}">
      <dgm:prSet/>
      <dgm:spPr/>
      <dgm:t>
        <a:bodyPr/>
        <a:lstStyle/>
        <a:p>
          <a:endParaRPr lang="en-US"/>
        </a:p>
      </dgm:t>
    </dgm:pt>
    <dgm:pt modelId="{EDDEC519-2BF8-4F0D-96DA-BD553DD86837}" type="sibTrans" cxnId="{5B5F95A3-A146-442D-93C0-8CFBEA0385DF}">
      <dgm:prSet/>
      <dgm:spPr/>
      <dgm:t>
        <a:bodyPr/>
        <a:lstStyle/>
        <a:p>
          <a:endParaRPr lang="en-US"/>
        </a:p>
      </dgm:t>
    </dgm:pt>
    <dgm:pt modelId="{BBE032D6-FD07-4917-A841-2068AAEBAE5B}" type="pres">
      <dgm:prSet presAssocID="{C220DFCB-E23F-4721-9F23-0B6DDBD05A4F}" presName="Name0" presStyleCnt="0">
        <dgm:presLayoutVars>
          <dgm:dir/>
          <dgm:resizeHandles val="exact"/>
        </dgm:presLayoutVars>
      </dgm:prSet>
      <dgm:spPr/>
    </dgm:pt>
    <dgm:pt modelId="{E3FF5072-6360-4DA9-BC97-7B863BF7CCD6}" type="pres">
      <dgm:prSet presAssocID="{C220DFCB-E23F-4721-9F23-0B6DDBD05A4F}" presName="cycle" presStyleCnt="0"/>
      <dgm:spPr/>
    </dgm:pt>
    <dgm:pt modelId="{2043914E-B21B-40CC-B0B9-CBAAF1CA32F7}" type="pres">
      <dgm:prSet presAssocID="{82AD3CE2-2588-4691-858F-2ED6F1022685}" presName="nodeFirstNode" presStyleLbl="node1" presStyleIdx="0" presStyleCnt="4">
        <dgm:presLayoutVars>
          <dgm:bulletEnabled val="1"/>
        </dgm:presLayoutVars>
      </dgm:prSet>
      <dgm:spPr/>
    </dgm:pt>
    <dgm:pt modelId="{22463356-E464-45A9-A5BE-3CD13EC2589F}" type="pres">
      <dgm:prSet presAssocID="{2B83105C-E3A4-4937-9EFE-65203D7A9AC4}" presName="sibTransFirstNode" presStyleLbl="bgShp" presStyleIdx="0" presStyleCnt="1"/>
      <dgm:spPr/>
    </dgm:pt>
    <dgm:pt modelId="{AB0AD518-D26F-4AB0-935C-6D869E081000}" type="pres">
      <dgm:prSet presAssocID="{F61FF3B7-7711-46F0-8C40-E490010BA200}" presName="nodeFollowingNodes" presStyleLbl="node1" presStyleIdx="1" presStyleCnt="4">
        <dgm:presLayoutVars>
          <dgm:bulletEnabled val="1"/>
        </dgm:presLayoutVars>
      </dgm:prSet>
      <dgm:spPr/>
    </dgm:pt>
    <dgm:pt modelId="{2DAB774D-F639-4C86-944D-465311BD0E90}" type="pres">
      <dgm:prSet presAssocID="{7B39F144-AEEC-431F-9933-B86D0EE96D74}" presName="nodeFollowingNodes" presStyleLbl="node1" presStyleIdx="2" presStyleCnt="4">
        <dgm:presLayoutVars>
          <dgm:bulletEnabled val="1"/>
        </dgm:presLayoutVars>
      </dgm:prSet>
      <dgm:spPr/>
    </dgm:pt>
    <dgm:pt modelId="{4A5D5337-843C-41A4-8EDE-D0439409DE41}" type="pres">
      <dgm:prSet presAssocID="{C55ACB7B-6E23-44A3-AF2A-264F3AFA98FF}" presName="nodeFollowingNodes" presStyleLbl="node1" presStyleIdx="3" presStyleCnt="4">
        <dgm:presLayoutVars>
          <dgm:bulletEnabled val="1"/>
        </dgm:presLayoutVars>
      </dgm:prSet>
      <dgm:spPr/>
    </dgm:pt>
  </dgm:ptLst>
  <dgm:cxnLst>
    <dgm:cxn modelId="{FB72B81D-C923-4D47-8324-64CF40C53AA0}" srcId="{C220DFCB-E23F-4721-9F23-0B6DDBD05A4F}" destId="{F61FF3B7-7711-46F0-8C40-E490010BA200}" srcOrd="1" destOrd="0" parTransId="{E111134F-E05E-4D2D-8D46-2CEED0B4759D}" sibTransId="{139A2BBB-49B1-4C74-921B-5519BCE8954A}"/>
    <dgm:cxn modelId="{0F512720-2FFC-439E-AD53-F3E980A904DD}" type="presOf" srcId="{7227BBC0-77B3-43CA-B62B-671F8591B662}" destId="{2DAB774D-F639-4C86-944D-465311BD0E90}" srcOrd="0" destOrd="1" presId="urn:microsoft.com/office/officeart/2005/8/layout/cycle3"/>
    <dgm:cxn modelId="{BD5FED2B-734F-44EA-AE8D-109C3EFACC34}" type="presOf" srcId="{C55ACB7B-6E23-44A3-AF2A-264F3AFA98FF}" destId="{4A5D5337-843C-41A4-8EDE-D0439409DE41}" srcOrd="0" destOrd="0" presId="urn:microsoft.com/office/officeart/2005/8/layout/cycle3"/>
    <dgm:cxn modelId="{E55FCB3D-D45E-4591-8542-CCCB72D8804B}" srcId="{7B39F144-AEEC-431F-9933-B86D0EE96D74}" destId="{7227BBC0-77B3-43CA-B62B-671F8591B662}" srcOrd="0" destOrd="0" parTransId="{B23F3B26-C738-4EF6-864B-B2744AA417A7}" sibTransId="{C7957DEC-3CA8-49EB-9C9E-7B5CAB522F28}"/>
    <dgm:cxn modelId="{7D2AAE66-A892-40D6-9FE2-39795F18B486}" type="presOf" srcId="{8B611B08-B7CF-45B8-94EA-33745AAB3474}" destId="{AB0AD518-D26F-4AB0-935C-6D869E081000}" srcOrd="0" destOrd="1" presId="urn:microsoft.com/office/officeart/2005/8/layout/cycle3"/>
    <dgm:cxn modelId="{D5BB746D-8F8B-4B34-8748-0D1D6A34D965}" srcId="{F61FF3B7-7711-46F0-8C40-E490010BA200}" destId="{8B611B08-B7CF-45B8-94EA-33745AAB3474}" srcOrd="0" destOrd="0" parTransId="{3834072E-467F-4299-A94E-3267420CE207}" sibTransId="{51360E75-87CB-4913-ABEC-C75C8144204F}"/>
    <dgm:cxn modelId="{5B5F95A3-A146-442D-93C0-8CFBEA0385DF}" srcId="{C220DFCB-E23F-4721-9F23-0B6DDBD05A4F}" destId="{C55ACB7B-6E23-44A3-AF2A-264F3AFA98FF}" srcOrd="3" destOrd="0" parTransId="{DCBFACDC-3D81-406A-90ED-D1FB7618CA7A}" sibTransId="{EDDEC519-2BF8-4F0D-96DA-BD553DD86837}"/>
    <dgm:cxn modelId="{0B8DC9AF-B9C0-461B-8E80-091CD5A1B10F}" type="presOf" srcId="{82AD3CE2-2588-4691-858F-2ED6F1022685}" destId="{2043914E-B21B-40CC-B0B9-CBAAF1CA32F7}" srcOrd="0" destOrd="0" presId="urn:microsoft.com/office/officeart/2005/8/layout/cycle3"/>
    <dgm:cxn modelId="{8E7390B4-25B8-4413-A115-26C8735AEEB5}" type="presOf" srcId="{7B39F144-AEEC-431F-9933-B86D0EE96D74}" destId="{2DAB774D-F639-4C86-944D-465311BD0E90}" srcOrd="0" destOrd="0" presId="urn:microsoft.com/office/officeart/2005/8/layout/cycle3"/>
    <dgm:cxn modelId="{BF30E2B5-3262-4F61-918E-B300F65ED2E3}" type="presOf" srcId="{C220DFCB-E23F-4721-9F23-0B6DDBD05A4F}" destId="{BBE032D6-FD07-4917-A841-2068AAEBAE5B}" srcOrd="0" destOrd="0" presId="urn:microsoft.com/office/officeart/2005/8/layout/cycle3"/>
    <dgm:cxn modelId="{8E9D17B9-5894-4319-AFE8-9EC4EC6434ED}" type="presOf" srcId="{F61FF3B7-7711-46F0-8C40-E490010BA200}" destId="{AB0AD518-D26F-4AB0-935C-6D869E081000}" srcOrd="0" destOrd="0" presId="urn:microsoft.com/office/officeart/2005/8/layout/cycle3"/>
    <dgm:cxn modelId="{437B57BB-A914-42D6-8FEE-38F7ED835601}" srcId="{C220DFCB-E23F-4721-9F23-0B6DDBD05A4F}" destId="{82AD3CE2-2588-4691-858F-2ED6F1022685}" srcOrd="0" destOrd="0" parTransId="{0EE7E23A-065C-4CD6-9AA6-2FEC06E081AF}" sibTransId="{2B83105C-E3A4-4937-9EFE-65203D7A9AC4}"/>
    <dgm:cxn modelId="{940BA9DE-E7D7-4F6D-944F-648AED6145AD}" type="presOf" srcId="{2B83105C-E3A4-4937-9EFE-65203D7A9AC4}" destId="{22463356-E464-45A9-A5BE-3CD13EC2589F}" srcOrd="0" destOrd="0" presId="urn:microsoft.com/office/officeart/2005/8/layout/cycle3"/>
    <dgm:cxn modelId="{45ABFAE8-F40C-43C2-98AF-FE27F2E94DDB}" srcId="{C220DFCB-E23F-4721-9F23-0B6DDBD05A4F}" destId="{7B39F144-AEEC-431F-9933-B86D0EE96D74}" srcOrd="2" destOrd="0" parTransId="{BCDBA4FA-3D11-4D0A-AFA2-22117676FAD0}" sibTransId="{60E73E04-EB51-46F2-B4CF-3E3B0C7D4631}"/>
    <dgm:cxn modelId="{F7DFAF08-40EC-4CE8-A8C9-B707A83D4EE8}" type="presParOf" srcId="{BBE032D6-FD07-4917-A841-2068AAEBAE5B}" destId="{E3FF5072-6360-4DA9-BC97-7B863BF7CCD6}" srcOrd="0" destOrd="0" presId="urn:microsoft.com/office/officeart/2005/8/layout/cycle3"/>
    <dgm:cxn modelId="{0066AA1A-875E-45DA-A965-13FBE9FDF889}" type="presParOf" srcId="{E3FF5072-6360-4DA9-BC97-7B863BF7CCD6}" destId="{2043914E-B21B-40CC-B0B9-CBAAF1CA32F7}" srcOrd="0" destOrd="0" presId="urn:microsoft.com/office/officeart/2005/8/layout/cycle3"/>
    <dgm:cxn modelId="{852FB043-031C-4E7A-A98F-0D500E77BED4}" type="presParOf" srcId="{E3FF5072-6360-4DA9-BC97-7B863BF7CCD6}" destId="{22463356-E464-45A9-A5BE-3CD13EC2589F}" srcOrd="1" destOrd="0" presId="urn:microsoft.com/office/officeart/2005/8/layout/cycle3"/>
    <dgm:cxn modelId="{15ED091C-13A4-43CA-A672-DAA818ABC2C3}" type="presParOf" srcId="{E3FF5072-6360-4DA9-BC97-7B863BF7CCD6}" destId="{AB0AD518-D26F-4AB0-935C-6D869E081000}" srcOrd="2" destOrd="0" presId="urn:microsoft.com/office/officeart/2005/8/layout/cycle3"/>
    <dgm:cxn modelId="{7ABEDD17-F14C-4F12-A5DC-B571E0AB82A7}" type="presParOf" srcId="{E3FF5072-6360-4DA9-BC97-7B863BF7CCD6}" destId="{2DAB774D-F639-4C86-944D-465311BD0E90}" srcOrd="3" destOrd="0" presId="urn:microsoft.com/office/officeart/2005/8/layout/cycle3"/>
    <dgm:cxn modelId="{2BD22D90-AFD3-48AE-94F9-79019189405B}" type="presParOf" srcId="{E3FF5072-6360-4DA9-BC97-7B863BF7CCD6}" destId="{4A5D5337-843C-41A4-8EDE-D0439409DE41}"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C6D2CE-DF4A-4AF1-8E1E-C39D013235FA}" type="doc">
      <dgm:prSet loTypeId="urn:microsoft.com/office/officeart/2005/8/layout/vList2" loCatId="list" qsTypeId="urn:microsoft.com/office/officeart/2005/8/quickstyle/simple2" qsCatId="simple" csTypeId="urn:microsoft.com/office/officeart/2005/8/colors/accent6_3" csCatId="accent6"/>
      <dgm:spPr/>
      <dgm:t>
        <a:bodyPr/>
        <a:lstStyle/>
        <a:p>
          <a:endParaRPr lang="en-US"/>
        </a:p>
      </dgm:t>
    </dgm:pt>
    <dgm:pt modelId="{F920B801-1858-4770-BA3D-CF7561BD133E}">
      <dgm:prSet/>
      <dgm:spPr/>
      <dgm:t>
        <a:bodyPr/>
        <a:lstStyle/>
        <a:p>
          <a:r>
            <a:rPr lang="en-GB" b="0" i="0"/>
            <a:t>Premier inn is aware that energy keeps the hotels running so it is vital for them to be as energy efficient as possible, energy is purchased at the lowest term cost with assured continuous supply of electricity from renewable sources increasing  this green supply year on year.</a:t>
          </a:r>
          <a:endParaRPr lang="en-US"/>
        </a:p>
      </dgm:t>
    </dgm:pt>
    <dgm:pt modelId="{46C72BFF-A954-4632-9707-54758B511C60}" type="parTrans" cxnId="{DDA066EA-2F5E-4F8B-A886-53AEF85D7981}">
      <dgm:prSet/>
      <dgm:spPr/>
      <dgm:t>
        <a:bodyPr/>
        <a:lstStyle/>
        <a:p>
          <a:endParaRPr lang="en-US"/>
        </a:p>
      </dgm:t>
    </dgm:pt>
    <dgm:pt modelId="{3A9A09D3-2EEE-4B4D-917B-560561FDBCEC}" type="sibTrans" cxnId="{DDA066EA-2F5E-4F8B-A886-53AEF85D7981}">
      <dgm:prSet/>
      <dgm:spPr/>
      <dgm:t>
        <a:bodyPr/>
        <a:lstStyle/>
        <a:p>
          <a:endParaRPr lang="en-US"/>
        </a:p>
      </dgm:t>
    </dgm:pt>
    <dgm:pt modelId="{72E8868A-47E3-4F0F-AEEB-1FF1D85E7E05}">
      <dgm:prSet/>
      <dgm:spPr/>
      <dgm:t>
        <a:bodyPr/>
        <a:lstStyle/>
        <a:p>
          <a:r>
            <a:rPr lang="en-GB" b="0" i="0"/>
            <a:t>Everything at Premier inn is built in the highest sustainable standards and invest in refurbishing and retrofitting their existing estate with energy efficient equipment and building materials.</a:t>
          </a:r>
          <a:endParaRPr lang="en-US"/>
        </a:p>
      </dgm:t>
    </dgm:pt>
    <dgm:pt modelId="{BD88B478-0FE8-4838-B223-BADEA1D096FB}" type="parTrans" cxnId="{B05E30E0-FD1D-4E29-9886-ED59A76BE4D9}">
      <dgm:prSet/>
      <dgm:spPr/>
      <dgm:t>
        <a:bodyPr/>
        <a:lstStyle/>
        <a:p>
          <a:endParaRPr lang="en-US"/>
        </a:p>
      </dgm:t>
    </dgm:pt>
    <dgm:pt modelId="{21703089-1210-40B3-9651-F40697537DEB}" type="sibTrans" cxnId="{B05E30E0-FD1D-4E29-9886-ED59A76BE4D9}">
      <dgm:prSet/>
      <dgm:spPr/>
      <dgm:t>
        <a:bodyPr/>
        <a:lstStyle/>
        <a:p>
          <a:endParaRPr lang="en-US"/>
        </a:p>
      </dgm:t>
    </dgm:pt>
    <dgm:pt modelId="{38B6C728-DC54-45CC-A9FF-C59358BC561E}">
      <dgm:prSet/>
      <dgm:spPr/>
      <dgm:t>
        <a:bodyPr/>
        <a:lstStyle/>
        <a:p>
          <a:r>
            <a:rPr lang="en-GB" b="0" i="0"/>
            <a:t>In 2008 the green hotel was opened in earns worth, Staffordshire, this trail provided a lot of insight that were used to make key decisions when building the second green premier hotel in burgess hill, west sussex.</a:t>
          </a:r>
          <a:endParaRPr lang="en-US"/>
        </a:p>
      </dgm:t>
    </dgm:pt>
    <dgm:pt modelId="{FEC05912-46D0-4D4C-A897-BEDE6E3DF61F}" type="parTrans" cxnId="{4606A742-591B-46FC-9751-1E717E1B08B0}">
      <dgm:prSet/>
      <dgm:spPr/>
      <dgm:t>
        <a:bodyPr/>
        <a:lstStyle/>
        <a:p>
          <a:endParaRPr lang="en-US"/>
        </a:p>
      </dgm:t>
    </dgm:pt>
    <dgm:pt modelId="{3CFEF084-4B96-4887-8C86-758F67118DCD}" type="sibTrans" cxnId="{4606A742-591B-46FC-9751-1E717E1B08B0}">
      <dgm:prSet/>
      <dgm:spPr/>
      <dgm:t>
        <a:bodyPr/>
        <a:lstStyle/>
        <a:p>
          <a:endParaRPr lang="en-US"/>
        </a:p>
      </dgm:t>
    </dgm:pt>
    <dgm:pt modelId="{EBC1B76C-3525-4BD1-937E-C79B92300A53}" type="pres">
      <dgm:prSet presAssocID="{0AC6D2CE-DF4A-4AF1-8E1E-C39D013235FA}" presName="linear" presStyleCnt="0">
        <dgm:presLayoutVars>
          <dgm:animLvl val="lvl"/>
          <dgm:resizeHandles val="exact"/>
        </dgm:presLayoutVars>
      </dgm:prSet>
      <dgm:spPr/>
    </dgm:pt>
    <dgm:pt modelId="{A7E88D32-98AD-43AE-8C9A-60BFFB8E09CC}" type="pres">
      <dgm:prSet presAssocID="{F920B801-1858-4770-BA3D-CF7561BD133E}" presName="parentText" presStyleLbl="node1" presStyleIdx="0" presStyleCnt="3">
        <dgm:presLayoutVars>
          <dgm:chMax val="0"/>
          <dgm:bulletEnabled val="1"/>
        </dgm:presLayoutVars>
      </dgm:prSet>
      <dgm:spPr/>
    </dgm:pt>
    <dgm:pt modelId="{5D792EC5-4B89-4450-9FC7-1B82F4445684}" type="pres">
      <dgm:prSet presAssocID="{3A9A09D3-2EEE-4B4D-917B-560561FDBCEC}" presName="spacer" presStyleCnt="0"/>
      <dgm:spPr/>
    </dgm:pt>
    <dgm:pt modelId="{803FD032-5973-42A0-A0C0-3DD4E85B3639}" type="pres">
      <dgm:prSet presAssocID="{72E8868A-47E3-4F0F-AEEB-1FF1D85E7E05}" presName="parentText" presStyleLbl="node1" presStyleIdx="1" presStyleCnt="3">
        <dgm:presLayoutVars>
          <dgm:chMax val="0"/>
          <dgm:bulletEnabled val="1"/>
        </dgm:presLayoutVars>
      </dgm:prSet>
      <dgm:spPr/>
    </dgm:pt>
    <dgm:pt modelId="{4E7F3875-F05D-40DF-B98C-A11B12D0DCB7}" type="pres">
      <dgm:prSet presAssocID="{21703089-1210-40B3-9651-F40697537DEB}" presName="spacer" presStyleCnt="0"/>
      <dgm:spPr/>
    </dgm:pt>
    <dgm:pt modelId="{C260F693-B400-45C7-B638-91E8C2DC2D88}" type="pres">
      <dgm:prSet presAssocID="{38B6C728-DC54-45CC-A9FF-C59358BC561E}" presName="parentText" presStyleLbl="node1" presStyleIdx="2" presStyleCnt="3">
        <dgm:presLayoutVars>
          <dgm:chMax val="0"/>
          <dgm:bulletEnabled val="1"/>
        </dgm:presLayoutVars>
      </dgm:prSet>
      <dgm:spPr/>
    </dgm:pt>
  </dgm:ptLst>
  <dgm:cxnLst>
    <dgm:cxn modelId="{48475807-5873-40F2-98D5-54FE46ED4219}" type="presOf" srcId="{38B6C728-DC54-45CC-A9FF-C59358BC561E}" destId="{C260F693-B400-45C7-B638-91E8C2DC2D88}" srcOrd="0" destOrd="0" presId="urn:microsoft.com/office/officeart/2005/8/layout/vList2"/>
    <dgm:cxn modelId="{8D163A26-B170-4A74-A9EC-8FC5B02D33C4}" type="presOf" srcId="{0AC6D2CE-DF4A-4AF1-8E1E-C39D013235FA}" destId="{EBC1B76C-3525-4BD1-937E-C79B92300A53}" srcOrd="0" destOrd="0" presId="urn:microsoft.com/office/officeart/2005/8/layout/vList2"/>
    <dgm:cxn modelId="{4A2D172F-E1F6-402D-BF19-E3A180A4096B}" type="presOf" srcId="{F920B801-1858-4770-BA3D-CF7561BD133E}" destId="{A7E88D32-98AD-43AE-8C9A-60BFFB8E09CC}" srcOrd="0" destOrd="0" presId="urn:microsoft.com/office/officeart/2005/8/layout/vList2"/>
    <dgm:cxn modelId="{4606A742-591B-46FC-9751-1E717E1B08B0}" srcId="{0AC6D2CE-DF4A-4AF1-8E1E-C39D013235FA}" destId="{38B6C728-DC54-45CC-A9FF-C59358BC561E}" srcOrd="2" destOrd="0" parTransId="{FEC05912-46D0-4D4C-A897-BEDE6E3DF61F}" sibTransId="{3CFEF084-4B96-4887-8C86-758F67118DCD}"/>
    <dgm:cxn modelId="{DB5772B7-D418-41A1-AE14-2535AEB4BD7A}" type="presOf" srcId="{72E8868A-47E3-4F0F-AEEB-1FF1D85E7E05}" destId="{803FD032-5973-42A0-A0C0-3DD4E85B3639}" srcOrd="0" destOrd="0" presId="urn:microsoft.com/office/officeart/2005/8/layout/vList2"/>
    <dgm:cxn modelId="{B05E30E0-FD1D-4E29-9886-ED59A76BE4D9}" srcId="{0AC6D2CE-DF4A-4AF1-8E1E-C39D013235FA}" destId="{72E8868A-47E3-4F0F-AEEB-1FF1D85E7E05}" srcOrd="1" destOrd="0" parTransId="{BD88B478-0FE8-4838-B223-BADEA1D096FB}" sibTransId="{21703089-1210-40B3-9651-F40697537DEB}"/>
    <dgm:cxn modelId="{DDA066EA-2F5E-4F8B-A886-53AEF85D7981}" srcId="{0AC6D2CE-DF4A-4AF1-8E1E-C39D013235FA}" destId="{F920B801-1858-4770-BA3D-CF7561BD133E}" srcOrd="0" destOrd="0" parTransId="{46C72BFF-A954-4632-9707-54758B511C60}" sibTransId="{3A9A09D3-2EEE-4B4D-917B-560561FDBCEC}"/>
    <dgm:cxn modelId="{C0153DE9-B603-428C-B8BA-F8AFAAEEDDAE}" type="presParOf" srcId="{EBC1B76C-3525-4BD1-937E-C79B92300A53}" destId="{A7E88D32-98AD-43AE-8C9A-60BFFB8E09CC}" srcOrd="0" destOrd="0" presId="urn:microsoft.com/office/officeart/2005/8/layout/vList2"/>
    <dgm:cxn modelId="{3585DF85-B14B-4258-8AC5-C7F8577C5FD7}" type="presParOf" srcId="{EBC1B76C-3525-4BD1-937E-C79B92300A53}" destId="{5D792EC5-4B89-4450-9FC7-1B82F4445684}" srcOrd="1" destOrd="0" presId="urn:microsoft.com/office/officeart/2005/8/layout/vList2"/>
    <dgm:cxn modelId="{8D47EC22-9DEC-4826-9D8F-486BFF8DA254}" type="presParOf" srcId="{EBC1B76C-3525-4BD1-937E-C79B92300A53}" destId="{803FD032-5973-42A0-A0C0-3DD4E85B3639}" srcOrd="2" destOrd="0" presId="urn:microsoft.com/office/officeart/2005/8/layout/vList2"/>
    <dgm:cxn modelId="{CC89F736-DF86-4202-885B-63E7E56A4627}" type="presParOf" srcId="{EBC1B76C-3525-4BD1-937E-C79B92300A53}" destId="{4E7F3875-F05D-40DF-B98C-A11B12D0DCB7}" srcOrd="3" destOrd="0" presId="urn:microsoft.com/office/officeart/2005/8/layout/vList2"/>
    <dgm:cxn modelId="{574CB4C4-1F19-40E5-9D55-BDDE45D36738}" type="presParOf" srcId="{EBC1B76C-3525-4BD1-937E-C79B92300A53}" destId="{C260F693-B400-45C7-B638-91E8C2DC2D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34736A-283D-4BD4-9D2E-9643A8DB0B0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22CBF14-B994-4E9F-9187-FF5B4C4A0AF0}">
      <dgm:prSet/>
      <dgm:spPr/>
      <dgm:t>
        <a:bodyPr/>
        <a:lstStyle/>
        <a:p>
          <a:r>
            <a:rPr lang="en-GB" b="0" i="0"/>
            <a:t>Timber frame construction using sustainability sourced wood</a:t>
          </a:r>
          <a:endParaRPr lang="en-US"/>
        </a:p>
      </dgm:t>
    </dgm:pt>
    <dgm:pt modelId="{12BE8150-872C-4B2D-A665-7A7C47B00AAD}" type="parTrans" cxnId="{9892C331-A727-4239-8911-DF3107F96723}">
      <dgm:prSet/>
      <dgm:spPr/>
      <dgm:t>
        <a:bodyPr/>
        <a:lstStyle/>
        <a:p>
          <a:endParaRPr lang="en-US"/>
        </a:p>
      </dgm:t>
    </dgm:pt>
    <dgm:pt modelId="{BFDEF350-630B-4DDD-84BA-94A94737EA29}" type="sibTrans" cxnId="{9892C331-A727-4239-8911-DF3107F96723}">
      <dgm:prSet/>
      <dgm:spPr/>
      <dgm:t>
        <a:bodyPr/>
        <a:lstStyle/>
        <a:p>
          <a:endParaRPr lang="en-US"/>
        </a:p>
      </dgm:t>
    </dgm:pt>
    <dgm:pt modelId="{39239C34-3766-4EE7-8626-A0CC1F4D26CD}">
      <dgm:prSet/>
      <dgm:spPr/>
      <dgm:t>
        <a:bodyPr/>
        <a:lstStyle/>
        <a:p>
          <a:r>
            <a:rPr lang="en-GB" b="0" i="0"/>
            <a:t>Grey/rain water recovery</a:t>
          </a:r>
          <a:endParaRPr lang="en-US"/>
        </a:p>
      </dgm:t>
    </dgm:pt>
    <dgm:pt modelId="{18A7FDB9-0A39-4841-A68F-F76AF7AD9FC4}" type="parTrans" cxnId="{AB1ADB5F-0EA4-4AC8-B758-97B2430993AD}">
      <dgm:prSet/>
      <dgm:spPr/>
      <dgm:t>
        <a:bodyPr/>
        <a:lstStyle/>
        <a:p>
          <a:endParaRPr lang="en-US"/>
        </a:p>
      </dgm:t>
    </dgm:pt>
    <dgm:pt modelId="{55241260-B369-418F-8F1F-0FA33BBE3954}" type="sibTrans" cxnId="{AB1ADB5F-0EA4-4AC8-B758-97B2430993AD}">
      <dgm:prSet/>
      <dgm:spPr/>
      <dgm:t>
        <a:bodyPr/>
        <a:lstStyle/>
        <a:p>
          <a:endParaRPr lang="en-US"/>
        </a:p>
      </dgm:t>
    </dgm:pt>
    <dgm:pt modelId="{665CF83E-8E40-4EA6-B973-3E0D13473CB1}">
      <dgm:prSet/>
      <dgm:spPr/>
      <dgm:t>
        <a:bodyPr/>
        <a:lstStyle/>
        <a:p>
          <a:r>
            <a:rPr lang="en-GB" b="0" i="0"/>
            <a:t>Sealed U value windows with mechanical vents</a:t>
          </a:r>
          <a:endParaRPr lang="en-US"/>
        </a:p>
      </dgm:t>
    </dgm:pt>
    <dgm:pt modelId="{43D6A2EF-8793-4108-821A-B20FE61513F6}" type="parTrans" cxnId="{81FA2AAE-697F-4E7B-8FC7-CE644423EF6C}">
      <dgm:prSet/>
      <dgm:spPr/>
      <dgm:t>
        <a:bodyPr/>
        <a:lstStyle/>
        <a:p>
          <a:endParaRPr lang="en-US"/>
        </a:p>
      </dgm:t>
    </dgm:pt>
    <dgm:pt modelId="{D9A4034F-D17C-4F27-8858-D74C88EDAE00}" type="sibTrans" cxnId="{81FA2AAE-697F-4E7B-8FC7-CE644423EF6C}">
      <dgm:prSet/>
      <dgm:spPr/>
      <dgm:t>
        <a:bodyPr/>
        <a:lstStyle/>
        <a:p>
          <a:endParaRPr lang="en-US"/>
        </a:p>
      </dgm:t>
    </dgm:pt>
    <dgm:pt modelId="{D86DBB94-1943-44E0-8C72-1587B983AA77}">
      <dgm:prSet/>
      <dgm:spPr/>
      <dgm:t>
        <a:bodyPr/>
        <a:lstStyle/>
        <a:p>
          <a:r>
            <a:rPr lang="en-GB" b="0" i="0"/>
            <a:t>Gravity recharging lifts</a:t>
          </a:r>
          <a:endParaRPr lang="en-US"/>
        </a:p>
      </dgm:t>
    </dgm:pt>
    <dgm:pt modelId="{41D783EB-7117-48ED-99D7-4443DD922BDE}" type="parTrans" cxnId="{C91346A3-16E2-4F76-A50C-8C5EDBA88D6F}">
      <dgm:prSet/>
      <dgm:spPr/>
      <dgm:t>
        <a:bodyPr/>
        <a:lstStyle/>
        <a:p>
          <a:endParaRPr lang="en-US"/>
        </a:p>
      </dgm:t>
    </dgm:pt>
    <dgm:pt modelId="{95C18802-711B-4613-9D63-7A9BE8C817B5}" type="sibTrans" cxnId="{C91346A3-16E2-4F76-A50C-8C5EDBA88D6F}">
      <dgm:prSet/>
      <dgm:spPr/>
      <dgm:t>
        <a:bodyPr/>
        <a:lstStyle/>
        <a:p>
          <a:endParaRPr lang="en-US"/>
        </a:p>
      </dgm:t>
    </dgm:pt>
    <dgm:pt modelId="{29DC888E-9604-4531-977E-5260BBE5457E}">
      <dgm:prSet/>
      <dgm:spPr/>
      <dgm:t>
        <a:bodyPr/>
        <a:lstStyle/>
        <a:p>
          <a:r>
            <a:rPr lang="en-GB" b="0" i="0"/>
            <a:t>Key cards in all rooms </a:t>
          </a:r>
          <a:endParaRPr lang="en-US"/>
        </a:p>
      </dgm:t>
    </dgm:pt>
    <dgm:pt modelId="{327CB3ED-5B47-4884-B99C-4F659FA24C55}" type="parTrans" cxnId="{15D9E62F-E1F9-4CA9-B007-ECA0837C8888}">
      <dgm:prSet/>
      <dgm:spPr/>
      <dgm:t>
        <a:bodyPr/>
        <a:lstStyle/>
        <a:p>
          <a:endParaRPr lang="en-US"/>
        </a:p>
      </dgm:t>
    </dgm:pt>
    <dgm:pt modelId="{64411844-4DF0-489C-B341-7D07C389D74F}" type="sibTrans" cxnId="{15D9E62F-E1F9-4CA9-B007-ECA0837C8888}">
      <dgm:prSet/>
      <dgm:spPr/>
      <dgm:t>
        <a:bodyPr/>
        <a:lstStyle/>
        <a:p>
          <a:endParaRPr lang="en-US"/>
        </a:p>
      </dgm:t>
    </dgm:pt>
    <dgm:pt modelId="{2E7F1656-1532-4530-84E7-B58B6926CE7B}">
      <dgm:prSet/>
      <dgm:spPr/>
      <dgm:t>
        <a:bodyPr/>
        <a:lstStyle/>
        <a:p>
          <a:r>
            <a:rPr lang="en-GB" b="0" i="0"/>
            <a:t>Bird and bat boxes at every site</a:t>
          </a:r>
          <a:endParaRPr lang="en-US"/>
        </a:p>
      </dgm:t>
    </dgm:pt>
    <dgm:pt modelId="{40C30252-6F00-4440-8B70-1D07F7CDD4C8}" type="parTrans" cxnId="{A9A982B3-CCB3-4D58-9B69-A76E7CB0347E}">
      <dgm:prSet/>
      <dgm:spPr/>
      <dgm:t>
        <a:bodyPr/>
        <a:lstStyle/>
        <a:p>
          <a:endParaRPr lang="en-US"/>
        </a:p>
      </dgm:t>
    </dgm:pt>
    <dgm:pt modelId="{260C3D1D-6F35-4DFC-94E1-881A5D368C26}" type="sibTrans" cxnId="{A9A982B3-CCB3-4D58-9B69-A76E7CB0347E}">
      <dgm:prSet/>
      <dgm:spPr/>
      <dgm:t>
        <a:bodyPr/>
        <a:lstStyle/>
        <a:p>
          <a:endParaRPr lang="en-US"/>
        </a:p>
      </dgm:t>
    </dgm:pt>
    <dgm:pt modelId="{5AC58D09-E9FC-48C9-8D47-BCD3A37E20A7}" type="pres">
      <dgm:prSet presAssocID="{B634736A-283D-4BD4-9D2E-9643A8DB0B00}" presName="diagram" presStyleCnt="0">
        <dgm:presLayoutVars>
          <dgm:dir/>
          <dgm:resizeHandles val="exact"/>
        </dgm:presLayoutVars>
      </dgm:prSet>
      <dgm:spPr/>
    </dgm:pt>
    <dgm:pt modelId="{EC25010C-0AAB-4A12-8C41-CF3E6DFB621A}" type="pres">
      <dgm:prSet presAssocID="{822CBF14-B994-4E9F-9187-FF5B4C4A0AF0}" presName="node" presStyleLbl="node1" presStyleIdx="0" presStyleCnt="6">
        <dgm:presLayoutVars>
          <dgm:bulletEnabled val="1"/>
        </dgm:presLayoutVars>
      </dgm:prSet>
      <dgm:spPr/>
    </dgm:pt>
    <dgm:pt modelId="{D4256B27-42F6-45F6-87B2-6B9F749A34D4}" type="pres">
      <dgm:prSet presAssocID="{BFDEF350-630B-4DDD-84BA-94A94737EA29}" presName="sibTrans" presStyleCnt="0"/>
      <dgm:spPr/>
    </dgm:pt>
    <dgm:pt modelId="{E53AE50B-A77D-4911-BF39-007A7C0FF289}" type="pres">
      <dgm:prSet presAssocID="{39239C34-3766-4EE7-8626-A0CC1F4D26CD}" presName="node" presStyleLbl="node1" presStyleIdx="1" presStyleCnt="6">
        <dgm:presLayoutVars>
          <dgm:bulletEnabled val="1"/>
        </dgm:presLayoutVars>
      </dgm:prSet>
      <dgm:spPr/>
    </dgm:pt>
    <dgm:pt modelId="{9E3B71ED-A088-4CF8-84BD-7DBC4EEBFC70}" type="pres">
      <dgm:prSet presAssocID="{55241260-B369-418F-8F1F-0FA33BBE3954}" presName="sibTrans" presStyleCnt="0"/>
      <dgm:spPr/>
    </dgm:pt>
    <dgm:pt modelId="{172C5417-E4B8-47D8-9AED-5DDC33FFF410}" type="pres">
      <dgm:prSet presAssocID="{665CF83E-8E40-4EA6-B973-3E0D13473CB1}" presName="node" presStyleLbl="node1" presStyleIdx="2" presStyleCnt="6">
        <dgm:presLayoutVars>
          <dgm:bulletEnabled val="1"/>
        </dgm:presLayoutVars>
      </dgm:prSet>
      <dgm:spPr/>
    </dgm:pt>
    <dgm:pt modelId="{B7F69FCF-7B69-4850-9866-219EEDED3326}" type="pres">
      <dgm:prSet presAssocID="{D9A4034F-D17C-4F27-8858-D74C88EDAE00}" presName="sibTrans" presStyleCnt="0"/>
      <dgm:spPr/>
    </dgm:pt>
    <dgm:pt modelId="{F951092C-F2B9-4195-94F8-C7E902347777}" type="pres">
      <dgm:prSet presAssocID="{D86DBB94-1943-44E0-8C72-1587B983AA77}" presName="node" presStyleLbl="node1" presStyleIdx="3" presStyleCnt="6">
        <dgm:presLayoutVars>
          <dgm:bulletEnabled val="1"/>
        </dgm:presLayoutVars>
      </dgm:prSet>
      <dgm:spPr/>
    </dgm:pt>
    <dgm:pt modelId="{8BF70DB6-5ADF-4066-BB38-16031EC0204A}" type="pres">
      <dgm:prSet presAssocID="{95C18802-711B-4613-9D63-7A9BE8C817B5}" presName="sibTrans" presStyleCnt="0"/>
      <dgm:spPr/>
    </dgm:pt>
    <dgm:pt modelId="{8029979A-E129-491B-8D6A-BD84F11893F8}" type="pres">
      <dgm:prSet presAssocID="{29DC888E-9604-4531-977E-5260BBE5457E}" presName="node" presStyleLbl="node1" presStyleIdx="4" presStyleCnt="6">
        <dgm:presLayoutVars>
          <dgm:bulletEnabled val="1"/>
        </dgm:presLayoutVars>
      </dgm:prSet>
      <dgm:spPr/>
    </dgm:pt>
    <dgm:pt modelId="{0B0357EE-A6EA-4FD5-94C5-44FC49261D5F}" type="pres">
      <dgm:prSet presAssocID="{64411844-4DF0-489C-B341-7D07C389D74F}" presName="sibTrans" presStyleCnt="0"/>
      <dgm:spPr/>
    </dgm:pt>
    <dgm:pt modelId="{035398D6-52B2-4879-94AE-551E23ACE377}" type="pres">
      <dgm:prSet presAssocID="{2E7F1656-1532-4530-84E7-B58B6926CE7B}" presName="node" presStyleLbl="node1" presStyleIdx="5" presStyleCnt="6">
        <dgm:presLayoutVars>
          <dgm:bulletEnabled val="1"/>
        </dgm:presLayoutVars>
      </dgm:prSet>
      <dgm:spPr/>
    </dgm:pt>
  </dgm:ptLst>
  <dgm:cxnLst>
    <dgm:cxn modelId="{15D9E62F-E1F9-4CA9-B007-ECA0837C8888}" srcId="{B634736A-283D-4BD4-9D2E-9643A8DB0B00}" destId="{29DC888E-9604-4531-977E-5260BBE5457E}" srcOrd="4" destOrd="0" parTransId="{327CB3ED-5B47-4884-B99C-4F659FA24C55}" sibTransId="{64411844-4DF0-489C-B341-7D07C389D74F}"/>
    <dgm:cxn modelId="{895F8631-701D-46BF-A262-F5B471EB2143}" type="presOf" srcId="{29DC888E-9604-4531-977E-5260BBE5457E}" destId="{8029979A-E129-491B-8D6A-BD84F11893F8}" srcOrd="0" destOrd="0" presId="urn:microsoft.com/office/officeart/2005/8/layout/default"/>
    <dgm:cxn modelId="{9892C331-A727-4239-8911-DF3107F96723}" srcId="{B634736A-283D-4BD4-9D2E-9643A8DB0B00}" destId="{822CBF14-B994-4E9F-9187-FF5B4C4A0AF0}" srcOrd="0" destOrd="0" parTransId="{12BE8150-872C-4B2D-A665-7A7C47B00AAD}" sibTransId="{BFDEF350-630B-4DDD-84BA-94A94737EA29}"/>
    <dgm:cxn modelId="{40C1CF3F-C422-48A4-A1B0-0601578BA7C4}" type="presOf" srcId="{B634736A-283D-4BD4-9D2E-9643A8DB0B00}" destId="{5AC58D09-E9FC-48C9-8D47-BCD3A37E20A7}" srcOrd="0" destOrd="0" presId="urn:microsoft.com/office/officeart/2005/8/layout/default"/>
    <dgm:cxn modelId="{AB1ADB5F-0EA4-4AC8-B758-97B2430993AD}" srcId="{B634736A-283D-4BD4-9D2E-9643A8DB0B00}" destId="{39239C34-3766-4EE7-8626-A0CC1F4D26CD}" srcOrd="1" destOrd="0" parTransId="{18A7FDB9-0A39-4841-A68F-F76AF7AD9FC4}" sibTransId="{55241260-B369-418F-8F1F-0FA33BBE3954}"/>
    <dgm:cxn modelId="{85D1CD4B-4AAB-4B7C-A1D8-74E230FEA212}" type="presOf" srcId="{D86DBB94-1943-44E0-8C72-1587B983AA77}" destId="{F951092C-F2B9-4195-94F8-C7E902347777}" srcOrd="0" destOrd="0" presId="urn:microsoft.com/office/officeart/2005/8/layout/default"/>
    <dgm:cxn modelId="{56093B53-3671-4907-A00C-90450225FCA7}" type="presOf" srcId="{822CBF14-B994-4E9F-9187-FF5B4C4A0AF0}" destId="{EC25010C-0AAB-4A12-8C41-CF3E6DFB621A}" srcOrd="0" destOrd="0" presId="urn:microsoft.com/office/officeart/2005/8/layout/default"/>
    <dgm:cxn modelId="{C91346A3-16E2-4F76-A50C-8C5EDBA88D6F}" srcId="{B634736A-283D-4BD4-9D2E-9643A8DB0B00}" destId="{D86DBB94-1943-44E0-8C72-1587B983AA77}" srcOrd="3" destOrd="0" parTransId="{41D783EB-7117-48ED-99D7-4443DD922BDE}" sibTransId="{95C18802-711B-4613-9D63-7A9BE8C817B5}"/>
    <dgm:cxn modelId="{81FA2AAE-697F-4E7B-8FC7-CE644423EF6C}" srcId="{B634736A-283D-4BD4-9D2E-9643A8DB0B00}" destId="{665CF83E-8E40-4EA6-B973-3E0D13473CB1}" srcOrd="2" destOrd="0" parTransId="{43D6A2EF-8793-4108-821A-B20FE61513F6}" sibTransId="{D9A4034F-D17C-4F27-8858-D74C88EDAE00}"/>
    <dgm:cxn modelId="{A9A982B3-CCB3-4D58-9B69-A76E7CB0347E}" srcId="{B634736A-283D-4BD4-9D2E-9643A8DB0B00}" destId="{2E7F1656-1532-4530-84E7-B58B6926CE7B}" srcOrd="5" destOrd="0" parTransId="{40C30252-6F00-4440-8B70-1D07F7CDD4C8}" sibTransId="{260C3D1D-6F35-4DFC-94E1-881A5D368C26}"/>
    <dgm:cxn modelId="{F83EF2B3-0ED7-4981-8E2A-6E7FE4D31CAE}" type="presOf" srcId="{2E7F1656-1532-4530-84E7-B58B6926CE7B}" destId="{035398D6-52B2-4879-94AE-551E23ACE377}" srcOrd="0" destOrd="0" presId="urn:microsoft.com/office/officeart/2005/8/layout/default"/>
    <dgm:cxn modelId="{3D351EC7-4EB2-41E5-9361-DF2C5DDFDDBD}" type="presOf" srcId="{665CF83E-8E40-4EA6-B973-3E0D13473CB1}" destId="{172C5417-E4B8-47D8-9AED-5DDC33FFF410}" srcOrd="0" destOrd="0" presId="urn:microsoft.com/office/officeart/2005/8/layout/default"/>
    <dgm:cxn modelId="{75A1CCE4-D842-402B-8FDB-BCAF4C71DFB7}" type="presOf" srcId="{39239C34-3766-4EE7-8626-A0CC1F4D26CD}" destId="{E53AE50B-A77D-4911-BF39-007A7C0FF289}" srcOrd="0" destOrd="0" presId="urn:microsoft.com/office/officeart/2005/8/layout/default"/>
    <dgm:cxn modelId="{BDD7EC6F-8C6D-4744-9951-06E7F8BF3487}" type="presParOf" srcId="{5AC58D09-E9FC-48C9-8D47-BCD3A37E20A7}" destId="{EC25010C-0AAB-4A12-8C41-CF3E6DFB621A}" srcOrd="0" destOrd="0" presId="urn:microsoft.com/office/officeart/2005/8/layout/default"/>
    <dgm:cxn modelId="{6EC77DEF-60AC-4F9D-9600-1C088ED5A182}" type="presParOf" srcId="{5AC58D09-E9FC-48C9-8D47-BCD3A37E20A7}" destId="{D4256B27-42F6-45F6-87B2-6B9F749A34D4}" srcOrd="1" destOrd="0" presId="urn:microsoft.com/office/officeart/2005/8/layout/default"/>
    <dgm:cxn modelId="{30D54256-C1D3-4641-8F38-2C52A37B53E0}" type="presParOf" srcId="{5AC58D09-E9FC-48C9-8D47-BCD3A37E20A7}" destId="{E53AE50B-A77D-4911-BF39-007A7C0FF289}" srcOrd="2" destOrd="0" presId="urn:microsoft.com/office/officeart/2005/8/layout/default"/>
    <dgm:cxn modelId="{36E2FA17-51AE-447C-BC7B-C36EE35EEEA8}" type="presParOf" srcId="{5AC58D09-E9FC-48C9-8D47-BCD3A37E20A7}" destId="{9E3B71ED-A088-4CF8-84BD-7DBC4EEBFC70}" srcOrd="3" destOrd="0" presId="urn:microsoft.com/office/officeart/2005/8/layout/default"/>
    <dgm:cxn modelId="{053030FB-B1B9-48FF-B792-569AA5337C65}" type="presParOf" srcId="{5AC58D09-E9FC-48C9-8D47-BCD3A37E20A7}" destId="{172C5417-E4B8-47D8-9AED-5DDC33FFF410}" srcOrd="4" destOrd="0" presId="urn:microsoft.com/office/officeart/2005/8/layout/default"/>
    <dgm:cxn modelId="{EC97D01B-43CF-4FF4-9EF3-4C628212298A}" type="presParOf" srcId="{5AC58D09-E9FC-48C9-8D47-BCD3A37E20A7}" destId="{B7F69FCF-7B69-4850-9866-219EEDED3326}" srcOrd="5" destOrd="0" presId="urn:microsoft.com/office/officeart/2005/8/layout/default"/>
    <dgm:cxn modelId="{81F74510-3BE1-4960-AC41-1D41C34FA7FD}" type="presParOf" srcId="{5AC58D09-E9FC-48C9-8D47-BCD3A37E20A7}" destId="{F951092C-F2B9-4195-94F8-C7E902347777}" srcOrd="6" destOrd="0" presId="urn:microsoft.com/office/officeart/2005/8/layout/default"/>
    <dgm:cxn modelId="{29CF8D58-6B29-48D1-BA8B-5976E0BA1214}" type="presParOf" srcId="{5AC58D09-E9FC-48C9-8D47-BCD3A37E20A7}" destId="{8BF70DB6-5ADF-4066-BB38-16031EC0204A}" srcOrd="7" destOrd="0" presId="urn:microsoft.com/office/officeart/2005/8/layout/default"/>
    <dgm:cxn modelId="{560D7444-FC99-4AB3-A3FA-E43030F51C88}" type="presParOf" srcId="{5AC58D09-E9FC-48C9-8D47-BCD3A37E20A7}" destId="{8029979A-E129-491B-8D6A-BD84F11893F8}" srcOrd="8" destOrd="0" presId="urn:microsoft.com/office/officeart/2005/8/layout/default"/>
    <dgm:cxn modelId="{40FBF16C-181D-4E70-BA0B-CE7A28DA3C6B}" type="presParOf" srcId="{5AC58D09-E9FC-48C9-8D47-BCD3A37E20A7}" destId="{0B0357EE-A6EA-4FD5-94C5-44FC49261D5F}" srcOrd="9" destOrd="0" presId="urn:microsoft.com/office/officeart/2005/8/layout/default"/>
    <dgm:cxn modelId="{A19421DA-3449-47A6-A4D0-3614FECAAAE1}" type="presParOf" srcId="{5AC58D09-E9FC-48C9-8D47-BCD3A37E20A7}" destId="{035398D6-52B2-4879-94AE-551E23ACE37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CAF7A-0D3D-4FF9-BD92-8ED12F427652}">
      <dsp:nvSpPr>
        <dsp:cNvPr id="0" name=""/>
        <dsp:cNvSpPr/>
      </dsp:nvSpPr>
      <dsp:spPr>
        <a:xfrm>
          <a:off x="0" y="274889"/>
          <a:ext cx="6072775" cy="4284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62CC77-9180-4E68-9BAD-3A308B951D76}">
      <dsp:nvSpPr>
        <dsp:cNvPr id="0" name=""/>
        <dsp:cNvSpPr/>
      </dsp:nvSpPr>
      <dsp:spPr>
        <a:xfrm>
          <a:off x="303638" y="23969"/>
          <a:ext cx="4250943" cy="5018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676" tIns="0" rIns="160676" bIns="0" numCol="1" spcCol="1270" anchor="ctr" anchorCtr="0">
          <a:noAutofit/>
        </a:bodyPr>
        <a:lstStyle/>
        <a:p>
          <a:pPr marL="0" lvl="0" indent="0" algn="l" defTabSz="755650">
            <a:lnSpc>
              <a:spcPct val="90000"/>
            </a:lnSpc>
            <a:spcBef>
              <a:spcPct val="0"/>
            </a:spcBef>
            <a:spcAft>
              <a:spcPct val="35000"/>
            </a:spcAft>
            <a:buNone/>
          </a:pPr>
          <a:r>
            <a:rPr lang="en-GB" sz="1700" b="0" i="0" kern="1200"/>
            <a:t>Group 1 members Presentation</a:t>
          </a:r>
          <a:endParaRPr lang="en-US" sz="1700" kern="1200"/>
        </a:p>
      </dsp:txBody>
      <dsp:txXfrm>
        <a:off x="328136" y="48467"/>
        <a:ext cx="4201947" cy="452844"/>
      </dsp:txXfrm>
    </dsp:sp>
    <dsp:sp modelId="{C92880CC-8C7F-4CBB-AEDC-9FAB68ACB39F}">
      <dsp:nvSpPr>
        <dsp:cNvPr id="0" name=""/>
        <dsp:cNvSpPr/>
      </dsp:nvSpPr>
      <dsp:spPr>
        <a:xfrm>
          <a:off x="0" y="1046009"/>
          <a:ext cx="6072775" cy="4284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17AC88-4912-487D-801E-1F70525B6E64}">
      <dsp:nvSpPr>
        <dsp:cNvPr id="0" name=""/>
        <dsp:cNvSpPr/>
      </dsp:nvSpPr>
      <dsp:spPr>
        <a:xfrm>
          <a:off x="303638" y="795089"/>
          <a:ext cx="4250943" cy="5018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676" tIns="0" rIns="160676" bIns="0" numCol="1" spcCol="1270" anchor="ctr" anchorCtr="0">
          <a:noAutofit/>
        </a:bodyPr>
        <a:lstStyle/>
        <a:p>
          <a:pPr marL="0" lvl="0" indent="0" algn="l" defTabSz="755650">
            <a:lnSpc>
              <a:spcPct val="90000"/>
            </a:lnSpc>
            <a:spcBef>
              <a:spcPct val="0"/>
            </a:spcBef>
            <a:spcAft>
              <a:spcPct val="35000"/>
            </a:spcAft>
            <a:buNone/>
          </a:pPr>
          <a:r>
            <a:rPr lang="en-GB" sz="1700" b="0" i="0" kern="1200" dirty="0"/>
            <a:t>Annmarie Francis 1604693</a:t>
          </a:r>
          <a:endParaRPr lang="en-US" sz="1700" kern="1200" dirty="0"/>
        </a:p>
      </dsp:txBody>
      <dsp:txXfrm>
        <a:off x="328136" y="819587"/>
        <a:ext cx="4201947" cy="452844"/>
      </dsp:txXfrm>
    </dsp:sp>
    <dsp:sp modelId="{BCC6A850-7E33-480E-B718-7F90DCDC64F0}">
      <dsp:nvSpPr>
        <dsp:cNvPr id="0" name=""/>
        <dsp:cNvSpPr/>
      </dsp:nvSpPr>
      <dsp:spPr>
        <a:xfrm>
          <a:off x="0" y="1817129"/>
          <a:ext cx="6072775" cy="4284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E6011D-7561-4D44-AA6E-155DCE67F8A5}">
      <dsp:nvSpPr>
        <dsp:cNvPr id="0" name=""/>
        <dsp:cNvSpPr/>
      </dsp:nvSpPr>
      <dsp:spPr>
        <a:xfrm>
          <a:off x="303638" y="1566209"/>
          <a:ext cx="4250943" cy="5018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676" tIns="0" rIns="160676" bIns="0" numCol="1" spcCol="1270" anchor="ctr" anchorCtr="0">
          <a:noAutofit/>
        </a:bodyPr>
        <a:lstStyle/>
        <a:p>
          <a:pPr marL="0" lvl="0" indent="0" algn="l" defTabSz="755650">
            <a:lnSpc>
              <a:spcPct val="90000"/>
            </a:lnSpc>
            <a:spcBef>
              <a:spcPct val="0"/>
            </a:spcBef>
            <a:spcAft>
              <a:spcPct val="35000"/>
            </a:spcAft>
            <a:buNone/>
          </a:pPr>
          <a:r>
            <a:rPr lang="en-GB" sz="1700" b="0" i="0" kern="1200" dirty="0"/>
            <a:t>Jean Pinnock 1604694</a:t>
          </a:r>
          <a:endParaRPr lang="en-US" sz="1700" kern="1200" dirty="0"/>
        </a:p>
      </dsp:txBody>
      <dsp:txXfrm>
        <a:off x="328136" y="1590707"/>
        <a:ext cx="4201947" cy="452844"/>
      </dsp:txXfrm>
    </dsp:sp>
    <dsp:sp modelId="{216D9572-DAA1-4BCB-BBCD-50B16781029D}">
      <dsp:nvSpPr>
        <dsp:cNvPr id="0" name=""/>
        <dsp:cNvSpPr/>
      </dsp:nvSpPr>
      <dsp:spPr>
        <a:xfrm>
          <a:off x="0" y="2588250"/>
          <a:ext cx="6072775" cy="4284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7FAF1A5-D12D-418D-9492-FDC35FFD5922}">
      <dsp:nvSpPr>
        <dsp:cNvPr id="0" name=""/>
        <dsp:cNvSpPr/>
      </dsp:nvSpPr>
      <dsp:spPr>
        <a:xfrm>
          <a:off x="303638" y="2337330"/>
          <a:ext cx="4250943" cy="5018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676" tIns="0" rIns="160676" bIns="0" numCol="1" spcCol="1270" anchor="ctr" anchorCtr="0">
          <a:noAutofit/>
        </a:bodyPr>
        <a:lstStyle/>
        <a:p>
          <a:pPr marL="0" lvl="0" indent="0" algn="l" defTabSz="755650">
            <a:lnSpc>
              <a:spcPct val="90000"/>
            </a:lnSpc>
            <a:spcBef>
              <a:spcPct val="0"/>
            </a:spcBef>
            <a:spcAft>
              <a:spcPct val="35000"/>
            </a:spcAft>
            <a:buNone/>
          </a:pPr>
          <a:r>
            <a:rPr lang="en-GB" sz="1700" b="0" i="0" kern="1200" dirty="0" err="1"/>
            <a:t>Venishsa</a:t>
          </a:r>
          <a:r>
            <a:rPr lang="en-GB" sz="1700" b="0" i="0" kern="1200" dirty="0"/>
            <a:t> Fraser 1604703</a:t>
          </a:r>
          <a:endParaRPr lang="en-US" sz="1700" kern="1200" dirty="0"/>
        </a:p>
      </dsp:txBody>
      <dsp:txXfrm>
        <a:off x="328136" y="2361828"/>
        <a:ext cx="4201947" cy="452844"/>
      </dsp:txXfrm>
    </dsp:sp>
    <dsp:sp modelId="{CDFEB751-2998-4616-B747-0C6AB8772ECA}">
      <dsp:nvSpPr>
        <dsp:cNvPr id="0" name=""/>
        <dsp:cNvSpPr/>
      </dsp:nvSpPr>
      <dsp:spPr>
        <a:xfrm>
          <a:off x="0" y="3359370"/>
          <a:ext cx="6072775" cy="4284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4AE062-674E-4475-9212-E508B102F6CF}">
      <dsp:nvSpPr>
        <dsp:cNvPr id="0" name=""/>
        <dsp:cNvSpPr/>
      </dsp:nvSpPr>
      <dsp:spPr>
        <a:xfrm>
          <a:off x="303638" y="3108450"/>
          <a:ext cx="4250943" cy="50184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676" tIns="0" rIns="160676" bIns="0" numCol="1" spcCol="1270" anchor="ctr" anchorCtr="0">
          <a:noAutofit/>
        </a:bodyPr>
        <a:lstStyle/>
        <a:p>
          <a:pPr marL="0" lvl="0" indent="0" algn="l" defTabSz="755650">
            <a:lnSpc>
              <a:spcPct val="90000"/>
            </a:lnSpc>
            <a:spcBef>
              <a:spcPct val="0"/>
            </a:spcBef>
            <a:spcAft>
              <a:spcPct val="35000"/>
            </a:spcAft>
            <a:buNone/>
          </a:pPr>
          <a:r>
            <a:rPr lang="en-GB" sz="1700" b="0" i="0" kern="1200" dirty="0"/>
            <a:t>Melonie Nelson 1604696</a:t>
          </a:r>
          <a:endParaRPr lang="en-US" sz="1700" kern="1200" dirty="0"/>
        </a:p>
      </dsp:txBody>
      <dsp:txXfrm>
        <a:off x="328136" y="3132948"/>
        <a:ext cx="4201947"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5EED3-94ED-42E7-8DE0-49F26ED74191}">
      <dsp:nvSpPr>
        <dsp:cNvPr id="0" name=""/>
        <dsp:cNvSpPr/>
      </dsp:nvSpPr>
      <dsp:spPr>
        <a:xfrm>
          <a:off x="1001489" y="178156"/>
          <a:ext cx="4388296" cy="4388296"/>
        </a:xfrm>
        <a:prstGeom prst="circularArrow">
          <a:avLst>
            <a:gd name="adj1" fmla="val 5689"/>
            <a:gd name="adj2" fmla="val 340510"/>
            <a:gd name="adj3" fmla="val 12456985"/>
            <a:gd name="adj4" fmla="val 18244655"/>
            <a:gd name="adj5" fmla="val 5908"/>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1983ADA-74F5-4650-915C-EC137A913FA2}">
      <dsp:nvSpPr>
        <dsp:cNvPr id="0" name=""/>
        <dsp:cNvSpPr/>
      </dsp:nvSpPr>
      <dsp:spPr>
        <a:xfrm>
          <a:off x="1663354" y="416841"/>
          <a:ext cx="3064566" cy="1532283"/>
        </a:xfrm>
        <a:prstGeom prst="roundRect">
          <a:avLst/>
        </a:prstGeom>
        <a:gradFill rotWithShape="0">
          <a:gsLst>
            <a:gs pos="0">
              <a:schemeClr val="accent5">
                <a:hueOff val="0"/>
                <a:satOff val="0"/>
                <a:lumOff val="0"/>
                <a:alphaOff val="0"/>
                <a:tint val="64000"/>
                <a:lumMod val="118000"/>
              </a:schemeClr>
            </a:gs>
            <a:gs pos="100000">
              <a:schemeClr val="accent5">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Environmental: </a:t>
          </a:r>
          <a:endParaRPr lang="en-US" sz="1200" kern="1200"/>
        </a:p>
      </dsp:txBody>
      <dsp:txXfrm>
        <a:off x="1738154" y="491641"/>
        <a:ext cx="2914966" cy="1382683"/>
      </dsp:txXfrm>
    </dsp:sp>
    <dsp:sp modelId="{5E45DD4C-7C4E-4222-921C-7B99887A9EBB}">
      <dsp:nvSpPr>
        <dsp:cNvPr id="0" name=""/>
        <dsp:cNvSpPr/>
      </dsp:nvSpPr>
      <dsp:spPr>
        <a:xfrm>
          <a:off x="3326538" y="3297561"/>
          <a:ext cx="3064566" cy="1532283"/>
        </a:xfrm>
        <a:prstGeom prst="roundRect">
          <a:avLst/>
        </a:prstGeom>
        <a:gradFill rotWithShape="0">
          <a:gsLst>
            <a:gs pos="0">
              <a:schemeClr val="accent5">
                <a:hueOff val="1219212"/>
                <a:satOff val="-9721"/>
                <a:lumOff val="-7353"/>
                <a:alphaOff val="0"/>
                <a:tint val="64000"/>
                <a:lumMod val="118000"/>
              </a:schemeClr>
            </a:gs>
            <a:gs pos="100000">
              <a:schemeClr val="accent5">
                <a:hueOff val="1219212"/>
                <a:satOff val="-9721"/>
                <a:lumOff val="-7353"/>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t>The natural world and the impact of human activity has on its condition, it’s a state in which the demands of the environment can be met without reducing its capacity to allow people to live well now and in the future.</a:t>
          </a:r>
          <a:endParaRPr lang="en-US" sz="1200" kern="1200"/>
        </a:p>
        <a:p>
          <a:pPr marL="57150" lvl="1" indent="-57150" algn="l" defTabSz="400050">
            <a:lnSpc>
              <a:spcPct val="90000"/>
            </a:lnSpc>
            <a:spcBef>
              <a:spcPct val="0"/>
            </a:spcBef>
            <a:spcAft>
              <a:spcPct val="15000"/>
            </a:spcAft>
            <a:buChar char="•"/>
          </a:pPr>
          <a:r>
            <a:rPr lang="en-GB" sz="900" b="0" i="0" kern="1200"/>
            <a:t>Sustainability:</a:t>
          </a:r>
          <a:endParaRPr lang="en-US" sz="900" kern="1200"/>
        </a:p>
      </dsp:txBody>
      <dsp:txXfrm>
        <a:off x="3401338" y="3372361"/>
        <a:ext cx="2914966" cy="1382683"/>
      </dsp:txXfrm>
    </dsp:sp>
    <dsp:sp modelId="{41175F27-5E1D-449E-B358-C9C1446F55D9}">
      <dsp:nvSpPr>
        <dsp:cNvPr id="0" name=""/>
        <dsp:cNvSpPr/>
      </dsp:nvSpPr>
      <dsp:spPr>
        <a:xfrm>
          <a:off x="169" y="3297561"/>
          <a:ext cx="3064566" cy="1532283"/>
        </a:xfrm>
        <a:prstGeom prst="roundRect">
          <a:avLst/>
        </a:prstGeom>
        <a:gradFill rotWithShape="0">
          <a:gsLst>
            <a:gs pos="0">
              <a:schemeClr val="accent5">
                <a:hueOff val="2438425"/>
                <a:satOff val="-19443"/>
                <a:lumOff val="-14705"/>
                <a:alphaOff val="0"/>
                <a:tint val="64000"/>
                <a:lumMod val="118000"/>
              </a:schemeClr>
            </a:gs>
            <a:gs pos="100000">
              <a:schemeClr val="accent5">
                <a:hueOff val="2438425"/>
                <a:satOff val="-19443"/>
                <a:lumOff val="-14705"/>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Able to be maintained at a certain rate or level causing little or no damage to environment and therefore able to continue to for a long time avoiding depletion of natural re sources </a:t>
          </a:r>
          <a:endParaRPr lang="en-US" sz="1200" kern="1200"/>
        </a:p>
      </dsp:txBody>
      <dsp:txXfrm>
        <a:off x="74969" y="3372361"/>
        <a:ext cx="2914966" cy="1382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63356-E464-45A9-A5BE-3CD13EC2589F}">
      <dsp:nvSpPr>
        <dsp:cNvPr id="0" name=""/>
        <dsp:cNvSpPr/>
      </dsp:nvSpPr>
      <dsp:spPr>
        <a:xfrm>
          <a:off x="3184833" y="-86250"/>
          <a:ext cx="3255716" cy="3255716"/>
        </a:xfrm>
        <a:prstGeom prst="circularArrow">
          <a:avLst>
            <a:gd name="adj1" fmla="val 4668"/>
            <a:gd name="adj2" fmla="val 272909"/>
            <a:gd name="adj3" fmla="val 12837738"/>
            <a:gd name="adj4" fmla="val 18026538"/>
            <a:gd name="adj5" fmla="val 4847"/>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3914E-B21B-40CC-B0B9-CBAAF1CA32F7}">
      <dsp:nvSpPr>
        <dsp:cNvPr id="0" name=""/>
        <dsp:cNvSpPr/>
      </dsp:nvSpPr>
      <dsp:spPr>
        <a:xfrm>
          <a:off x="3730540" y="1247"/>
          <a:ext cx="2164301" cy="1082150"/>
        </a:xfrm>
        <a:prstGeom prst="roundRect">
          <a:avLst/>
        </a:prstGeom>
        <a:solidFill>
          <a:schemeClr val="accent6">
            <a:shade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Opportunity:</a:t>
          </a:r>
          <a:endParaRPr lang="en-US" sz="1200" kern="1200"/>
        </a:p>
      </dsp:txBody>
      <dsp:txXfrm>
        <a:off x="3783366" y="54073"/>
        <a:ext cx="2058649" cy="976498"/>
      </dsp:txXfrm>
    </dsp:sp>
    <dsp:sp modelId="{AB0AD518-D26F-4AB0-935C-6D869E081000}">
      <dsp:nvSpPr>
        <dsp:cNvPr id="0" name=""/>
        <dsp:cNvSpPr/>
      </dsp:nvSpPr>
      <dsp:spPr>
        <a:xfrm>
          <a:off x="4899559" y="1170266"/>
          <a:ext cx="2164301" cy="1082150"/>
        </a:xfrm>
        <a:prstGeom prst="roundRect">
          <a:avLst/>
        </a:prstGeom>
        <a:solidFill>
          <a:schemeClr val="accent6">
            <a:shade val="50000"/>
            <a:hueOff val="28281"/>
            <a:satOff val="-2101"/>
            <a:lumOff val="21399"/>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t>A place where everyone can reach full potential no barriers to entry no limit to ambition.</a:t>
          </a:r>
          <a:endParaRPr lang="en-US" sz="1200" kern="1200"/>
        </a:p>
        <a:p>
          <a:pPr marL="57150" lvl="1" indent="-57150" algn="l" defTabSz="400050">
            <a:lnSpc>
              <a:spcPct val="90000"/>
            </a:lnSpc>
            <a:spcBef>
              <a:spcPct val="0"/>
            </a:spcBef>
            <a:spcAft>
              <a:spcPct val="15000"/>
            </a:spcAft>
            <a:buChar char="•"/>
          </a:pPr>
          <a:r>
            <a:rPr lang="en-GB" sz="900" b="0" i="0" kern="1200"/>
            <a:t>Community:</a:t>
          </a:r>
          <a:endParaRPr lang="en-US" sz="900" kern="1200"/>
        </a:p>
      </dsp:txBody>
      <dsp:txXfrm>
        <a:off x="4952385" y="1223092"/>
        <a:ext cx="2058649" cy="976498"/>
      </dsp:txXfrm>
    </dsp:sp>
    <dsp:sp modelId="{2DAB774D-F639-4C86-944D-465311BD0E90}">
      <dsp:nvSpPr>
        <dsp:cNvPr id="0" name=""/>
        <dsp:cNvSpPr/>
      </dsp:nvSpPr>
      <dsp:spPr>
        <a:xfrm>
          <a:off x="3730540" y="2339284"/>
          <a:ext cx="2164301" cy="1082150"/>
        </a:xfrm>
        <a:prstGeom prst="roundRect">
          <a:avLst/>
        </a:prstGeom>
        <a:solidFill>
          <a:schemeClr val="accent6">
            <a:shade val="50000"/>
            <a:hueOff val="56561"/>
            <a:satOff val="-4202"/>
            <a:lumOff val="42798"/>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0" i="0" kern="1200"/>
            <a:t>Making a meaningful contribution to the customers and communities we serve.</a:t>
          </a:r>
          <a:endParaRPr lang="en-US" sz="1200" kern="1200"/>
        </a:p>
        <a:p>
          <a:pPr marL="57150" lvl="1" indent="-57150" algn="l" defTabSz="400050">
            <a:lnSpc>
              <a:spcPct val="90000"/>
            </a:lnSpc>
            <a:spcBef>
              <a:spcPct val="0"/>
            </a:spcBef>
            <a:spcAft>
              <a:spcPct val="15000"/>
            </a:spcAft>
            <a:buChar char="•"/>
          </a:pPr>
          <a:r>
            <a:rPr lang="en-GB" sz="900" b="0" i="0" kern="1200"/>
            <a:t>Responsibility:</a:t>
          </a:r>
          <a:endParaRPr lang="en-US" sz="900" kern="1200"/>
        </a:p>
      </dsp:txBody>
      <dsp:txXfrm>
        <a:off x="3783366" y="2392110"/>
        <a:ext cx="2058649" cy="976498"/>
      </dsp:txXfrm>
    </dsp:sp>
    <dsp:sp modelId="{4A5D5337-843C-41A4-8EDE-D0439409DE41}">
      <dsp:nvSpPr>
        <dsp:cNvPr id="0" name=""/>
        <dsp:cNvSpPr/>
      </dsp:nvSpPr>
      <dsp:spPr>
        <a:xfrm>
          <a:off x="2561522" y="1170266"/>
          <a:ext cx="2164301" cy="1082150"/>
        </a:xfrm>
        <a:prstGeom prst="roundRect">
          <a:avLst/>
        </a:prstGeom>
        <a:solidFill>
          <a:schemeClr val="accent6">
            <a:shade val="50000"/>
            <a:hueOff val="28281"/>
            <a:satOff val="-2101"/>
            <a:lumOff val="21399"/>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Treating people and our planet with respect.</a:t>
          </a:r>
          <a:endParaRPr lang="en-US" sz="1200" kern="1200"/>
        </a:p>
      </dsp:txBody>
      <dsp:txXfrm>
        <a:off x="2614348" y="1223092"/>
        <a:ext cx="2058649" cy="9764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88D32-98AD-43AE-8C9A-60BFFB8E09CC}">
      <dsp:nvSpPr>
        <dsp:cNvPr id="0" name=""/>
        <dsp:cNvSpPr/>
      </dsp:nvSpPr>
      <dsp:spPr>
        <a:xfrm>
          <a:off x="0" y="366593"/>
          <a:ext cx="6391275" cy="1471860"/>
        </a:xfrm>
        <a:prstGeom prst="roundRect">
          <a:avLst/>
        </a:prstGeom>
        <a:solidFill>
          <a:schemeClr val="accent6">
            <a:shade val="8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Premier inn is aware that energy keeps the hotels running so it is vital for them to be as energy efficient as possible, energy is purchased at the lowest term cost with assured continuous supply of electricity from renewable sources increasing  this green supply year on year.</a:t>
          </a:r>
          <a:endParaRPr lang="en-US" sz="1700" kern="1200"/>
        </a:p>
      </dsp:txBody>
      <dsp:txXfrm>
        <a:off x="71850" y="438443"/>
        <a:ext cx="6247575" cy="1328160"/>
      </dsp:txXfrm>
    </dsp:sp>
    <dsp:sp modelId="{803FD032-5973-42A0-A0C0-3DD4E85B3639}">
      <dsp:nvSpPr>
        <dsp:cNvPr id="0" name=""/>
        <dsp:cNvSpPr/>
      </dsp:nvSpPr>
      <dsp:spPr>
        <a:xfrm>
          <a:off x="0" y="1887413"/>
          <a:ext cx="6391275" cy="1471860"/>
        </a:xfrm>
        <a:prstGeom prst="roundRect">
          <a:avLst/>
        </a:prstGeom>
        <a:solidFill>
          <a:schemeClr val="accent6">
            <a:shade val="80000"/>
            <a:hueOff val="22451"/>
            <a:satOff val="-261"/>
            <a:lumOff val="13289"/>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Everything at Premier inn is built in the highest sustainable standards and invest in refurbishing and retrofitting their existing estate with energy efficient equipment and building materials.</a:t>
          </a:r>
          <a:endParaRPr lang="en-US" sz="1700" kern="1200"/>
        </a:p>
      </dsp:txBody>
      <dsp:txXfrm>
        <a:off x="71850" y="1959263"/>
        <a:ext cx="6247575" cy="1328160"/>
      </dsp:txXfrm>
    </dsp:sp>
    <dsp:sp modelId="{C260F693-B400-45C7-B638-91E8C2DC2D88}">
      <dsp:nvSpPr>
        <dsp:cNvPr id="0" name=""/>
        <dsp:cNvSpPr/>
      </dsp:nvSpPr>
      <dsp:spPr>
        <a:xfrm>
          <a:off x="0" y="3408233"/>
          <a:ext cx="6391275" cy="1471860"/>
        </a:xfrm>
        <a:prstGeom prst="roundRect">
          <a:avLst/>
        </a:prstGeom>
        <a:solidFill>
          <a:schemeClr val="accent6">
            <a:shade val="80000"/>
            <a:hueOff val="44903"/>
            <a:satOff val="-522"/>
            <a:lumOff val="26578"/>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In 2008 the green hotel was opened in earns worth, Staffordshire, this trail provided a lot of insight that were used to make key decisions when building the second green premier hotel in burgess hill, west sussex.</a:t>
          </a:r>
          <a:endParaRPr lang="en-US" sz="1700" kern="1200"/>
        </a:p>
      </dsp:txBody>
      <dsp:txXfrm>
        <a:off x="71850" y="3480083"/>
        <a:ext cx="6247575" cy="13281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5010C-0AAB-4A12-8C41-CF3E6DFB621A}">
      <dsp:nvSpPr>
        <dsp:cNvPr id="0" name=""/>
        <dsp:cNvSpPr/>
      </dsp:nvSpPr>
      <dsp:spPr>
        <a:xfrm>
          <a:off x="443145" y="1922"/>
          <a:ext cx="2621421" cy="157285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Timber frame construction using sustainability sourced wood</a:t>
          </a:r>
          <a:endParaRPr lang="en-US" sz="2200" kern="1200"/>
        </a:p>
      </dsp:txBody>
      <dsp:txXfrm>
        <a:off x="443145" y="1922"/>
        <a:ext cx="2621421" cy="1572852"/>
      </dsp:txXfrm>
    </dsp:sp>
    <dsp:sp modelId="{E53AE50B-A77D-4911-BF39-007A7C0FF289}">
      <dsp:nvSpPr>
        <dsp:cNvPr id="0" name=""/>
        <dsp:cNvSpPr/>
      </dsp:nvSpPr>
      <dsp:spPr>
        <a:xfrm>
          <a:off x="3326708" y="1922"/>
          <a:ext cx="2621421" cy="157285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Grey/rain water recovery</a:t>
          </a:r>
          <a:endParaRPr lang="en-US" sz="2200" kern="1200"/>
        </a:p>
      </dsp:txBody>
      <dsp:txXfrm>
        <a:off x="3326708" y="1922"/>
        <a:ext cx="2621421" cy="1572852"/>
      </dsp:txXfrm>
    </dsp:sp>
    <dsp:sp modelId="{172C5417-E4B8-47D8-9AED-5DDC33FFF410}">
      <dsp:nvSpPr>
        <dsp:cNvPr id="0" name=""/>
        <dsp:cNvSpPr/>
      </dsp:nvSpPr>
      <dsp:spPr>
        <a:xfrm>
          <a:off x="443145" y="1836917"/>
          <a:ext cx="2621421" cy="157285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Sealed U value windows with mechanical vents</a:t>
          </a:r>
          <a:endParaRPr lang="en-US" sz="2200" kern="1200"/>
        </a:p>
      </dsp:txBody>
      <dsp:txXfrm>
        <a:off x="443145" y="1836917"/>
        <a:ext cx="2621421" cy="1572852"/>
      </dsp:txXfrm>
    </dsp:sp>
    <dsp:sp modelId="{F951092C-F2B9-4195-94F8-C7E902347777}">
      <dsp:nvSpPr>
        <dsp:cNvPr id="0" name=""/>
        <dsp:cNvSpPr/>
      </dsp:nvSpPr>
      <dsp:spPr>
        <a:xfrm>
          <a:off x="3326708" y="1836917"/>
          <a:ext cx="2621421" cy="157285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Gravity recharging lifts</a:t>
          </a:r>
          <a:endParaRPr lang="en-US" sz="2200" kern="1200"/>
        </a:p>
      </dsp:txBody>
      <dsp:txXfrm>
        <a:off x="3326708" y="1836917"/>
        <a:ext cx="2621421" cy="1572852"/>
      </dsp:txXfrm>
    </dsp:sp>
    <dsp:sp modelId="{8029979A-E129-491B-8D6A-BD84F11893F8}">
      <dsp:nvSpPr>
        <dsp:cNvPr id="0" name=""/>
        <dsp:cNvSpPr/>
      </dsp:nvSpPr>
      <dsp:spPr>
        <a:xfrm>
          <a:off x="443145" y="3671912"/>
          <a:ext cx="2621421" cy="157285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Key cards in all rooms </a:t>
          </a:r>
          <a:endParaRPr lang="en-US" sz="2200" kern="1200"/>
        </a:p>
      </dsp:txBody>
      <dsp:txXfrm>
        <a:off x="443145" y="3671912"/>
        <a:ext cx="2621421" cy="1572852"/>
      </dsp:txXfrm>
    </dsp:sp>
    <dsp:sp modelId="{035398D6-52B2-4879-94AE-551E23ACE377}">
      <dsp:nvSpPr>
        <dsp:cNvPr id="0" name=""/>
        <dsp:cNvSpPr/>
      </dsp:nvSpPr>
      <dsp:spPr>
        <a:xfrm>
          <a:off x="3326708" y="3671912"/>
          <a:ext cx="2621421" cy="157285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Bird and bat boxes at every site</a:t>
          </a:r>
          <a:endParaRPr lang="en-US" sz="2200" kern="1200"/>
        </a:p>
      </dsp:txBody>
      <dsp:txXfrm>
        <a:off x="3326708" y="3671912"/>
        <a:ext cx="2621421" cy="157285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12/11/2017</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12/11/2017</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12/11/2017</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12/11/2017</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12/11/2017</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12/11/2017</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12/11/2017</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alaninbelfast.blogspot.com/2009/09/time-of-new-beginnings-hotels-culture.html" TargetMode="External"/><Relationship Id="rId2" Type="http://schemas.openxmlformats.org/officeDocument/2006/relationships/image" Target="../media/image2.png&amp;ehk=H"/><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globalsolutions.org/blog/2016/09/Maria-Montessori-Spirit-Education-World-Citizenship"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nd/4.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necommunityranch.org/one-community-launches-national-volunteer-campaign-and-other-updates/" TargetMode="External"/><Relationship Id="rId2" Type="http://schemas.openxmlformats.org/officeDocument/2006/relationships/image" Target="../media/image6.jpg&amp;ehk=cH1lH"/><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amp;ehk=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ommunity_(TV_seri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amp;ehk=MhCKlDaO0bRy6r4oA22SLg&amp;r=0&amp;pid=OfficeInsert"/><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en.wikipedia.org/wiki/File:Stoke_Park_Spa_Treatment_Room.jpg"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4/relationships/chartEx" Target="../charts/chartEx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C4571-8FA3-491F-BCB0-DC5DC9BD661A}"/>
              </a:ext>
            </a:extLst>
          </p:cNvPr>
          <p:cNvSpPr>
            <a:spLocks noGrp="1"/>
          </p:cNvSpPr>
          <p:nvPr>
            <p:ph type="ctrTitle"/>
          </p:nvPr>
        </p:nvSpPr>
        <p:spPr/>
        <p:txBody>
          <a:bodyPr/>
          <a:lstStyle/>
          <a:p>
            <a:r>
              <a:rPr lang="en-GB" dirty="0"/>
              <a:t>Premier Inn</a:t>
            </a:r>
            <a:br>
              <a:rPr lang="en-GB" dirty="0"/>
            </a:br>
            <a:r>
              <a:rPr lang="en-GB" dirty="0"/>
              <a:t>Sustainability Environment  and Globalisation in the Tourism and Hotel Chain</a:t>
            </a:r>
          </a:p>
        </p:txBody>
      </p:sp>
      <p:sp>
        <p:nvSpPr>
          <p:cNvPr id="3" name="Subtitle 2">
            <a:extLst>
              <a:ext uri="{FF2B5EF4-FFF2-40B4-BE49-F238E27FC236}">
                <a16:creationId xmlns:a16="http://schemas.microsoft.com/office/drawing/2014/main" id="{996DA2F0-333C-4097-8219-A4A20599D304}"/>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80C7F597-A1FE-45AB-84F3-79BC19CAC1D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72868" y="1004295"/>
            <a:ext cx="2402651" cy="1076325"/>
          </a:xfrm>
          <a:prstGeom prst="rect">
            <a:avLst/>
          </a:prstGeom>
        </p:spPr>
      </p:pic>
    </p:spTree>
    <p:extLst>
      <p:ext uri="{BB962C8B-B14F-4D97-AF65-F5344CB8AC3E}">
        <p14:creationId xmlns:p14="http://schemas.microsoft.com/office/powerpoint/2010/main" val="1439093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7">
            <a:extLst>
              <a:ext uri="{FF2B5EF4-FFF2-40B4-BE49-F238E27FC236}">
                <a16:creationId xmlns:a16="http://schemas.microsoft.com/office/drawing/2014/main" id="{EB74DFC1-616C-4C17-9F2D-58D4BA09EDD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9" name="Rectangle 38">
              <a:extLst>
                <a:ext uri="{FF2B5EF4-FFF2-40B4-BE49-F238E27FC236}">
                  <a16:creationId xmlns:a16="http://schemas.microsoft.com/office/drawing/2014/main" id="{89EA2611-DCBA-4E97-A2B2-9A466E76BDA4}"/>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Oval 39">
              <a:extLst>
                <a:ext uri="{FF2B5EF4-FFF2-40B4-BE49-F238E27FC236}">
                  <a16:creationId xmlns:a16="http://schemas.microsoft.com/office/drawing/2014/main" id="{7146BED8-BAE9-42C5-A3DD-7B946445DB8C}"/>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id="{15765FE8-B62F-41E4-A73C-74C91A8FD945}"/>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71181661-50B9-45DE-8D3B-E2B5908C0D42}"/>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5">
              <a:extLst>
                <a:ext uri="{FF2B5EF4-FFF2-40B4-BE49-F238E27FC236}">
                  <a16:creationId xmlns:a16="http://schemas.microsoft.com/office/drawing/2014/main" id="{9EABC0FF-D2D8-4824-A912-036C4B972780}"/>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4" name="Freeform 5">
              <a:extLst>
                <a:ext uri="{FF2B5EF4-FFF2-40B4-BE49-F238E27FC236}">
                  <a16:creationId xmlns:a16="http://schemas.microsoft.com/office/drawing/2014/main" id="{B9797D36-DE1E-47CD-881A-6C1F5828261B}"/>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5" name="Freeform 5">
              <a:extLst>
                <a:ext uri="{FF2B5EF4-FFF2-40B4-BE49-F238E27FC236}">
                  <a16:creationId xmlns:a16="http://schemas.microsoft.com/office/drawing/2014/main" id="{BBC615D1-6E12-40EF-915B-316CFDB550D5}"/>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20" name="Picture 19" descr="A group of people posing for the camera&#10;&#10;Description generated with very high confidence">
            <a:extLst>
              <a:ext uri="{FF2B5EF4-FFF2-40B4-BE49-F238E27FC236}">
                <a16:creationId xmlns:a16="http://schemas.microsoft.com/office/drawing/2014/main" id="{51C8B749-EF2B-4D86-890A-EC027FD993E3}"/>
              </a:ext>
            </a:extLst>
          </p:cNvPr>
          <p:cNvPicPr>
            <a:picLocks noChangeAspect="1"/>
          </p:cNvPicPr>
          <p:nvPr/>
        </p:nvPicPr>
        <p:blipFill rotWithShape="1">
          <a:blip r:embed="rId3"/>
          <a:srcRect r="1518" b="-3"/>
          <a:stretch/>
        </p:blipFill>
        <p:spPr>
          <a:xfrm>
            <a:off x="7418226" y="645106"/>
            <a:ext cx="4125317" cy="5585369"/>
          </a:xfrm>
          <a:prstGeom prst="rect">
            <a:avLst/>
          </a:prstGeom>
        </p:spPr>
      </p:pic>
      <p:sp>
        <p:nvSpPr>
          <p:cNvPr id="36" name="Rectangle 46">
            <a:extLst>
              <a:ext uri="{FF2B5EF4-FFF2-40B4-BE49-F238E27FC236}">
                <a16:creationId xmlns:a16="http://schemas.microsoft.com/office/drawing/2014/main" id="{4A2FAF1F-F462-46AF-A9E6-CC93C4E2C3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F513700-D005-4EFB-914E-094A60E2122C}"/>
              </a:ext>
            </a:extLst>
          </p:cNvPr>
          <p:cNvSpPr>
            <a:spLocks noGrp="1"/>
          </p:cNvSpPr>
          <p:nvPr>
            <p:ph type="title"/>
          </p:nvPr>
        </p:nvSpPr>
        <p:spPr>
          <a:xfrm>
            <a:off x="639098" y="629265"/>
            <a:ext cx="6072776" cy="1622322"/>
          </a:xfrm>
        </p:spPr>
        <p:txBody>
          <a:bodyPr>
            <a:normAutofit/>
          </a:bodyPr>
          <a:lstStyle/>
          <a:p>
            <a:r>
              <a:rPr lang="en-GB"/>
              <a:t>The Team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022344346"/>
              </p:ext>
            </p:extLst>
          </p:nvPr>
        </p:nvGraphicFramePr>
        <p:xfrm>
          <a:off x="639098" y="2418735"/>
          <a:ext cx="6072776" cy="3811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740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E6481-27BC-4C89-8572-C1F07DCAEC7E}"/>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A161BC32-6503-4F7F-AD5B-76F187D64691}"/>
              </a:ext>
            </a:extLst>
          </p:cNvPr>
          <p:cNvSpPr>
            <a:spLocks noGrp="1"/>
          </p:cNvSpPr>
          <p:nvPr>
            <p:ph idx="1"/>
          </p:nvPr>
        </p:nvSpPr>
        <p:spPr/>
        <p:txBody>
          <a:bodyPr/>
          <a:lstStyle/>
          <a:p>
            <a:pPr marL="0" indent="0">
              <a:buNone/>
            </a:pPr>
            <a:endParaRPr lang="en-GB" sz="2000" dirty="0"/>
          </a:p>
          <a:p>
            <a:pPr marL="0" indent="0">
              <a:buNone/>
            </a:pPr>
            <a:r>
              <a:rPr lang="en-GB" sz="2400" b="1" dirty="0"/>
              <a:t>     Premier inn </a:t>
            </a:r>
          </a:p>
          <a:p>
            <a:r>
              <a:rPr lang="en-GB" sz="2400" dirty="0"/>
              <a:t>Premier inn was established by Whitbread PLC witch is a multinational hotel coffee shop (costa coffee)and restaurant company founded in the UK. Whitbread bought Premier lodge in 2004 and combined it with the Travel Inn to create the current hospitality chain under the name premier Inn.</a:t>
            </a:r>
          </a:p>
          <a:p>
            <a:endParaRPr lang="en-GB" dirty="0"/>
          </a:p>
        </p:txBody>
      </p:sp>
    </p:spTree>
    <p:extLst>
      <p:ext uri="{BB962C8B-B14F-4D97-AF65-F5344CB8AC3E}">
        <p14:creationId xmlns:p14="http://schemas.microsoft.com/office/powerpoint/2010/main" val="3285871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military uniform&#10;&#10;Description generated with very high confidence">
            <a:extLst>
              <a:ext uri="{FF2B5EF4-FFF2-40B4-BE49-F238E27FC236}">
                <a16:creationId xmlns:a16="http://schemas.microsoft.com/office/drawing/2014/main" id="{2B5733A1-784B-4479-93B3-CEE70BFA092A}"/>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l="18167" r="15378" b="-1"/>
          <a:stretch/>
        </p:blipFill>
        <p:spPr>
          <a:xfrm>
            <a:off x="474132" y="462116"/>
            <a:ext cx="11243735" cy="5921751"/>
          </a:xfrm>
          <a:prstGeom prst="rect">
            <a:avLst/>
          </a:prstGeom>
        </p:spPr>
      </p:pic>
      <p:sp>
        <p:nvSpPr>
          <p:cNvPr id="11" name="Rectangle 10">
            <a:extLst>
              <a:ext uri="{FF2B5EF4-FFF2-40B4-BE49-F238E27FC236}">
                <a16:creationId xmlns:a16="http://schemas.microsoft.com/office/drawing/2014/main" id="{0599BEDA-CEC9-4E6C-B05D-1353D0F165D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43000" y="1295400"/>
            <a:ext cx="998220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79B2C4-EF9C-492F-BC64-5300A7A2F2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E8F968-C33E-48DB-838B-8A3F71986B0A}"/>
              </a:ext>
            </a:extLst>
          </p:cNvPr>
          <p:cNvSpPr>
            <a:spLocks noGrp="1"/>
          </p:cNvSpPr>
          <p:nvPr>
            <p:ph type="title"/>
          </p:nvPr>
        </p:nvSpPr>
        <p:spPr>
          <a:xfrm>
            <a:off x="1295400" y="1447801"/>
            <a:ext cx="8620967" cy="855132"/>
          </a:xfrm>
        </p:spPr>
        <p:txBody>
          <a:bodyPr>
            <a:normAutofit/>
          </a:bodyPr>
          <a:lstStyle/>
          <a:p>
            <a:r>
              <a:rPr lang="en-GB" dirty="0"/>
              <a:t>Effective Global Citizen</a:t>
            </a:r>
          </a:p>
        </p:txBody>
      </p:sp>
      <p:sp>
        <p:nvSpPr>
          <p:cNvPr id="3" name="Content Placeholder 2">
            <a:extLst>
              <a:ext uri="{FF2B5EF4-FFF2-40B4-BE49-F238E27FC236}">
                <a16:creationId xmlns:a16="http://schemas.microsoft.com/office/drawing/2014/main" id="{BE87864C-22C1-4CB2-BC25-DC4B50144134}"/>
              </a:ext>
            </a:extLst>
          </p:cNvPr>
          <p:cNvSpPr>
            <a:spLocks noGrp="1"/>
          </p:cNvSpPr>
          <p:nvPr>
            <p:ph idx="1"/>
          </p:nvPr>
        </p:nvSpPr>
        <p:spPr>
          <a:xfrm>
            <a:off x="1727200" y="2446868"/>
            <a:ext cx="8254999" cy="2971800"/>
          </a:xfrm>
        </p:spPr>
        <p:txBody>
          <a:bodyPr anchor="t">
            <a:normAutofit/>
          </a:bodyPr>
          <a:lstStyle/>
          <a:p>
            <a:r>
              <a:rPr lang="en-GB" sz="1600">
                <a:solidFill>
                  <a:schemeClr val="bg1"/>
                </a:solidFill>
              </a:rPr>
              <a:t>People should be flexible, creative and protective.</a:t>
            </a:r>
          </a:p>
          <a:p>
            <a:r>
              <a:rPr lang="en-GB" sz="1600">
                <a:solidFill>
                  <a:schemeClr val="bg1"/>
                </a:solidFill>
              </a:rPr>
              <a:t>Able to solve problems, think critically make decisions, work well within teams and groups communicate ideas effectively.</a:t>
            </a:r>
          </a:p>
          <a:p>
            <a:r>
              <a:rPr lang="en-GB" sz="1600">
                <a:solidFill>
                  <a:schemeClr val="bg1"/>
                </a:solidFill>
              </a:rPr>
              <a:t>Skills and attributes are increasingly recognised as being essential to succeed in other arears of 21</a:t>
            </a:r>
            <a:r>
              <a:rPr lang="en-GB" sz="1600" baseline="30000">
                <a:solidFill>
                  <a:schemeClr val="bg1"/>
                </a:solidFill>
              </a:rPr>
              <a:t>st</a:t>
            </a:r>
            <a:r>
              <a:rPr lang="en-GB" sz="1600">
                <a:solidFill>
                  <a:schemeClr val="bg1"/>
                </a:solidFill>
              </a:rPr>
              <a:t> century life too, including many workplace.</a:t>
            </a:r>
          </a:p>
          <a:p>
            <a:r>
              <a:rPr lang="en-GB" sz="1600">
                <a:solidFill>
                  <a:schemeClr val="bg1"/>
                </a:solidFill>
              </a:rPr>
              <a:t>These skills and qualities can not be developed without the use of active learnings methods though which everybody learns by doing  and by collaborating with others.</a:t>
            </a:r>
          </a:p>
          <a:p>
            <a:r>
              <a:rPr lang="en-GB" sz="1600">
                <a:solidFill>
                  <a:schemeClr val="bg1"/>
                </a:solidFill>
              </a:rPr>
              <a:t>Also being a philanthropist caring and promoting human welfare.</a:t>
            </a:r>
          </a:p>
          <a:p>
            <a:endParaRPr lang="en-GB" sz="1600">
              <a:solidFill>
                <a:schemeClr val="bg1"/>
              </a:solidFill>
            </a:endParaRPr>
          </a:p>
        </p:txBody>
      </p:sp>
      <p:sp>
        <p:nvSpPr>
          <p:cNvPr id="6" name="TextBox 5">
            <a:extLst>
              <a:ext uri="{FF2B5EF4-FFF2-40B4-BE49-F238E27FC236}">
                <a16:creationId xmlns:a16="http://schemas.microsoft.com/office/drawing/2014/main" id="{6E8775AB-6DEF-4230-BDA1-48835D561A66}"/>
              </a:ext>
            </a:extLst>
          </p:cNvPr>
          <p:cNvSpPr txBox="1"/>
          <p:nvPr/>
        </p:nvSpPr>
        <p:spPr>
          <a:xfrm>
            <a:off x="8844966" y="6183812"/>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globalsolutions.org/blog/2016/09/Maria-Montessori-Spirit-Education-World-Citizenship"/>
              </a:rPr>
              <a:t>This Photo</a:t>
            </a:r>
            <a:r>
              <a:rPr lang="en-GB" sz="700">
                <a:solidFill>
                  <a:srgbClr val="FFFFFF"/>
                </a:solidFill>
              </a:rPr>
              <a:t> by Unknown Author is licensed under </a:t>
            </a:r>
            <a:r>
              <a:rPr lang="en-GB" sz="700">
                <a:solidFill>
                  <a:srgbClr val="FFFFFF"/>
                </a:solidFill>
                <a:hlinkClick r:id="rId4" tooltip="https://creativecommons.org/licenses/by-nc-nd/4.0/"/>
              </a:rPr>
              <a:t>CC BY-NC-ND</a:t>
            </a:r>
            <a:endParaRPr lang="en-GB" sz="700">
              <a:solidFill>
                <a:srgbClr val="FFFFFF"/>
              </a:solidFill>
            </a:endParaRPr>
          </a:p>
        </p:txBody>
      </p:sp>
    </p:spTree>
    <p:extLst>
      <p:ext uri="{BB962C8B-B14F-4D97-AF65-F5344CB8AC3E}">
        <p14:creationId xmlns:p14="http://schemas.microsoft.com/office/powerpoint/2010/main" val="1422258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A00363-7D7A-49A7-ABA4-A716E52460A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 name="Rectangle 19">
              <a:extLst>
                <a:ext uri="{FF2B5EF4-FFF2-40B4-BE49-F238E27FC236}">
                  <a16:creationId xmlns:a16="http://schemas.microsoft.com/office/drawing/2014/main" id="{01109B5D-BC35-4376-98A2-F53B03E4E1B4}"/>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94D90C11-98A3-40E3-B04C-A3025D6458A3}"/>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3" name="Rectangle 22">
            <a:extLst>
              <a:ext uri="{FF2B5EF4-FFF2-40B4-BE49-F238E27FC236}">
                <a16:creationId xmlns:a16="http://schemas.microsoft.com/office/drawing/2014/main" id="{A3B28FB1-97C9-4A9E-A45B-356508C2C38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569B4A-A2BF-40B0-B03C-07E7E7E8F4C6}"/>
              </a:ext>
            </a:extLst>
          </p:cNvPr>
          <p:cNvSpPr>
            <a:spLocks noGrp="1"/>
          </p:cNvSpPr>
          <p:nvPr>
            <p:ph type="title"/>
          </p:nvPr>
        </p:nvSpPr>
        <p:spPr>
          <a:xfrm>
            <a:off x="967791" y="1449324"/>
            <a:ext cx="2621734" cy="4391640"/>
          </a:xfrm>
        </p:spPr>
        <p:txBody>
          <a:bodyPr anchor="t">
            <a:normAutofit/>
          </a:bodyPr>
          <a:lstStyle/>
          <a:p>
            <a:r>
              <a:rPr lang="en-GB" sz="2800">
                <a:solidFill>
                  <a:srgbClr val="FFFFFF"/>
                </a:solidFill>
              </a:rPr>
              <a:t>Premier Inn Sustainability Strategies </a:t>
            </a:r>
          </a:p>
        </p:txBody>
      </p:sp>
      <p:sp>
        <p:nvSpPr>
          <p:cNvPr id="3" name="Content Placeholder 2">
            <a:extLst>
              <a:ext uri="{FF2B5EF4-FFF2-40B4-BE49-F238E27FC236}">
                <a16:creationId xmlns:a16="http://schemas.microsoft.com/office/drawing/2014/main" id="{79B6E844-CC22-40A1-9962-CD0B8EABB9D4}"/>
              </a:ext>
            </a:extLst>
          </p:cNvPr>
          <p:cNvSpPr>
            <a:spLocks noGrp="1"/>
          </p:cNvSpPr>
          <p:nvPr>
            <p:ph idx="1"/>
          </p:nvPr>
        </p:nvSpPr>
        <p:spPr>
          <a:xfrm>
            <a:off x="3750393" y="1449324"/>
            <a:ext cx="6230220" cy="4391640"/>
          </a:xfrm>
        </p:spPr>
        <p:txBody>
          <a:bodyPr>
            <a:normAutofit/>
          </a:bodyPr>
          <a:lstStyle/>
          <a:p>
            <a:r>
              <a:rPr lang="en-GB" b="1" dirty="0">
                <a:solidFill>
                  <a:srgbClr val="FFFFFF"/>
                </a:solidFill>
              </a:rPr>
              <a:t>Efficiency: </a:t>
            </a:r>
            <a:r>
              <a:rPr lang="en-GB" dirty="0">
                <a:solidFill>
                  <a:srgbClr val="FFFFFF"/>
                </a:solidFill>
              </a:rPr>
              <a:t>Premier inn seek to deliver significant efficiency savings worth £150 million, over a five year period to help mitigate sector cost pressure.</a:t>
            </a:r>
          </a:p>
          <a:p>
            <a:r>
              <a:rPr lang="en-GB" b="1" dirty="0">
                <a:solidFill>
                  <a:srgbClr val="FFFFFF"/>
                </a:solidFill>
              </a:rPr>
              <a:t>Technology:</a:t>
            </a:r>
            <a:r>
              <a:rPr lang="en-GB" dirty="0">
                <a:solidFill>
                  <a:srgbClr val="FFFFFF"/>
                </a:solidFill>
              </a:rPr>
              <a:t> Premier inn are set to develop scalable platforms, create a centre of digital excellence and embed data insight across the business.</a:t>
            </a:r>
          </a:p>
          <a:p>
            <a:r>
              <a:rPr lang="en-GB" b="1" dirty="0">
                <a:solidFill>
                  <a:srgbClr val="FFFFFF"/>
                </a:solidFill>
              </a:rPr>
              <a:t>Organisation:</a:t>
            </a:r>
          </a:p>
          <a:p>
            <a:pPr marL="0" indent="0">
              <a:buNone/>
            </a:pPr>
            <a:r>
              <a:rPr lang="en-GB" dirty="0">
                <a:solidFill>
                  <a:srgbClr val="FFFFFF"/>
                </a:solidFill>
              </a:rPr>
              <a:t>     premier inn’s dynamic leadership with clear executive accountability, and relentless customers focus supported by agile decision making </a:t>
            </a:r>
          </a:p>
          <a:p>
            <a:pPr marL="0" indent="0">
              <a:buNone/>
            </a:pPr>
            <a:endParaRPr lang="en-GB" b="1"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5" name="Picture 4" descr="A person standing in front of a store&#10;&#10;Description generated with very high confidence">
            <a:extLst>
              <a:ext uri="{FF2B5EF4-FFF2-40B4-BE49-F238E27FC236}">
                <a16:creationId xmlns:a16="http://schemas.microsoft.com/office/drawing/2014/main" id="{FAB6B7D9-9C08-4E4C-83E8-168B12A5CA19}"/>
              </a:ext>
            </a:extLst>
          </p:cNvPr>
          <p:cNvPicPr>
            <a:picLocks noChangeAspect="1"/>
          </p:cNvPicPr>
          <p:nvPr/>
        </p:nvPicPr>
        <p:blipFill>
          <a:blip r:embed="rId3"/>
          <a:stretch>
            <a:fillRect/>
          </a:stretch>
        </p:blipFill>
        <p:spPr>
          <a:xfrm>
            <a:off x="662602" y="2913888"/>
            <a:ext cx="3007357" cy="3340608"/>
          </a:xfrm>
          <a:prstGeom prst="rect">
            <a:avLst/>
          </a:prstGeom>
        </p:spPr>
      </p:pic>
    </p:spTree>
    <p:extLst>
      <p:ext uri="{BB962C8B-B14F-4D97-AF65-F5344CB8AC3E}">
        <p14:creationId xmlns:p14="http://schemas.microsoft.com/office/powerpoint/2010/main" val="277062862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F1A02B-3F83-4476-A0F7-46F58C6E82C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752" r="13451"/>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
        <p:nvSpPr>
          <p:cNvPr id="2" name="Title 1">
            <a:extLst>
              <a:ext uri="{FF2B5EF4-FFF2-40B4-BE49-F238E27FC236}">
                <a16:creationId xmlns:a16="http://schemas.microsoft.com/office/drawing/2014/main" id="{EC463B7F-3A6A-47E6-B492-2B1EE2A8D62F}"/>
              </a:ext>
            </a:extLst>
          </p:cNvPr>
          <p:cNvSpPr>
            <a:spLocks noGrp="1"/>
          </p:cNvSpPr>
          <p:nvPr>
            <p:ph type="title"/>
          </p:nvPr>
        </p:nvSpPr>
        <p:spPr>
          <a:xfrm>
            <a:off x="1154954" y="973668"/>
            <a:ext cx="8761413" cy="706964"/>
          </a:xfrm>
        </p:spPr>
        <p:txBody>
          <a:bodyPr>
            <a:normAutofit/>
          </a:bodyPr>
          <a:lstStyle/>
          <a:p>
            <a:r>
              <a:rPr lang="en-GB" sz="3300"/>
              <a:t>Sustainability Programme Good Together.</a:t>
            </a:r>
          </a:p>
        </p:txBody>
      </p:sp>
      <p:sp>
        <p:nvSpPr>
          <p:cNvPr id="3" name="Content Placeholder 2">
            <a:extLst>
              <a:ext uri="{FF2B5EF4-FFF2-40B4-BE49-F238E27FC236}">
                <a16:creationId xmlns:a16="http://schemas.microsoft.com/office/drawing/2014/main" id="{39169A39-3BD7-4AFE-AB28-0B438AD1F78C}"/>
              </a:ext>
            </a:extLst>
          </p:cNvPr>
          <p:cNvSpPr>
            <a:spLocks noGrp="1"/>
          </p:cNvSpPr>
          <p:nvPr>
            <p:ph idx="1"/>
          </p:nvPr>
        </p:nvSpPr>
        <p:spPr>
          <a:xfrm>
            <a:off x="1154955" y="2603500"/>
            <a:ext cx="3481054" cy="3416300"/>
          </a:xfrm>
        </p:spPr>
        <p:txBody>
          <a:bodyPr anchor="ctr">
            <a:normAutofit/>
          </a:bodyPr>
          <a:lstStyle/>
          <a:p>
            <a:r>
              <a:rPr lang="en-GB" sz="1600"/>
              <a:t>Good together is the name of premier Inn corporate responsibility programme which was formed in 2010 to promote responsibility of looking after the well being of their customers and community and caring about their team and suppliers , also to manage the impact they have on the environment.</a:t>
            </a:r>
          </a:p>
        </p:txBody>
      </p:sp>
      <p:sp>
        <p:nvSpPr>
          <p:cNvPr id="6" name="TextBox 5">
            <a:extLst>
              <a:ext uri="{FF2B5EF4-FFF2-40B4-BE49-F238E27FC236}">
                <a16:creationId xmlns:a16="http://schemas.microsoft.com/office/drawing/2014/main" id="{760A4769-3257-4864-B545-52AD5E3205E9}"/>
              </a:ext>
            </a:extLst>
          </p:cNvPr>
          <p:cNvSpPr txBox="1"/>
          <p:nvPr/>
        </p:nvSpPr>
        <p:spPr>
          <a:xfrm>
            <a:off x="10959028" y="5643059"/>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649961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CC28BCC9-4093-4FD5-83EB-7EC297F5139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A58368-EF12-4907-8C31-4664BD70EC31}"/>
              </a:ext>
            </a:extLst>
          </p:cNvPr>
          <p:cNvSpPr>
            <a:spLocks noGrp="1"/>
          </p:cNvSpPr>
          <p:nvPr>
            <p:ph type="title"/>
          </p:nvPr>
        </p:nvSpPr>
        <p:spPr>
          <a:xfrm>
            <a:off x="1154955" y="973667"/>
            <a:ext cx="2942210" cy="4833745"/>
          </a:xfrm>
        </p:spPr>
        <p:txBody>
          <a:bodyPr>
            <a:normAutofit/>
          </a:bodyPr>
          <a:lstStyle/>
          <a:p>
            <a:r>
              <a:rPr lang="en-GB" sz="3100">
                <a:solidFill>
                  <a:srgbClr val="EBEBEB"/>
                </a:solidFill>
              </a:rPr>
              <a:t>Environmental Sustainability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51191888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72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FA00363-7D7A-49A7-ABA4-A716E52460A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01109B5D-BC35-4376-98A2-F53B03E4E1B4}"/>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94D90C11-98A3-40E3-B04C-A3025D6458A3}"/>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12" name="Rectangle 11">
            <a:extLst>
              <a:ext uri="{FF2B5EF4-FFF2-40B4-BE49-F238E27FC236}">
                <a16:creationId xmlns:a16="http://schemas.microsoft.com/office/drawing/2014/main" id="{A3B28FB1-97C9-4A9E-A45B-356508C2C38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A07D4C-07A2-4564-A264-C42AF50371F0}"/>
              </a:ext>
            </a:extLst>
          </p:cNvPr>
          <p:cNvSpPr>
            <a:spLocks noGrp="1"/>
          </p:cNvSpPr>
          <p:nvPr>
            <p:ph type="title"/>
          </p:nvPr>
        </p:nvSpPr>
        <p:spPr>
          <a:xfrm>
            <a:off x="967791" y="1449324"/>
            <a:ext cx="2621734" cy="4391640"/>
          </a:xfrm>
        </p:spPr>
        <p:txBody>
          <a:bodyPr anchor="t">
            <a:normAutofit/>
          </a:bodyPr>
          <a:lstStyle/>
          <a:p>
            <a:r>
              <a:rPr lang="en-GB" sz="2600">
                <a:solidFill>
                  <a:srgbClr val="FFFFFF"/>
                </a:solidFill>
              </a:rPr>
              <a:t>Environmental Sustainability </a:t>
            </a:r>
          </a:p>
        </p:txBody>
      </p:sp>
      <p:sp>
        <p:nvSpPr>
          <p:cNvPr id="3" name="Content Placeholder 2">
            <a:extLst>
              <a:ext uri="{FF2B5EF4-FFF2-40B4-BE49-F238E27FC236}">
                <a16:creationId xmlns:a16="http://schemas.microsoft.com/office/drawing/2014/main" id="{17F75E80-03C6-4363-9FA2-8D5517893649}"/>
              </a:ext>
            </a:extLst>
          </p:cNvPr>
          <p:cNvSpPr>
            <a:spLocks noGrp="1"/>
          </p:cNvSpPr>
          <p:nvPr>
            <p:ph idx="1"/>
          </p:nvPr>
        </p:nvSpPr>
        <p:spPr>
          <a:xfrm>
            <a:off x="3750393" y="1449324"/>
            <a:ext cx="6230220" cy="4391640"/>
          </a:xfrm>
        </p:spPr>
        <p:txBody>
          <a:bodyPr>
            <a:normAutofit/>
          </a:bodyPr>
          <a:lstStyle/>
          <a:p>
            <a:r>
              <a:rPr lang="en-GB">
                <a:solidFill>
                  <a:srgbClr val="FFFFFF"/>
                </a:solidFill>
              </a:rPr>
              <a:t>Environmental Sustainability:</a:t>
            </a:r>
          </a:p>
          <a:p>
            <a:pPr marL="0" indent="0">
              <a:buNone/>
            </a:pPr>
            <a:r>
              <a:rPr lang="en-GB">
                <a:solidFill>
                  <a:srgbClr val="FFFFFF"/>
                </a:solidFill>
              </a:rPr>
              <a:t>The rates of renewable resources harvest, pollution creation, and non- renewable depletion that can be continued indefinitely, if they cannot be continued indefinitely they are not sustainable.</a:t>
            </a:r>
          </a:p>
          <a:p>
            <a:pPr marL="0" indent="0">
              <a:buNone/>
            </a:pPr>
            <a:r>
              <a:rPr lang="en-GB">
                <a:solidFill>
                  <a:srgbClr val="FFFFFF"/>
                </a:solidFill>
              </a:rPr>
              <a:t> </a:t>
            </a:r>
          </a:p>
          <a:p>
            <a:pPr marL="0" indent="0">
              <a:buNone/>
            </a:pPr>
            <a:r>
              <a:rPr lang="en-GB">
                <a:solidFill>
                  <a:srgbClr val="FFFFFF"/>
                </a:solidFill>
              </a:rPr>
              <a:t>Environmental sustainability is practiced through sustainable renewable energy that is produced from sources such as the sun, wind, water and energy from crops.</a:t>
            </a:r>
          </a:p>
          <a:p>
            <a:pPr marL="0" indent="0">
              <a:buNone/>
            </a:pPr>
            <a:endParaRPr lang="en-GB">
              <a:solidFill>
                <a:srgbClr val="FFFFFF"/>
              </a:solidFill>
            </a:endParaRPr>
          </a:p>
        </p:txBody>
      </p:sp>
    </p:spTree>
    <p:extLst>
      <p:ext uri="{BB962C8B-B14F-4D97-AF65-F5344CB8AC3E}">
        <p14:creationId xmlns:p14="http://schemas.microsoft.com/office/powerpoint/2010/main" val="193723827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14" name="Rectangle 13">
            <a:extLst>
              <a:ext uri="{FF2B5EF4-FFF2-40B4-BE49-F238E27FC236}">
                <a16:creationId xmlns:a16="http://schemas.microsoft.com/office/drawing/2014/main" id="{F9ED434F-8767-46CC-B26B-5AF62FF01E6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2D9D42-FC1E-41CB-B1D4-2152E8EA6EE5}"/>
              </a:ext>
            </a:extLst>
          </p:cNvPr>
          <p:cNvSpPr>
            <a:spLocks noGrp="1"/>
          </p:cNvSpPr>
          <p:nvPr>
            <p:ph type="title"/>
          </p:nvPr>
        </p:nvSpPr>
        <p:spPr>
          <a:xfrm>
            <a:off x="1154954" y="973668"/>
            <a:ext cx="8761413" cy="706964"/>
          </a:xfrm>
        </p:spPr>
        <p:txBody>
          <a:bodyPr>
            <a:normAutofit/>
          </a:bodyPr>
          <a:lstStyle/>
          <a:p>
            <a:r>
              <a:rPr lang="en-GB">
                <a:solidFill>
                  <a:srgbClr val="FFFFFF"/>
                </a:solidFill>
              </a:rPr>
              <a:t>Premier Inn Future Strategy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84564274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962983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0">
            <a:extLst>
              <a:ext uri="{FF2B5EF4-FFF2-40B4-BE49-F238E27FC236}">
                <a16:creationId xmlns:a16="http://schemas.microsoft.com/office/drawing/2014/main" id="{DD72FDFC-F497-4AA6-85C3-DDF24394D40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38ABDB68-E3D5-448E-97D3-06FFEF680193}"/>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12">
              <a:extLst>
                <a:ext uri="{FF2B5EF4-FFF2-40B4-BE49-F238E27FC236}">
                  <a16:creationId xmlns:a16="http://schemas.microsoft.com/office/drawing/2014/main" id="{283DA7DD-CA37-4ED7-8710-48E56B063BA4}"/>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92F2E3C-66CD-4DEB-BA14-2A5912B65A2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2FE6764-AB8C-4A7B-90F5-27B8CDC70F00}"/>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3BF38357-85E9-42F6-8CF9-02C1FC596B0F}"/>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B8DD7FEB-D9F3-4F5B-982C-36B0664D0205}"/>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96BA11E4-0636-4FA9-A836-2A4FB176449A}"/>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A close up of a piece of paper&#10;&#10;Description generated with very high confidence">
            <a:extLst>
              <a:ext uri="{FF2B5EF4-FFF2-40B4-BE49-F238E27FC236}">
                <a16:creationId xmlns:a16="http://schemas.microsoft.com/office/drawing/2014/main" id="{CD87C59B-4874-4737-B1EA-3DD3D18DDE9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18226" y="2277545"/>
            <a:ext cx="4125317" cy="2320490"/>
          </a:xfrm>
          <a:prstGeom prst="rect">
            <a:avLst/>
          </a:prstGeom>
        </p:spPr>
      </p:pic>
      <p:sp>
        <p:nvSpPr>
          <p:cNvPr id="26" name="Rectangle 19">
            <a:extLst>
              <a:ext uri="{FF2B5EF4-FFF2-40B4-BE49-F238E27FC236}">
                <a16:creationId xmlns:a16="http://schemas.microsoft.com/office/drawing/2014/main" id="{EADD3260-4BDA-459B-A162-5E1B897E38F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7E847D-34DA-4698-BA42-68A060FED389}"/>
              </a:ext>
            </a:extLst>
          </p:cNvPr>
          <p:cNvSpPr>
            <a:spLocks noGrp="1"/>
          </p:cNvSpPr>
          <p:nvPr>
            <p:ph type="title"/>
          </p:nvPr>
        </p:nvSpPr>
        <p:spPr>
          <a:xfrm>
            <a:off x="639098" y="629265"/>
            <a:ext cx="6072776" cy="1622322"/>
          </a:xfrm>
        </p:spPr>
        <p:txBody>
          <a:bodyPr>
            <a:normAutofit/>
          </a:bodyPr>
          <a:lstStyle/>
          <a:p>
            <a:r>
              <a:rPr lang="en-GB">
                <a:solidFill>
                  <a:srgbClr val="EBEBEB"/>
                </a:solidFill>
              </a:rPr>
              <a:t> Community Participation.</a:t>
            </a:r>
          </a:p>
        </p:txBody>
      </p:sp>
      <p:sp>
        <p:nvSpPr>
          <p:cNvPr id="3" name="Content Placeholder 2">
            <a:extLst>
              <a:ext uri="{FF2B5EF4-FFF2-40B4-BE49-F238E27FC236}">
                <a16:creationId xmlns:a16="http://schemas.microsoft.com/office/drawing/2014/main" id="{EFA10FA9-8706-461C-8102-3D669BEAF35B}"/>
              </a:ext>
            </a:extLst>
          </p:cNvPr>
          <p:cNvSpPr>
            <a:spLocks noGrp="1"/>
          </p:cNvSpPr>
          <p:nvPr>
            <p:ph idx="1"/>
          </p:nvPr>
        </p:nvSpPr>
        <p:spPr>
          <a:xfrm>
            <a:off x="639098" y="2418735"/>
            <a:ext cx="6072776" cy="3811740"/>
          </a:xfrm>
        </p:spPr>
        <p:txBody>
          <a:bodyPr anchor="ctr">
            <a:normAutofit/>
          </a:bodyPr>
          <a:lstStyle/>
          <a:p>
            <a:pPr>
              <a:lnSpc>
                <a:spcPct val="90000"/>
              </a:lnSpc>
            </a:pPr>
            <a:r>
              <a:rPr lang="en-GB" sz="1500">
                <a:solidFill>
                  <a:srgbClr val="FFFFFF"/>
                </a:solidFill>
              </a:rPr>
              <a:t>Premier Inn is a hotel that provides 750 hotels and over 65,000 rooms within the UK and Irelands</a:t>
            </a:r>
          </a:p>
          <a:p>
            <a:pPr marL="0" indent="0">
              <a:lnSpc>
                <a:spcPct val="90000"/>
              </a:lnSpc>
              <a:buNone/>
            </a:pPr>
            <a:r>
              <a:rPr lang="en-GB" sz="1500">
                <a:solidFill>
                  <a:srgbClr val="FFFFFF"/>
                </a:solidFill>
              </a:rPr>
              <a:t>.The company aim to expand worldwide.</a:t>
            </a:r>
          </a:p>
          <a:p>
            <a:pPr>
              <a:lnSpc>
                <a:spcPct val="90000"/>
              </a:lnSpc>
            </a:pPr>
            <a:r>
              <a:rPr lang="en-GB" sz="1500">
                <a:solidFill>
                  <a:srgbClr val="FFFFFF"/>
                </a:solidFill>
              </a:rPr>
              <a:t>Premier Inn participates in the local and national community </a:t>
            </a:r>
          </a:p>
          <a:p>
            <a:pPr marL="0" indent="0">
              <a:lnSpc>
                <a:spcPct val="90000"/>
              </a:lnSpc>
              <a:buNone/>
            </a:pPr>
            <a:r>
              <a:rPr lang="en-GB" sz="1500">
                <a:solidFill>
                  <a:srgbClr val="FFFFFF"/>
                </a:solidFill>
              </a:rPr>
              <a:t>By offering fantastic job opportunity's for the citizens in the community</a:t>
            </a:r>
          </a:p>
          <a:p>
            <a:pPr marL="0" indent="0">
              <a:lnSpc>
                <a:spcPct val="90000"/>
              </a:lnSpc>
              <a:buNone/>
            </a:pPr>
            <a:r>
              <a:rPr lang="en-GB" sz="1500">
                <a:solidFill>
                  <a:srgbClr val="FFFFFF"/>
                </a:solidFill>
              </a:rPr>
              <a:t>Donate to the great Ormond street as their charity partnership.</a:t>
            </a:r>
          </a:p>
          <a:p>
            <a:pPr>
              <a:lnSpc>
                <a:spcPct val="90000"/>
              </a:lnSpc>
            </a:pPr>
            <a:r>
              <a:rPr lang="en-GB" sz="1500">
                <a:solidFill>
                  <a:srgbClr val="FFFFFF"/>
                </a:solidFill>
              </a:rPr>
              <a:t>Premier Inn create business accounts for established business locally and globally.</a:t>
            </a:r>
          </a:p>
          <a:p>
            <a:pPr marL="0" indent="0">
              <a:lnSpc>
                <a:spcPct val="90000"/>
              </a:lnSpc>
              <a:buNone/>
            </a:pPr>
            <a:r>
              <a:rPr lang="en-GB" sz="1500">
                <a:solidFill>
                  <a:srgbClr val="FFFFFF"/>
                </a:solidFill>
              </a:rPr>
              <a:t>.To book business meetings and conference meetings also they take private  bookings for events and functions.</a:t>
            </a:r>
          </a:p>
          <a:p>
            <a:pPr marL="0" indent="0">
              <a:lnSpc>
                <a:spcPct val="90000"/>
              </a:lnSpc>
              <a:buNone/>
            </a:pPr>
            <a:endParaRPr lang="en-GB" sz="1500">
              <a:solidFill>
                <a:srgbClr val="FFFFFF"/>
              </a:solidFill>
            </a:endParaRPr>
          </a:p>
          <a:p>
            <a:pPr marL="0" indent="0">
              <a:lnSpc>
                <a:spcPct val="90000"/>
              </a:lnSpc>
              <a:buNone/>
            </a:pPr>
            <a:endParaRPr lang="en-GB" sz="1500">
              <a:solidFill>
                <a:srgbClr val="FFFFFF"/>
              </a:solidFill>
            </a:endParaRPr>
          </a:p>
        </p:txBody>
      </p:sp>
      <p:sp>
        <p:nvSpPr>
          <p:cNvPr id="6" name="TextBox 5">
            <a:extLst>
              <a:ext uri="{FF2B5EF4-FFF2-40B4-BE49-F238E27FC236}">
                <a16:creationId xmlns:a16="http://schemas.microsoft.com/office/drawing/2014/main" id="{0519E7C5-0964-4EF4-885D-0D8F7342F09E}"/>
              </a:ext>
            </a:extLst>
          </p:cNvPr>
          <p:cNvSpPr txBox="1"/>
          <p:nvPr/>
        </p:nvSpPr>
        <p:spPr>
          <a:xfrm>
            <a:off x="8863002" y="4397980"/>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en.wikipedia.org/wiki/Community_(TV_series)"/>
              </a:rPr>
              <a:t>This Photo</a:t>
            </a:r>
            <a:r>
              <a:rPr lang="en-GB" sz="700">
                <a:solidFill>
                  <a:srgbClr val="FFFFFF"/>
                </a:solidFill>
              </a:rPr>
              <a:t> by Unknown Author is licensed under </a:t>
            </a:r>
            <a:r>
              <a:rPr lang="en-GB" sz="700">
                <a:solidFill>
                  <a:srgbClr val="FFFFFF"/>
                </a:solidFill>
                <a:hlinkClick r:id="rId5" tooltip="https://creativecommons.org/licenses/by-sa/3.0/"/>
              </a:rPr>
              <a:t>CC BY-SA</a:t>
            </a:r>
            <a:endParaRPr lang="en-GB" sz="700">
              <a:solidFill>
                <a:srgbClr val="FFFFFF"/>
              </a:solidFill>
            </a:endParaRPr>
          </a:p>
        </p:txBody>
      </p:sp>
    </p:spTree>
    <p:extLst>
      <p:ext uri="{BB962C8B-B14F-4D97-AF65-F5344CB8AC3E}">
        <p14:creationId xmlns:p14="http://schemas.microsoft.com/office/powerpoint/2010/main" val="1823327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FEF2-B35B-4558-845E-D803694728A3}"/>
              </a:ext>
            </a:extLst>
          </p:cNvPr>
          <p:cNvSpPr>
            <a:spLocks noGrp="1"/>
          </p:cNvSpPr>
          <p:nvPr>
            <p:ph type="title"/>
          </p:nvPr>
        </p:nvSpPr>
        <p:spPr/>
        <p:txBody>
          <a:bodyPr/>
          <a:lstStyle/>
          <a:p>
            <a:r>
              <a:rPr lang="en-GB" dirty="0"/>
              <a:t>Skills and Employment </a:t>
            </a:r>
          </a:p>
        </p:txBody>
      </p:sp>
      <p:sp>
        <p:nvSpPr>
          <p:cNvPr id="3" name="Content Placeholder 2">
            <a:extLst>
              <a:ext uri="{FF2B5EF4-FFF2-40B4-BE49-F238E27FC236}">
                <a16:creationId xmlns:a16="http://schemas.microsoft.com/office/drawing/2014/main" id="{743BED98-A42B-44AC-B527-D39F7278DF48}"/>
              </a:ext>
            </a:extLst>
          </p:cNvPr>
          <p:cNvSpPr>
            <a:spLocks noGrp="1"/>
          </p:cNvSpPr>
          <p:nvPr>
            <p:ph idx="1"/>
          </p:nvPr>
        </p:nvSpPr>
        <p:spPr/>
        <p:txBody>
          <a:bodyPr/>
          <a:lstStyle/>
          <a:p>
            <a:r>
              <a:rPr lang="en-GB" dirty="0"/>
              <a:t>WISE is a skills and employment programme, This is a plan that overseas thousands off apprenticeships, work placements and work experience. Work experience and school visits for 11 to 18 years old. Employment placements for NEETS(Young people not in education employment or training ) this leads to an NVQ level 1 in hospitality.</a:t>
            </a:r>
          </a:p>
          <a:p>
            <a:endParaRPr lang="en-GB" dirty="0"/>
          </a:p>
        </p:txBody>
      </p:sp>
    </p:spTree>
    <p:extLst>
      <p:ext uri="{BB962C8B-B14F-4D97-AF65-F5344CB8AC3E}">
        <p14:creationId xmlns:p14="http://schemas.microsoft.com/office/powerpoint/2010/main" val="2841521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FA00363-7D7A-49A7-ABA4-A716E52460A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01109B5D-BC35-4376-98A2-F53B03E4E1B4}"/>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Freeform 5">
              <a:extLst>
                <a:ext uri="{FF2B5EF4-FFF2-40B4-BE49-F238E27FC236}">
                  <a16:creationId xmlns:a16="http://schemas.microsoft.com/office/drawing/2014/main" id="{94D90C11-98A3-40E3-B04C-A3025D6458A3}"/>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12" name="Rectangle 11">
            <a:extLst>
              <a:ext uri="{FF2B5EF4-FFF2-40B4-BE49-F238E27FC236}">
                <a16:creationId xmlns:a16="http://schemas.microsoft.com/office/drawing/2014/main" id="{A3B28FB1-97C9-4A9E-A45B-356508C2C38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2A123C-2A24-45FC-8515-54C7ADBEB28A}"/>
              </a:ext>
            </a:extLst>
          </p:cNvPr>
          <p:cNvSpPr>
            <a:spLocks noGrp="1"/>
          </p:cNvSpPr>
          <p:nvPr>
            <p:ph type="title"/>
          </p:nvPr>
        </p:nvSpPr>
        <p:spPr>
          <a:xfrm>
            <a:off x="967791" y="1449324"/>
            <a:ext cx="2621734" cy="4391640"/>
          </a:xfrm>
        </p:spPr>
        <p:txBody>
          <a:bodyPr anchor="t">
            <a:normAutofit/>
          </a:bodyPr>
          <a:lstStyle/>
          <a:p>
            <a:r>
              <a:rPr lang="en-GB" sz="2800">
                <a:solidFill>
                  <a:srgbClr val="FFFFFF"/>
                </a:solidFill>
              </a:rPr>
              <a:t>Benefits</a:t>
            </a:r>
          </a:p>
        </p:txBody>
      </p:sp>
      <p:sp>
        <p:nvSpPr>
          <p:cNvPr id="3" name="Content Placeholder 2">
            <a:extLst>
              <a:ext uri="{FF2B5EF4-FFF2-40B4-BE49-F238E27FC236}">
                <a16:creationId xmlns:a16="http://schemas.microsoft.com/office/drawing/2014/main" id="{27A78BB3-F6A8-4366-9CCA-E5D542DE2A21}"/>
              </a:ext>
            </a:extLst>
          </p:cNvPr>
          <p:cNvSpPr>
            <a:spLocks noGrp="1"/>
          </p:cNvSpPr>
          <p:nvPr>
            <p:ph idx="1"/>
          </p:nvPr>
        </p:nvSpPr>
        <p:spPr>
          <a:xfrm>
            <a:off x="3750393" y="1449324"/>
            <a:ext cx="6230220" cy="4391640"/>
          </a:xfrm>
        </p:spPr>
        <p:txBody>
          <a:bodyPr>
            <a:normAutofit/>
          </a:bodyPr>
          <a:lstStyle/>
          <a:p>
            <a:pPr>
              <a:lnSpc>
                <a:spcPct val="90000"/>
              </a:lnSpc>
            </a:pPr>
            <a:r>
              <a:rPr lang="en-GB" sz="1700">
                <a:solidFill>
                  <a:srgbClr val="FFFFFF"/>
                </a:solidFill>
              </a:rPr>
              <a:t>There are many premier inn Hotels with benefits:</a:t>
            </a:r>
          </a:p>
          <a:p>
            <a:pPr marL="0" indent="0">
              <a:lnSpc>
                <a:spcPct val="90000"/>
              </a:lnSpc>
              <a:buNone/>
            </a:pPr>
            <a:r>
              <a:rPr lang="en-GB" sz="1700">
                <a:solidFill>
                  <a:srgbClr val="FFFFFF"/>
                </a:solidFill>
              </a:rPr>
              <a:t>     A relaxing spar weekend with friends, family and couples</a:t>
            </a:r>
          </a:p>
          <a:p>
            <a:pPr marL="0" indent="0">
              <a:lnSpc>
                <a:spcPct val="90000"/>
              </a:lnSpc>
              <a:buNone/>
            </a:pPr>
            <a:endParaRPr lang="en-GB" sz="1700">
              <a:solidFill>
                <a:srgbClr val="FFFFFF"/>
              </a:solidFill>
            </a:endParaRPr>
          </a:p>
          <a:p>
            <a:pPr>
              <a:lnSpc>
                <a:spcPct val="90000"/>
              </a:lnSpc>
            </a:pPr>
            <a:r>
              <a:rPr lang="en-GB" sz="1700">
                <a:solidFill>
                  <a:srgbClr val="FFFFFF"/>
                </a:solidFill>
              </a:rPr>
              <a:t>Pay as you go facility's for example:</a:t>
            </a:r>
          </a:p>
          <a:p>
            <a:pPr marL="0" indent="0">
              <a:lnSpc>
                <a:spcPct val="90000"/>
              </a:lnSpc>
              <a:buNone/>
            </a:pPr>
            <a:r>
              <a:rPr lang="en-GB" sz="1700">
                <a:solidFill>
                  <a:srgbClr val="FFFFFF"/>
                </a:solidFill>
              </a:rPr>
              <a:t>      There are gyms and all kinds of people who wish to continue there healthy lifestyles.</a:t>
            </a:r>
          </a:p>
          <a:p>
            <a:pPr marL="0" indent="0">
              <a:lnSpc>
                <a:spcPct val="90000"/>
              </a:lnSpc>
              <a:buNone/>
            </a:pPr>
            <a:r>
              <a:rPr lang="en-GB" sz="1700">
                <a:solidFill>
                  <a:srgbClr val="FFFFFF"/>
                </a:solidFill>
              </a:rPr>
              <a:t>     Within all hotels there are 24 hour bars as well as 24 immediate services, also restaurants that are       open from breakfast times till midnight.</a:t>
            </a:r>
          </a:p>
          <a:p>
            <a:pPr>
              <a:lnSpc>
                <a:spcPct val="90000"/>
              </a:lnSpc>
            </a:pPr>
            <a:r>
              <a:rPr lang="en-GB" sz="1700">
                <a:solidFill>
                  <a:srgbClr val="FFFFFF"/>
                </a:solidFill>
              </a:rPr>
              <a:t>Premier inn create business accounts for established business locally and globally:</a:t>
            </a:r>
          </a:p>
          <a:p>
            <a:pPr marL="0" indent="0">
              <a:lnSpc>
                <a:spcPct val="90000"/>
              </a:lnSpc>
              <a:buNone/>
            </a:pPr>
            <a:r>
              <a:rPr lang="en-GB" sz="1700">
                <a:solidFill>
                  <a:srgbClr val="FFFFFF"/>
                </a:solidFill>
              </a:rPr>
              <a:t>    To book business meetings and conferences meeting also they take private bookings for events   and functions. </a:t>
            </a:r>
          </a:p>
          <a:p>
            <a:pPr marL="0" indent="0">
              <a:lnSpc>
                <a:spcPct val="90000"/>
              </a:lnSpc>
              <a:buNone/>
            </a:pPr>
            <a:endParaRPr lang="en-GB" sz="1700">
              <a:solidFill>
                <a:srgbClr val="FFFFFF"/>
              </a:solidFill>
            </a:endParaRPr>
          </a:p>
          <a:p>
            <a:pPr marL="0" indent="0">
              <a:lnSpc>
                <a:spcPct val="90000"/>
              </a:lnSpc>
              <a:buNone/>
            </a:pPr>
            <a:endParaRPr lang="en-GB" sz="1700">
              <a:solidFill>
                <a:srgbClr val="FFFFFF"/>
              </a:solidFill>
            </a:endParaRPr>
          </a:p>
          <a:p>
            <a:pPr marL="0" indent="0">
              <a:lnSpc>
                <a:spcPct val="90000"/>
              </a:lnSpc>
              <a:buNone/>
            </a:pPr>
            <a:endParaRPr lang="en-GB" sz="1700">
              <a:solidFill>
                <a:srgbClr val="FFFFFF"/>
              </a:solidFill>
            </a:endParaRPr>
          </a:p>
          <a:p>
            <a:pPr marL="0" indent="0">
              <a:lnSpc>
                <a:spcPct val="90000"/>
              </a:lnSpc>
              <a:buNone/>
            </a:pPr>
            <a:endParaRPr lang="en-GB" sz="1700">
              <a:solidFill>
                <a:srgbClr val="FFFFFF"/>
              </a:solidFill>
            </a:endParaRPr>
          </a:p>
          <a:p>
            <a:pPr>
              <a:lnSpc>
                <a:spcPct val="90000"/>
              </a:lnSpc>
            </a:pPr>
            <a:endParaRPr lang="en-GB" sz="1700">
              <a:solidFill>
                <a:srgbClr val="FFFFFF"/>
              </a:solidFill>
            </a:endParaRPr>
          </a:p>
          <a:p>
            <a:pPr marL="0" indent="0">
              <a:lnSpc>
                <a:spcPct val="90000"/>
              </a:lnSpc>
              <a:buNone/>
            </a:pPr>
            <a:endParaRPr lang="en-GB" sz="1700">
              <a:solidFill>
                <a:srgbClr val="FFFFFF"/>
              </a:solidFill>
            </a:endParaRPr>
          </a:p>
          <a:p>
            <a:pPr marL="0" indent="0">
              <a:lnSpc>
                <a:spcPct val="90000"/>
              </a:lnSpc>
              <a:buNone/>
            </a:pPr>
            <a:endParaRPr lang="en-GB" sz="1700">
              <a:solidFill>
                <a:srgbClr val="FFFFFF"/>
              </a:solidFill>
            </a:endParaRPr>
          </a:p>
        </p:txBody>
      </p:sp>
      <p:pic>
        <p:nvPicPr>
          <p:cNvPr id="30" name="Picture 29" descr="A room filled with furniture and a flat screen tv&#10;&#10;Description generated with very high confidence">
            <a:extLst>
              <a:ext uri="{FF2B5EF4-FFF2-40B4-BE49-F238E27FC236}">
                <a16:creationId xmlns:a16="http://schemas.microsoft.com/office/drawing/2014/main" id="{7659CF16-5717-49C6-8FC3-23AD5315E1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18082" y="2738836"/>
            <a:ext cx="2871443" cy="2797667"/>
          </a:xfrm>
          <a:prstGeom prst="rect">
            <a:avLst/>
          </a:prstGeom>
        </p:spPr>
      </p:pic>
    </p:spTree>
    <p:extLst>
      <p:ext uri="{BB962C8B-B14F-4D97-AF65-F5344CB8AC3E}">
        <p14:creationId xmlns:p14="http://schemas.microsoft.com/office/powerpoint/2010/main" val="311232741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CC28BCC9-4093-4FD5-83EB-7EC297F5139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F68FBC-416F-4A9D-9B56-F8E262D0A44F}"/>
              </a:ext>
            </a:extLst>
          </p:cNvPr>
          <p:cNvSpPr>
            <a:spLocks noGrp="1"/>
          </p:cNvSpPr>
          <p:nvPr>
            <p:ph type="title"/>
          </p:nvPr>
        </p:nvSpPr>
        <p:spPr>
          <a:xfrm>
            <a:off x="1154955" y="973667"/>
            <a:ext cx="2942210" cy="4833745"/>
          </a:xfrm>
        </p:spPr>
        <p:txBody>
          <a:bodyPr>
            <a:normAutofit/>
          </a:bodyPr>
          <a:lstStyle/>
          <a:p>
            <a:r>
              <a:rPr lang="en-GB">
                <a:solidFill>
                  <a:srgbClr val="EBEBEB"/>
                </a:solidFill>
              </a:rPr>
              <a:t>Recycle Energy Efficiency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94012454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023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CC28BCC9-4093-4FD5-83EB-7EC297F5139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B246ED-A3CE-4899-BF9A-DF68F21493D0}"/>
              </a:ext>
            </a:extLst>
          </p:cNvPr>
          <p:cNvSpPr>
            <a:spLocks noGrp="1"/>
          </p:cNvSpPr>
          <p:nvPr>
            <p:ph type="title"/>
          </p:nvPr>
        </p:nvSpPr>
        <p:spPr>
          <a:xfrm>
            <a:off x="1154955" y="973667"/>
            <a:ext cx="2942210" cy="4833745"/>
          </a:xfrm>
        </p:spPr>
        <p:txBody>
          <a:bodyPr>
            <a:normAutofit/>
          </a:bodyPr>
          <a:lstStyle/>
          <a:p>
            <a:r>
              <a:rPr lang="en-GB">
                <a:solidFill>
                  <a:srgbClr val="EBEBEB"/>
                </a:solidFill>
              </a:rPr>
              <a:t>Recycle Sustainable Materials </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2306334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4773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6A2B9-B879-4CCA-8586-3A3B83538EF3}"/>
              </a:ext>
            </a:extLst>
          </p:cNvPr>
          <p:cNvSpPr>
            <a:spLocks noGrp="1"/>
          </p:cNvSpPr>
          <p:nvPr>
            <p:ph type="title"/>
          </p:nvPr>
        </p:nvSpPr>
        <p:spPr/>
        <p:txBody>
          <a:bodyPr/>
          <a:lstStyle/>
          <a:p>
            <a:r>
              <a:rPr lang="en-GB" dirty="0"/>
              <a:t>Economic Growth</a:t>
            </a:r>
          </a:p>
        </p:txBody>
      </p:sp>
      <p:sp>
        <p:nvSpPr>
          <p:cNvPr id="3" name="Content Placeholder 2">
            <a:extLst>
              <a:ext uri="{FF2B5EF4-FFF2-40B4-BE49-F238E27FC236}">
                <a16:creationId xmlns:a16="http://schemas.microsoft.com/office/drawing/2014/main" id="{3D95E6A6-76F6-4E5E-8D0D-4518E076A929}"/>
              </a:ext>
            </a:extLst>
          </p:cNvPr>
          <p:cNvSpPr>
            <a:spLocks noGrp="1"/>
          </p:cNvSpPr>
          <p:nvPr>
            <p:ph idx="1"/>
          </p:nvPr>
        </p:nvSpPr>
        <p:spPr>
          <a:xfrm>
            <a:off x="1154954" y="2603500"/>
            <a:ext cx="8825659" cy="4254500"/>
          </a:xfrm>
        </p:spPr>
        <p:txBody>
          <a:bodyPr/>
          <a:lstStyle/>
          <a:p>
            <a:r>
              <a:rPr lang="en-GB" dirty="0"/>
              <a:t>Premier inn annual result which are usually robust may suffer due to Brexit  which predict to send  shares sliding. </a:t>
            </a:r>
          </a:p>
          <a:p>
            <a:endParaRPr lang="en-GB" dirty="0"/>
          </a:p>
        </p:txBody>
      </p:sp>
      <mc:AlternateContent xmlns:mc="http://schemas.openxmlformats.org/markup-compatibility/2006" xmlns:cx1="http://schemas.microsoft.com/office/drawing/2015/9/8/chartex">
        <mc:Choice Requires="cx1">
          <p:graphicFrame>
            <p:nvGraphicFramePr>
              <p:cNvPr id="4" name="Chart 3">
                <a:extLst>
                  <a:ext uri="{FF2B5EF4-FFF2-40B4-BE49-F238E27FC236}">
                    <a16:creationId xmlns:a16="http://schemas.microsoft.com/office/drawing/2014/main" id="{CDD6689A-215B-49D4-9E88-F370CE689EB7}"/>
                  </a:ext>
                </a:extLst>
              </p:cNvPr>
              <p:cNvGraphicFramePr/>
              <p:nvPr>
                <p:extLst>
                  <p:ext uri="{D42A27DB-BD31-4B8C-83A1-F6EECF244321}">
                    <p14:modId xmlns:p14="http://schemas.microsoft.com/office/powerpoint/2010/main" val="3246222210"/>
                  </p:ext>
                </p:extLst>
              </p:nvPr>
            </p:nvGraphicFramePr>
            <p:xfrm>
              <a:off x="1722664" y="3429000"/>
              <a:ext cx="6492421" cy="3105150"/>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4" name="Chart 3">
                <a:extLst>
                  <a:ext uri="{FF2B5EF4-FFF2-40B4-BE49-F238E27FC236}">
                    <a16:creationId xmlns:a16="http://schemas.microsoft.com/office/drawing/2014/main" id="{CDD6689A-215B-49D4-9E88-F370CE689EB7}"/>
                  </a:ext>
                </a:extLst>
              </p:cNvPr>
              <p:cNvPicPr>
                <a:picLocks noGrp="1" noRot="1" noChangeAspect="1" noMove="1" noResize="1" noEditPoints="1" noAdjustHandles="1" noChangeArrowheads="1" noChangeShapeType="1"/>
              </p:cNvPicPr>
              <p:nvPr/>
            </p:nvPicPr>
            <p:blipFill>
              <a:blip r:embed="rId3"/>
              <a:stretch>
                <a:fillRect/>
              </a:stretch>
            </p:blipFill>
            <p:spPr>
              <a:xfrm>
                <a:off x="1722664" y="3429000"/>
                <a:ext cx="6492421" cy="3105150"/>
              </a:xfrm>
              <a:prstGeom prst="rect">
                <a:avLst/>
              </a:prstGeom>
            </p:spPr>
          </p:pic>
        </mc:Fallback>
      </mc:AlternateContent>
    </p:spTree>
    <p:extLst>
      <p:ext uri="{BB962C8B-B14F-4D97-AF65-F5344CB8AC3E}">
        <p14:creationId xmlns:p14="http://schemas.microsoft.com/office/powerpoint/2010/main" val="4152983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1C5E3-0553-4041-85C6-D38EEFC94825}"/>
              </a:ext>
            </a:extLst>
          </p:cNvPr>
          <p:cNvSpPr>
            <a:spLocks noGrp="1"/>
          </p:cNvSpPr>
          <p:nvPr>
            <p:ph type="title"/>
          </p:nvPr>
        </p:nvSpPr>
        <p:spPr/>
        <p:txBody>
          <a:bodyPr/>
          <a:lstStyle/>
          <a:p>
            <a:r>
              <a:rPr lang="en-GB" dirty="0"/>
              <a:t>Sustainable Sourcing </a:t>
            </a:r>
          </a:p>
        </p:txBody>
      </p:sp>
      <p:sp>
        <p:nvSpPr>
          <p:cNvPr id="3" name="Content Placeholder 2">
            <a:extLst>
              <a:ext uri="{FF2B5EF4-FFF2-40B4-BE49-F238E27FC236}">
                <a16:creationId xmlns:a16="http://schemas.microsoft.com/office/drawing/2014/main" id="{011A5C52-6569-46BD-8860-61D3ACA07E26}"/>
              </a:ext>
            </a:extLst>
          </p:cNvPr>
          <p:cNvSpPr>
            <a:spLocks noGrp="1"/>
          </p:cNvSpPr>
          <p:nvPr>
            <p:ph idx="1"/>
          </p:nvPr>
        </p:nvSpPr>
        <p:spPr/>
        <p:txBody>
          <a:bodyPr/>
          <a:lstStyle/>
          <a:p>
            <a:r>
              <a:rPr lang="en-GB" dirty="0"/>
              <a:t>Customer wellbeing is another issue the company has committed to sourcing products responsibility working with suppliers who can both meet Quality and quantity.</a:t>
            </a:r>
          </a:p>
          <a:p>
            <a:r>
              <a:rPr lang="en-GB" dirty="0"/>
              <a:t> Premier inn has become the worlds biggest and largest Marine Stewardship council(MSC) Certified national hotel chain, this means an extra 3 million sustainable portions of fish and chips will be served across the UK every.</a:t>
            </a:r>
          </a:p>
          <a:p>
            <a:r>
              <a:rPr lang="en-GB" dirty="0"/>
              <a:t>The MSC certification and eco labelling program is becoming more important for the hospitality industry to operate a sustainable, traceable supply which enables everybody to play a part in securing a healthy future for our oceans .</a:t>
            </a:r>
          </a:p>
          <a:p>
            <a:endParaRPr lang="en-GB" dirty="0"/>
          </a:p>
        </p:txBody>
      </p:sp>
    </p:spTree>
    <p:extLst>
      <p:ext uri="{BB962C8B-B14F-4D97-AF65-F5344CB8AC3E}">
        <p14:creationId xmlns:p14="http://schemas.microsoft.com/office/powerpoint/2010/main" val="417006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2A6AC-3C01-4DA6-8341-F718FE9024D1}"/>
              </a:ext>
            </a:extLst>
          </p:cNvPr>
          <p:cNvSpPr>
            <a:spLocks noGrp="1"/>
          </p:cNvSpPr>
          <p:nvPr>
            <p:ph type="title"/>
          </p:nvPr>
        </p:nvSpPr>
        <p:spPr/>
        <p:txBody>
          <a:bodyPr/>
          <a:lstStyle/>
          <a:p>
            <a:r>
              <a:rPr lang="en-GB" dirty="0"/>
              <a:t>Competitors</a:t>
            </a:r>
          </a:p>
        </p:txBody>
      </p:sp>
      <p:sp>
        <p:nvSpPr>
          <p:cNvPr id="3" name="Content Placeholder 2">
            <a:extLst>
              <a:ext uri="{FF2B5EF4-FFF2-40B4-BE49-F238E27FC236}">
                <a16:creationId xmlns:a16="http://schemas.microsoft.com/office/drawing/2014/main" id="{9143C6A7-18C0-4134-BFC3-A75DC65C5BAB}"/>
              </a:ext>
            </a:extLst>
          </p:cNvPr>
          <p:cNvSpPr>
            <a:spLocks noGrp="1"/>
          </p:cNvSpPr>
          <p:nvPr>
            <p:ph idx="1"/>
          </p:nvPr>
        </p:nvSpPr>
        <p:spPr/>
        <p:txBody>
          <a:bodyPr/>
          <a:lstStyle/>
          <a:p>
            <a:r>
              <a:rPr lang="en-GB"/>
              <a:t> Premier Inn </a:t>
            </a:r>
            <a:r>
              <a:rPr lang="en-GB" dirty="0"/>
              <a:t>have other competitors such as Easy Hotel, ibis, travel lodge and Holiday Inn, Pricing  makes them sustainable. </a:t>
            </a:r>
          </a:p>
          <a:p>
            <a:r>
              <a:rPr lang="en-GB" dirty="0"/>
              <a:t>Premier inn major selling point is cut price rooms which is aimed at families free for kids business persons local and national. Also there is 750 hotels all over the UK plus 65.000 rooms.</a:t>
            </a:r>
          </a:p>
          <a:p>
            <a:r>
              <a:rPr lang="en-GB" dirty="0"/>
              <a:t>This is what makes Premier inn Britons leading hotel chain.</a:t>
            </a:r>
          </a:p>
        </p:txBody>
      </p:sp>
    </p:spTree>
    <p:extLst>
      <p:ext uri="{BB962C8B-B14F-4D97-AF65-F5344CB8AC3E}">
        <p14:creationId xmlns:p14="http://schemas.microsoft.com/office/powerpoint/2010/main" val="3537569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CA68-FA5D-42B3-A2E1-57922DECA53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F3AA0614-402B-4163-A60C-AB7063642961}"/>
              </a:ext>
            </a:extLst>
          </p:cNvPr>
          <p:cNvSpPr>
            <a:spLocks noGrp="1"/>
          </p:cNvSpPr>
          <p:nvPr>
            <p:ph idx="1"/>
          </p:nvPr>
        </p:nvSpPr>
        <p:spPr/>
        <p:txBody>
          <a:bodyPr/>
          <a:lstStyle/>
          <a:p>
            <a:r>
              <a:rPr lang="en-GB" dirty="0"/>
              <a:t>As a group we have effectively research secondary data around our chosen topic which is Premier Inn.</a:t>
            </a:r>
          </a:p>
          <a:p>
            <a:r>
              <a:rPr lang="en-GB" dirty="0"/>
              <a:t>our focus was about the Premier Inn</a:t>
            </a:r>
            <a:br>
              <a:rPr lang="en-GB" dirty="0"/>
            </a:br>
            <a:r>
              <a:rPr lang="en-GB" dirty="0"/>
              <a:t>Sustainability Environment  and Globalisation in the Tourism and Hotel Chain.</a:t>
            </a:r>
          </a:p>
          <a:p>
            <a:r>
              <a:rPr lang="en-GB" dirty="0"/>
              <a:t>Through our research we covered Effective Global Citizen, Premier Inn Sustainability's strategies, Sustainability Programme Good Together, Environmental Sustainability, Premier Inn Future Strategy, community participation, Skills and employment, The Benefits, Recycle Energy Efficiency, Recycle Sustainable Materials, Economic Growth and Sustainable Sourcing.  </a:t>
            </a:r>
          </a:p>
          <a:p>
            <a:endParaRPr lang="en-GB" dirty="0"/>
          </a:p>
        </p:txBody>
      </p:sp>
    </p:spTree>
    <p:extLst>
      <p:ext uri="{BB962C8B-B14F-4D97-AF65-F5344CB8AC3E}">
        <p14:creationId xmlns:p14="http://schemas.microsoft.com/office/powerpoint/2010/main" val="2902093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2D36-6681-43CC-B26E-2B2C68B1DCC7}"/>
              </a:ext>
            </a:extLst>
          </p:cNvPr>
          <p:cNvSpPr>
            <a:spLocks noGrp="1"/>
          </p:cNvSpPr>
          <p:nvPr>
            <p:ph type="title"/>
          </p:nvPr>
        </p:nvSpPr>
        <p:spPr/>
        <p:txBody>
          <a:bodyPr/>
          <a:lstStyle/>
          <a:p>
            <a:r>
              <a:rPr lang="en-GB" dirty="0"/>
              <a:t>Learning Log</a:t>
            </a:r>
          </a:p>
        </p:txBody>
      </p:sp>
      <p:sp>
        <p:nvSpPr>
          <p:cNvPr id="3" name="Content Placeholder 2">
            <a:extLst>
              <a:ext uri="{FF2B5EF4-FFF2-40B4-BE49-F238E27FC236}">
                <a16:creationId xmlns:a16="http://schemas.microsoft.com/office/drawing/2014/main" id="{E20CF9F8-213B-4977-9624-95D918F548EB}"/>
              </a:ext>
            </a:extLst>
          </p:cNvPr>
          <p:cNvSpPr>
            <a:spLocks noGrp="1"/>
          </p:cNvSpPr>
          <p:nvPr>
            <p:ph idx="1"/>
          </p:nvPr>
        </p:nvSpPr>
        <p:spPr/>
        <p:txBody>
          <a:bodyPr>
            <a:normAutofit fontScale="85000" lnSpcReduction="10000"/>
          </a:bodyPr>
          <a:lstStyle/>
          <a:p>
            <a:r>
              <a:rPr lang="en-GB" dirty="0"/>
              <a:t>• Week 3 30/10/2017 is when we created our group of four, through verbal discussion. the people we choose are  Ann-Marie, Melanie, Jean and Venisha.</a:t>
            </a:r>
          </a:p>
          <a:p>
            <a:r>
              <a:rPr lang="en-GB" dirty="0"/>
              <a:t>• Week 3 1/11/2017 to meet the group to discuss the project and to delegate jobs to team, but unfortunately we all had other commitments so we had to cancelled. </a:t>
            </a:r>
          </a:p>
          <a:p>
            <a:r>
              <a:rPr lang="en-GB" dirty="0"/>
              <a:t>• Week 4 6/11/2017 Melanie arranged a skype conference meeting for 8pm. It took use two hours to set up and we had a lot of technical problems, But got there in the end. We discuss what, when and how we will research Sustainability and the globalisation for premier inn.</a:t>
            </a:r>
          </a:p>
          <a:p>
            <a:r>
              <a:rPr lang="en-GB" dirty="0"/>
              <a:t>• Week 4 8/11/2017 Ann-Marie WhatsApp the group to shear information of the founder of premier inn.</a:t>
            </a:r>
          </a:p>
          <a:p>
            <a:r>
              <a:rPr lang="en-GB" dirty="0"/>
              <a:t>• Week 5 15/11/2017 </a:t>
            </a:r>
            <a:r>
              <a:rPr lang="en-GB" dirty="0" err="1"/>
              <a:t>venisha</a:t>
            </a:r>
            <a:r>
              <a:rPr lang="en-GB" dirty="0"/>
              <a:t> asked the team to have another brief we meetup in library after class and spent 1 hour and half recaching and sharing information.</a:t>
            </a:r>
          </a:p>
          <a:p>
            <a:endParaRPr lang="en-GB" dirty="0"/>
          </a:p>
        </p:txBody>
      </p:sp>
    </p:spTree>
    <p:extLst>
      <p:ext uri="{BB962C8B-B14F-4D97-AF65-F5344CB8AC3E}">
        <p14:creationId xmlns:p14="http://schemas.microsoft.com/office/powerpoint/2010/main" val="753698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1ACE-7E24-43B6-BCB6-008426ADD0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377D6B-C7E0-4B07-9248-1D1B5C2761C4}"/>
              </a:ext>
            </a:extLst>
          </p:cNvPr>
          <p:cNvSpPr>
            <a:spLocks noGrp="1"/>
          </p:cNvSpPr>
          <p:nvPr>
            <p:ph idx="1"/>
          </p:nvPr>
        </p:nvSpPr>
        <p:spPr>
          <a:xfrm>
            <a:off x="1154954" y="1934817"/>
            <a:ext cx="8825659" cy="4572000"/>
          </a:xfrm>
        </p:spPr>
        <p:txBody>
          <a:bodyPr>
            <a:normAutofit fontScale="92500" lnSpcReduction="20000"/>
          </a:bodyPr>
          <a:lstStyle/>
          <a:p>
            <a:endParaRPr lang="en-GB" dirty="0"/>
          </a:p>
          <a:p>
            <a:r>
              <a:rPr lang="en-GB" dirty="0"/>
              <a:t>References</a:t>
            </a:r>
          </a:p>
          <a:p>
            <a:r>
              <a:rPr lang="en-GB" dirty="0"/>
              <a:t>plc, w., 2017. reports and downloads - Whitbread. [Online] </a:t>
            </a:r>
          </a:p>
          <a:p>
            <a:r>
              <a:rPr lang="en-GB" dirty="0"/>
              <a:t>Available at: https://www.whitbread.co.uk/content/dam/whitbread/pdfs/corporate-responsibility/reports-presentations/Sustainability_Report_2017.pdf</a:t>
            </a:r>
          </a:p>
          <a:p>
            <a:r>
              <a:rPr lang="en-GB" dirty="0"/>
              <a:t>PLC, W. G., 2017. PREMIER INN SHOWCASES ‘SUSTAINABILITY IN ACTION’. [Online] </a:t>
            </a:r>
          </a:p>
          <a:p>
            <a:r>
              <a:rPr lang="en-GB" dirty="0"/>
              <a:t>Available at: https://www.whitbread.co.uk/media/news-press-releases/sustainability-in-action.html</a:t>
            </a:r>
          </a:p>
          <a:p>
            <a:r>
              <a:rPr lang="en-GB" dirty="0"/>
              <a:t>Portal, t. S., 2017. Number of Premier Inn (Whitbread) hotel rooms worldwide from 2011/12 to 2016/17. [Online] </a:t>
            </a:r>
          </a:p>
          <a:p>
            <a:r>
              <a:rPr lang="en-GB" dirty="0"/>
              <a:t>Available at: https://www.statista.com/statistics/629446/whitbread-premier-inn-hotel-rooms-united-kingdom-uk/</a:t>
            </a:r>
          </a:p>
          <a:p>
            <a:r>
              <a:rPr lang="en-GB" dirty="0"/>
              <a:t>[Accessed Wednesday November 2017].</a:t>
            </a:r>
          </a:p>
          <a:p>
            <a:endParaRPr lang="en-GB" dirty="0"/>
          </a:p>
          <a:p>
            <a:endParaRPr lang="en-GB" dirty="0"/>
          </a:p>
          <a:p>
            <a:endParaRPr lang="en-GB" dirty="0"/>
          </a:p>
        </p:txBody>
      </p:sp>
    </p:spTree>
    <p:extLst>
      <p:ext uri="{BB962C8B-B14F-4D97-AF65-F5344CB8AC3E}">
        <p14:creationId xmlns:p14="http://schemas.microsoft.com/office/powerpoint/2010/main" val="29960808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3521</TotalTime>
  <Words>1435</Words>
  <Application>Microsoft Office PowerPoint</Application>
  <PresentationFormat>Widescreen</PresentationFormat>
  <Paragraphs>112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Wingdings 3</vt:lpstr>
      <vt:lpstr>Ion Boardroom</vt:lpstr>
      <vt:lpstr>Premier Inn Sustainability Environment  and Globalisation in the Tourism and Hotel Chain</vt:lpstr>
      <vt:lpstr>The Team </vt:lpstr>
      <vt:lpstr>Introduction </vt:lpstr>
      <vt:lpstr>Effective Global Citizen</vt:lpstr>
      <vt:lpstr>Premier Inn Sustainability Strategies </vt:lpstr>
      <vt:lpstr>Sustainability Programme Good Together.</vt:lpstr>
      <vt:lpstr>Environmental Sustainability  </vt:lpstr>
      <vt:lpstr>Environmental Sustainability </vt:lpstr>
      <vt:lpstr>Premier Inn Future Strategy</vt:lpstr>
      <vt:lpstr> Community Participation.</vt:lpstr>
      <vt:lpstr>Skills and Employment </vt:lpstr>
      <vt:lpstr>Benefits</vt:lpstr>
      <vt:lpstr>Recycle Energy Efficiency </vt:lpstr>
      <vt:lpstr>Recycle Sustainable Materials </vt:lpstr>
      <vt:lpstr>Economic Growth</vt:lpstr>
      <vt:lpstr>Sustainable Sourcing </vt:lpstr>
      <vt:lpstr>Competitors</vt:lpstr>
      <vt:lpstr>Summary</vt:lpstr>
      <vt:lpstr>Learning Log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Globalisation Within  Tourism and Hotel Chain the Premier Inn</dc:title>
  <dc:creator>ann francis</dc:creator>
  <cp:lastModifiedBy>ann francis</cp:lastModifiedBy>
  <cp:revision>14</cp:revision>
  <dcterms:created xsi:type="dcterms:W3CDTF">2017-11-28T12:49:49Z</dcterms:created>
  <dcterms:modified xsi:type="dcterms:W3CDTF">2017-12-11T13:04:58Z</dcterms:modified>
</cp:coreProperties>
</file>