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 id="2147483708" r:id="rId2"/>
    <p:sldMasterId id="2147483710" r:id="rId3"/>
  </p:sldMasterIdLst>
  <p:notesMasterIdLst>
    <p:notesMasterId r:id="rId26"/>
  </p:notesMasterIdLst>
  <p:sldIdLst>
    <p:sldId id="279" r:id="rId4"/>
    <p:sldId id="280" r:id="rId5"/>
    <p:sldId id="281" r:id="rId6"/>
    <p:sldId id="278" r:id="rId7"/>
    <p:sldId id="282" r:id="rId8"/>
    <p:sldId id="294" r:id="rId9"/>
    <p:sldId id="295" r:id="rId10"/>
    <p:sldId id="290" r:id="rId11"/>
    <p:sldId id="286" r:id="rId12"/>
    <p:sldId id="287" r:id="rId13"/>
    <p:sldId id="268" r:id="rId14"/>
    <p:sldId id="276" r:id="rId15"/>
    <p:sldId id="272" r:id="rId16"/>
    <p:sldId id="270" r:id="rId17"/>
    <p:sldId id="277" r:id="rId18"/>
    <p:sldId id="274" r:id="rId19"/>
    <p:sldId id="256" r:id="rId20"/>
    <p:sldId id="292" r:id="rId21"/>
    <p:sldId id="293" r:id="rId22"/>
    <p:sldId id="291" r:id="rId23"/>
    <p:sldId id="288" r:id="rId24"/>
    <p:sldId id="26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63" autoAdjust="0"/>
    <p:restoredTop sz="75883"/>
  </p:normalViewPr>
  <p:slideViewPr>
    <p:cSldViewPr snapToGrid="0" snapToObjects="1">
      <p:cViewPr varScale="1">
        <p:scale>
          <a:sx n="75" d="100"/>
          <a:sy n="75" d="100"/>
        </p:scale>
        <p:origin x="79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E92BBA-47CA-4387-AABE-1E491BB5336E}" type="doc">
      <dgm:prSet loTypeId="urn:microsoft.com/office/officeart/2005/8/layout/vList2" loCatId="list" qsTypeId="urn:microsoft.com/office/officeart/2005/8/quickstyle/simple2" qsCatId="simple" csTypeId="urn:microsoft.com/office/officeart/2005/8/colors/accent3_2" csCatId="accent3" phldr="1"/>
      <dgm:spPr/>
      <dgm:t>
        <a:bodyPr/>
        <a:lstStyle/>
        <a:p>
          <a:endParaRPr lang="en-US"/>
        </a:p>
      </dgm:t>
    </dgm:pt>
    <dgm:pt modelId="{53A74242-ACCB-4528-9734-B980BB5FFAE2}">
      <dgm:prSet/>
      <dgm:spPr/>
      <dgm:t>
        <a:bodyPr/>
        <a:lstStyle/>
        <a:p>
          <a:r>
            <a:rPr lang="en-US" dirty="0">
              <a:latin typeface="Calibri" charset="0"/>
              <a:ea typeface="Calibri" charset="0"/>
              <a:cs typeface="Calibri" charset="0"/>
            </a:rPr>
            <a:t>Travel Restrictions - Staff is not thinking about holidays</a:t>
          </a:r>
        </a:p>
      </dgm:t>
    </dgm:pt>
    <dgm:pt modelId="{7C36F8D5-C2E8-4B0F-A629-3B3E238EEF71}" type="parTrans" cxnId="{A1BFC882-4FBE-4358-BA8C-120AE02BDC18}">
      <dgm:prSet/>
      <dgm:spPr/>
      <dgm:t>
        <a:bodyPr/>
        <a:lstStyle/>
        <a:p>
          <a:endParaRPr lang="en-US"/>
        </a:p>
      </dgm:t>
    </dgm:pt>
    <dgm:pt modelId="{D1ABA772-36E1-455F-992E-EA06FD37A14C}" type="sibTrans" cxnId="{A1BFC882-4FBE-4358-BA8C-120AE02BDC18}">
      <dgm:prSet/>
      <dgm:spPr/>
      <dgm:t>
        <a:bodyPr/>
        <a:lstStyle/>
        <a:p>
          <a:endParaRPr lang="en-US"/>
        </a:p>
      </dgm:t>
    </dgm:pt>
    <dgm:pt modelId="{2EC2EFDF-5CF1-48A5-99C6-E2183AACF877}">
      <dgm:prSet/>
      <dgm:spPr/>
      <dgm:t>
        <a:bodyPr/>
        <a:lstStyle/>
        <a:p>
          <a:r>
            <a:rPr lang="en-US" dirty="0">
              <a:latin typeface="Calibri" charset="0"/>
              <a:ea typeface="Calibri" charset="0"/>
              <a:cs typeface="Calibri" charset="0"/>
            </a:rPr>
            <a:t>Light and Temperature </a:t>
          </a:r>
        </a:p>
      </dgm:t>
    </dgm:pt>
    <dgm:pt modelId="{E091B03A-548C-4659-8E16-50EFD0E7CC48}" type="parTrans" cxnId="{6AF36023-FC15-406E-A7CD-C45336888DB7}">
      <dgm:prSet/>
      <dgm:spPr/>
      <dgm:t>
        <a:bodyPr/>
        <a:lstStyle/>
        <a:p>
          <a:endParaRPr lang="en-US"/>
        </a:p>
      </dgm:t>
    </dgm:pt>
    <dgm:pt modelId="{C49B6552-E5A2-4F0A-97B1-04E87CEBF0DE}" type="sibTrans" cxnId="{6AF36023-FC15-406E-A7CD-C45336888DB7}">
      <dgm:prSet/>
      <dgm:spPr/>
      <dgm:t>
        <a:bodyPr/>
        <a:lstStyle/>
        <a:p>
          <a:endParaRPr lang="en-US"/>
        </a:p>
      </dgm:t>
    </dgm:pt>
    <dgm:pt modelId="{6DDCCA74-6346-4B29-A52E-E12873B85EB2}">
      <dgm:prSet/>
      <dgm:spPr/>
      <dgm:t>
        <a:bodyPr/>
        <a:lstStyle/>
        <a:p>
          <a:r>
            <a:rPr lang="en-US" dirty="0">
              <a:latin typeface="Calibri" charset="0"/>
              <a:ea typeface="Calibri" charset="0"/>
              <a:cs typeface="Calibri" charset="0"/>
            </a:rPr>
            <a:t>Equal Rights/ Pay for female and male</a:t>
          </a:r>
        </a:p>
      </dgm:t>
    </dgm:pt>
    <dgm:pt modelId="{33ABDE98-9819-448C-A599-4CE744BFFDF5}" type="parTrans" cxnId="{94E1DCD5-FE5F-4FA0-9323-2F44C0504C0B}">
      <dgm:prSet/>
      <dgm:spPr/>
      <dgm:t>
        <a:bodyPr/>
        <a:lstStyle/>
        <a:p>
          <a:endParaRPr lang="en-US"/>
        </a:p>
      </dgm:t>
    </dgm:pt>
    <dgm:pt modelId="{47734663-9188-47F6-B8C5-80330AAB43C0}" type="sibTrans" cxnId="{94E1DCD5-FE5F-4FA0-9323-2F44C0504C0B}">
      <dgm:prSet/>
      <dgm:spPr/>
      <dgm:t>
        <a:bodyPr/>
        <a:lstStyle/>
        <a:p>
          <a:endParaRPr lang="en-US"/>
        </a:p>
      </dgm:t>
    </dgm:pt>
    <dgm:pt modelId="{1379F652-AC08-401C-B7E4-12346C839D44}">
      <dgm:prSet/>
      <dgm:spPr/>
      <dgm:t>
        <a:bodyPr/>
        <a:lstStyle/>
        <a:p>
          <a:r>
            <a:rPr lang="en-US" dirty="0">
              <a:latin typeface="Calibri" charset="0"/>
              <a:ea typeface="Calibri" charset="0"/>
              <a:cs typeface="Calibri" charset="0"/>
            </a:rPr>
            <a:t>Government’s guidance on cleaning during COVID19 is helping store to be regularly cleaned </a:t>
          </a:r>
        </a:p>
      </dgm:t>
    </dgm:pt>
    <dgm:pt modelId="{1BBF1244-565F-423E-B36D-0D4D1F3D966C}" type="parTrans" cxnId="{2BBCCB4F-5904-4AF8-A66B-57304C180E0C}">
      <dgm:prSet/>
      <dgm:spPr/>
      <dgm:t>
        <a:bodyPr/>
        <a:lstStyle/>
        <a:p>
          <a:endParaRPr lang="en-US"/>
        </a:p>
      </dgm:t>
    </dgm:pt>
    <dgm:pt modelId="{3DA12C70-951C-4190-BC12-DEC87BAF985C}" type="sibTrans" cxnId="{2BBCCB4F-5904-4AF8-A66B-57304C180E0C}">
      <dgm:prSet/>
      <dgm:spPr/>
      <dgm:t>
        <a:bodyPr/>
        <a:lstStyle/>
        <a:p>
          <a:endParaRPr lang="en-US"/>
        </a:p>
      </dgm:t>
    </dgm:pt>
    <dgm:pt modelId="{C26CB5AE-4911-7C42-A90D-B0A8AE7179FA}" type="pres">
      <dgm:prSet presAssocID="{85E92BBA-47CA-4387-AABE-1E491BB5336E}" presName="linear" presStyleCnt="0">
        <dgm:presLayoutVars>
          <dgm:animLvl val="lvl"/>
          <dgm:resizeHandles val="exact"/>
        </dgm:presLayoutVars>
      </dgm:prSet>
      <dgm:spPr/>
    </dgm:pt>
    <dgm:pt modelId="{EFFA72AA-8C93-F041-BD93-25E2B3D7E786}" type="pres">
      <dgm:prSet presAssocID="{53A74242-ACCB-4528-9734-B980BB5FFAE2}" presName="parentText" presStyleLbl="node1" presStyleIdx="0" presStyleCnt="4">
        <dgm:presLayoutVars>
          <dgm:chMax val="0"/>
          <dgm:bulletEnabled val="1"/>
        </dgm:presLayoutVars>
      </dgm:prSet>
      <dgm:spPr/>
    </dgm:pt>
    <dgm:pt modelId="{2B7B459D-B37F-1349-9131-FD09B4932986}" type="pres">
      <dgm:prSet presAssocID="{D1ABA772-36E1-455F-992E-EA06FD37A14C}" presName="spacer" presStyleCnt="0"/>
      <dgm:spPr/>
    </dgm:pt>
    <dgm:pt modelId="{13BDFC4D-B716-2549-ACA9-E2FCF7DC7ED3}" type="pres">
      <dgm:prSet presAssocID="{2EC2EFDF-5CF1-48A5-99C6-E2183AACF877}" presName="parentText" presStyleLbl="node1" presStyleIdx="1" presStyleCnt="4">
        <dgm:presLayoutVars>
          <dgm:chMax val="0"/>
          <dgm:bulletEnabled val="1"/>
        </dgm:presLayoutVars>
      </dgm:prSet>
      <dgm:spPr/>
    </dgm:pt>
    <dgm:pt modelId="{5866384F-7482-C44A-A41A-5D5119BD0016}" type="pres">
      <dgm:prSet presAssocID="{C49B6552-E5A2-4F0A-97B1-04E87CEBF0DE}" presName="spacer" presStyleCnt="0"/>
      <dgm:spPr/>
    </dgm:pt>
    <dgm:pt modelId="{58302075-161E-C14B-8F61-1C9F4647FF67}" type="pres">
      <dgm:prSet presAssocID="{6DDCCA74-6346-4B29-A52E-E12873B85EB2}" presName="parentText" presStyleLbl="node1" presStyleIdx="2" presStyleCnt="4" custLinFactNeighborX="0" custLinFactNeighborY="-12286">
        <dgm:presLayoutVars>
          <dgm:chMax val="0"/>
          <dgm:bulletEnabled val="1"/>
        </dgm:presLayoutVars>
      </dgm:prSet>
      <dgm:spPr/>
    </dgm:pt>
    <dgm:pt modelId="{BD3571F0-E9AA-FA47-A6A8-2E55F51803F6}" type="pres">
      <dgm:prSet presAssocID="{47734663-9188-47F6-B8C5-80330AAB43C0}" presName="spacer" presStyleCnt="0"/>
      <dgm:spPr/>
    </dgm:pt>
    <dgm:pt modelId="{6572C812-3BB8-704B-964B-571F7DF0F0FA}" type="pres">
      <dgm:prSet presAssocID="{1379F652-AC08-401C-B7E4-12346C839D44}" presName="parentText" presStyleLbl="node1" presStyleIdx="3" presStyleCnt="4">
        <dgm:presLayoutVars>
          <dgm:chMax val="0"/>
          <dgm:bulletEnabled val="1"/>
        </dgm:presLayoutVars>
      </dgm:prSet>
      <dgm:spPr/>
    </dgm:pt>
  </dgm:ptLst>
  <dgm:cxnLst>
    <dgm:cxn modelId="{A4B0E412-8F45-964D-B442-37BEE2D726A0}" type="presOf" srcId="{1379F652-AC08-401C-B7E4-12346C839D44}" destId="{6572C812-3BB8-704B-964B-571F7DF0F0FA}" srcOrd="0" destOrd="0" presId="urn:microsoft.com/office/officeart/2005/8/layout/vList2"/>
    <dgm:cxn modelId="{6AF36023-FC15-406E-A7CD-C45336888DB7}" srcId="{85E92BBA-47CA-4387-AABE-1E491BB5336E}" destId="{2EC2EFDF-5CF1-48A5-99C6-E2183AACF877}" srcOrd="1" destOrd="0" parTransId="{E091B03A-548C-4659-8E16-50EFD0E7CC48}" sibTransId="{C49B6552-E5A2-4F0A-97B1-04E87CEBF0DE}"/>
    <dgm:cxn modelId="{2BBCCB4F-5904-4AF8-A66B-57304C180E0C}" srcId="{85E92BBA-47CA-4387-AABE-1E491BB5336E}" destId="{1379F652-AC08-401C-B7E4-12346C839D44}" srcOrd="3" destOrd="0" parTransId="{1BBF1244-565F-423E-B36D-0D4D1F3D966C}" sibTransId="{3DA12C70-951C-4190-BC12-DEC87BAF985C}"/>
    <dgm:cxn modelId="{FABED379-00EB-9548-954C-CC7B09E282BE}" type="presOf" srcId="{2EC2EFDF-5CF1-48A5-99C6-E2183AACF877}" destId="{13BDFC4D-B716-2549-ACA9-E2FCF7DC7ED3}" srcOrd="0" destOrd="0" presId="urn:microsoft.com/office/officeart/2005/8/layout/vList2"/>
    <dgm:cxn modelId="{A1BFC882-4FBE-4358-BA8C-120AE02BDC18}" srcId="{85E92BBA-47CA-4387-AABE-1E491BB5336E}" destId="{53A74242-ACCB-4528-9734-B980BB5FFAE2}" srcOrd="0" destOrd="0" parTransId="{7C36F8D5-C2E8-4B0F-A629-3B3E238EEF71}" sibTransId="{D1ABA772-36E1-455F-992E-EA06FD37A14C}"/>
    <dgm:cxn modelId="{A3F8B195-0CF5-E34A-8878-2AF085B7AE31}" type="presOf" srcId="{53A74242-ACCB-4528-9734-B980BB5FFAE2}" destId="{EFFA72AA-8C93-F041-BD93-25E2B3D7E786}" srcOrd="0" destOrd="0" presId="urn:microsoft.com/office/officeart/2005/8/layout/vList2"/>
    <dgm:cxn modelId="{083D059C-7A7A-2D47-88F6-90082350A3CD}" type="presOf" srcId="{85E92BBA-47CA-4387-AABE-1E491BB5336E}" destId="{C26CB5AE-4911-7C42-A90D-B0A8AE7179FA}" srcOrd="0" destOrd="0" presId="urn:microsoft.com/office/officeart/2005/8/layout/vList2"/>
    <dgm:cxn modelId="{94E1DCD5-FE5F-4FA0-9323-2F44C0504C0B}" srcId="{85E92BBA-47CA-4387-AABE-1E491BB5336E}" destId="{6DDCCA74-6346-4B29-A52E-E12873B85EB2}" srcOrd="2" destOrd="0" parTransId="{33ABDE98-9819-448C-A599-4CE744BFFDF5}" sibTransId="{47734663-9188-47F6-B8C5-80330AAB43C0}"/>
    <dgm:cxn modelId="{D2A719E6-7CD8-834E-A169-E78A3A5C5287}" type="presOf" srcId="{6DDCCA74-6346-4B29-A52E-E12873B85EB2}" destId="{58302075-161E-C14B-8F61-1C9F4647FF67}" srcOrd="0" destOrd="0" presId="urn:microsoft.com/office/officeart/2005/8/layout/vList2"/>
    <dgm:cxn modelId="{6D233B2F-332F-A044-80B0-846B2BE557F0}" type="presParOf" srcId="{C26CB5AE-4911-7C42-A90D-B0A8AE7179FA}" destId="{EFFA72AA-8C93-F041-BD93-25E2B3D7E786}" srcOrd="0" destOrd="0" presId="urn:microsoft.com/office/officeart/2005/8/layout/vList2"/>
    <dgm:cxn modelId="{1784A2B6-D22A-7F42-A675-F7618D21E1D7}" type="presParOf" srcId="{C26CB5AE-4911-7C42-A90D-B0A8AE7179FA}" destId="{2B7B459D-B37F-1349-9131-FD09B4932986}" srcOrd="1" destOrd="0" presId="urn:microsoft.com/office/officeart/2005/8/layout/vList2"/>
    <dgm:cxn modelId="{CBC6ED31-D658-D44B-913E-394C64944AA2}" type="presParOf" srcId="{C26CB5AE-4911-7C42-A90D-B0A8AE7179FA}" destId="{13BDFC4D-B716-2549-ACA9-E2FCF7DC7ED3}" srcOrd="2" destOrd="0" presId="urn:microsoft.com/office/officeart/2005/8/layout/vList2"/>
    <dgm:cxn modelId="{E5C574EA-89C0-FE4D-A5E3-0519593EF268}" type="presParOf" srcId="{C26CB5AE-4911-7C42-A90D-B0A8AE7179FA}" destId="{5866384F-7482-C44A-A41A-5D5119BD0016}" srcOrd="3" destOrd="0" presId="urn:microsoft.com/office/officeart/2005/8/layout/vList2"/>
    <dgm:cxn modelId="{00EC76D1-3E08-9743-9EB4-8C20827AB8D1}" type="presParOf" srcId="{C26CB5AE-4911-7C42-A90D-B0A8AE7179FA}" destId="{58302075-161E-C14B-8F61-1C9F4647FF67}" srcOrd="4" destOrd="0" presId="urn:microsoft.com/office/officeart/2005/8/layout/vList2"/>
    <dgm:cxn modelId="{7CC708E2-F7B0-F54D-B241-EE18159DB71A}" type="presParOf" srcId="{C26CB5AE-4911-7C42-A90D-B0A8AE7179FA}" destId="{BD3571F0-E9AA-FA47-A6A8-2E55F51803F6}" srcOrd="5" destOrd="0" presId="urn:microsoft.com/office/officeart/2005/8/layout/vList2"/>
    <dgm:cxn modelId="{52B7EAC2-0EB5-9F4E-9EAB-92795158F153}" type="presParOf" srcId="{C26CB5AE-4911-7C42-A90D-B0A8AE7179FA}" destId="{6572C812-3BB8-704B-964B-571F7DF0F0FA}"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A72AA-8C93-F041-BD93-25E2B3D7E786}">
      <dsp:nvSpPr>
        <dsp:cNvPr id="0" name=""/>
        <dsp:cNvSpPr/>
      </dsp:nvSpPr>
      <dsp:spPr>
        <a:xfrm>
          <a:off x="0" y="54234"/>
          <a:ext cx="5747778" cy="715052"/>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alibri" charset="0"/>
              <a:ea typeface="Calibri" charset="0"/>
              <a:cs typeface="Calibri" charset="0"/>
            </a:rPr>
            <a:t>Travel Restrictions - Staff is not thinking about holidays</a:t>
          </a:r>
        </a:p>
      </dsp:txBody>
      <dsp:txXfrm>
        <a:off x="34906" y="89140"/>
        <a:ext cx="5677966" cy="645240"/>
      </dsp:txXfrm>
    </dsp:sp>
    <dsp:sp modelId="{13BDFC4D-B716-2549-ACA9-E2FCF7DC7ED3}">
      <dsp:nvSpPr>
        <dsp:cNvPr id="0" name=""/>
        <dsp:cNvSpPr/>
      </dsp:nvSpPr>
      <dsp:spPr>
        <a:xfrm>
          <a:off x="0" y="821127"/>
          <a:ext cx="5747778" cy="715052"/>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alibri" charset="0"/>
              <a:ea typeface="Calibri" charset="0"/>
              <a:cs typeface="Calibri" charset="0"/>
            </a:rPr>
            <a:t>Light and Temperature </a:t>
          </a:r>
        </a:p>
      </dsp:txBody>
      <dsp:txXfrm>
        <a:off x="34906" y="856033"/>
        <a:ext cx="5677966" cy="645240"/>
      </dsp:txXfrm>
    </dsp:sp>
    <dsp:sp modelId="{58302075-161E-C14B-8F61-1C9F4647FF67}">
      <dsp:nvSpPr>
        <dsp:cNvPr id="0" name=""/>
        <dsp:cNvSpPr/>
      </dsp:nvSpPr>
      <dsp:spPr>
        <a:xfrm>
          <a:off x="0" y="1581651"/>
          <a:ext cx="5747778" cy="715052"/>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alibri" charset="0"/>
              <a:ea typeface="Calibri" charset="0"/>
              <a:cs typeface="Calibri" charset="0"/>
            </a:rPr>
            <a:t>Equal Rights/ Pay for female and male</a:t>
          </a:r>
        </a:p>
      </dsp:txBody>
      <dsp:txXfrm>
        <a:off x="34906" y="1616557"/>
        <a:ext cx="5677966" cy="645240"/>
      </dsp:txXfrm>
    </dsp:sp>
    <dsp:sp modelId="{6572C812-3BB8-704B-964B-571F7DF0F0FA}">
      <dsp:nvSpPr>
        <dsp:cNvPr id="0" name=""/>
        <dsp:cNvSpPr/>
      </dsp:nvSpPr>
      <dsp:spPr>
        <a:xfrm>
          <a:off x="0" y="2354913"/>
          <a:ext cx="5747778" cy="715052"/>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Calibri" charset="0"/>
              <a:ea typeface="Calibri" charset="0"/>
              <a:cs typeface="Calibri" charset="0"/>
            </a:rPr>
            <a:t>Government’s guidance on cleaning during COVID19 is helping store to be regularly cleaned </a:t>
          </a:r>
        </a:p>
      </dsp:txBody>
      <dsp:txXfrm>
        <a:off x="34906" y="2389819"/>
        <a:ext cx="5677966" cy="6452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BA9BD2-BC3F-1E42-8479-C063C2494AB3}" type="datetimeFigureOut">
              <a:rPr lang="en-US" smtClean="0"/>
              <a:t>12/15/2021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142435-B7C4-8C49-8A62-01A07528EF7B}" type="slidenum">
              <a:rPr lang="en-US" smtClean="0"/>
              <a:t>‹N›</a:t>
            </a:fld>
            <a:endParaRPr lang="en-US"/>
          </a:p>
        </p:txBody>
      </p:sp>
    </p:spTree>
    <p:extLst>
      <p:ext uri="{BB962C8B-B14F-4D97-AF65-F5344CB8AC3E}">
        <p14:creationId xmlns:p14="http://schemas.microsoft.com/office/powerpoint/2010/main" val="444140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it-IT" sz="1200" b="1" dirty="0">
              <a:latin typeface="Roboto" panose="02000000000000000000" pitchFamily="2" charset="0"/>
            </a:endParaRPr>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142435-B7C4-8C49-8A62-01A07528EF7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452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r>
              <a:rPr lang="en-US" b="0" i="0" dirty="0">
                <a:solidFill>
                  <a:srgbClr val="333333"/>
                </a:solidFill>
                <a:effectLst/>
                <a:latin typeface="Georgia" panose="02040502050405020303" pitchFamily="18" charset="0"/>
              </a:rPr>
              <a:t> </a:t>
            </a:r>
            <a:endParaRPr lang="it-IT" dirty="0"/>
          </a:p>
        </p:txBody>
      </p:sp>
      <p:sp>
        <p:nvSpPr>
          <p:cNvPr id="4" name="Segnaposto numero diapositiva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142435-B7C4-8C49-8A62-01A07528EF7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5877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11</a:t>
            </a:fld>
            <a:endParaRPr lang="en-US"/>
          </a:p>
        </p:txBody>
      </p:sp>
    </p:spTree>
    <p:extLst>
      <p:ext uri="{BB962C8B-B14F-4D97-AF65-F5344CB8AC3E}">
        <p14:creationId xmlns:p14="http://schemas.microsoft.com/office/powerpoint/2010/main" val="2865694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12</a:t>
            </a:fld>
            <a:endParaRPr lang="en-US"/>
          </a:p>
        </p:txBody>
      </p:sp>
    </p:spTree>
    <p:extLst>
      <p:ext uri="{BB962C8B-B14F-4D97-AF65-F5344CB8AC3E}">
        <p14:creationId xmlns:p14="http://schemas.microsoft.com/office/powerpoint/2010/main" val="2691693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13</a:t>
            </a:fld>
            <a:endParaRPr lang="en-US"/>
          </a:p>
        </p:txBody>
      </p:sp>
    </p:spTree>
    <p:extLst>
      <p:ext uri="{BB962C8B-B14F-4D97-AF65-F5344CB8AC3E}">
        <p14:creationId xmlns:p14="http://schemas.microsoft.com/office/powerpoint/2010/main" val="317462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14</a:t>
            </a:fld>
            <a:endParaRPr lang="en-US"/>
          </a:p>
        </p:txBody>
      </p:sp>
    </p:spTree>
    <p:extLst>
      <p:ext uri="{BB962C8B-B14F-4D97-AF65-F5344CB8AC3E}">
        <p14:creationId xmlns:p14="http://schemas.microsoft.com/office/powerpoint/2010/main" val="1277598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15</a:t>
            </a:fld>
            <a:endParaRPr lang="en-US"/>
          </a:p>
        </p:txBody>
      </p:sp>
    </p:spTree>
    <p:extLst>
      <p:ext uri="{BB962C8B-B14F-4D97-AF65-F5344CB8AC3E}">
        <p14:creationId xmlns:p14="http://schemas.microsoft.com/office/powerpoint/2010/main" val="188984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baseline="0" dirty="0"/>
          </a:p>
        </p:txBody>
      </p:sp>
      <p:sp>
        <p:nvSpPr>
          <p:cNvPr id="4" name="Slide Number Placeholder 3"/>
          <p:cNvSpPr>
            <a:spLocks noGrp="1"/>
          </p:cNvSpPr>
          <p:nvPr>
            <p:ph type="sldNum" sz="quarter" idx="10"/>
          </p:nvPr>
        </p:nvSpPr>
        <p:spPr/>
        <p:txBody>
          <a:bodyPr/>
          <a:lstStyle/>
          <a:p>
            <a:fld id="{75142435-B7C4-8C49-8A62-01A07528EF7B}" type="slidenum">
              <a:rPr lang="en-US" smtClean="0"/>
              <a:t>16</a:t>
            </a:fld>
            <a:endParaRPr lang="en-US"/>
          </a:p>
        </p:txBody>
      </p:sp>
    </p:spTree>
    <p:extLst>
      <p:ext uri="{BB962C8B-B14F-4D97-AF65-F5344CB8AC3E}">
        <p14:creationId xmlns:p14="http://schemas.microsoft.com/office/powerpoint/2010/main" val="1578634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17</a:t>
            </a:fld>
            <a:endParaRPr lang="en-US"/>
          </a:p>
        </p:txBody>
      </p:sp>
    </p:spTree>
    <p:extLst>
      <p:ext uri="{BB962C8B-B14F-4D97-AF65-F5344CB8AC3E}">
        <p14:creationId xmlns:p14="http://schemas.microsoft.com/office/powerpoint/2010/main" val="3844482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18</a:t>
            </a:fld>
            <a:endParaRPr lang="en-US"/>
          </a:p>
        </p:txBody>
      </p:sp>
    </p:spTree>
    <p:extLst>
      <p:ext uri="{BB962C8B-B14F-4D97-AF65-F5344CB8AC3E}">
        <p14:creationId xmlns:p14="http://schemas.microsoft.com/office/powerpoint/2010/main" val="1573613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142435-B7C4-8C49-8A62-01A07528EF7B}" type="slidenum">
              <a:rPr lang="en-US" smtClean="0"/>
              <a:t>19</a:t>
            </a:fld>
            <a:endParaRPr lang="en-US"/>
          </a:p>
        </p:txBody>
      </p:sp>
    </p:spTree>
    <p:extLst>
      <p:ext uri="{BB962C8B-B14F-4D97-AF65-F5344CB8AC3E}">
        <p14:creationId xmlns:p14="http://schemas.microsoft.com/office/powerpoint/2010/main" val="2004831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p:sp>
      <p:sp>
        <p:nvSpPr>
          <p:cNvPr id="3" name="Segnaposto note 2"/>
          <p:cNvSpPr>
            <a:spLocks noGrp="1"/>
          </p:cNvSpPr>
          <p:nvPr>
            <p:ph type="body" idx="1"/>
          </p:nvPr>
        </p:nvSpPr>
        <p:spPr/>
        <p:txBody>
          <a:bodyPr/>
          <a:lstStyle/>
          <a:p>
            <a:endParaRPr lang="it-IT"/>
          </a:p>
        </p:txBody>
      </p:sp>
      <p:sp>
        <p:nvSpPr>
          <p:cNvPr id="4" name="Segnaposto numero diapositiva 3"/>
          <p:cNvSpPr>
            <a:spLocks noGrp="1"/>
          </p:cNvSpPr>
          <p:nvPr>
            <p:ph type="sldNum" sz="quarter" idx="5"/>
          </p:nvPr>
        </p:nvSpPr>
        <p:spPr/>
        <p:txBody>
          <a:bodyPr/>
          <a:lstStyle/>
          <a:p>
            <a:fld id="{75142435-B7C4-8C49-8A62-01A07528EF7B}" type="slidenum">
              <a:rPr lang="en-US" smtClean="0"/>
              <a:t>21</a:t>
            </a:fld>
            <a:endParaRPr lang="en-US"/>
          </a:p>
        </p:txBody>
      </p:sp>
    </p:spTree>
    <p:extLst>
      <p:ext uri="{BB962C8B-B14F-4D97-AF65-F5344CB8AC3E}">
        <p14:creationId xmlns:p14="http://schemas.microsoft.com/office/powerpoint/2010/main" val="2759162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2323DFA8-C978-9748-8341-5AFFF5D0FF6C}" type="slidenum">
              <a:rPr lang="en-US" smtClean="0"/>
              <a:t>‹N›</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F3334D-5832-7A46-AFF4-4D9B97B09471}" type="datetimeFigureOut">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F3334D-5832-7A46-AFF4-4D9B97B09471}" type="datetimeFigureOut">
              <a:rPr lang="en-US" smtClean="0"/>
              <a:t>12/15/2021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F3334D-5832-7A46-AFF4-4D9B97B09471}" type="datetimeFigureOut">
              <a:rPr lang="en-US" smtClean="0"/>
              <a:t>12/15/2021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F3334D-5832-7A46-AFF4-4D9B97B09471}" type="datetimeFigureOut">
              <a:rPr lang="en-US" smtClean="0"/>
              <a:t>12/15/2021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F3334D-5832-7A46-AFF4-4D9B97B09471}" type="datetimeFigureOut">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F3334D-5832-7A46-AFF4-4D9B97B09471}" type="datetimeFigureOut">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F3334D-5832-7A46-AFF4-4D9B97B09471}" type="datetimeFigureOut">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F3334D-5832-7A46-AFF4-4D9B97B09471}" type="datetimeFigureOut">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15/12/2021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‹N›</a:t>
            </a:fld>
            <a:endParaRPr lang="en-GB" altLang="en-US" dirty="0"/>
          </a:p>
        </p:txBody>
      </p:sp>
    </p:spTree>
    <p:extLst>
      <p:ext uri="{BB962C8B-B14F-4D97-AF65-F5344CB8AC3E}">
        <p14:creationId xmlns:p14="http://schemas.microsoft.com/office/powerpoint/2010/main" val="32494554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6DC75D-B188-441F-B0F4-A836912EBEF4}" type="datetime1">
              <a:rPr lang="en-US" smtClean="0"/>
              <a:t>12/15/2021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1624610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3FC1CE-A9FD-432E-AF92-9778BB557511}"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12181991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15838B-EFF1-466F-96A7-81A5A1BA0AB0}"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32970056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1CFB35-C546-47AB-987F-FCBE6FC4B55E}" type="datetime1">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2446973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47BEE4-59FE-4C16-BE8E-5F6FA5999361}" type="datetime1">
              <a:rPr lang="en-US" smtClean="0"/>
              <a:t>12/15/2021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8973051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153EE6-AAC6-4CB3-9FDC-68B8171B9527}" type="datetime1">
              <a:rPr lang="en-US" smtClean="0"/>
              <a:t>12/15/2021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8866901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162066-CC22-4C1E-A36F-B5CDFBB12A29}" type="datetime1">
              <a:rPr lang="en-US" smtClean="0"/>
              <a:t>12/15/2021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6590312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2DE625-8F49-432E-BD85-D80425FC5E22}" type="datetime1">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23434097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FA0D4F-7137-48EF-B5FE-1E2984417AF3}" type="datetime1">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42300808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81B506-C0A4-4C7D-AC39-B31262EC91BD}" type="datetime1">
              <a:rPr lang="en-US" smtClean="0"/>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24775484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391F99-2A1F-47D5-95F8-CB8A0CB1D091}"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26912577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3C7468-648E-4498-958C-BFB40269D6A0}"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34464481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C01FF5-0E44-45B2-B1DE-07D14C891F3D}"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8908492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F2FA66-B78F-4F91-801C-0541A3F00FF2}"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15001893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DBD7F0-6765-45A2-9DF9-92DD37C9CF8E}"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42734170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C5685A-BCC2-40A9-9636-38805BBCF988}"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25447560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AAEE95-F6EB-4CA5-9006-3B5D6D025E72}" type="datetime1">
              <a:rPr lang="en-US" smtClean="0"/>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23DFA8-C978-9748-8341-5AFFF5D0FF6C}" type="slidenum">
              <a:rPr lang="en-US" smtClean="0"/>
              <a:t>‹N›</a:t>
            </a:fld>
            <a:endParaRPr lang="en-US"/>
          </a:p>
        </p:txBody>
      </p:sp>
    </p:spTree>
    <p:extLst>
      <p:ext uri="{BB962C8B-B14F-4D97-AF65-F5344CB8AC3E}">
        <p14:creationId xmlns:p14="http://schemas.microsoft.com/office/powerpoint/2010/main" val="721938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FF3334D-5832-7A46-AFF4-4D9B97B09471}" type="datetimeFigureOut">
              <a:rPr lang="en-US" smtClean="0"/>
              <a:t>12/15/2021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323DFA8-C978-9748-8341-5AFFF5D0FF6C}" type="slidenum">
              <a:rPr lang="en-US" smtClean="0"/>
              <a:t>‹N›</a:t>
            </a:fld>
            <a:endParaRPr lang="en-US"/>
          </a:p>
        </p:txBody>
      </p:sp>
    </p:spTree>
    <p:extLst>
      <p:ext uri="{BB962C8B-B14F-4D97-AF65-F5344CB8AC3E}">
        <p14:creationId xmlns:p14="http://schemas.microsoft.com/office/powerpoint/2010/main" val="41362718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15/12/2021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‹N›</a:t>
            </a:fld>
            <a:endParaRPr lang="en-GB" altLang="en-US" dirty="0"/>
          </a:p>
        </p:txBody>
      </p:sp>
    </p:spTree>
    <p:extLst>
      <p:ext uri="{BB962C8B-B14F-4D97-AF65-F5344CB8AC3E}">
        <p14:creationId xmlns:p14="http://schemas.microsoft.com/office/powerpoint/2010/main" val="2102646465"/>
      </p:ext>
    </p:extLst>
  </p:cSld>
  <p:clrMap bg1="lt1" tx1="dk1" bg2="lt2" tx2="dk2" accent1="accent1" accent2="accent2" accent3="accent3" accent4="accent4" accent5="accent5" accent6="accent6" hlink="hlink" folHlink="folHlink"/>
  <p:sldLayoutIdLst>
    <p:sldLayoutId id="2147483709" r:id="rId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04838D-9692-4132-BA2F-219516F9E6B2}" type="datetime1">
              <a:rPr lang="en-US" smtClean="0"/>
              <a:t>12/15/2021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323DFA8-C978-9748-8341-5AFFF5D0FF6C}" type="slidenum">
              <a:rPr lang="en-US" smtClean="0"/>
              <a:t>‹N›</a:t>
            </a:fld>
            <a:endParaRPr lang="en-US"/>
          </a:p>
        </p:txBody>
      </p:sp>
    </p:spTree>
    <p:extLst>
      <p:ext uri="{BB962C8B-B14F-4D97-AF65-F5344CB8AC3E}">
        <p14:creationId xmlns:p14="http://schemas.microsoft.com/office/powerpoint/2010/main" val="416671876"/>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723" r:id="rId13"/>
    <p:sldLayoutId id="2147483724" r:id="rId14"/>
    <p:sldLayoutId id="2147483725" r:id="rId15"/>
    <p:sldLayoutId id="2147483726" r:id="rId16"/>
    <p:sldLayoutId id="2147483727" r:id="rId17"/>
  </p:sldLayoutIdLst>
  <p:hf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7/06/relationships/model3d" Target="../media/model3d1.glb"/><Relationship Id="rId1" Type="http://schemas.openxmlformats.org/officeDocument/2006/relationships/slideLayout" Target="../slideLayouts/slideLayout20.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0.tiff"/></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2.jpeg"/><Relationship Id="rId7" Type="http://schemas.openxmlformats.org/officeDocument/2006/relationships/diagramQuickStyle" Target="../diagrams/quickStyle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3.jpeg"/><Relationship Id="rId9" Type="http://schemas.microsoft.com/office/2007/relationships/diagramDrawing" Target="../diagrams/drawing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howigotjob.com/articles/amazon-organizational-structure/" TargetMode="External"/><Relationship Id="rId2" Type="http://schemas.openxmlformats.org/officeDocument/2006/relationships/hyperlink" Target="https://www.cnet.com/tech/mobile/amazon-now-operates-seven-different-kinds-of-physical-stores-heres-wh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780627" y="1646191"/>
            <a:ext cx="13521267" cy="1443518"/>
          </a:xfrm>
        </p:spPr>
        <p:txBody>
          <a:bodyPr/>
          <a:lstStyle/>
          <a:p>
            <a:pPr eaLnBrk="1" fontAlgn="auto" hangingPunct="1">
              <a:spcAft>
                <a:spcPts val="0"/>
              </a:spcAft>
              <a:defRPr/>
            </a:pPr>
            <a:br>
              <a:rPr lang="en-GB" sz="4000" b="1" dirty="0"/>
            </a:br>
            <a:br>
              <a:rPr lang="en-GB" sz="3200" b="1" dirty="0"/>
            </a:br>
            <a:r>
              <a:rPr lang="en-GB" sz="3200" b="1" dirty="0"/>
              <a:t>Introducing the Modern Workplace</a:t>
            </a:r>
            <a:br>
              <a:rPr lang="en-US" sz="3200" b="1" dirty="0"/>
            </a:br>
            <a:r>
              <a:rPr lang="en-US" sz="3200" b="1" dirty="0"/>
              <a:t>LCBB4003</a:t>
            </a:r>
            <a:br>
              <a:rPr lang="en-US" sz="3200" b="1" dirty="0"/>
            </a:br>
            <a:br>
              <a:rPr lang="en-US" sz="3200" b="1" dirty="0"/>
            </a:br>
            <a:br>
              <a:rPr lang="en-US" sz="3200" b="1" dirty="0">
                <a:solidFill>
                  <a:schemeClr val="bg1"/>
                </a:solidFill>
              </a:rPr>
            </a:br>
            <a:br>
              <a:rPr lang="en-US" sz="3200" b="1" dirty="0">
                <a:solidFill>
                  <a:schemeClr val="bg1"/>
                </a:solidFill>
              </a:rPr>
            </a:br>
            <a:endParaRPr lang="en-US" sz="3200" b="1" dirty="0">
              <a:solidFill>
                <a:schemeClr val="bg1"/>
              </a:solidFill>
            </a:endParaRPr>
          </a:p>
        </p:txBody>
      </p:sp>
      <p:sp>
        <p:nvSpPr>
          <p:cNvPr id="2" name="CasellaDiTesto 1">
            <a:extLst>
              <a:ext uri="{FF2B5EF4-FFF2-40B4-BE49-F238E27FC236}">
                <a16:creationId xmlns:a16="http://schemas.microsoft.com/office/drawing/2014/main" id="{5132AA08-D566-4AD7-A83C-A13A00B30252}"/>
              </a:ext>
            </a:extLst>
          </p:cNvPr>
          <p:cNvSpPr txBox="1"/>
          <p:nvPr/>
        </p:nvSpPr>
        <p:spPr>
          <a:xfrm>
            <a:off x="5342021" y="3089709"/>
            <a:ext cx="7726859"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800" b="0" i="0" u="none" strike="noStrike" kern="1200" cap="none" spc="0" normalizeH="0" baseline="0" noProof="0" dirty="0">
                <a:ln>
                  <a:noFill/>
                </a:ln>
                <a:solidFill>
                  <a:prstClr val="black"/>
                </a:solidFill>
                <a:effectLst/>
                <a:uLnTx/>
                <a:uFillTx/>
                <a:latin typeface="Myriad Pro"/>
                <a:ea typeface="+mn-ea"/>
                <a:cs typeface="+mn-cs"/>
              </a:rPr>
              <a:t>Organisational Behaviour &amp; Performance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800" b="0" i="0" u="none" strike="noStrike" kern="1200" cap="none" spc="0" normalizeH="0" baseline="0" noProof="0" dirty="0">
                <a:ln>
                  <a:noFill/>
                </a:ln>
                <a:solidFill>
                  <a:prstClr val="black"/>
                </a:solidFill>
                <a:effectLst/>
                <a:uLnTx/>
                <a:uFillTx/>
                <a:latin typeface="Myriad Pro"/>
                <a:ea typeface="+mn-ea"/>
                <a:cs typeface="+mn-cs"/>
              </a:rPr>
              <a:t>                        </a:t>
            </a:r>
            <a:r>
              <a:rPr kumimoji="0" lang="it-IT" sz="2000" b="0" i="0" u="none" strike="noStrike" kern="1200" cap="none" spc="0" normalizeH="0" baseline="0" noProof="0" dirty="0">
                <a:ln>
                  <a:noFill/>
                </a:ln>
                <a:solidFill>
                  <a:prstClr val="black"/>
                </a:solidFill>
                <a:effectLst/>
                <a:uLnTx/>
                <a:uFillTx/>
                <a:latin typeface="Myriad Pro"/>
                <a:ea typeface="+mn-ea"/>
                <a:cs typeface="+mn-cs"/>
              </a:rPr>
              <a:t>Amazon Presentation</a:t>
            </a:r>
            <a:r>
              <a:rPr kumimoji="0" lang="it-IT" sz="2800" b="0" i="0" u="none" strike="noStrike" kern="1200" cap="none" spc="0" normalizeH="0" baseline="0" noProof="0" dirty="0">
                <a:ln>
                  <a:noFill/>
                </a:ln>
                <a:solidFill>
                  <a:prstClr val="black"/>
                </a:solidFill>
                <a:effectLst/>
                <a:uLnTx/>
                <a:uFillTx/>
                <a:latin typeface="Myriad Pro"/>
                <a:ea typeface="+mn-ea"/>
                <a:cs typeface="+mn-cs"/>
              </a:rPr>
              <a:t> </a:t>
            </a:r>
          </a:p>
        </p:txBody>
      </p:sp>
      <p:sp>
        <p:nvSpPr>
          <p:cNvPr id="3" name="CasellaDiTesto 2">
            <a:extLst>
              <a:ext uri="{FF2B5EF4-FFF2-40B4-BE49-F238E27FC236}">
                <a16:creationId xmlns:a16="http://schemas.microsoft.com/office/drawing/2014/main" id="{24DF6EA0-D4B2-4E5F-AB16-5191BC7C9398}"/>
              </a:ext>
            </a:extLst>
          </p:cNvPr>
          <p:cNvSpPr txBox="1"/>
          <p:nvPr/>
        </p:nvSpPr>
        <p:spPr>
          <a:xfrm>
            <a:off x="134753" y="3566762"/>
            <a:ext cx="5139891" cy="230832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1200" cap="none" spc="0" normalizeH="0" baseline="0" noProof="0" dirty="0">
                <a:ln>
                  <a:noFill/>
                </a:ln>
                <a:solidFill>
                  <a:prstClr val="white"/>
                </a:solidFill>
                <a:effectLst/>
                <a:uLnTx/>
                <a:uFillTx/>
                <a:latin typeface="Myriad Pro"/>
                <a:ea typeface="+mn-ea"/>
                <a:cs typeface="+mn-cs"/>
              </a:rPr>
              <a:t>Alessio Russo (team leader), (2029659)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dirty="0">
              <a:ln>
                <a:noFill/>
              </a:ln>
              <a:solidFill>
                <a:prstClr val="white"/>
              </a:solidFill>
              <a:effectLst/>
              <a:uLnTx/>
              <a:uFillTx/>
              <a:latin typeface="Myriad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1200" cap="none" spc="0" normalizeH="0" baseline="0" noProof="0" dirty="0">
                <a:ln>
                  <a:noFill/>
                </a:ln>
                <a:solidFill>
                  <a:prstClr val="white"/>
                </a:solidFill>
                <a:effectLst/>
                <a:uLnTx/>
                <a:uFillTx/>
                <a:latin typeface="Myriad Pro"/>
                <a:ea typeface="+mn-ea"/>
                <a:cs typeface="+mn-cs"/>
              </a:rPr>
              <a:t>Sava </a:t>
            </a:r>
            <a:r>
              <a:rPr kumimoji="0" lang="it-IT" sz="1600" b="0" i="0" u="none" strike="noStrike" kern="1200" cap="none" spc="0" normalizeH="0" baseline="0" noProof="0" dirty="0" err="1">
                <a:ln>
                  <a:noFill/>
                </a:ln>
                <a:solidFill>
                  <a:prstClr val="white"/>
                </a:solidFill>
                <a:effectLst/>
                <a:uLnTx/>
                <a:uFillTx/>
                <a:latin typeface="Myriad Pro"/>
                <a:ea typeface="+mn-ea"/>
                <a:cs typeface="+mn-cs"/>
              </a:rPr>
              <a:t>Kirilov</a:t>
            </a:r>
            <a:r>
              <a:rPr kumimoji="0" lang="it-IT" sz="1600" b="0" i="0" u="none" strike="noStrike" kern="1200" cap="none" spc="0" normalizeH="0" baseline="0" noProof="0" dirty="0">
                <a:ln>
                  <a:noFill/>
                </a:ln>
                <a:solidFill>
                  <a:prstClr val="white"/>
                </a:solidFill>
                <a:effectLst/>
                <a:uLnTx/>
                <a:uFillTx/>
                <a:latin typeface="Myriad Pro"/>
                <a:ea typeface="+mn-ea"/>
                <a:cs typeface="+mn-cs"/>
              </a:rPr>
              <a:t> </a:t>
            </a:r>
            <a:r>
              <a:rPr kumimoji="0" lang="it-IT" sz="1600" b="0" i="0" u="none" strike="noStrike" kern="1200" cap="none" spc="0" normalizeH="0" baseline="0" noProof="0" dirty="0" err="1">
                <a:ln>
                  <a:noFill/>
                </a:ln>
                <a:solidFill>
                  <a:prstClr val="white"/>
                </a:solidFill>
                <a:effectLst/>
                <a:uLnTx/>
                <a:uFillTx/>
                <a:latin typeface="Myriad Pro"/>
                <a:ea typeface="+mn-ea"/>
                <a:cs typeface="+mn-cs"/>
              </a:rPr>
              <a:t>Mantchev</a:t>
            </a:r>
            <a:r>
              <a:rPr kumimoji="0" lang="it-IT" sz="1600" b="0" i="0" u="none" strike="noStrike" kern="1200" cap="none" spc="0" normalizeH="0" baseline="0" noProof="0" dirty="0">
                <a:ln>
                  <a:noFill/>
                </a:ln>
                <a:solidFill>
                  <a:prstClr val="white"/>
                </a:solidFill>
                <a:effectLst/>
                <a:uLnTx/>
                <a:uFillTx/>
                <a:latin typeface="Myriad Pro"/>
                <a:ea typeface="+mn-ea"/>
                <a:cs typeface="+mn-cs"/>
              </a:rPr>
              <a:t> (2028706)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dirty="0">
              <a:ln>
                <a:noFill/>
              </a:ln>
              <a:solidFill>
                <a:prstClr val="white"/>
              </a:solidFill>
              <a:effectLst/>
              <a:uLnTx/>
              <a:uFillTx/>
              <a:latin typeface="Myriad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1200" cap="none" spc="0" normalizeH="0" baseline="0" noProof="0" dirty="0" err="1">
                <a:ln>
                  <a:noFill/>
                </a:ln>
                <a:solidFill>
                  <a:prstClr val="white"/>
                </a:solidFill>
                <a:effectLst/>
                <a:uLnTx/>
                <a:uFillTx/>
                <a:latin typeface="Myriad Pro"/>
                <a:ea typeface="+mn-ea"/>
                <a:cs typeface="+mn-cs"/>
              </a:rPr>
              <a:t>Petya</a:t>
            </a:r>
            <a:r>
              <a:rPr kumimoji="0" lang="it-IT" sz="1600" b="0" i="0" u="none" strike="noStrike" kern="1200" cap="none" spc="0" normalizeH="0" baseline="0" noProof="0" dirty="0">
                <a:ln>
                  <a:noFill/>
                </a:ln>
                <a:solidFill>
                  <a:prstClr val="white"/>
                </a:solidFill>
                <a:effectLst/>
                <a:uLnTx/>
                <a:uFillTx/>
                <a:latin typeface="Myriad Pro"/>
                <a:ea typeface="+mn-ea"/>
                <a:cs typeface="+mn-cs"/>
              </a:rPr>
              <a:t> Petrova </a:t>
            </a:r>
            <a:r>
              <a:rPr kumimoji="0" lang="it-IT" sz="1600" b="0" i="0" u="none" strike="noStrike" kern="1200" cap="none" spc="0" normalizeH="0" baseline="0" noProof="0" dirty="0" err="1">
                <a:ln>
                  <a:noFill/>
                </a:ln>
                <a:solidFill>
                  <a:prstClr val="white"/>
                </a:solidFill>
                <a:effectLst/>
                <a:uLnTx/>
                <a:uFillTx/>
                <a:latin typeface="Myriad Pro"/>
                <a:ea typeface="+mn-ea"/>
                <a:cs typeface="+mn-cs"/>
              </a:rPr>
              <a:t>Zlatkova</a:t>
            </a:r>
            <a:r>
              <a:rPr kumimoji="0" lang="it-IT" sz="1600" b="0" i="0" u="none" strike="noStrike" kern="1200" cap="none" spc="0" normalizeH="0" baseline="0" noProof="0" dirty="0">
                <a:ln>
                  <a:noFill/>
                </a:ln>
                <a:solidFill>
                  <a:prstClr val="white"/>
                </a:solidFill>
                <a:effectLst/>
                <a:uLnTx/>
                <a:uFillTx/>
                <a:latin typeface="Myriad Pro"/>
                <a:ea typeface="+mn-ea"/>
                <a:cs typeface="+mn-cs"/>
              </a:rPr>
              <a:t> (2028785)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dirty="0">
              <a:ln>
                <a:noFill/>
              </a:ln>
              <a:solidFill>
                <a:prstClr val="white"/>
              </a:solidFill>
              <a:effectLst/>
              <a:uLnTx/>
              <a:uFillTx/>
              <a:latin typeface="Myriad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1200" cap="none" spc="0" normalizeH="0" baseline="0" noProof="0" dirty="0" err="1">
                <a:ln>
                  <a:noFill/>
                </a:ln>
                <a:solidFill>
                  <a:prstClr val="white"/>
                </a:solidFill>
                <a:effectLst/>
                <a:uLnTx/>
                <a:uFillTx/>
                <a:latin typeface="Myriad Pro"/>
                <a:ea typeface="+mn-ea"/>
                <a:cs typeface="+mn-cs"/>
              </a:rPr>
              <a:t>Pavlinka</a:t>
            </a:r>
            <a:r>
              <a:rPr kumimoji="0" lang="it-IT" sz="1600" b="0" i="0" u="none" strike="noStrike" kern="1200" cap="none" spc="0" normalizeH="0" baseline="0" noProof="0" dirty="0">
                <a:ln>
                  <a:noFill/>
                </a:ln>
                <a:solidFill>
                  <a:prstClr val="white"/>
                </a:solidFill>
                <a:effectLst/>
                <a:uLnTx/>
                <a:uFillTx/>
                <a:latin typeface="Myriad Pro"/>
                <a:ea typeface="+mn-ea"/>
                <a:cs typeface="+mn-cs"/>
              </a:rPr>
              <a:t> </a:t>
            </a:r>
            <a:r>
              <a:rPr kumimoji="0" lang="it-IT" sz="1600" b="0" i="0" u="none" strike="noStrike" kern="1200" cap="none" spc="0" normalizeH="0" baseline="0" noProof="0" dirty="0" err="1">
                <a:ln>
                  <a:noFill/>
                </a:ln>
                <a:solidFill>
                  <a:prstClr val="white"/>
                </a:solidFill>
                <a:effectLst/>
                <a:uLnTx/>
                <a:uFillTx/>
                <a:latin typeface="Myriad Pro"/>
                <a:ea typeface="+mn-ea"/>
                <a:cs typeface="+mn-cs"/>
              </a:rPr>
              <a:t>Veleva</a:t>
            </a:r>
            <a:r>
              <a:rPr kumimoji="0" lang="it-IT" sz="1600" b="0" i="0" u="none" strike="noStrike" kern="1200" cap="none" spc="0" normalizeH="0" baseline="0" noProof="0" dirty="0">
                <a:ln>
                  <a:noFill/>
                </a:ln>
                <a:solidFill>
                  <a:prstClr val="white"/>
                </a:solidFill>
                <a:effectLst/>
                <a:uLnTx/>
                <a:uFillTx/>
                <a:latin typeface="Myriad Pro"/>
                <a:ea typeface="+mn-ea"/>
                <a:cs typeface="+mn-cs"/>
              </a:rPr>
              <a:t> (2028165)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600" b="0" i="0" u="none" strike="noStrike" kern="1200" cap="none" spc="0" normalizeH="0" baseline="0" noProof="0" dirty="0">
              <a:ln>
                <a:noFill/>
              </a:ln>
              <a:solidFill>
                <a:prstClr val="white"/>
              </a:solidFill>
              <a:effectLst/>
              <a:uLnTx/>
              <a:uFillTx/>
              <a:latin typeface="Myriad Pro"/>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it-IT" sz="1600" b="0" i="0" u="none" strike="noStrike" kern="1200" cap="none" spc="0" normalizeH="0" baseline="0" noProof="0" dirty="0">
                <a:ln>
                  <a:noFill/>
                </a:ln>
                <a:solidFill>
                  <a:prstClr val="white"/>
                </a:solidFill>
                <a:effectLst/>
                <a:uLnTx/>
                <a:uFillTx/>
                <a:latin typeface="Myriad Pro"/>
                <a:ea typeface="+mn-ea"/>
                <a:cs typeface="+mn-cs"/>
              </a:rPr>
              <a:t>Olga </a:t>
            </a:r>
            <a:r>
              <a:rPr kumimoji="0" lang="it-IT" sz="1600" b="0" i="0" u="none" strike="noStrike" kern="1200" cap="none" spc="0" normalizeH="0" baseline="0" noProof="0" dirty="0" err="1">
                <a:ln>
                  <a:noFill/>
                </a:ln>
                <a:solidFill>
                  <a:prstClr val="white"/>
                </a:solidFill>
                <a:effectLst/>
                <a:uLnTx/>
                <a:uFillTx/>
                <a:latin typeface="Myriad Pro"/>
                <a:ea typeface="+mn-ea"/>
                <a:cs typeface="+mn-cs"/>
              </a:rPr>
              <a:t>Bogacic</a:t>
            </a:r>
            <a:r>
              <a:rPr kumimoji="0" lang="it-IT" sz="1600" b="0" i="0" u="none" strike="noStrike" kern="1200" cap="none" spc="0" normalizeH="0" baseline="0" noProof="0" dirty="0">
                <a:ln>
                  <a:noFill/>
                </a:ln>
                <a:solidFill>
                  <a:prstClr val="white"/>
                </a:solidFill>
                <a:effectLst/>
                <a:uLnTx/>
                <a:uFillTx/>
                <a:latin typeface="Myriad Pro"/>
                <a:ea typeface="+mn-ea"/>
                <a:cs typeface="+mn-cs"/>
              </a:rPr>
              <a:t> (2027454)</a:t>
            </a:r>
          </a:p>
        </p:txBody>
      </p:sp>
    </p:spTree>
    <p:extLst>
      <p:ext uri="{BB962C8B-B14F-4D97-AF65-F5344CB8AC3E}">
        <p14:creationId xmlns:p14="http://schemas.microsoft.com/office/powerpoint/2010/main" val="2421223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 name="Titolo 1">
            <a:extLst>
              <a:ext uri="{FF2B5EF4-FFF2-40B4-BE49-F238E27FC236}">
                <a16:creationId xmlns:a16="http://schemas.microsoft.com/office/drawing/2014/main" id="{3FFC667B-8E42-41DA-8820-9B2F1F982EA6}"/>
              </a:ext>
            </a:extLst>
          </p:cNvPr>
          <p:cNvSpPr>
            <a:spLocks noGrp="1"/>
          </p:cNvSpPr>
          <p:nvPr>
            <p:ph type="title"/>
          </p:nvPr>
        </p:nvSpPr>
        <p:spPr>
          <a:xfrm>
            <a:off x="523588" y="1205565"/>
            <a:ext cx="2743200" cy="5105400"/>
          </a:xfrm>
        </p:spPr>
        <p:txBody>
          <a:bodyPr>
            <a:normAutofit/>
          </a:bodyPr>
          <a:lstStyle/>
          <a:p>
            <a:pPr algn="l"/>
            <a:r>
              <a:rPr lang="it-IT" sz="3200" b="1" dirty="0">
                <a:solidFill>
                  <a:srgbClr val="FFFFFF"/>
                </a:solidFill>
              </a:rPr>
              <a:t>TABLE OF CONTENTS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Segnaposto contenuto 2">
            <a:extLst>
              <a:ext uri="{FF2B5EF4-FFF2-40B4-BE49-F238E27FC236}">
                <a16:creationId xmlns:a16="http://schemas.microsoft.com/office/drawing/2014/main" id="{AD09D08B-A3E7-42AE-9403-25EC78D624AE}"/>
              </a:ext>
            </a:extLst>
          </p:cNvPr>
          <p:cNvSpPr>
            <a:spLocks noGrp="1"/>
          </p:cNvSpPr>
          <p:nvPr>
            <p:ph idx="1"/>
          </p:nvPr>
        </p:nvSpPr>
        <p:spPr>
          <a:xfrm>
            <a:off x="4808013" y="621365"/>
            <a:ext cx="7036041" cy="5740401"/>
          </a:xfrm>
        </p:spPr>
        <p:txBody>
          <a:bodyPr>
            <a:normAutofit fontScale="92500" lnSpcReduction="20000"/>
          </a:bodyPr>
          <a:lstStyle/>
          <a:p>
            <a:pPr>
              <a:lnSpc>
                <a:spcPct val="90000"/>
              </a:lnSpc>
              <a:buFont typeface="Courier New" panose="02070309020205020404" pitchFamily="49" charset="0"/>
              <a:buChar char="o"/>
            </a:pPr>
            <a:r>
              <a:rPr lang="en-US" dirty="0"/>
              <a:t>Background of Amazon and why Amazon has decided to move onto physical store</a:t>
            </a:r>
          </a:p>
          <a:p>
            <a:pPr marL="0" indent="0">
              <a:lnSpc>
                <a:spcPct val="90000"/>
              </a:lnSpc>
              <a:buNone/>
            </a:pPr>
            <a:endParaRPr lang="en-US" dirty="0"/>
          </a:p>
          <a:p>
            <a:pPr>
              <a:lnSpc>
                <a:spcPct val="90000"/>
              </a:lnSpc>
              <a:buFont typeface="Courier New" panose="02070309020205020404" pitchFamily="49" charset="0"/>
              <a:buChar char="o"/>
            </a:pPr>
            <a:r>
              <a:rPr lang="en-US" dirty="0"/>
              <a:t>Differences between Amazon’s physical and online organisational structure and performance</a:t>
            </a:r>
          </a:p>
          <a:p>
            <a:pPr marL="0" indent="0">
              <a:lnSpc>
                <a:spcPct val="90000"/>
              </a:lnSpc>
              <a:buNone/>
            </a:pPr>
            <a:endParaRPr lang="en-US" dirty="0"/>
          </a:p>
          <a:p>
            <a:pPr>
              <a:lnSpc>
                <a:spcPct val="90000"/>
              </a:lnSpc>
              <a:buFont typeface="Courier New" panose="02070309020205020404" pitchFamily="49" charset="0"/>
              <a:buChar char="o"/>
            </a:pPr>
            <a:r>
              <a:rPr lang="en-US" dirty="0">
                <a:latin typeface="Calibri" charset="0"/>
                <a:ea typeface="Calibri" charset="0"/>
                <a:cs typeface="Calibri" charset="0"/>
              </a:rPr>
              <a:t>T</a:t>
            </a:r>
            <a:r>
              <a:rPr lang="en-US" sz="2400" dirty="0">
                <a:latin typeface="Calibri" charset="0"/>
                <a:ea typeface="Calibri" charset="0"/>
                <a:cs typeface="Calibri" charset="0"/>
              </a:rPr>
              <a:t>asks and skills that management team of Amazon at Bluewater Amazon store can apply to bring operational effectiveness </a:t>
            </a:r>
            <a:r>
              <a:rPr lang="en-US" dirty="0"/>
              <a:t>How to influence and motivate the team </a:t>
            </a:r>
          </a:p>
          <a:p>
            <a:pPr marL="0" indent="0">
              <a:lnSpc>
                <a:spcPct val="90000"/>
              </a:lnSpc>
              <a:buNone/>
            </a:pPr>
            <a:endParaRPr lang="en-US" dirty="0"/>
          </a:p>
          <a:p>
            <a:pPr>
              <a:lnSpc>
                <a:spcPct val="90000"/>
              </a:lnSpc>
              <a:buFont typeface="Courier New" panose="02070309020205020404" pitchFamily="49" charset="0"/>
              <a:buChar char="o"/>
            </a:pPr>
            <a:r>
              <a:rPr lang="en-US" dirty="0">
                <a:latin typeface="Calibri" charset="0"/>
                <a:ea typeface="Calibri" charset="0"/>
                <a:cs typeface="Calibri" charset="0"/>
              </a:rPr>
              <a:t>H</a:t>
            </a:r>
            <a:r>
              <a:rPr lang="en-US" sz="2400" dirty="0">
                <a:latin typeface="Calibri" charset="0"/>
                <a:ea typeface="Calibri" charset="0"/>
                <a:cs typeface="Calibri" charset="0"/>
              </a:rPr>
              <a:t>ow management team of Amazon at Bluewater Amazon Store can influence and motivate non-management staff members to improve their overall performance</a:t>
            </a:r>
          </a:p>
          <a:p>
            <a:pPr marL="0" indent="0">
              <a:lnSpc>
                <a:spcPct val="90000"/>
              </a:lnSpc>
              <a:buNone/>
            </a:pPr>
            <a:endParaRPr lang="en-US" sz="2400" dirty="0">
              <a:latin typeface="Calibri" charset="0"/>
              <a:ea typeface="Calibri" charset="0"/>
              <a:cs typeface="Calibri" charset="0"/>
            </a:endParaRPr>
          </a:p>
          <a:p>
            <a:pPr>
              <a:lnSpc>
                <a:spcPct val="90000"/>
              </a:lnSpc>
              <a:buFont typeface="Courier New" panose="02070309020205020404" pitchFamily="49" charset="0"/>
              <a:buChar char="o"/>
            </a:pPr>
            <a:r>
              <a:rPr lang="en-US" dirty="0">
                <a:latin typeface="Calibri" charset="0"/>
                <a:ea typeface="Calibri" charset="0"/>
                <a:cs typeface="Calibri" charset="0"/>
              </a:rPr>
              <a:t>A</a:t>
            </a:r>
            <a:r>
              <a:rPr lang="en-US" sz="2400" dirty="0">
                <a:latin typeface="Calibri" charset="0"/>
                <a:ea typeface="Calibri" charset="0"/>
                <a:cs typeface="Calibri" charset="0"/>
              </a:rPr>
              <a:t>nalysis of internal and External f</a:t>
            </a:r>
            <a:r>
              <a:rPr lang="en-GB" sz="2400" dirty="0">
                <a:latin typeface="Calibri" charset="0"/>
                <a:ea typeface="Calibri" charset="0"/>
                <a:cs typeface="Calibri" charset="0"/>
              </a:rPr>
              <a:t>actors influencing individual and group behaviour and performance of the management team of Amazon at Bluewater Amazon Store</a:t>
            </a:r>
            <a:endParaRPr lang="it-IT" dirty="0"/>
          </a:p>
        </p:txBody>
      </p:sp>
    </p:spTree>
    <p:extLst>
      <p:ext uri="{BB962C8B-B14F-4D97-AF65-F5344CB8AC3E}">
        <p14:creationId xmlns:p14="http://schemas.microsoft.com/office/powerpoint/2010/main" val="12662422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64A810E-3318-4960-B780-32D7CE6FEF38}"/>
              </a:ext>
            </a:extLst>
          </p:cNvPr>
          <p:cNvSpPr>
            <a:spLocks noGrp="1"/>
          </p:cNvSpPr>
          <p:nvPr>
            <p:ph type="title"/>
          </p:nvPr>
        </p:nvSpPr>
        <p:spPr>
          <a:xfrm>
            <a:off x="1238778" y="-457199"/>
            <a:ext cx="10018713" cy="1752599"/>
          </a:xfrm>
        </p:spPr>
        <p:txBody>
          <a:bodyPr>
            <a:normAutofit/>
          </a:bodyPr>
          <a:lstStyle/>
          <a:p>
            <a:r>
              <a:rPr lang="it-IT" b="1" dirty="0"/>
              <a:t>Background of Amazon</a:t>
            </a:r>
          </a:p>
        </p:txBody>
      </p:sp>
      <p:pic>
        <p:nvPicPr>
          <p:cNvPr id="5" name="Segnaposto contenuto 4">
            <a:extLst>
              <a:ext uri="{FF2B5EF4-FFF2-40B4-BE49-F238E27FC236}">
                <a16:creationId xmlns:a16="http://schemas.microsoft.com/office/drawing/2014/main" id="{F1573C61-B94D-4BD1-9747-87FB029BF596}"/>
              </a:ext>
            </a:extLst>
          </p:cNvPr>
          <p:cNvPicPr>
            <a:picLocks noChangeAspect="1"/>
          </p:cNvPicPr>
          <p:nvPr/>
        </p:nvPicPr>
        <p:blipFill>
          <a:blip r:embed="rId4"/>
          <a:stretch>
            <a:fillRect/>
          </a:stretch>
        </p:blipFill>
        <p:spPr>
          <a:xfrm>
            <a:off x="7100767" y="3358225"/>
            <a:ext cx="2735964" cy="205197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9" name="Content Placeholder 8">
            <a:extLst>
              <a:ext uri="{FF2B5EF4-FFF2-40B4-BE49-F238E27FC236}">
                <a16:creationId xmlns:a16="http://schemas.microsoft.com/office/drawing/2014/main" id="{653FBD1A-29C8-482D-842E-2A5262364730}"/>
              </a:ext>
            </a:extLst>
          </p:cNvPr>
          <p:cNvSpPr>
            <a:spLocks noGrp="1"/>
          </p:cNvSpPr>
          <p:nvPr>
            <p:ph idx="1"/>
          </p:nvPr>
        </p:nvSpPr>
        <p:spPr>
          <a:xfrm>
            <a:off x="1712502" y="1642719"/>
            <a:ext cx="8918864" cy="4944533"/>
          </a:xfrm>
        </p:spPr>
        <p:txBody>
          <a:bodyPr anchor="t">
            <a:normAutofit fontScale="70000" lnSpcReduction="20000"/>
          </a:bodyPr>
          <a:lstStyle/>
          <a:p>
            <a:pPr algn="just"/>
            <a:r>
              <a:rPr lang="it-IT" sz="5100" dirty="0">
                <a:latin typeface="Roboto" panose="02000000000000000000" pitchFamily="2" charset="0"/>
              </a:rPr>
              <a:t>W</a:t>
            </a:r>
            <a:r>
              <a:rPr lang="it-IT" sz="5100" i="0" dirty="0">
                <a:effectLst/>
                <a:latin typeface="Roboto" panose="02000000000000000000" pitchFamily="2" charset="0"/>
              </a:rPr>
              <a:t>orld’s leading digital retailer</a:t>
            </a:r>
          </a:p>
          <a:p>
            <a:pPr algn="just"/>
            <a:r>
              <a:rPr lang="en-US" sz="5100" dirty="0">
                <a:latin typeface="Roboto" panose="02000000000000000000" pitchFamily="2" charset="0"/>
                <a:ea typeface="Roboto" panose="02000000000000000000" pitchFamily="2" charset="0"/>
              </a:rPr>
              <a:t>The Earth's Biggest Selection of products</a:t>
            </a:r>
          </a:p>
          <a:p>
            <a:pPr algn="just"/>
            <a:r>
              <a:rPr lang="it-IT" sz="5100" dirty="0">
                <a:latin typeface="Roboto" panose="02000000000000000000" pitchFamily="2" charset="0"/>
              </a:rPr>
              <a:t>Origin</a:t>
            </a:r>
          </a:p>
          <a:p>
            <a:pPr algn="just"/>
            <a:r>
              <a:rPr lang="it-IT" sz="5100" dirty="0">
                <a:latin typeface="Roboto" panose="02000000000000000000" pitchFamily="2" charset="0"/>
              </a:rPr>
              <a:t>Diversification</a:t>
            </a:r>
          </a:p>
          <a:p>
            <a:pPr algn="just"/>
            <a:r>
              <a:rPr lang="it-IT" sz="5100" dirty="0">
                <a:latin typeface="Roboto" panose="02000000000000000000" pitchFamily="2" charset="0"/>
              </a:rPr>
              <a:t>Milestones</a:t>
            </a:r>
          </a:p>
          <a:p>
            <a:pPr algn="just"/>
            <a:r>
              <a:rPr lang="it-IT" sz="5100" dirty="0">
                <a:latin typeface="Roboto" panose="02000000000000000000" pitchFamily="2" charset="0"/>
              </a:rPr>
              <a:t>Mission and vision</a:t>
            </a:r>
          </a:p>
          <a:p>
            <a:pPr algn="just"/>
            <a:r>
              <a:rPr lang="it-IT" sz="5100" dirty="0" err="1">
                <a:latin typeface="Roboto" panose="02000000000000000000" pitchFamily="2" charset="0"/>
              </a:rPr>
              <a:t>Aims</a:t>
            </a:r>
            <a:r>
              <a:rPr lang="it-IT" sz="5100" dirty="0">
                <a:latin typeface="Roboto" panose="02000000000000000000" pitchFamily="2" charset="0"/>
              </a:rPr>
              <a:t> and objectives</a:t>
            </a:r>
          </a:p>
          <a:p>
            <a:endParaRPr lang="en-US" sz="2000" b="1" dirty="0">
              <a:latin typeface="Roboto" panose="02000000000000000000" pitchFamily="2" charset="0"/>
              <a:ea typeface="Roboto" panose="02000000000000000000" pitchFamily="2" charset="0"/>
            </a:endParaRPr>
          </a:p>
        </p:txBody>
      </p:sp>
      <p:sp>
        <p:nvSpPr>
          <p:cNvPr id="8" name="CasellaDiTesto 7">
            <a:extLst>
              <a:ext uri="{FF2B5EF4-FFF2-40B4-BE49-F238E27FC236}">
                <a16:creationId xmlns:a16="http://schemas.microsoft.com/office/drawing/2014/main" id="{D78A44E6-76CD-4C10-A16C-EDFB22FA114C}"/>
              </a:ext>
            </a:extLst>
          </p:cNvPr>
          <p:cNvSpPr txBox="1"/>
          <p:nvPr/>
        </p:nvSpPr>
        <p:spPr>
          <a:xfrm>
            <a:off x="9779000" y="6217920"/>
            <a:ext cx="22429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prstClr val="black"/>
                </a:solidFill>
                <a:effectLst/>
                <a:uLnTx/>
                <a:uFillTx/>
                <a:latin typeface="Corbel" panose="020B0503020204020204"/>
                <a:ea typeface="+mn-ea"/>
                <a:cs typeface="+mn-cs"/>
              </a:rPr>
              <a:t>Source: (Jacob, 2017) </a:t>
            </a:r>
          </a:p>
        </p:txBody>
      </p:sp>
    </p:spTree>
    <p:extLst>
      <p:ext uri="{BB962C8B-B14F-4D97-AF65-F5344CB8AC3E}">
        <p14:creationId xmlns:p14="http://schemas.microsoft.com/office/powerpoint/2010/main" val="32645768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mph" presetSubtype="0" fill="hold" grpId="0" nodeType="clickEffect">
                                  <p:stCondLst>
                                    <p:cond delay="0"/>
                                  </p:stCondLst>
                                  <p:childTnLst>
                                    <p:animClr clrSpc="hsl" dir="cw">
                                      <p:cBhvr override="childStyle">
                                        <p:cTn id="6" dur="500" fill="hold"/>
                                        <p:tgtEl>
                                          <p:spTgt spid="2"/>
                                        </p:tgtEl>
                                        <p:attrNameLst>
                                          <p:attrName>style.color</p:attrName>
                                        </p:attrNameLst>
                                      </p:cBhvr>
                                      <p:by>
                                        <p:hsl h="0" s="-12549" l="-25098"/>
                                      </p:by>
                                    </p:animClr>
                                    <p:animClr clrSpc="hsl" dir="cw">
                                      <p:cBhvr>
                                        <p:cTn id="7" dur="500" fill="hold"/>
                                        <p:tgtEl>
                                          <p:spTgt spid="2"/>
                                        </p:tgtEl>
                                        <p:attrNameLst>
                                          <p:attrName>fillcolor</p:attrName>
                                        </p:attrNameLst>
                                      </p:cBhvr>
                                      <p:by>
                                        <p:hsl h="0" s="-12549" l="-25098"/>
                                      </p:by>
                                    </p:animClr>
                                    <p:animClr clrSpc="hsl" dir="cw">
                                      <p:cBhvr>
                                        <p:cTn id="8" dur="500" fill="hold"/>
                                        <p:tgtEl>
                                          <p:spTgt spid="2"/>
                                        </p:tgtEl>
                                        <p:attrNameLst>
                                          <p:attrName>stroke.color</p:attrName>
                                        </p:attrNameLst>
                                      </p:cBhvr>
                                      <p:by>
                                        <p:hsl h="0" s="-12549" l="-25098"/>
                                      </p:by>
                                    </p:animClr>
                                    <p:set>
                                      <p:cBhvr>
                                        <p:cTn id="9" dur="500" fill="hold"/>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EBE2189-7840-41DB-8A3A-4165C59A11A9}"/>
              </a:ext>
            </a:extLst>
          </p:cNvPr>
          <p:cNvSpPr>
            <a:spLocks noGrp="1"/>
          </p:cNvSpPr>
          <p:nvPr>
            <p:ph type="title"/>
          </p:nvPr>
        </p:nvSpPr>
        <p:spPr>
          <a:xfrm>
            <a:off x="-627275" y="-304799"/>
            <a:ext cx="10018713" cy="1752599"/>
          </a:xfrm>
        </p:spPr>
        <p:txBody>
          <a:bodyPr/>
          <a:lstStyle/>
          <a:p>
            <a:r>
              <a:rPr lang="it-IT" b="1" dirty="0" err="1"/>
              <a:t>Why</a:t>
            </a:r>
            <a:r>
              <a:rPr lang="it-IT" b="1" dirty="0"/>
              <a:t> Physical Stores? </a:t>
            </a:r>
          </a:p>
        </p:txBody>
      </p:sp>
      <p:sp>
        <p:nvSpPr>
          <p:cNvPr id="3" name="Segnaposto contenuto 2">
            <a:extLst>
              <a:ext uri="{FF2B5EF4-FFF2-40B4-BE49-F238E27FC236}">
                <a16:creationId xmlns:a16="http://schemas.microsoft.com/office/drawing/2014/main" id="{D43C118B-80EA-4835-8EA0-80DB053E5016}"/>
              </a:ext>
            </a:extLst>
          </p:cNvPr>
          <p:cNvSpPr>
            <a:spLocks noGrp="1"/>
          </p:cNvSpPr>
          <p:nvPr>
            <p:ph idx="1"/>
          </p:nvPr>
        </p:nvSpPr>
        <p:spPr>
          <a:xfrm>
            <a:off x="1194036" y="3641289"/>
            <a:ext cx="11099564" cy="2992656"/>
          </a:xfrm>
        </p:spPr>
        <p:txBody>
          <a:bodyPr>
            <a:normAutofit fontScale="85000" lnSpcReduction="10000"/>
          </a:bodyPr>
          <a:lstStyle/>
          <a:p>
            <a:r>
              <a:rPr lang="en-US" sz="3500" b="1" i="0" dirty="0">
                <a:solidFill>
                  <a:srgbClr val="333333"/>
                </a:solidFill>
                <a:effectLst/>
                <a:latin typeface="Georgia" panose="02040502050405020303" pitchFamily="18" charset="0"/>
              </a:rPr>
              <a:t>Stores are ready for disruption</a:t>
            </a:r>
          </a:p>
          <a:p>
            <a:r>
              <a:rPr lang="en-US" sz="3500" b="1" i="0" dirty="0">
                <a:solidFill>
                  <a:srgbClr val="333333"/>
                </a:solidFill>
                <a:effectLst/>
                <a:latin typeface="Georgia" panose="02040502050405020303" pitchFamily="18" charset="0"/>
              </a:rPr>
              <a:t>Amazon sees that the future of retail is blended</a:t>
            </a:r>
          </a:p>
          <a:p>
            <a:r>
              <a:rPr lang="en-US" sz="3500" b="1" i="0" dirty="0">
                <a:solidFill>
                  <a:srgbClr val="333333"/>
                </a:solidFill>
                <a:effectLst/>
                <a:latin typeface="Georgia" panose="02040502050405020303" pitchFamily="18" charset="0"/>
              </a:rPr>
              <a:t>Stores will help Amazon to crack the fashion market</a:t>
            </a:r>
          </a:p>
          <a:p>
            <a:r>
              <a:rPr lang="en-US" sz="3500" b="1" i="0" dirty="0">
                <a:solidFill>
                  <a:srgbClr val="333333"/>
                </a:solidFill>
                <a:effectLst/>
                <a:latin typeface="Georgia" panose="02040502050405020303" pitchFamily="18" charset="0"/>
              </a:rPr>
              <a:t>Amazon wants to grow its ecosystem</a:t>
            </a:r>
            <a:endParaRPr lang="en-US" sz="3500" b="0" i="0" dirty="0">
              <a:solidFill>
                <a:srgbClr val="333333"/>
              </a:solidFill>
              <a:effectLst/>
              <a:latin typeface="Georgia" panose="02040502050405020303" pitchFamily="18" charset="0"/>
            </a:endParaRPr>
          </a:p>
          <a:p>
            <a:r>
              <a:rPr lang="en-US" sz="3500" b="1" i="0" dirty="0">
                <a:solidFill>
                  <a:srgbClr val="333333"/>
                </a:solidFill>
                <a:effectLst/>
                <a:latin typeface="Georgia" panose="02040502050405020303" pitchFamily="18" charset="0"/>
              </a:rPr>
              <a:t>Stores help Amazon offset rising shipping costs</a:t>
            </a:r>
            <a:endParaRPr lang="en-US" sz="3500" b="0" i="0" dirty="0">
              <a:solidFill>
                <a:srgbClr val="333333"/>
              </a:solidFill>
              <a:effectLst/>
              <a:latin typeface="Georgia" panose="02040502050405020303" pitchFamily="18" charset="0"/>
            </a:endParaRPr>
          </a:p>
          <a:p>
            <a:endParaRPr lang="en-US" b="0" i="0" dirty="0">
              <a:solidFill>
                <a:srgbClr val="333333"/>
              </a:solidFill>
              <a:effectLst/>
              <a:latin typeface="Georgia" panose="02040502050405020303" pitchFamily="18" charset="0"/>
            </a:endParaRPr>
          </a:p>
          <a:p>
            <a:endParaRPr lang="en-US" b="0" i="0" dirty="0">
              <a:solidFill>
                <a:srgbClr val="333333"/>
              </a:solidFill>
              <a:effectLst/>
              <a:latin typeface="Georgia" panose="02040502050405020303" pitchFamily="18" charset="0"/>
            </a:endParaRPr>
          </a:p>
          <a:p>
            <a:endParaRPr lang="en-US" b="0" i="0" dirty="0">
              <a:solidFill>
                <a:srgbClr val="333333"/>
              </a:solidFill>
              <a:effectLst/>
              <a:latin typeface="Georgia" panose="02040502050405020303" pitchFamily="18" charset="0"/>
            </a:endParaRPr>
          </a:p>
          <a:p>
            <a:endParaRPr lang="it-IT" dirty="0"/>
          </a:p>
        </p:txBody>
      </p:sp>
      <p:pic>
        <p:nvPicPr>
          <p:cNvPr id="5" name="Immagine 4" descr="Immagine che contiene testo, edificio, esterni, ristorante&#10;&#10;Descrizione generata automaticamente">
            <a:extLst>
              <a:ext uri="{FF2B5EF4-FFF2-40B4-BE49-F238E27FC236}">
                <a16:creationId xmlns:a16="http://schemas.microsoft.com/office/drawing/2014/main" id="{9B935875-14B2-48CF-A0E8-C98DEE06C611}"/>
              </a:ext>
            </a:extLst>
          </p:cNvPr>
          <p:cNvPicPr>
            <a:picLocks noChangeAspect="1"/>
          </p:cNvPicPr>
          <p:nvPr/>
        </p:nvPicPr>
        <p:blipFill>
          <a:blip r:embed="rId3"/>
          <a:stretch>
            <a:fillRect/>
          </a:stretch>
        </p:blipFill>
        <p:spPr>
          <a:xfrm>
            <a:off x="8541567" y="507399"/>
            <a:ext cx="3214003" cy="2142668"/>
          </a:xfrm>
          <a:prstGeom prst="rect">
            <a:avLst/>
          </a:prstGeom>
          <a:ln>
            <a:noFill/>
          </a:ln>
          <a:effectLst>
            <a:softEdge rad="112500"/>
          </a:effectLst>
        </p:spPr>
      </p:pic>
      <p:sp>
        <p:nvSpPr>
          <p:cNvPr id="8" name="CasellaDiTesto 7">
            <a:extLst>
              <a:ext uri="{FF2B5EF4-FFF2-40B4-BE49-F238E27FC236}">
                <a16:creationId xmlns:a16="http://schemas.microsoft.com/office/drawing/2014/main" id="{FB0C7C0B-A42A-40EE-88CC-6183393F0DC6}"/>
              </a:ext>
            </a:extLst>
          </p:cNvPr>
          <p:cNvSpPr txBox="1"/>
          <p:nvPr/>
        </p:nvSpPr>
        <p:spPr>
          <a:xfrm>
            <a:off x="9067800" y="6365871"/>
            <a:ext cx="3013777"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800" b="0" i="0" u="none" strike="noStrike" kern="1200" cap="none" spc="0" normalizeH="0" baseline="0" noProof="0" dirty="0">
                <a:ln>
                  <a:noFill/>
                </a:ln>
                <a:solidFill>
                  <a:prstClr val="black"/>
                </a:solidFill>
                <a:effectLst/>
                <a:uLnTx/>
                <a:uFillTx/>
                <a:latin typeface="Corbel" panose="020B0503020204020204"/>
                <a:ea typeface="+mn-ea"/>
                <a:cs typeface="+mn-cs"/>
              </a:rPr>
              <a:t>Source: (</a:t>
            </a:r>
            <a:r>
              <a:rPr kumimoji="0" lang="it-IT" sz="1800" b="0" i="0" u="none" strike="noStrike" kern="1200" cap="none" spc="0" normalizeH="0" baseline="0" noProof="0" dirty="0" err="1">
                <a:ln>
                  <a:noFill/>
                </a:ln>
                <a:solidFill>
                  <a:prstClr val="black"/>
                </a:solidFill>
                <a:effectLst/>
                <a:uLnTx/>
                <a:uFillTx/>
                <a:latin typeface="Corbel" panose="020B0503020204020204"/>
                <a:ea typeface="+mn-ea"/>
                <a:cs typeface="+mn-cs"/>
              </a:rPr>
              <a:t>Schaverien</a:t>
            </a:r>
            <a:r>
              <a:rPr kumimoji="0" lang="it-IT" sz="1800" b="0" i="0" u="none" strike="noStrike" kern="1200" cap="none" spc="0" normalizeH="0" baseline="0" noProof="0" dirty="0">
                <a:ln>
                  <a:noFill/>
                </a:ln>
                <a:solidFill>
                  <a:prstClr val="black"/>
                </a:solidFill>
                <a:effectLst/>
                <a:uLnTx/>
                <a:uFillTx/>
                <a:latin typeface="Corbel" panose="020B0503020204020204"/>
                <a:ea typeface="+mn-ea"/>
                <a:cs typeface="+mn-cs"/>
              </a:rPr>
              <a:t> ,  2019)</a:t>
            </a:r>
          </a:p>
        </p:txBody>
      </p:sp>
    </p:spTree>
    <p:extLst>
      <p:ext uri="{BB962C8B-B14F-4D97-AF65-F5344CB8AC3E}">
        <p14:creationId xmlns:p14="http://schemas.microsoft.com/office/powerpoint/2010/main" val="21053070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325F2-786F-4D12-8D9B-A5F431305252}"/>
              </a:ext>
            </a:extLst>
          </p:cNvPr>
          <p:cNvSpPr>
            <a:spLocks noGrp="1"/>
          </p:cNvSpPr>
          <p:nvPr>
            <p:ph type="title"/>
          </p:nvPr>
        </p:nvSpPr>
        <p:spPr>
          <a:xfrm>
            <a:off x="6096000" y="870012"/>
            <a:ext cx="5893604" cy="5495161"/>
          </a:xfrm>
        </p:spPr>
        <p:txBody>
          <a:bodyPr>
            <a:noAutofit/>
          </a:bodyPr>
          <a:lstStyle/>
          <a:p>
            <a:pPr>
              <a:lnSpc>
                <a:spcPct val="90000"/>
              </a:lnSpc>
            </a:pPr>
            <a:r>
              <a:rPr lang="en-US" sz="4800" dirty="0">
                <a:latin typeface="Times New Roman" panose="02020603050405020304" pitchFamily="18" charset="0"/>
                <a:cs typeface="Times New Roman" panose="02020603050405020304" pitchFamily="18" charset="0"/>
              </a:rPr>
              <a:t>Differences between Amazon’s physical and online organisational structure and performance</a:t>
            </a:r>
          </a:p>
        </p:txBody>
      </p:sp>
      <p:pic>
        <p:nvPicPr>
          <p:cNvPr id="4" name="Picture 3" descr="The front of a store&#10;&#10;Description automatically generated with medium confidence">
            <a:extLst>
              <a:ext uri="{FF2B5EF4-FFF2-40B4-BE49-F238E27FC236}">
                <a16:creationId xmlns:a16="http://schemas.microsoft.com/office/drawing/2014/main" id="{74FC576B-6E2C-4505-99DF-D2214A051212}"/>
              </a:ext>
            </a:extLst>
          </p:cNvPr>
          <p:cNvPicPr>
            <a:picLocks noChangeAspect="1"/>
          </p:cNvPicPr>
          <p:nvPr/>
        </p:nvPicPr>
        <p:blipFill>
          <a:blip r:embed="rId3"/>
          <a:stretch>
            <a:fillRect/>
          </a:stretch>
        </p:blipFill>
        <p:spPr>
          <a:xfrm>
            <a:off x="1506091" y="2122469"/>
            <a:ext cx="4305943" cy="286540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Slide Number Placeholder 2">
            <a:extLst>
              <a:ext uri="{FF2B5EF4-FFF2-40B4-BE49-F238E27FC236}">
                <a16:creationId xmlns:a16="http://schemas.microsoft.com/office/drawing/2014/main" id="{5673A8BE-E234-4DA2-BFED-993C2106EC1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23DFA8-C978-9748-8341-5AFFF5D0FF6C}" type="slidenum">
              <a:rPr kumimoji="0" lang="en-US"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195856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anim calcmode="lin" valueType="num">
                                      <p:cBhvr>
                                        <p:cTn id="8" dur="750" fill="hold"/>
                                        <p:tgtEl>
                                          <p:spTgt spid="4"/>
                                        </p:tgtEl>
                                        <p:attrNameLst>
                                          <p:attrName>ppt_x</p:attrName>
                                        </p:attrNameLst>
                                      </p:cBhvr>
                                      <p:tavLst>
                                        <p:tav tm="0">
                                          <p:val>
                                            <p:strVal val="#ppt_x"/>
                                          </p:val>
                                        </p:tav>
                                        <p:tav tm="100000">
                                          <p:val>
                                            <p:strVal val="#ppt_x"/>
                                          </p:val>
                                        </p:tav>
                                      </p:tavLst>
                                    </p:anim>
                                    <p:anim calcmode="lin" valueType="num">
                                      <p:cBhvr>
                                        <p:cTn id="9" dur="75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75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750"/>
                                        <p:tgtEl>
                                          <p:spTgt spid="2"/>
                                        </p:tgtEl>
                                      </p:cBhvr>
                                    </p:animEffect>
                                    <p:anim calcmode="lin" valueType="num">
                                      <p:cBhvr>
                                        <p:cTn id="14" dur="750" fill="hold"/>
                                        <p:tgtEl>
                                          <p:spTgt spid="2"/>
                                        </p:tgtEl>
                                        <p:attrNameLst>
                                          <p:attrName>ppt_x</p:attrName>
                                        </p:attrNameLst>
                                      </p:cBhvr>
                                      <p:tavLst>
                                        <p:tav tm="0">
                                          <p:val>
                                            <p:strVal val="#ppt_x"/>
                                          </p:val>
                                        </p:tav>
                                        <p:tav tm="100000">
                                          <p:val>
                                            <p:strVal val="#ppt_x"/>
                                          </p:val>
                                        </p:tav>
                                      </p:tavLst>
                                    </p:anim>
                                    <p:anim calcmode="lin" valueType="num">
                                      <p:cBhvr>
                                        <p:cTn id="15" dur="7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6FE48-975E-41DE-979A-E61BD6FBEDFB}"/>
              </a:ext>
            </a:extLst>
          </p:cNvPr>
          <p:cNvSpPr>
            <a:spLocks noGrp="1"/>
          </p:cNvSpPr>
          <p:nvPr>
            <p:ph type="title"/>
          </p:nvPr>
        </p:nvSpPr>
        <p:spPr>
          <a:xfrm>
            <a:off x="1514887" y="625744"/>
            <a:ext cx="10018713" cy="1752599"/>
          </a:xfrm>
        </p:spPr>
        <p:txBody>
          <a:bodyPr>
            <a:normAutofit/>
          </a:bodyPr>
          <a:lstStyle/>
          <a:p>
            <a:r>
              <a:rPr lang="en-US" sz="3200" dirty="0">
                <a:latin typeface="Times New Roman" panose="02020603050405020304" pitchFamily="18" charset="0"/>
                <a:cs typeface="Times New Roman" panose="02020603050405020304" pitchFamily="18" charset="0"/>
              </a:rPr>
              <a:t>Differences between online and physical organisational structure</a:t>
            </a:r>
          </a:p>
        </p:txBody>
      </p:sp>
      <p:sp>
        <p:nvSpPr>
          <p:cNvPr id="3" name="Content Placeholder 2">
            <a:extLst>
              <a:ext uri="{FF2B5EF4-FFF2-40B4-BE49-F238E27FC236}">
                <a16:creationId xmlns:a16="http://schemas.microsoft.com/office/drawing/2014/main" id="{A1F4211B-F652-4CB3-B60E-101E18A98C0E}"/>
              </a:ext>
            </a:extLst>
          </p:cNvPr>
          <p:cNvSpPr>
            <a:spLocks noGrp="1"/>
          </p:cNvSpPr>
          <p:nvPr>
            <p:ph idx="1"/>
          </p:nvPr>
        </p:nvSpPr>
        <p:spPr>
          <a:xfrm>
            <a:off x="1216152" y="2560636"/>
            <a:ext cx="10616184" cy="3124201"/>
          </a:xfrm>
        </p:spPr>
        <p:txBody>
          <a:bodyPr>
            <a:normAutofit/>
          </a:bodyPr>
          <a:lstStyle/>
          <a:p>
            <a:pPr marL="0" indent="0">
              <a:buNone/>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Amazon follows vertical and hierarchical top-down structure to connect different levels of the organization. This structure integrates many small teams that deal with different aspects of the business. Amazon founder and CEO Jeff Bezos is credited with the introduction of the ‘two pizza rule”. According to this rule, meetings should be held in teams small enough that could be all fed with only two pizzas.  The top-level executives take the main decisions and look more like a bureaucratic structure. </a:t>
            </a:r>
            <a:endParaRPr lang="en-US" dirty="0"/>
          </a:p>
        </p:txBody>
      </p:sp>
      <p:sp>
        <p:nvSpPr>
          <p:cNvPr id="4" name="Slide Number Placeholder 3">
            <a:extLst>
              <a:ext uri="{FF2B5EF4-FFF2-40B4-BE49-F238E27FC236}">
                <a16:creationId xmlns:a16="http://schemas.microsoft.com/office/drawing/2014/main" id="{10B26822-123E-4674-9577-437A700D75F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23DFA8-C978-9748-8341-5AFFF5D0FF6C}" type="slidenum">
              <a:rPr kumimoji="0" lang="en-US"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5" name="TextBox 4">
            <a:extLst>
              <a:ext uri="{FF2B5EF4-FFF2-40B4-BE49-F238E27FC236}">
                <a16:creationId xmlns:a16="http://schemas.microsoft.com/office/drawing/2014/main" id="{FC3452FB-A48B-4B6C-9336-7D2EEE3B8483}"/>
              </a:ext>
            </a:extLst>
          </p:cNvPr>
          <p:cNvSpPr txBox="1"/>
          <p:nvPr/>
        </p:nvSpPr>
        <p:spPr>
          <a:xfrm>
            <a:off x="9248775" y="6235162"/>
            <a:ext cx="26883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Source: (</a:t>
            </a:r>
            <a:r>
              <a:rPr kumimoji="0" lang="en-US"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Dudovskiy,2020)</a:t>
            </a:r>
            <a:endPar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81133847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ppt_x"/>
                                          </p:val>
                                        </p:tav>
                                        <p:tav tm="100000">
                                          <p:val>
                                            <p:strVal val="#ppt_x"/>
                                          </p:val>
                                        </p:tav>
                                      </p:tavLst>
                                    </p:anim>
                                    <p:anim calcmode="lin" valueType="num">
                                      <p:cBhvr additive="base">
                                        <p:cTn id="8" dur="75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75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7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5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323C-B6DA-444D-8FB4-CE05EBD0A80C}"/>
              </a:ext>
            </a:extLst>
          </p:cNvPr>
          <p:cNvSpPr>
            <a:spLocks noGrp="1"/>
          </p:cNvSpPr>
          <p:nvPr>
            <p:ph type="title"/>
          </p:nvPr>
        </p:nvSpPr>
        <p:spPr>
          <a:xfrm>
            <a:off x="1380745" y="417283"/>
            <a:ext cx="10811256" cy="1752599"/>
          </a:xfrm>
        </p:spPr>
        <p:txBody>
          <a:bodyPr>
            <a:normAutofit/>
          </a:bodyPr>
          <a:lstStyle/>
          <a:p>
            <a:r>
              <a:rPr lang="en-US" sz="2000" dirty="0">
                <a:latin typeface="Times New Roman" panose="02020603050405020304" pitchFamily="18" charset="0"/>
                <a:cs typeface="Times New Roman" panose="02020603050405020304" pitchFamily="18" charset="0"/>
              </a:rPr>
              <a:t>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online store and the physical store follow this structure. It has only one difference between them - it’s about how concentrate is and what are called the different levels of their structure. In the pyramids below, I will show these differences.</a:t>
            </a: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2000" dirty="0"/>
          </a:p>
        </p:txBody>
      </p:sp>
      <p:sp>
        <p:nvSpPr>
          <p:cNvPr id="3" name="Content Placeholder 2">
            <a:extLst>
              <a:ext uri="{FF2B5EF4-FFF2-40B4-BE49-F238E27FC236}">
                <a16:creationId xmlns:a16="http://schemas.microsoft.com/office/drawing/2014/main" id="{FFDBCBE0-F3F9-4BE6-9F1D-FADDFE7ECAC0}"/>
              </a:ext>
            </a:extLst>
          </p:cNvPr>
          <p:cNvSpPr>
            <a:spLocks noGrp="1"/>
          </p:cNvSpPr>
          <p:nvPr>
            <p:ph idx="1"/>
          </p:nvPr>
        </p:nvSpPr>
        <p:spPr>
          <a:xfrm>
            <a:off x="1572768" y="1471595"/>
            <a:ext cx="11030712" cy="3764282"/>
          </a:xfrm>
        </p:spPr>
        <p:txBody>
          <a:bodyPr>
            <a:normAutofit/>
          </a:bodyPr>
          <a:lstStyle/>
          <a:p>
            <a:pPr marL="0" indent="0" algn="l" fontAlgn="base">
              <a:buNone/>
            </a:pPr>
            <a:r>
              <a:rPr lang="en-GB" sz="1800">
                <a:latin typeface="Times New Roman" panose="02020603050405020304" pitchFamily="18" charset="0"/>
                <a:cs typeface="Times New Roman" panose="02020603050405020304" pitchFamily="18" charset="0"/>
              </a:rPr>
              <a:t>                          </a:t>
            </a:r>
            <a:r>
              <a:rPr lang="en-GB" sz="1600">
                <a:latin typeface="Times New Roman" panose="02020603050405020304" pitchFamily="18" charset="0"/>
                <a:cs typeface="Times New Roman" panose="02020603050405020304" pitchFamily="18" charset="0"/>
              </a:rPr>
              <a:t>Online </a:t>
            </a:r>
            <a:r>
              <a:rPr lang="en-GB" sz="1600" dirty="0">
                <a:latin typeface="Times New Roman" panose="02020603050405020304" pitchFamily="18" charset="0"/>
                <a:cs typeface="Times New Roman" panose="02020603050405020304" pitchFamily="18" charset="0"/>
              </a:rPr>
              <a:t>organisational structure:                                           Physical organisational structure:</a:t>
            </a:r>
          </a:p>
          <a:p>
            <a:pPr marL="0" indent="0" algn="l" fontAlgn="base">
              <a:buNone/>
            </a:pPr>
            <a:r>
              <a:rPr lang="en-GB" sz="1600" b="0" i="0" dirty="0">
                <a:effectLst/>
                <a:latin typeface="Times New Roman" panose="02020603050405020304" pitchFamily="18" charset="0"/>
                <a:cs typeface="Times New Roman" panose="02020603050405020304" pitchFamily="18" charset="0"/>
              </a:rPr>
              <a:t>                                      M</a:t>
            </a:r>
            <a:r>
              <a:rPr lang="en-GB" sz="1600" dirty="0">
                <a:latin typeface="Times New Roman" panose="02020603050405020304" pitchFamily="18" charset="0"/>
                <a:cs typeface="Times New Roman" panose="02020603050405020304" pitchFamily="18" charset="0"/>
              </a:rPr>
              <a:t>ore concentrated                                                                 Less concentrated</a:t>
            </a:r>
            <a:endParaRPr lang="en-GB" sz="1600" b="0" i="0" dirty="0">
              <a:effectLst/>
              <a:latin typeface="Times New Roman" panose="02020603050405020304" pitchFamily="18" charset="0"/>
              <a:cs typeface="Times New Roman" panose="02020603050405020304" pitchFamily="18" charset="0"/>
            </a:endParaRPr>
          </a:p>
          <a:p>
            <a:pPr marL="0" indent="0" algn="l" fontAlgn="base">
              <a:buNone/>
            </a:pPr>
            <a:endParaRPr lang="en-GB" sz="1800" dirty="0">
              <a:latin typeface="Times New Roman" panose="02020603050405020304" pitchFamily="18" charset="0"/>
              <a:cs typeface="Times New Roman" panose="02020603050405020304" pitchFamily="18" charset="0"/>
            </a:endParaRPr>
          </a:p>
          <a:p>
            <a:pPr marL="0" indent="0" algn="l" fontAlgn="base">
              <a:buNone/>
            </a:pPr>
            <a:endParaRPr lang="en-GB" sz="1800" b="0" i="0" dirty="0">
              <a:effectLst/>
              <a:latin typeface="Times New Roman" panose="02020603050405020304" pitchFamily="18" charset="0"/>
              <a:cs typeface="Times New Roman" panose="02020603050405020304" pitchFamily="18" charset="0"/>
            </a:endParaRPr>
          </a:p>
          <a:p>
            <a:pPr marL="0" indent="0" algn="l" fontAlgn="base">
              <a:buNone/>
            </a:pPr>
            <a:endParaRPr lang="en-GB" sz="1800" dirty="0">
              <a:latin typeface="Times New Roman" panose="02020603050405020304" pitchFamily="18" charset="0"/>
              <a:cs typeface="Times New Roman" panose="02020603050405020304" pitchFamily="18" charset="0"/>
            </a:endParaRPr>
          </a:p>
          <a:p>
            <a:pPr marL="0" indent="0" algn="l" fontAlgn="base">
              <a:buNone/>
            </a:pPr>
            <a:endParaRPr lang="en-GB" sz="1800" b="0" i="0" dirty="0">
              <a:effectLst/>
              <a:latin typeface="Times New Roman" panose="02020603050405020304" pitchFamily="18" charset="0"/>
              <a:cs typeface="Times New Roman" panose="02020603050405020304" pitchFamily="18" charset="0"/>
            </a:endParaRPr>
          </a:p>
          <a:p>
            <a:pPr marL="0" indent="0" algn="l" fontAlgn="base">
              <a:buNone/>
            </a:pPr>
            <a:endParaRPr lang="en-GB" sz="1800" b="0" i="0" dirty="0">
              <a:effectLst/>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699EA37-38B5-4D9C-8983-4A9B5B6160B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23DFA8-C978-9748-8341-5AFFF5D0FF6C}" type="slidenum">
              <a:rPr kumimoji="0" lang="en-US"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mc:AlternateContent xmlns:mc="http://schemas.openxmlformats.org/markup-compatibility/2006">
        <mc:Choice xmlns:am3d="http://schemas.microsoft.com/office/drawing/2017/model3d" Requires="am3d">
          <p:graphicFrame>
            <p:nvGraphicFramePr>
              <p:cNvPr id="5" name="3D Model 4" descr="Pyramid">
                <a:extLst>
                  <a:ext uri="{FF2B5EF4-FFF2-40B4-BE49-F238E27FC236}">
                    <a16:creationId xmlns:a16="http://schemas.microsoft.com/office/drawing/2014/main" id="{7A971E46-3C42-41FF-9B3C-483DE774EF84}"/>
                  </a:ext>
                </a:extLst>
              </p:cNvPr>
              <p:cNvGraphicFramePr>
                <a:graphicFrameLocks noChangeAspect="1"/>
              </p:cNvGraphicFramePr>
              <p:nvPr/>
            </p:nvGraphicFramePr>
            <p:xfrm>
              <a:off x="1976849" y="2650974"/>
              <a:ext cx="4617137" cy="3493793"/>
            </p:xfrm>
            <a:graphic>
              <a:graphicData uri="http://schemas.microsoft.com/office/drawing/2017/model3d">
                <am3d:model3d r:embed="rId2">
                  <am3d:spPr>
                    <a:xfrm>
                      <a:off x="0" y="0"/>
                      <a:ext cx="4617137" cy="3493793"/>
                    </a:xfrm>
                    <a:prstGeom prst="rect">
                      <a:avLst/>
                    </a:prstGeom>
                  </am3d:spPr>
                  <am3d:camera>
                    <am3d:pos x="0" y="0" z="70960676"/>
                    <am3d:up dx="0" dy="36000000" dz="0"/>
                    <am3d:lookAt x="0" y="0" z="0"/>
                    <am3d:perspective fov="2700000"/>
                  </am3d:camera>
                  <am3d:trans>
                    <am3d:meterPerModelUnit n="4134103" d="1000000"/>
                    <am3d:preTrans dx="0" dy="-10695087" dz="0"/>
                    <am3d:scale>
                      <am3d:sx n="1000000" d="1000000"/>
                      <am3d:sy n="1000000" d="1000000"/>
                      <am3d:sz n="1000000" d="1000000"/>
                    </am3d:scale>
                    <am3d:rot ax="-295519" ay="2568668" az="-201091"/>
                    <am3d:postTrans dx="0" dy="0" dz="0"/>
                  </am3d:trans>
                  <am3d:raster rName="Office3DRenderer" rVer="16.0.8326">
                    <am3d:blip r:embed="rId3"/>
                  </am3d:raster>
                  <am3d:objViewport viewportSz="825372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Pyramid">
                <a:extLst>
                  <a:ext uri="{FF2B5EF4-FFF2-40B4-BE49-F238E27FC236}">
                    <a16:creationId xmlns:a16="http://schemas.microsoft.com/office/drawing/2014/main" id="{7A971E46-3C42-41FF-9B3C-483DE774EF84}"/>
                  </a:ext>
                </a:extLst>
              </p:cNvPr>
              <p:cNvPicPr>
                <a:picLocks noGrp="1" noRot="1" noChangeAspect="1" noMove="1" noResize="1" noEditPoints="1" noAdjustHandles="1" noChangeArrowheads="1" noChangeShapeType="1" noCrop="1"/>
              </p:cNvPicPr>
              <p:nvPr/>
            </p:nvPicPr>
            <p:blipFill>
              <a:blip r:embed="rId3"/>
              <a:stretch>
                <a:fillRect/>
              </a:stretch>
            </p:blipFill>
            <p:spPr>
              <a:xfrm>
                <a:off x="1976849" y="2650974"/>
                <a:ext cx="4617137" cy="3493793"/>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6" name="3D Model 5" descr="Pyramid">
                <a:extLst>
                  <a:ext uri="{FF2B5EF4-FFF2-40B4-BE49-F238E27FC236}">
                    <a16:creationId xmlns:a16="http://schemas.microsoft.com/office/drawing/2014/main" id="{947AA741-B79F-4DFF-9AFC-D682A188A628}"/>
                  </a:ext>
                </a:extLst>
              </p:cNvPr>
              <p:cNvGraphicFramePr>
                <a:graphicFrameLocks noChangeAspect="1"/>
              </p:cNvGraphicFramePr>
              <p:nvPr/>
            </p:nvGraphicFramePr>
            <p:xfrm>
              <a:off x="7058739" y="2612898"/>
              <a:ext cx="4636174" cy="3531870"/>
            </p:xfrm>
            <a:graphic>
              <a:graphicData uri="http://schemas.microsoft.com/office/drawing/2017/model3d">
                <am3d:model3d r:embed="rId2">
                  <am3d:spPr>
                    <a:xfrm>
                      <a:off x="0" y="0"/>
                      <a:ext cx="4636174" cy="3531870"/>
                    </a:xfrm>
                    <a:prstGeom prst="rect">
                      <a:avLst/>
                    </a:prstGeom>
                  </am3d:spPr>
                  <am3d:camera>
                    <am3d:pos x="0" y="0" z="70960676"/>
                    <am3d:up dx="0" dy="36000000" dz="0"/>
                    <am3d:lookAt x="0" y="0" z="0"/>
                    <am3d:perspective fov="2700000"/>
                  </am3d:camera>
                  <am3d:trans>
                    <am3d:meterPerModelUnit n="4134103" d="1000000"/>
                    <am3d:preTrans dx="0" dy="-10695087" dz="0"/>
                    <am3d:scale>
                      <am3d:sx n="1000000" d="1000000"/>
                      <am3d:sy n="1000000" d="1000000"/>
                      <am3d:sz n="1000000" d="1000000"/>
                    </am3d:scale>
                    <am3d:rot ax="-247935" ay="2537245" az="-166963"/>
                    <am3d:postTrans dx="0" dy="0" dz="0"/>
                  </am3d:trans>
                  <am3d:raster rName="Office3DRenderer" rVer="16.0.8326">
                    <am3d:blip r:embed="rId4"/>
                  </am3d:raster>
                  <am3d:objViewport viewportSz="825372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Pyramid">
                <a:extLst>
                  <a:ext uri="{FF2B5EF4-FFF2-40B4-BE49-F238E27FC236}">
                    <a16:creationId xmlns:a16="http://schemas.microsoft.com/office/drawing/2014/main" id="{947AA741-B79F-4DFF-9AFC-D682A188A628}"/>
                  </a:ext>
                </a:extLst>
              </p:cNvPr>
              <p:cNvPicPr>
                <a:picLocks noGrp="1" noRot="1" noChangeAspect="1" noMove="1" noResize="1" noEditPoints="1" noAdjustHandles="1" noChangeArrowheads="1" noChangeShapeType="1" noCrop="1"/>
              </p:cNvPicPr>
              <p:nvPr/>
            </p:nvPicPr>
            <p:blipFill>
              <a:blip r:embed="rId4"/>
              <a:stretch>
                <a:fillRect/>
              </a:stretch>
            </p:blipFill>
            <p:spPr>
              <a:xfrm>
                <a:off x="7058739" y="2612898"/>
                <a:ext cx="4636174" cy="3531870"/>
              </a:xfrm>
              <a:prstGeom prst="rect">
                <a:avLst/>
              </a:prstGeom>
            </p:spPr>
          </p:pic>
        </mc:Fallback>
      </mc:AlternateContent>
      <p:sp>
        <p:nvSpPr>
          <p:cNvPr id="7" name="TextBox 6">
            <a:extLst>
              <a:ext uri="{FF2B5EF4-FFF2-40B4-BE49-F238E27FC236}">
                <a16:creationId xmlns:a16="http://schemas.microsoft.com/office/drawing/2014/main" id="{6F20191B-7FDA-401F-A95A-52F38B9FB031}"/>
              </a:ext>
            </a:extLst>
          </p:cNvPr>
          <p:cNvSpPr txBox="1"/>
          <p:nvPr/>
        </p:nvSpPr>
        <p:spPr>
          <a:xfrm>
            <a:off x="3913204" y="3233090"/>
            <a:ext cx="31455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CEO</a:t>
            </a:r>
          </a:p>
        </p:txBody>
      </p:sp>
      <p:sp>
        <p:nvSpPr>
          <p:cNvPr id="8" name="TextBox 7">
            <a:extLst>
              <a:ext uri="{FF2B5EF4-FFF2-40B4-BE49-F238E27FC236}">
                <a16:creationId xmlns:a16="http://schemas.microsoft.com/office/drawing/2014/main" id="{7C990A18-9936-4E7F-9A9C-D7FC4E08B4CB}"/>
              </a:ext>
            </a:extLst>
          </p:cNvPr>
          <p:cNvSpPr txBox="1"/>
          <p:nvPr/>
        </p:nvSpPr>
        <p:spPr>
          <a:xfrm>
            <a:off x="3010995" y="3613157"/>
            <a:ext cx="3364992"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SENIOR VICE PRESIDENT</a:t>
            </a:r>
          </a:p>
        </p:txBody>
      </p:sp>
      <p:sp>
        <p:nvSpPr>
          <p:cNvPr id="9" name="TextBox 8">
            <a:extLst>
              <a:ext uri="{FF2B5EF4-FFF2-40B4-BE49-F238E27FC236}">
                <a16:creationId xmlns:a16="http://schemas.microsoft.com/office/drawing/2014/main" id="{EE0BED65-A99A-4102-AA86-2E251548BF70}"/>
              </a:ext>
            </a:extLst>
          </p:cNvPr>
          <p:cNvSpPr txBox="1"/>
          <p:nvPr/>
        </p:nvSpPr>
        <p:spPr>
          <a:xfrm>
            <a:off x="3262564" y="3951711"/>
            <a:ext cx="3191256"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VICE PRESIDENT</a:t>
            </a:r>
          </a:p>
        </p:txBody>
      </p:sp>
      <p:sp>
        <p:nvSpPr>
          <p:cNvPr id="10" name="TextBox 9">
            <a:extLst>
              <a:ext uri="{FF2B5EF4-FFF2-40B4-BE49-F238E27FC236}">
                <a16:creationId xmlns:a16="http://schemas.microsoft.com/office/drawing/2014/main" id="{12D550EF-5439-448A-9485-5F91CA0CA5F9}"/>
              </a:ext>
            </a:extLst>
          </p:cNvPr>
          <p:cNvSpPr txBox="1"/>
          <p:nvPr/>
        </p:nvSpPr>
        <p:spPr>
          <a:xfrm>
            <a:off x="3491103" y="4231907"/>
            <a:ext cx="3172968"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DIRECTORS</a:t>
            </a:r>
          </a:p>
        </p:txBody>
      </p:sp>
      <p:sp>
        <p:nvSpPr>
          <p:cNvPr id="11" name="TextBox 10">
            <a:extLst>
              <a:ext uri="{FF2B5EF4-FFF2-40B4-BE49-F238E27FC236}">
                <a16:creationId xmlns:a16="http://schemas.microsoft.com/office/drawing/2014/main" id="{25EDACFD-A4B2-4978-A8F2-CC1C2177E086}"/>
              </a:ext>
            </a:extLst>
          </p:cNvPr>
          <p:cNvSpPr txBox="1"/>
          <p:nvPr/>
        </p:nvSpPr>
        <p:spPr>
          <a:xfrm>
            <a:off x="3757632" y="4547534"/>
            <a:ext cx="2669919"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HEADS</a:t>
            </a:r>
          </a:p>
        </p:txBody>
      </p:sp>
      <p:sp>
        <p:nvSpPr>
          <p:cNvPr id="12" name="TextBox 11">
            <a:extLst>
              <a:ext uri="{FF2B5EF4-FFF2-40B4-BE49-F238E27FC236}">
                <a16:creationId xmlns:a16="http://schemas.microsoft.com/office/drawing/2014/main" id="{60A73DE9-D8D4-46EF-831E-FD2BB7EAB996}"/>
              </a:ext>
            </a:extLst>
          </p:cNvPr>
          <p:cNvSpPr txBox="1"/>
          <p:nvPr/>
        </p:nvSpPr>
        <p:spPr>
          <a:xfrm>
            <a:off x="2923032" y="4865106"/>
            <a:ext cx="3172968"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MANAGING DIRECTORS</a:t>
            </a:r>
          </a:p>
        </p:txBody>
      </p:sp>
      <p:sp>
        <p:nvSpPr>
          <p:cNvPr id="13" name="TextBox 12">
            <a:extLst>
              <a:ext uri="{FF2B5EF4-FFF2-40B4-BE49-F238E27FC236}">
                <a16:creationId xmlns:a16="http://schemas.microsoft.com/office/drawing/2014/main" id="{58D16B0C-BB17-4894-8F50-090D4D60B295}"/>
              </a:ext>
            </a:extLst>
          </p:cNvPr>
          <p:cNvSpPr txBox="1"/>
          <p:nvPr/>
        </p:nvSpPr>
        <p:spPr>
          <a:xfrm>
            <a:off x="2994791" y="5201629"/>
            <a:ext cx="3172968"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MANAGING DIRECTORS</a:t>
            </a:r>
          </a:p>
        </p:txBody>
      </p:sp>
      <p:sp>
        <p:nvSpPr>
          <p:cNvPr id="14" name="TextBox 13">
            <a:extLst>
              <a:ext uri="{FF2B5EF4-FFF2-40B4-BE49-F238E27FC236}">
                <a16:creationId xmlns:a16="http://schemas.microsoft.com/office/drawing/2014/main" id="{F248CB42-3F15-4819-A3B1-61E3C26D89E0}"/>
              </a:ext>
            </a:extLst>
          </p:cNvPr>
          <p:cNvSpPr txBox="1"/>
          <p:nvPr/>
        </p:nvSpPr>
        <p:spPr>
          <a:xfrm>
            <a:off x="2994791" y="5521479"/>
            <a:ext cx="2496312"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GENERAL MANAGERS</a:t>
            </a:r>
          </a:p>
        </p:txBody>
      </p:sp>
      <p:sp>
        <p:nvSpPr>
          <p:cNvPr id="15" name="TextBox 14">
            <a:extLst>
              <a:ext uri="{FF2B5EF4-FFF2-40B4-BE49-F238E27FC236}">
                <a16:creationId xmlns:a16="http://schemas.microsoft.com/office/drawing/2014/main" id="{08266A8D-EFB2-4773-9E7F-7308E5D1364F}"/>
              </a:ext>
            </a:extLst>
          </p:cNvPr>
          <p:cNvSpPr txBox="1"/>
          <p:nvPr/>
        </p:nvSpPr>
        <p:spPr>
          <a:xfrm>
            <a:off x="3129434" y="5804756"/>
            <a:ext cx="2880360" cy="33855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SENIOR MANAGERS</a:t>
            </a:r>
          </a:p>
        </p:txBody>
      </p:sp>
      <p:sp>
        <p:nvSpPr>
          <p:cNvPr id="19" name="TextBox 18">
            <a:extLst>
              <a:ext uri="{FF2B5EF4-FFF2-40B4-BE49-F238E27FC236}">
                <a16:creationId xmlns:a16="http://schemas.microsoft.com/office/drawing/2014/main" id="{C50E11D6-8B7D-440C-8A61-593BF932DA4A}"/>
              </a:ext>
            </a:extLst>
          </p:cNvPr>
          <p:cNvSpPr txBox="1"/>
          <p:nvPr/>
        </p:nvSpPr>
        <p:spPr>
          <a:xfrm>
            <a:off x="8995095" y="3573446"/>
            <a:ext cx="170078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CEO</a:t>
            </a:r>
          </a:p>
        </p:txBody>
      </p:sp>
      <p:sp>
        <p:nvSpPr>
          <p:cNvPr id="20" name="TextBox 19">
            <a:extLst>
              <a:ext uri="{FF2B5EF4-FFF2-40B4-BE49-F238E27FC236}">
                <a16:creationId xmlns:a16="http://schemas.microsoft.com/office/drawing/2014/main" id="{2A7FB6D6-A690-4C02-898B-2A21C7817DB2}"/>
              </a:ext>
            </a:extLst>
          </p:cNvPr>
          <p:cNvSpPr txBox="1"/>
          <p:nvPr/>
        </p:nvSpPr>
        <p:spPr>
          <a:xfrm>
            <a:off x="8590250" y="4201129"/>
            <a:ext cx="329668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MANAGERS</a:t>
            </a:r>
          </a:p>
        </p:txBody>
      </p:sp>
      <p:sp>
        <p:nvSpPr>
          <p:cNvPr id="16" name="TextBox 15">
            <a:extLst>
              <a:ext uri="{FF2B5EF4-FFF2-40B4-BE49-F238E27FC236}">
                <a16:creationId xmlns:a16="http://schemas.microsoft.com/office/drawing/2014/main" id="{85E19194-66E0-4E24-930B-385E1CEEE26F}"/>
              </a:ext>
            </a:extLst>
          </p:cNvPr>
          <p:cNvSpPr txBox="1"/>
          <p:nvPr/>
        </p:nvSpPr>
        <p:spPr>
          <a:xfrm>
            <a:off x="8444854" y="4820949"/>
            <a:ext cx="24418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SUPERVISORS</a:t>
            </a:r>
          </a:p>
        </p:txBody>
      </p:sp>
      <p:sp>
        <p:nvSpPr>
          <p:cNvPr id="17" name="TextBox 16">
            <a:extLst>
              <a:ext uri="{FF2B5EF4-FFF2-40B4-BE49-F238E27FC236}">
                <a16:creationId xmlns:a16="http://schemas.microsoft.com/office/drawing/2014/main" id="{EDC4CCEB-318E-4BA5-AEB9-4309B3F615AC}"/>
              </a:ext>
            </a:extLst>
          </p:cNvPr>
          <p:cNvSpPr txBox="1"/>
          <p:nvPr/>
        </p:nvSpPr>
        <p:spPr>
          <a:xfrm>
            <a:off x="8488437" y="5407751"/>
            <a:ext cx="33024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EMPLOYEES</a:t>
            </a:r>
          </a:p>
        </p:txBody>
      </p:sp>
      <p:sp>
        <p:nvSpPr>
          <p:cNvPr id="21" name="TextBox 20">
            <a:extLst>
              <a:ext uri="{FF2B5EF4-FFF2-40B4-BE49-F238E27FC236}">
                <a16:creationId xmlns:a16="http://schemas.microsoft.com/office/drawing/2014/main" id="{7C92160E-9EE5-40A6-945A-9F5B03AA80AE}"/>
              </a:ext>
            </a:extLst>
          </p:cNvPr>
          <p:cNvSpPr txBox="1"/>
          <p:nvPr/>
        </p:nvSpPr>
        <p:spPr>
          <a:xfrm>
            <a:off x="9679634" y="6326341"/>
            <a:ext cx="29136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(Shannon,2017</a:t>
            </a: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a:t>
            </a:r>
          </a:p>
        </p:txBody>
      </p:sp>
    </p:spTree>
    <p:extLst>
      <p:ext uri="{BB962C8B-B14F-4D97-AF65-F5344CB8AC3E}">
        <p14:creationId xmlns:p14="http://schemas.microsoft.com/office/powerpoint/2010/main" val="38747838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750"/>
                                        <p:tgtEl>
                                          <p:spTgt spid="2"/>
                                        </p:tgtEl>
                                      </p:cBhvr>
                                    </p:animEffect>
                                  </p:childTnLst>
                                </p:cTn>
                              </p:par>
                            </p:childTnLst>
                          </p:cTn>
                        </p:par>
                        <p:par>
                          <p:cTn id="8" fill="hold">
                            <p:stCondLst>
                              <p:cond delay="750"/>
                            </p:stCondLst>
                            <p:childTnLst>
                              <p:par>
                                <p:cTn id="9" presetID="16" presetClass="entr" presetSubtype="21"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750"/>
                                        <p:tgtEl>
                                          <p:spTgt spid="3">
                                            <p:txEl>
                                              <p:pRg st="0" end="0"/>
                                            </p:txEl>
                                          </p:spTgt>
                                        </p:tgtEl>
                                      </p:cBhvr>
                                    </p:animEffect>
                                  </p:childTnLst>
                                </p:cTn>
                              </p:par>
                            </p:childTnLst>
                          </p:cTn>
                        </p:par>
                        <p:par>
                          <p:cTn id="12" fill="hold">
                            <p:stCondLst>
                              <p:cond delay="1500"/>
                            </p:stCondLst>
                            <p:childTnLst>
                              <p:par>
                                <p:cTn id="13" presetID="16" presetClass="entr" presetSubtype="21"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750"/>
                                        <p:tgtEl>
                                          <p:spTgt spid="3">
                                            <p:txEl>
                                              <p:pRg st="1" end="1"/>
                                            </p:txEl>
                                          </p:spTgt>
                                        </p:tgtEl>
                                      </p:cBhvr>
                                    </p:animEffect>
                                  </p:childTnLst>
                                </p:cTn>
                              </p:par>
                            </p:childTnLst>
                          </p:cTn>
                        </p:par>
                        <p:par>
                          <p:cTn id="16" fill="hold">
                            <p:stCondLst>
                              <p:cond delay="2250"/>
                            </p:stCondLst>
                            <p:childTnLst>
                              <p:par>
                                <p:cTn id="17" presetID="60" presetClass="entr" presetSubtype="128" fill="hold"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750"/>
                                        <p:tgtEl>
                                          <p:spTgt spid="5"/>
                                        </p:tgtEl>
                                      </p:cBhvr>
                                    </p:animEffect>
                                    <p:anim calcmode="lin" valueType="num">
                                      <p:cBhvr additive="sum">
                                        <p:cTn id="20" dur="750" fill="hold"/>
                                        <p:tgtEl>
                                          <p:spTgt spid="5"/>
                                        </p:tgtEl>
                                        <p:attrNameLst>
                                          <p:attrName>3d.view.rotation.y</p:attrName>
                                        </p:attrNameLst>
                                      </p:cBhvr>
                                      <p:tavLst>
                                        <p:tav tm="0">
                                          <p:val>
                                            <p:fltVal val="-20"/>
                                          </p:val>
                                        </p:tav>
                                        <p:tav tm="3330">
                                          <p:val>
                                            <p:fltVal val="-19.9349"/>
                                          </p:val>
                                        </p:tav>
                                        <p:tav tm="6660">
                                          <p:val>
                                            <p:fltVal val="-19.7456"/>
                                          </p:val>
                                        </p:tav>
                                        <p:tav tm="9990">
                                          <p:val>
                                            <p:fltVal val="-19.441"/>
                                          </p:val>
                                        </p:tav>
                                        <p:tav tm="13320">
                                          <p:val>
                                            <p:fltVal val="-19.0299"/>
                                          </p:val>
                                        </p:tav>
                                        <p:tav tm="16650">
                                          <p:val>
                                            <p:fltVal val="-18.5212"/>
                                          </p:val>
                                        </p:tav>
                                        <p:tav tm="19970">
                                          <p:val>
                                            <p:fltVal val="-17.9257"/>
                                          </p:val>
                                        </p:tav>
                                        <p:tav tm="23290">
                                          <p:val>
                                            <p:fltVal val="-17.2507"/>
                                          </p:val>
                                        </p:tav>
                                        <p:tav tm="26620">
                                          <p:val>
                                            <p:fltVal val="-16.5027"/>
                                          </p:val>
                                        </p:tav>
                                        <p:tav tm="29950">
                                          <p:val>
                                            <p:fltVal val="-15.6925"/>
                                          </p:val>
                                        </p:tav>
                                        <p:tav tm="33280">
                                          <p:val>
                                            <p:fltVal val="-14.829"/>
                                          </p:val>
                                        </p:tav>
                                        <p:tav tm="36610">
                                          <p:val>
                                            <p:fltVal val="-13.9209"/>
                                          </p:val>
                                        </p:tav>
                                        <p:tav tm="39940">
                                          <p:val>
                                            <p:fltVal val="-12.9772"/>
                                          </p:val>
                                        </p:tav>
                                        <p:tav tm="43270">
                                          <p:val>
                                            <p:fltVal val="-12.0068"/>
                                          </p:val>
                                        </p:tav>
                                        <p:tav tm="46600">
                                          <p:val>
                                            <p:fltVal val="-11.0184"/>
                                          </p:val>
                                        </p:tav>
                                        <p:tav tm="49930">
                                          <p:val>
                                            <p:fltVal val="-10.0209"/>
                                          </p:val>
                                        </p:tav>
                                        <p:tav tm="53250">
                                          <p:val>
                                            <p:fltVal val="-9.0263"/>
                                          </p:val>
                                        </p:tav>
                                        <p:tav tm="56580">
                                          <p:val>
                                            <p:fltVal val="-8.0373"/>
                                          </p:val>
                                        </p:tav>
                                        <p:tav tm="59900">
                                          <p:val>
                                            <p:fltVal val="-7.0688"/>
                                          </p:val>
                                        </p:tav>
                                        <p:tav tm="63220">
                                          <p:val>
                                            <p:fltVal val="-6.1264"/>
                                          </p:val>
                                        </p:tav>
                                        <p:tav tm="66540">
                                          <p:val>
                                            <p:fltVal val="-5.2189"/>
                                          </p:val>
                                        </p:tav>
                                        <p:tav tm="69870">
                                          <p:val>
                                            <p:fltVal val="-4.3528"/>
                                          </p:val>
                                        </p:tav>
                                        <p:tav tm="73190">
                                          <p:val>
                                            <p:fltVal val="-3.5418"/>
                                          </p:val>
                                        </p:tav>
                                        <p:tav tm="76510">
                                          <p:val>
                                            <p:fltVal val="-2.7922"/>
                                          </p:val>
                                        </p:tav>
                                        <p:tav tm="79830">
                                          <p:val>
                                            <p:fltVal val="-2.1127"/>
                                          </p:val>
                                        </p:tav>
                                        <p:tav tm="83160">
                                          <p:val>
                                            <p:fltVal val="-1.5104"/>
                                          </p:val>
                                        </p:tav>
                                        <p:tav tm="86480">
                                          <p:val>
                                            <p:fltVal val="-0.9978"/>
                                          </p:val>
                                        </p:tav>
                                        <p:tav tm="89800">
                                          <p:val>
                                            <p:fltVal val="-0.5817"/>
                                          </p:val>
                                        </p:tav>
                                        <p:tav tm="93120">
                                          <p:val>
                                            <p:fltVal val="-0.2709"/>
                                          </p:val>
                                        </p:tav>
                                        <p:tav tm="96450">
                                          <p:val>
                                            <p:fltVal val="-0.0738"/>
                                          </p:val>
                                        </p:tav>
                                        <p:tav tm="100000">
                                          <p:val>
                                            <p:fltVal val="0"/>
                                          </p:val>
                                        </p:tav>
                                      </p:tavLst>
                                    </p:anim>
                                    <p:anim calcmode="lin" valueType="num">
                                      <p:cBhvr additive="mult">
                                        <p:cTn id="21" dur="750" fill="hold"/>
                                        <p:tgtEl>
                                          <p:spTgt spid="5"/>
                                        </p:tgtEl>
                                        <p:attrNameLst>
                                          <p:attrName>3d.object.scale.x</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22" dur="750" fill="hold"/>
                                        <p:tgtEl>
                                          <p:spTgt spid="5"/>
                                        </p:tgtEl>
                                        <p:attrNameLst>
                                          <p:attrName>3d.object.scale.y</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23" dur="750" fill="hold"/>
                                        <p:tgtEl>
                                          <p:spTgt spid="5"/>
                                        </p:tgtEl>
                                        <p:attrNameLst>
                                          <p:attrName>3d.object.scale.z</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childTnLst>
                                </p:cTn>
                              </p:par>
                            </p:childTnLst>
                          </p:cTn>
                        </p:par>
                        <p:par>
                          <p:cTn id="24" fill="hold">
                            <p:stCondLst>
                              <p:cond delay="3000"/>
                            </p:stCondLst>
                            <p:childTnLst>
                              <p:par>
                                <p:cTn id="25" presetID="16" presetClass="entr" presetSubtype="21" fill="hold" grpId="0" nodeType="after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inVertical)">
                                      <p:cBhvr>
                                        <p:cTn id="27" dur="750"/>
                                        <p:tgtEl>
                                          <p:spTgt spid="7"/>
                                        </p:tgtEl>
                                      </p:cBhvr>
                                    </p:animEffect>
                                  </p:childTnLst>
                                </p:cTn>
                              </p:par>
                            </p:childTnLst>
                          </p:cTn>
                        </p:par>
                        <p:par>
                          <p:cTn id="28" fill="hold">
                            <p:stCondLst>
                              <p:cond delay="3750"/>
                            </p:stCondLst>
                            <p:childTnLst>
                              <p:par>
                                <p:cTn id="29" presetID="16" presetClass="entr" presetSubtype="21"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barn(inVertical)">
                                      <p:cBhvr>
                                        <p:cTn id="31" dur="750"/>
                                        <p:tgtEl>
                                          <p:spTgt spid="8"/>
                                        </p:tgtEl>
                                      </p:cBhvr>
                                    </p:animEffect>
                                  </p:childTnLst>
                                </p:cTn>
                              </p:par>
                            </p:childTnLst>
                          </p:cTn>
                        </p:par>
                        <p:par>
                          <p:cTn id="32" fill="hold">
                            <p:stCondLst>
                              <p:cond delay="4500"/>
                            </p:stCondLst>
                            <p:childTnLst>
                              <p:par>
                                <p:cTn id="33" presetID="16" presetClass="entr" presetSubtype="21" fill="hold" grpId="0" nodeType="after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barn(inVertical)">
                                      <p:cBhvr>
                                        <p:cTn id="35" dur="750"/>
                                        <p:tgtEl>
                                          <p:spTgt spid="9"/>
                                        </p:tgtEl>
                                      </p:cBhvr>
                                    </p:animEffect>
                                  </p:childTnLst>
                                </p:cTn>
                              </p:par>
                            </p:childTnLst>
                          </p:cTn>
                        </p:par>
                        <p:par>
                          <p:cTn id="36" fill="hold">
                            <p:stCondLst>
                              <p:cond delay="5250"/>
                            </p:stCondLst>
                            <p:childTnLst>
                              <p:par>
                                <p:cTn id="37" presetID="16" presetClass="entr" presetSubtype="21" fill="hold" grpId="0" nodeType="after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barn(inVertical)">
                                      <p:cBhvr>
                                        <p:cTn id="39" dur="750"/>
                                        <p:tgtEl>
                                          <p:spTgt spid="10"/>
                                        </p:tgtEl>
                                      </p:cBhvr>
                                    </p:animEffect>
                                  </p:childTnLst>
                                </p:cTn>
                              </p:par>
                            </p:childTnLst>
                          </p:cTn>
                        </p:par>
                        <p:par>
                          <p:cTn id="40" fill="hold">
                            <p:stCondLst>
                              <p:cond delay="6000"/>
                            </p:stCondLst>
                            <p:childTnLst>
                              <p:par>
                                <p:cTn id="41" presetID="16" presetClass="entr" presetSubtype="21" fill="hold" grpId="0" nodeType="after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barn(inVertical)">
                                      <p:cBhvr>
                                        <p:cTn id="43" dur="750"/>
                                        <p:tgtEl>
                                          <p:spTgt spid="11"/>
                                        </p:tgtEl>
                                      </p:cBhvr>
                                    </p:animEffect>
                                  </p:childTnLst>
                                </p:cTn>
                              </p:par>
                            </p:childTnLst>
                          </p:cTn>
                        </p:par>
                        <p:par>
                          <p:cTn id="44" fill="hold">
                            <p:stCondLst>
                              <p:cond delay="6750"/>
                            </p:stCondLst>
                            <p:childTnLst>
                              <p:par>
                                <p:cTn id="45" presetID="16" presetClass="entr" presetSubtype="21"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barn(inVertical)">
                                      <p:cBhvr>
                                        <p:cTn id="47" dur="750"/>
                                        <p:tgtEl>
                                          <p:spTgt spid="12"/>
                                        </p:tgtEl>
                                      </p:cBhvr>
                                    </p:animEffect>
                                  </p:childTnLst>
                                </p:cTn>
                              </p:par>
                            </p:childTnLst>
                          </p:cTn>
                        </p:par>
                        <p:par>
                          <p:cTn id="48" fill="hold">
                            <p:stCondLst>
                              <p:cond delay="7500"/>
                            </p:stCondLst>
                            <p:childTnLst>
                              <p:par>
                                <p:cTn id="49" presetID="16" presetClass="entr" presetSubtype="21" fill="hold" grpId="0" nodeType="afterEffect">
                                  <p:stCondLst>
                                    <p:cond delay="0"/>
                                  </p:stCondLst>
                                  <p:childTnLst>
                                    <p:set>
                                      <p:cBhvr>
                                        <p:cTn id="50" dur="1" fill="hold">
                                          <p:stCondLst>
                                            <p:cond delay="0"/>
                                          </p:stCondLst>
                                        </p:cTn>
                                        <p:tgtEl>
                                          <p:spTgt spid="13"/>
                                        </p:tgtEl>
                                        <p:attrNameLst>
                                          <p:attrName>style.visibility</p:attrName>
                                        </p:attrNameLst>
                                      </p:cBhvr>
                                      <p:to>
                                        <p:strVal val="visible"/>
                                      </p:to>
                                    </p:set>
                                    <p:animEffect transition="in" filter="barn(inVertical)">
                                      <p:cBhvr>
                                        <p:cTn id="51" dur="750"/>
                                        <p:tgtEl>
                                          <p:spTgt spid="13"/>
                                        </p:tgtEl>
                                      </p:cBhvr>
                                    </p:animEffect>
                                  </p:childTnLst>
                                </p:cTn>
                              </p:par>
                            </p:childTnLst>
                          </p:cTn>
                        </p:par>
                        <p:par>
                          <p:cTn id="52" fill="hold">
                            <p:stCondLst>
                              <p:cond delay="8250"/>
                            </p:stCondLst>
                            <p:childTnLst>
                              <p:par>
                                <p:cTn id="53" presetID="16" presetClass="entr" presetSubtype="21" fill="hold" grpId="0" nodeType="afterEffect">
                                  <p:stCondLst>
                                    <p:cond delay="0"/>
                                  </p:stCondLst>
                                  <p:childTnLst>
                                    <p:set>
                                      <p:cBhvr>
                                        <p:cTn id="54" dur="1" fill="hold">
                                          <p:stCondLst>
                                            <p:cond delay="0"/>
                                          </p:stCondLst>
                                        </p:cTn>
                                        <p:tgtEl>
                                          <p:spTgt spid="14"/>
                                        </p:tgtEl>
                                        <p:attrNameLst>
                                          <p:attrName>style.visibility</p:attrName>
                                        </p:attrNameLst>
                                      </p:cBhvr>
                                      <p:to>
                                        <p:strVal val="visible"/>
                                      </p:to>
                                    </p:set>
                                    <p:animEffect transition="in" filter="barn(inVertical)">
                                      <p:cBhvr>
                                        <p:cTn id="55" dur="750"/>
                                        <p:tgtEl>
                                          <p:spTgt spid="14"/>
                                        </p:tgtEl>
                                      </p:cBhvr>
                                    </p:animEffect>
                                  </p:childTnLst>
                                </p:cTn>
                              </p:par>
                            </p:childTnLst>
                          </p:cTn>
                        </p:par>
                        <p:par>
                          <p:cTn id="56" fill="hold">
                            <p:stCondLst>
                              <p:cond delay="9000"/>
                            </p:stCondLst>
                            <p:childTnLst>
                              <p:par>
                                <p:cTn id="57" presetID="16" presetClass="entr" presetSubtype="21" fill="hold" grpId="0" nodeType="after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barn(inVertical)">
                                      <p:cBhvr>
                                        <p:cTn id="59" dur="750"/>
                                        <p:tgtEl>
                                          <p:spTgt spid="15"/>
                                        </p:tgtEl>
                                      </p:cBhvr>
                                    </p:animEffect>
                                  </p:childTnLst>
                                </p:cTn>
                              </p:par>
                            </p:childTnLst>
                          </p:cTn>
                        </p:par>
                        <p:par>
                          <p:cTn id="60" fill="hold">
                            <p:stCondLst>
                              <p:cond delay="9750"/>
                            </p:stCondLst>
                            <p:childTnLst>
                              <p:par>
                                <p:cTn id="61" presetID="60" presetClass="entr" presetSubtype="128" fill="hold" nodeType="afterEffect">
                                  <p:stCondLst>
                                    <p:cond delay="0"/>
                                  </p:stCondLst>
                                  <p:childTnLst>
                                    <p:set>
                                      <p:cBhvr>
                                        <p:cTn id="62" dur="1" fill="hold">
                                          <p:stCondLst>
                                            <p:cond delay="0"/>
                                          </p:stCondLst>
                                        </p:cTn>
                                        <p:tgtEl>
                                          <p:spTgt spid="6"/>
                                        </p:tgtEl>
                                        <p:attrNameLst>
                                          <p:attrName>style.visibility</p:attrName>
                                        </p:attrNameLst>
                                      </p:cBhvr>
                                      <p:to>
                                        <p:strVal val="visible"/>
                                      </p:to>
                                    </p:set>
                                    <p:animEffect transition="in" filter="fade">
                                      <p:cBhvr>
                                        <p:cTn id="63" dur="1000"/>
                                        <p:tgtEl>
                                          <p:spTgt spid="6"/>
                                        </p:tgtEl>
                                      </p:cBhvr>
                                    </p:animEffect>
                                    <p:anim calcmode="lin" valueType="num">
                                      <p:cBhvr additive="sum">
                                        <p:cTn id="64" dur="1000" fill="hold"/>
                                        <p:tgtEl>
                                          <p:spTgt spid="6"/>
                                        </p:tgtEl>
                                        <p:attrNameLst>
                                          <p:attrName>3d.view.rotation.y</p:attrName>
                                        </p:attrNameLst>
                                      </p:cBhvr>
                                      <p:tavLst>
                                        <p:tav tm="0">
                                          <p:val>
                                            <p:fltVal val="-20"/>
                                          </p:val>
                                        </p:tav>
                                        <p:tav tm="3330">
                                          <p:val>
                                            <p:fltVal val="-19.9349"/>
                                          </p:val>
                                        </p:tav>
                                        <p:tav tm="6660">
                                          <p:val>
                                            <p:fltVal val="-19.7456"/>
                                          </p:val>
                                        </p:tav>
                                        <p:tav tm="9990">
                                          <p:val>
                                            <p:fltVal val="-19.441"/>
                                          </p:val>
                                        </p:tav>
                                        <p:tav tm="13320">
                                          <p:val>
                                            <p:fltVal val="-19.0299"/>
                                          </p:val>
                                        </p:tav>
                                        <p:tav tm="16650">
                                          <p:val>
                                            <p:fltVal val="-18.5212"/>
                                          </p:val>
                                        </p:tav>
                                        <p:tav tm="19970">
                                          <p:val>
                                            <p:fltVal val="-17.9257"/>
                                          </p:val>
                                        </p:tav>
                                        <p:tav tm="23290">
                                          <p:val>
                                            <p:fltVal val="-17.2507"/>
                                          </p:val>
                                        </p:tav>
                                        <p:tav tm="26620">
                                          <p:val>
                                            <p:fltVal val="-16.5027"/>
                                          </p:val>
                                        </p:tav>
                                        <p:tav tm="29950">
                                          <p:val>
                                            <p:fltVal val="-15.6925"/>
                                          </p:val>
                                        </p:tav>
                                        <p:tav tm="33280">
                                          <p:val>
                                            <p:fltVal val="-14.829"/>
                                          </p:val>
                                        </p:tav>
                                        <p:tav tm="36610">
                                          <p:val>
                                            <p:fltVal val="-13.9209"/>
                                          </p:val>
                                        </p:tav>
                                        <p:tav tm="39940">
                                          <p:val>
                                            <p:fltVal val="-12.9772"/>
                                          </p:val>
                                        </p:tav>
                                        <p:tav tm="43270">
                                          <p:val>
                                            <p:fltVal val="-12.0068"/>
                                          </p:val>
                                        </p:tav>
                                        <p:tav tm="46600">
                                          <p:val>
                                            <p:fltVal val="-11.0184"/>
                                          </p:val>
                                        </p:tav>
                                        <p:tav tm="49930">
                                          <p:val>
                                            <p:fltVal val="-10.0209"/>
                                          </p:val>
                                        </p:tav>
                                        <p:tav tm="53250">
                                          <p:val>
                                            <p:fltVal val="-9.0263"/>
                                          </p:val>
                                        </p:tav>
                                        <p:tav tm="56580">
                                          <p:val>
                                            <p:fltVal val="-8.0373"/>
                                          </p:val>
                                        </p:tav>
                                        <p:tav tm="59900">
                                          <p:val>
                                            <p:fltVal val="-7.0688"/>
                                          </p:val>
                                        </p:tav>
                                        <p:tav tm="63220">
                                          <p:val>
                                            <p:fltVal val="-6.1264"/>
                                          </p:val>
                                        </p:tav>
                                        <p:tav tm="66540">
                                          <p:val>
                                            <p:fltVal val="-5.2189"/>
                                          </p:val>
                                        </p:tav>
                                        <p:tav tm="69870">
                                          <p:val>
                                            <p:fltVal val="-4.3528"/>
                                          </p:val>
                                        </p:tav>
                                        <p:tav tm="73190">
                                          <p:val>
                                            <p:fltVal val="-3.5418"/>
                                          </p:val>
                                        </p:tav>
                                        <p:tav tm="76510">
                                          <p:val>
                                            <p:fltVal val="-2.7922"/>
                                          </p:val>
                                        </p:tav>
                                        <p:tav tm="79830">
                                          <p:val>
                                            <p:fltVal val="-2.1127"/>
                                          </p:val>
                                        </p:tav>
                                        <p:tav tm="83160">
                                          <p:val>
                                            <p:fltVal val="-1.5104"/>
                                          </p:val>
                                        </p:tav>
                                        <p:tav tm="86480">
                                          <p:val>
                                            <p:fltVal val="-0.9978"/>
                                          </p:val>
                                        </p:tav>
                                        <p:tav tm="89800">
                                          <p:val>
                                            <p:fltVal val="-0.5817"/>
                                          </p:val>
                                        </p:tav>
                                        <p:tav tm="93120">
                                          <p:val>
                                            <p:fltVal val="-0.2709"/>
                                          </p:val>
                                        </p:tav>
                                        <p:tav tm="96450">
                                          <p:val>
                                            <p:fltVal val="-0.0738"/>
                                          </p:val>
                                        </p:tav>
                                        <p:tav tm="100000">
                                          <p:val>
                                            <p:fltVal val="0"/>
                                          </p:val>
                                        </p:tav>
                                      </p:tavLst>
                                    </p:anim>
                                    <p:anim calcmode="lin" valueType="num">
                                      <p:cBhvr additive="mult">
                                        <p:cTn id="65" dur="1000" fill="hold"/>
                                        <p:tgtEl>
                                          <p:spTgt spid="6"/>
                                        </p:tgtEl>
                                        <p:attrNameLst>
                                          <p:attrName>3d.object.scale.x</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66" dur="1000" fill="hold"/>
                                        <p:tgtEl>
                                          <p:spTgt spid="6"/>
                                        </p:tgtEl>
                                        <p:attrNameLst>
                                          <p:attrName>3d.object.scale.y</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anim calcmode="lin" valueType="num">
                                      <p:cBhvr additive="mult">
                                        <p:cTn id="67" dur="1000" fill="hold"/>
                                        <p:tgtEl>
                                          <p:spTgt spid="6"/>
                                        </p:tgtEl>
                                        <p:attrNameLst>
                                          <p:attrName>3d.object.scale.z</p:attrName>
                                        </p:attrNameLst>
                                      </p:cBhvr>
                                      <p:tavLst>
                                        <p:tav tm="0">
                                          <p:val>
                                            <p:fltVal val="0.8"/>
                                          </p:val>
                                        </p:tav>
                                        <p:tav tm="3330">
                                          <p:val>
                                            <p:fltVal val="0.8104"/>
                                          </p:val>
                                        </p:tav>
                                        <p:tav tm="6660">
                                          <p:val>
                                            <p:fltVal val="0.8208"/>
                                          </p:val>
                                        </p:tav>
                                        <p:tav tm="9990">
                                          <p:val>
                                            <p:fltVal val="0.8312"/>
                                          </p:val>
                                        </p:tav>
                                        <p:tav tm="13320">
                                          <p:val>
                                            <p:fltVal val="0.8415"/>
                                          </p:val>
                                        </p:tav>
                                        <p:tav tm="16650">
                                          <p:val>
                                            <p:fltVal val="0.8517"/>
                                          </p:val>
                                        </p:tav>
                                        <p:tav tm="19970">
                                          <p:val>
                                            <p:fltVal val="0.8617"/>
                                          </p:val>
                                        </p:tav>
                                        <p:tav tm="23290">
                                          <p:val>
                                            <p:fltVal val="0.8715"/>
                                          </p:val>
                                        </p:tav>
                                        <p:tav tm="26620">
                                          <p:val>
                                            <p:fltVal val="0.8812"/>
                                          </p:val>
                                        </p:tav>
                                        <p:tav tm="29950">
                                          <p:val>
                                            <p:fltVal val="0.8906"/>
                                          </p:val>
                                        </p:tav>
                                        <p:tav tm="33280">
                                          <p:val>
                                            <p:fltVal val="0.8998"/>
                                          </p:val>
                                        </p:tav>
                                        <p:tav tm="36610">
                                          <p:val>
                                            <p:fltVal val="0.9087"/>
                                          </p:val>
                                        </p:tav>
                                        <p:tav tm="39940">
                                          <p:val>
                                            <p:fltVal val="0.9174"/>
                                          </p:val>
                                        </p:tav>
                                        <p:tav tm="43270">
                                          <p:val>
                                            <p:fltVal val="0.9257"/>
                                          </p:val>
                                        </p:tav>
                                        <p:tav tm="46600">
                                          <p:val>
                                            <p:fltVal val="0.9336"/>
                                          </p:val>
                                        </p:tav>
                                        <p:tav tm="49930">
                                          <p:val>
                                            <p:fltVal val="0.9412"/>
                                          </p:val>
                                        </p:tav>
                                        <p:tav tm="53250">
                                          <p:val>
                                            <p:fltVal val="0.9484"/>
                                          </p:val>
                                        </p:tav>
                                        <p:tav tm="56580">
                                          <p:val>
                                            <p:fltVal val="0.9552"/>
                                          </p:val>
                                        </p:tav>
                                        <p:tav tm="59900">
                                          <p:val>
                                            <p:fltVal val="0.9616"/>
                                          </p:val>
                                        </p:tav>
                                        <p:tav tm="63220">
                                          <p:val>
                                            <p:fltVal val="0.9675"/>
                                          </p:val>
                                        </p:tav>
                                        <p:tav tm="66540">
                                          <p:val>
                                            <p:fltVal val="0.973"/>
                                          </p:val>
                                        </p:tav>
                                        <p:tav tm="69870">
                                          <p:val>
                                            <p:fltVal val="0.978"/>
                                          </p:val>
                                        </p:tav>
                                        <p:tav tm="73190">
                                          <p:val>
                                            <p:fltVal val="0.9825"/>
                                          </p:val>
                                        </p:tav>
                                        <p:tav tm="76510">
                                          <p:val>
                                            <p:fltVal val="0.9865"/>
                                          </p:val>
                                        </p:tav>
                                        <p:tav tm="79830">
                                          <p:val>
                                            <p:fltVal val="0.99"/>
                                          </p:val>
                                        </p:tav>
                                        <p:tav tm="83160">
                                          <p:val>
                                            <p:fltVal val="0.993"/>
                                          </p:val>
                                        </p:tav>
                                        <p:tav tm="86480">
                                          <p:val>
                                            <p:fltVal val="0.9955"/>
                                          </p:val>
                                        </p:tav>
                                        <p:tav tm="89800">
                                          <p:val>
                                            <p:fltVal val="0.9974"/>
                                          </p:val>
                                        </p:tav>
                                        <p:tav tm="93120">
                                          <p:val>
                                            <p:fltVal val="0.9988"/>
                                          </p:val>
                                        </p:tav>
                                        <p:tav tm="96450">
                                          <p:val>
                                            <p:fltVal val="0.9996"/>
                                          </p:val>
                                        </p:tav>
                                        <p:tav tm="100000">
                                          <p:val>
                                            <p:fltVal val="1"/>
                                          </p:val>
                                        </p:tav>
                                      </p:tavLst>
                                    </p:anim>
                                  </p:childTnLst>
                                </p:cTn>
                              </p:par>
                            </p:childTnLst>
                          </p:cTn>
                        </p:par>
                        <p:par>
                          <p:cTn id="68" fill="hold">
                            <p:stCondLst>
                              <p:cond delay="10750"/>
                            </p:stCondLst>
                            <p:childTnLst>
                              <p:par>
                                <p:cTn id="69" presetID="16" presetClass="entr" presetSubtype="21" fill="hold" grpId="0" nodeType="afterEffect">
                                  <p:stCondLst>
                                    <p:cond delay="0"/>
                                  </p:stCondLst>
                                  <p:childTnLst>
                                    <p:set>
                                      <p:cBhvr>
                                        <p:cTn id="70" dur="1" fill="hold">
                                          <p:stCondLst>
                                            <p:cond delay="0"/>
                                          </p:stCondLst>
                                        </p:cTn>
                                        <p:tgtEl>
                                          <p:spTgt spid="19"/>
                                        </p:tgtEl>
                                        <p:attrNameLst>
                                          <p:attrName>style.visibility</p:attrName>
                                        </p:attrNameLst>
                                      </p:cBhvr>
                                      <p:to>
                                        <p:strVal val="visible"/>
                                      </p:to>
                                    </p:set>
                                    <p:animEffect transition="in" filter="barn(inVertical)">
                                      <p:cBhvr>
                                        <p:cTn id="71" dur="750"/>
                                        <p:tgtEl>
                                          <p:spTgt spid="19"/>
                                        </p:tgtEl>
                                      </p:cBhvr>
                                    </p:animEffect>
                                  </p:childTnLst>
                                </p:cTn>
                              </p:par>
                            </p:childTnLst>
                          </p:cTn>
                        </p:par>
                        <p:par>
                          <p:cTn id="72" fill="hold">
                            <p:stCondLst>
                              <p:cond delay="11500"/>
                            </p:stCondLst>
                            <p:childTnLst>
                              <p:par>
                                <p:cTn id="73" presetID="16" presetClass="entr" presetSubtype="21" fill="hold" grpId="0" nodeType="afterEffect">
                                  <p:stCondLst>
                                    <p:cond delay="0"/>
                                  </p:stCondLst>
                                  <p:childTnLst>
                                    <p:set>
                                      <p:cBhvr>
                                        <p:cTn id="74" dur="1" fill="hold">
                                          <p:stCondLst>
                                            <p:cond delay="0"/>
                                          </p:stCondLst>
                                        </p:cTn>
                                        <p:tgtEl>
                                          <p:spTgt spid="20"/>
                                        </p:tgtEl>
                                        <p:attrNameLst>
                                          <p:attrName>style.visibility</p:attrName>
                                        </p:attrNameLst>
                                      </p:cBhvr>
                                      <p:to>
                                        <p:strVal val="visible"/>
                                      </p:to>
                                    </p:set>
                                    <p:animEffect transition="in" filter="barn(inVertical)">
                                      <p:cBhvr>
                                        <p:cTn id="75" dur="750"/>
                                        <p:tgtEl>
                                          <p:spTgt spid="20"/>
                                        </p:tgtEl>
                                      </p:cBhvr>
                                    </p:animEffect>
                                  </p:childTnLst>
                                </p:cTn>
                              </p:par>
                            </p:childTnLst>
                          </p:cTn>
                        </p:par>
                        <p:par>
                          <p:cTn id="76" fill="hold">
                            <p:stCondLst>
                              <p:cond delay="12250"/>
                            </p:stCondLst>
                            <p:childTnLst>
                              <p:par>
                                <p:cTn id="77" presetID="16" presetClass="entr" presetSubtype="21" fill="hold" grpId="0" nodeType="afterEffect">
                                  <p:stCondLst>
                                    <p:cond delay="0"/>
                                  </p:stCondLst>
                                  <p:childTnLst>
                                    <p:set>
                                      <p:cBhvr>
                                        <p:cTn id="78" dur="1" fill="hold">
                                          <p:stCondLst>
                                            <p:cond delay="0"/>
                                          </p:stCondLst>
                                        </p:cTn>
                                        <p:tgtEl>
                                          <p:spTgt spid="16"/>
                                        </p:tgtEl>
                                        <p:attrNameLst>
                                          <p:attrName>style.visibility</p:attrName>
                                        </p:attrNameLst>
                                      </p:cBhvr>
                                      <p:to>
                                        <p:strVal val="visible"/>
                                      </p:to>
                                    </p:set>
                                    <p:animEffect transition="in" filter="barn(inVertical)">
                                      <p:cBhvr>
                                        <p:cTn id="79" dur="750"/>
                                        <p:tgtEl>
                                          <p:spTgt spid="16"/>
                                        </p:tgtEl>
                                      </p:cBhvr>
                                    </p:animEffect>
                                  </p:childTnLst>
                                </p:cTn>
                              </p:par>
                            </p:childTnLst>
                          </p:cTn>
                        </p:par>
                        <p:par>
                          <p:cTn id="80" fill="hold">
                            <p:stCondLst>
                              <p:cond delay="13000"/>
                            </p:stCondLst>
                            <p:childTnLst>
                              <p:par>
                                <p:cTn id="81" presetID="16" presetClass="entr" presetSubtype="21" fill="hold" grpId="0" nodeType="afterEffect">
                                  <p:stCondLst>
                                    <p:cond delay="0"/>
                                  </p:stCondLst>
                                  <p:childTnLst>
                                    <p:set>
                                      <p:cBhvr>
                                        <p:cTn id="82" dur="1" fill="hold">
                                          <p:stCondLst>
                                            <p:cond delay="0"/>
                                          </p:stCondLst>
                                        </p:cTn>
                                        <p:tgtEl>
                                          <p:spTgt spid="17"/>
                                        </p:tgtEl>
                                        <p:attrNameLst>
                                          <p:attrName>style.visibility</p:attrName>
                                        </p:attrNameLst>
                                      </p:cBhvr>
                                      <p:to>
                                        <p:strVal val="visible"/>
                                      </p:to>
                                    </p:set>
                                    <p:animEffect transition="in" filter="barn(inVertical)">
                                      <p:cBhvr>
                                        <p:cTn id="83" dur="750"/>
                                        <p:tgtEl>
                                          <p:spTgt spid="17"/>
                                        </p:tgtEl>
                                      </p:cBhvr>
                                    </p:animEffect>
                                  </p:childTnLst>
                                </p:cTn>
                              </p:par>
                            </p:childTnLst>
                          </p:cTn>
                        </p:par>
                        <p:par>
                          <p:cTn id="84" fill="hold">
                            <p:stCondLst>
                              <p:cond delay="13750"/>
                            </p:stCondLst>
                            <p:childTnLst>
                              <p:par>
                                <p:cTn id="85" presetID="16" presetClass="entr" presetSubtype="21" fill="hold" grpId="0" nodeType="afterEffect">
                                  <p:stCondLst>
                                    <p:cond delay="0"/>
                                  </p:stCondLst>
                                  <p:childTnLst>
                                    <p:set>
                                      <p:cBhvr>
                                        <p:cTn id="86" dur="1" fill="hold">
                                          <p:stCondLst>
                                            <p:cond delay="0"/>
                                          </p:stCondLst>
                                        </p:cTn>
                                        <p:tgtEl>
                                          <p:spTgt spid="21"/>
                                        </p:tgtEl>
                                        <p:attrNameLst>
                                          <p:attrName>style.visibility</p:attrName>
                                        </p:attrNameLst>
                                      </p:cBhvr>
                                      <p:to>
                                        <p:strVal val="visible"/>
                                      </p:to>
                                    </p:set>
                                    <p:animEffect transition="in" filter="barn(inVertical)">
                                      <p:cBhvr>
                                        <p:cTn id="87" dur="75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9" grpId="0"/>
      <p:bldP spid="10" grpId="0"/>
      <p:bldP spid="11" grpId="0"/>
      <p:bldP spid="12" grpId="0"/>
      <p:bldP spid="13" grpId="0"/>
      <p:bldP spid="14" grpId="0"/>
      <p:bldP spid="15" grpId="0"/>
      <p:bldP spid="19" grpId="0"/>
      <p:bldP spid="20" grpId="0"/>
      <p:bldP spid="16" grpId="0"/>
      <p:bldP spid="17" grpId="0"/>
      <p:bldP spid="2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DEE27-188F-4214-A8D8-F120C5CE498D}"/>
              </a:ext>
            </a:extLst>
          </p:cNvPr>
          <p:cNvSpPr>
            <a:spLocks noGrp="1"/>
          </p:cNvSpPr>
          <p:nvPr>
            <p:ph type="title"/>
          </p:nvPr>
        </p:nvSpPr>
        <p:spPr>
          <a:xfrm>
            <a:off x="1484311" y="352889"/>
            <a:ext cx="10018713" cy="1752599"/>
          </a:xfrm>
        </p:spPr>
        <p:txBody>
          <a:bodyPr>
            <a:normAutofit/>
          </a:bodyPr>
          <a:lstStyle/>
          <a:p>
            <a:r>
              <a:rPr lang="en-US" sz="3200" dirty="0">
                <a:latin typeface="Times New Roman" panose="02020603050405020304" pitchFamily="18" charset="0"/>
                <a:cs typeface="Times New Roman" panose="02020603050405020304" pitchFamily="18" charset="0"/>
              </a:rPr>
              <a:t>The diagram below shows the Amazon’s organisational structure</a:t>
            </a:r>
          </a:p>
        </p:txBody>
      </p:sp>
      <p:sp>
        <p:nvSpPr>
          <p:cNvPr id="4" name="Slide Number Placeholder 3">
            <a:extLst>
              <a:ext uri="{FF2B5EF4-FFF2-40B4-BE49-F238E27FC236}">
                <a16:creationId xmlns:a16="http://schemas.microsoft.com/office/drawing/2014/main" id="{4302A34D-FE83-44A5-AE04-080E3022418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23DFA8-C978-9748-8341-5AFFF5D0FF6C}" type="slidenum">
              <a:rPr kumimoji="0" lang="en-US"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pic>
        <p:nvPicPr>
          <p:cNvPr id="8" name="Picture 7" descr="Graphical user interface&#10;&#10;Description automatically generated">
            <a:extLst>
              <a:ext uri="{FF2B5EF4-FFF2-40B4-BE49-F238E27FC236}">
                <a16:creationId xmlns:a16="http://schemas.microsoft.com/office/drawing/2014/main" id="{3427F05D-A380-48A8-BBAA-8CC6B5B02323}"/>
              </a:ext>
            </a:extLst>
          </p:cNvPr>
          <p:cNvPicPr>
            <a:picLocks noChangeAspect="1"/>
          </p:cNvPicPr>
          <p:nvPr/>
        </p:nvPicPr>
        <p:blipFill>
          <a:blip r:embed="rId2"/>
          <a:stretch>
            <a:fillRect/>
          </a:stretch>
        </p:blipFill>
        <p:spPr>
          <a:xfrm>
            <a:off x="222423" y="2365636"/>
            <a:ext cx="11747154" cy="2566216"/>
          </a:xfrm>
          <a:prstGeom prst="rect">
            <a:avLst/>
          </a:prstGeom>
        </p:spPr>
      </p:pic>
      <p:sp>
        <p:nvSpPr>
          <p:cNvPr id="5" name="TextBox 4">
            <a:extLst>
              <a:ext uri="{FF2B5EF4-FFF2-40B4-BE49-F238E27FC236}">
                <a16:creationId xmlns:a16="http://schemas.microsoft.com/office/drawing/2014/main" id="{A6DE77DE-F8D5-4E1F-9DC4-B9BC5484E705}"/>
              </a:ext>
            </a:extLst>
          </p:cNvPr>
          <p:cNvSpPr txBox="1"/>
          <p:nvPr/>
        </p:nvSpPr>
        <p:spPr>
          <a:xfrm>
            <a:off x="9860609" y="6326341"/>
            <a:ext cx="29136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(Samuel,2021</a:t>
            </a:r>
            <a:r>
              <a:rPr kumimoji="0" lang="en-US" sz="1800" b="0" i="0" u="none" strike="noStrike" kern="1200" cap="none" spc="0" normalizeH="0" baseline="0" noProof="0" dirty="0">
                <a:ln>
                  <a:noFill/>
                </a:ln>
                <a:solidFill>
                  <a:prstClr val="black"/>
                </a:solidFill>
                <a:effectLst/>
                <a:uLnTx/>
                <a:uFillTx/>
                <a:latin typeface="Corbel" panose="020B0503020204020204"/>
                <a:ea typeface="+mn-ea"/>
                <a:cs typeface="+mn-cs"/>
              </a:rPr>
              <a:t>)</a:t>
            </a:r>
          </a:p>
        </p:txBody>
      </p:sp>
    </p:spTree>
    <p:extLst>
      <p:ext uri="{BB962C8B-B14F-4D97-AF65-F5344CB8AC3E}">
        <p14:creationId xmlns:p14="http://schemas.microsoft.com/office/powerpoint/2010/main" val="7243030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750"/>
                                        <p:tgtEl>
                                          <p:spTgt spid="2"/>
                                        </p:tgtEl>
                                      </p:cBhvr>
                                    </p:animEffect>
                                  </p:childTnLst>
                                </p:cTn>
                              </p:par>
                            </p:childTnLst>
                          </p:cTn>
                        </p:par>
                        <p:par>
                          <p:cTn id="8" fill="hold">
                            <p:stCondLst>
                              <p:cond delay="750"/>
                            </p:stCondLst>
                            <p:childTnLst>
                              <p:par>
                                <p:cTn id="9" presetID="22" presetClass="entr" presetSubtype="4"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7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36E57DB-C864-4AD9-B419-56E8E273B72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23DFA8-C978-9748-8341-5AFFF5D0FF6C}" type="slidenum">
              <a:rPr kumimoji="0" lang="en-US"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graphicFrame>
        <p:nvGraphicFramePr>
          <p:cNvPr id="6" name="Content Placeholder 3">
            <a:extLst>
              <a:ext uri="{FF2B5EF4-FFF2-40B4-BE49-F238E27FC236}">
                <a16:creationId xmlns:a16="http://schemas.microsoft.com/office/drawing/2014/main" id="{5042E2EE-E102-440B-B8F4-0884E79CDB55}"/>
              </a:ext>
            </a:extLst>
          </p:cNvPr>
          <p:cNvGraphicFramePr>
            <a:graphicFrameLocks/>
          </p:cNvGraphicFramePr>
          <p:nvPr/>
        </p:nvGraphicFramePr>
        <p:xfrm>
          <a:off x="190870" y="492578"/>
          <a:ext cx="11810260" cy="6105843"/>
        </p:xfrm>
        <a:graphic>
          <a:graphicData uri="http://schemas.openxmlformats.org/drawingml/2006/table">
            <a:tbl>
              <a:tblPr>
                <a:tableStyleId>{5C22544A-7EE6-4342-B048-85BDC9FD1C3A}</a:tableStyleId>
              </a:tblPr>
              <a:tblGrid>
                <a:gridCol w="2306420">
                  <a:extLst>
                    <a:ext uri="{9D8B030D-6E8A-4147-A177-3AD203B41FA5}">
                      <a16:colId xmlns:a16="http://schemas.microsoft.com/office/drawing/2014/main" val="2479285522"/>
                    </a:ext>
                  </a:extLst>
                </a:gridCol>
                <a:gridCol w="2306420">
                  <a:extLst>
                    <a:ext uri="{9D8B030D-6E8A-4147-A177-3AD203B41FA5}">
                      <a16:colId xmlns:a16="http://schemas.microsoft.com/office/drawing/2014/main" val="3508291123"/>
                    </a:ext>
                  </a:extLst>
                </a:gridCol>
                <a:gridCol w="2399140">
                  <a:extLst>
                    <a:ext uri="{9D8B030D-6E8A-4147-A177-3AD203B41FA5}">
                      <a16:colId xmlns:a16="http://schemas.microsoft.com/office/drawing/2014/main" val="4240269313"/>
                    </a:ext>
                  </a:extLst>
                </a:gridCol>
                <a:gridCol w="2399140">
                  <a:extLst>
                    <a:ext uri="{9D8B030D-6E8A-4147-A177-3AD203B41FA5}">
                      <a16:colId xmlns:a16="http://schemas.microsoft.com/office/drawing/2014/main" val="2500678598"/>
                    </a:ext>
                  </a:extLst>
                </a:gridCol>
                <a:gridCol w="2399140">
                  <a:extLst>
                    <a:ext uri="{9D8B030D-6E8A-4147-A177-3AD203B41FA5}">
                      <a16:colId xmlns:a16="http://schemas.microsoft.com/office/drawing/2014/main" val="1427264696"/>
                    </a:ext>
                  </a:extLst>
                </a:gridCol>
              </a:tblGrid>
              <a:tr h="743976">
                <a:tc>
                  <a:txBody>
                    <a:bodyPr/>
                    <a:lstStyle/>
                    <a:p>
                      <a:pPr marL="0" marR="0" lvl="0" indent="0" algn="l">
                        <a:lnSpc>
                          <a:spcPct val="150000"/>
                        </a:lnSpc>
                        <a:spcBef>
                          <a:spcPts val="0"/>
                        </a:spcBef>
                        <a:spcAft>
                          <a:spcPts val="0"/>
                        </a:spcAft>
                        <a:buFont typeface="Wingdings" panose="05000000000000000000" pitchFamily="2" charset="2"/>
                        <a:buNone/>
                        <a:tabLst>
                          <a:tab pos="457200" algn="l"/>
                        </a:tabLst>
                      </a:pPr>
                      <a:r>
                        <a:rPr lang="en-US"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Criteria</a:t>
                      </a:r>
                    </a:p>
                  </a:txBody>
                  <a:tcPr marL="34925" marR="34925" marT="34925" marB="34925"/>
                </a:tc>
                <a:tc>
                  <a:txBody>
                    <a:bodyPr/>
                    <a:lstStyle/>
                    <a:p>
                      <a:pPr marL="0" marR="0" lvl="0" indent="0" algn="l" defTabSz="457200" rtl="0" eaLnBrk="1" fontAlgn="auto" latinLnBrk="0" hangingPunct="1">
                        <a:lnSpc>
                          <a:spcPct val="150000"/>
                        </a:lnSpc>
                        <a:spcBef>
                          <a:spcPts val="0"/>
                        </a:spcBef>
                        <a:spcAft>
                          <a:spcPts val="0"/>
                        </a:spcAft>
                        <a:buClrTx/>
                        <a:buSzTx/>
                        <a:buFont typeface="Wingdings" panose="05000000000000000000" pitchFamily="2" charset="2"/>
                        <a:buNone/>
                        <a:tabLst>
                          <a:tab pos="457200" algn="l"/>
                        </a:tabLst>
                        <a:defRPr/>
                      </a:pPr>
                      <a:r>
                        <a:rPr lang="en-GB"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Online store:</a:t>
                      </a:r>
                      <a:endParaRPr lang="en-US"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txBody>
                  <a:tcPr marL="34925" marR="34925" marT="34925" marB="34925"/>
                </a:tc>
                <a:tc>
                  <a:txBody>
                    <a:bodyPr/>
                    <a:lstStyle/>
                    <a:p>
                      <a:pPr marL="0" marR="0" lvl="0" indent="0" algn="l" defTabSz="457200" rtl="0" eaLnBrk="1" fontAlgn="auto" latinLnBrk="0" hangingPunct="1">
                        <a:lnSpc>
                          <a:spcPct val="150000"/>
                        </a:lnSpc>
                        <a:spcBef>
                          <a:spcPts val="0"/>
                        </a:spcBef>
                        <a:spcAft>
                          <a:spcPts val="0"/>
                        </a:spcAft>
                        <a:buClrTx/>
                        <a:buSzTx/>
                        <a:buFont typeface="Wingdings" panose="05000000000000000000" pitchFamily="2" charset="2"/>
                        <a:buNone/>
                        <a:tabLst>
                          <a:tab pos="457200" algn="l"/>
                        </a:tabLst>
                        <a:defRPr/>
                      </a:pPr>
                      <a:r>
                        <a:rPr lang="en-GB"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Physical store:</a:t>
                      </a:r>
                      <a:endParaRPr lang="en-US"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txBody>
                  <a:tcPr marL="34925" marR="34925" marT="34925" marB="34925"/>
                </a:tc>
                <a:tc>
                  <a:txBody>
                    <a:bodyPr/>
                    <a:lstStyle/>
                    <a:p>
                      <a:pPr marL="0" marR="0" lvl="0" indent="0" algn="l" defTabSz="457200" rtl="0" eaLnBrk="1" fontAlgn="auto" latinLnBrk="0" hangingPunct="1">
                        <a:lnSpc>
                          <a:spcPct val="150000"/>
                        </a:lnSpc>
                        <a:spcBef>
                          <a:spcPts val="0"/>
                        </a:spcBef>
                        <a:spcAft>
                          <a:spcPts val="0"/>
                        </a:spcAft>
                        <a:buClrTx/>
                        <a:buSzTx/>
                        <a:buFont typeface="Wingdings" panose="05000000000000000000" pitchFamily="2" charset="2"/>
                        <a:buNone/>
                        <a:tabLst>
                          <a:tab pos="457200" algn="l"/>
                        </a:tabLst>
                        <a:defRPr/>
                      </a:pPr>
                      <a:r>
                        <a:rPr lang="en-GB"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Online organisational structure and performance:</a:t>
                      </a:r>
                      <a:endParaRPr lang="en-US"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txBody>
                  <a:tcPr marL="34925" marR="34925" marT="34925" marB="34925"/>
                </a:tc>
                <a:tc>
                  <a:txBody>
                    <a:bodyPr/>
                    <a:lstStyle/>
                    <a:p>
                      <a:pPr marL="0" marR="0" lvl="0" indent="0" algn="l" defTabSz="457200" rtl="0" eaLnBrk="1" fontAlgn="auto" latinLnBrk="0" hangingPunct="1">
                        <a:lnSpc>
                          <a:spcPct val="150000"/>
                        </a:lnSpc>
                        <a:spcBef>
                          <a:spcPts val="0"/>
                        </a:spcBef>
                        <a:spcAft>
                          <a:spcPts val="0"/>
                        </a:spcAft>
                        <a:buClrTx/>
                        <a:buSzTx/>
                        <a:buFont typeface="Wingdings" panose="05000000000000000000" pitchFamily="2" charset="2"/>
                        <a:buNone/>
                        <a:tabLst>
                          <a:tab pos="457200" algn="l"/>
                        </a:tabLst>
                        <a:defRPr/>
                      </a:pPr>
                      <a:r>
                        <a:rPr lang="en-GB"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Physical organisational structure and performance:</a:t>
                      </a:r>
                      <a:endParaRPr lang="en-US" sz="17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txBody>
                  <a:tcPr marL="34925" marR="34925" marT="34925" marB="34925"/>
                </a:tc>
                <a:extLst>
                  <a:ext uri="{0D108BD9-81ED-4DB2-BD59-A6C34878D82A}">
                    <a16:rowId xmlns:a16="http://schemas.microsoft.com/office/drawing/2014/main" val="2511739862"/>
                  </a:ext>
                </a:extLst>
              </a:tr>
              <a:tr h="5066300">
                <a:tc>
                  <a:txBody>
                    <a:bodyPr/>
                    <a:lstStyle/>
                    <a:p>
                      <a:pPr marL="285750" marR="0" lvl="0" indent="-285750" algn="l">
                        <a:lnSpc>
                          <a:spcPct val="150000"/>
                        </a:lnSpc>
                        <a:spcBef>
                          <a:spcPts val="0"/>
                        </a:spcBef>
                        <a:spcAft>
                          <a:spcPts val="0"/>
                        </a:spcAft>
                        <a:buFont typeface="Wingdings" panose="05000000000000000000" pitchFamily="2" charset="2"/>
                        <a:buChar char="q"/>
                        <a:tabLst>
                          <a:tab pos="457200" algn="l"/>
                        </a:tabLst>
                      </a:pPr>
                      <a:r>
                        <a:rPr lang="en-GB" sz="165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Basic aim </a:t>
                      </a:r>
                    </a:p>
                    <a:p>
                      <a:pPr marL="342900" marR="0" lvl="0" indent="-342900" algn="l">
                        <a:lnSpc>
                          <a:spcPct val="150000"/>
                        </a:lnSpc>
                        <a:spcBef>
                          <a:spcPts val="0"/>
                        </a:spcBef>
                        <a:spcAft>
                          <a:spcPts val="0"/>
                        </a:spcAft>
                        <a:buFont typeface="Wingdings" panose="05000000000000000000" pitchFamily="2" charset="2"/>
                        <a:buChar char=""/>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q"/>
                        <a:tabLst>
                          <a:tab pos="457200" algn="l"/>
                        </a:tabLst>
                      </a:pPr>
                      <a:r>
                        <a:rPr lang="en-US" sz="165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Promotion</a:t>
                      </a:r>
                    </a:p>
                    <a:p>
                      <a:pPr marL="342900" marR="0" lvl="0" indent="-342900" algn="l">
                        <a:lnSpc>
                          <a:spcPct val="150000"/>
                        </a:lnSpc>
                        <a:spcBef>
                          <a:spcPts val="0"/>
                        </a:spcBef>
                        <a:spcAft>
                          <a:spcPts val="0"/>
                        </a:spcAft>
                        <a:buFont typeface="Wingdings" panose="05000000000000000000" pitchFamily="2" charset="2"/>
                        <a:buChar char=""/>
                        <a:tabLst>
                          <a:tab pos="457200" algn="l"/>
                        </a:tabLst>
                      </a:pPr>
                      <a:endParaRPr lang="en-US"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Save time of the users</a:t>
                      </a: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Offers with similar items and personal bundles.</a:t>
                      </a:r>
                    </a:p>
                  </a:txBody>
                  <a:tcPr marL="34925" marR="34925" marT="34925" marB="34925"/>
                </a:tc>
                <a:tc>
                  <a:txBody>
                    <a:bodyPr/>
                    <a:lstStyle/>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To connect the brand and the clients.</a:t>
                      </a: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kern="1200" baseline="0" dirty="0">
                          <a:solidFill>
                            <a:schemeClr val="dk1"/>
                          </a:solidFill>
                          <a:effectLst/>
                          <a:latin typeface="Times New Roman" panose="02020603050405020304" pitchFamily="18" charset="0"/>
                          <a:ea typeface="+mn-ea"/>
                          <a:cs typeface="Times New Roman" panose="02020603050405020304" pitchFamily="18" charset="0"/>
                        </a:rPr>
                        <a:t>Customer service can promote the products.</a:t>
                      </a:r>
                    </a:p>
                  </a:txBody>
                  <a:tcPr marL="34925" marR="34925" marT="34925" marB="34925"/>
                </a:tc>
                <a:tc>
                  <a:txBody>
                    <a:bodyPr/>
                    <a:lstStyle/>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The customer get information about the product, make buying from everywhere and compare it with other products and brands.</a:t>
                      </a:r>
                    </a:p>
                    <a:p>
                      <a:pPr marL="285750" marR="0" lvl="0" indent="-285750" algn="l">
                        <a:lnSpc>
                          <a:spcPct val="150000"/>
                        </a:lnSpc>
                        <a:spcBef>
                          <a:spcPts val="0"/>
                        </a:spcBef>
                        <a:spcAft>
                          <a:spcPts val="0"/>
                        </a:spcAft>
                        <a:buFont typeface="Arial" panose="020B0604020202020204" pitchFamily="34" charset="0"/>
                        <a:buChar char="•"/>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Increase your interest because of the advertisements. They can make you buy it more.</a:t>
                      </a:r>
                    </a:p>
                  </a:txBody>
                  <a:tcPr marL="34925" marR="34925" marT="34925" marB="34925"/>
                </a:tc>
                <a:tc>
                  <a:txBody>
                    <a:bodyPr/>
                    <a:lstStyle/>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kern="1200" dirty="0">
                          <a:solidFill>
                            <a:schemeClr val="dk1"/>
                          </a:solidFill>
                          <a:effectLst/>
                          <a:latin typeface="Times New Roman" panose="02020603050405020304" pitchFamily="18" charset="0"/>
                          <a:ea typeface="+mn-ea"/>
                          <a:cs typeface="Times New Roman" panose="02020603050405020304" pitchFamily="18" charset="0"/>
                        </a:rPr>
                        <a:t>The store connect emotionally the customers with the products. Comparing the products within the shop is available.</a:t>
                      </a:r>
                    </a:p>
                    <a:p>
                      <a:pPr marL="285750" marR="0" lvl="0" indent="-285750" algn="l">
                        <a:lnSpc>
                          <a:spcPct val="150000"/>
                        </a:lnSpc>
                        <a:spcBef>
                          <a:spcPts val="0"/>
                        </a:spcBef>
                        <a:spcAft>
                          <a:spcPts val="0"/>
                        </a:spcAft>
                        <a:buFont typeface="Arial" panose="020B0604020202020204" pitchFamily="34" charset="0"/>
                        <a:buChar char="•"/>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The customer service it has huge role in selling process. They can show you the benefits through their perfect way because of training and skills.</a:t>
                      </a:r>
                    </a:p>
                  </a:txBody>
                  <a:tcPr marL="34925" marR="34925" marT="34925" marB="34925"/>
                </a:tc>
                <a:extLst>
                  <a:ext uri="{0D108BD9-81ED-4DB2-BD59-A6C34878D82A}">
                    <a16:rowId xmlns:a16="http://schemas.microsoft.com/office/drawing/2014/main" val="108119183"/>
                  </a:ext>
                </a:extLst>
              </a:tr>
            </a:tbl>
          </a:graphicData>
        </a:graphic>
      </p:graphicFrame>
      <p:sp>
        <p:nvSpPr>
          <p:cNvPr id="2" name="TextBox 1">
            <a:extLst>
              <a:ext uri="{FF2B5EF4-FFF2-40B4-BE49-F238E27FC236}">
                <a16:creationId xmlns:a16="http://schemas.microsoft.com/office/drawing/2014/main" id="{1556C60A-73CA-423C-BB63-39A4688A4026}"/>
              </a:ext>
            </a:extLst>
          </p:cNvPr>
          <p:cNvSpPr txBox="1"/>
          <p:nvPr/>
        </p:nvSpPr>
        <p:spPr>
          <a:xfrm>
            <a:off x="1748901" y="18356"/>
            <a:ext cx="10629529"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Table with differences between online and physical organisational structure and performance</a:t>
            </a:r>
          </a:p>
        </p:txBody>
      </p:sp>
      <p:sp>
        <p:nvSpPr>
          <p:cNvPr id="3" name="TextBox 2">
            <a:extLst>
              <a:ext uri="{FF2B5EF4-FFF2-40B4-BE49-F238E27FC236}">
                <a16:creationId xmlns:a16="http://schemas.microsoft.com/office/drawing/2014/main" id="{8F8B9853-6E79-49B7-8ADA-A8D03F076356}"/>
              </a:ext>
            </a:extLst>
          </p:cNvPr>
          <p:cNvSpPr txBox="1"/>
          <p:nvPr/>
        </p:nvSpPr>
        <p:spPr>
          <a:xfrm>
            <a:off x="10221156" y="6506423"/>
            <a:ext cx="21572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(Ben,2020)</a:t>
            </a:r>
          </a:p>
        </p:txBody>
      </p:sp>
    </p:spTree>
    <p:extLst>
      <p:ext uri="{BB962C8B-B14F-4D97-AF65-F5344CB8AC3E}">
        <p14:creationId xmlns:p14="http://schemas.microsoft.com/office/powerpoint/2010/main" val="14444005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750"/>
                                        <p:tgtEl>
                                          <p:spTgt spid="2"/>
                                        </p:tgtEl>
                                      </p:cBhvr>
                                    </p:animEffect>
                                  </p:childTnLst>
                                </p:cTn>
                              </p:par>
                            </p:childTnLst>
                          </p:cTn>
                        </p:par>
                        <p:par>
                          <p:cTn id="8" fill="hold">
                            <p:stCondLst>
                              <p:cond delay="750"/>
                            </p:stCondLst>
                            <p:childTnLst>
                              <p:par>
                                <p:cTn id="9" presetID="16" presetClass="entr" presetSubtype="2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1000"/>
                                        <p:tgtEl>
                                          <p:spTgt spid="6"/>
                                        </p:tgtEl>
                                      </p:cBhvr>
                                    </p:animEffect>
                                  </p:childTnLst>
                                </p:cTn>
                              </p:par>
                            </p:childTnLst>
                          </p:cTn>
                        </p:par>
                        <p:par>
                          <p:cTn id="12" fill="hold">
                            <p:stCondLst>
                              <p:cond delay="1750"/>
                            </p:stCondLst>
                            <p:childTnLst>
                              <p:par>
                                <p:cTn id="13" presetID="16" presetClass="entr" presetSubtype="21" fill="hold" grpId="0"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arn(inVertical)">
                                      <p:cBhvr>
                                        <p:cTn id="15" dur="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501424-D7D4-479D-87CD-9F19ED2EE5E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23DFA8-C978-9748-8341-5AFFF5D0FF6C}" type="slidenum">
              <a:rPr kumimoji="0" lang="en-US"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graphicFrame>
        <p:nvGraphicFramePr>
          <p:cNvPr id="5" name="Content Placeholder 3">
            <a:extLst>
              <a:ext uri="{FF2B5EF4-FFF2-40B4-BE49-F238E27FC236}">
                <a16:creationId xmlns:a16="http://schemas.microsoft.com/office/drawing/2014/main" id="{45562ED7-268F-4C09-89EB-BDB8368C4AF1}"/>
              </a:ext>
            </a:extLst>
          </p:cNvPr>
          <p:cNvGraphicFramePr>
            <a:graphicFrameLocks/>
          </p:cNvGraphicFramePr>
          <p:nvPr/>
        </p:nvGraphicFramePr>
        <p:xfrm>
          <a:off x="454240" y="97654"/>
          <a:ext cx="11283520" cy="6488668"/>
        </p:xfrm>
        <a:graphic>
          <a:graphicData uri="http://schemas.openxmlformats.org/drawingml/2006/table">
            <a:tbl>
              <a:tblPr>
                <a:tableStyleId>{5C22544A-7EE6-4342-B048-85BDC9FD1C3A}</a:tableStyleId>
              </a:tblPr>
              <a:tblGrid>
                <a:gridCol w="2203553">
                  <a:extLst>
                    <a:ext uri="{9D8B030D-6E8A-4147-A177-3AD203B41FA5}">
                      <a16:colId xmlns:a16="http://schemas.microsoft.com/office/drawing/2014/main" val="2479285522"/>
                    </a:ext>
                  </a:extLst>
                </a:gridCol>
                <a:gridCol w="2203553">
                  <a:extLst>
                    <a:ext uri="{9D8B030D-6E8A-4147-A177-3AD203B41FA5}">
                      <a16:colId xmlns:a16="http://schemas.microsoft.com/office/drawing/2014/main" val="1350913497"/>
                    </a:ext>
                  </a:extLst>
                </a:gridCol>
                <a:gridCol w="2292138">
                  <a:extLst>
                    <a:ext uri="{9D8B030D-6E8A-4147-A177-3AD203B41FA5}">
                      <a16:colId xmlns:a16="http://schemas.microsoft.com/office/drawing/2014/main" val="4240269313"/>
                    </a:ext>
                  </a:extLst>
                </a:gridCol>
                <a:gridCol w="2292138">
                  <a:extLst>
                    <a:ext uri="{9D8B030D-6E8A-4147-A177-3AD203B41FA5}">
                      <a16:colId xmlns:a16="http://schemas.microsoft.com/office/drawing/2014/main" val="2500678598"/>
                    </a:ext>
                  </a:extLst>
                </a:gridCol>
                <a:gridCol w="2292138">
                  <a:extLst>
                    <a:ext uri="{9D8B030D-6E8A-4147-A177-3AD203B41FA5}">
                      <a16:colId xmlns:a16="http://schemas.microsoft.com/office/drawing/2014/main" val="1427264696"/>
                    </a:ext>
                  </a:extLst>
                </a:gridCol>
              </a:tblGrid>
              <a:tr h="6488668">
                <a:tc>
                  <a:txBody>
                    <a:bodyPr/>
                    <a:lstStyle/>
                    <a:p>
                      <a:pPr marL="285750" marR="0" lvl="0" indent="-285750" algn="l">
                        <a:lnSpc>
                          <a:spcPct val="150000"/>
                        </a:lnSpc>
                        <a:spcBef>
                          <a:spcPts val="0"/>
                        </a:spcBef>
                        <a:spcAft>
                          <a:spcPts val="0"/>
                        </a:spcAft>
                        <a:buFont typeface="Wingdings" panose="05000000000000000000" pitchFamily="2" charset="2"/>
                        <a:buChar char="q"/>
                        <a:tabLst>
                          <a:tab pos="457200" algn="l"/>
                        </a:tabLst>
                      </a:pPr>
                      <a:r>
                        <a:rPr lang="en-GB" sz="165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Risks</a:t>
                      </a:r>
                    </a:p>
                    <a:p>
                      <a:pPr marL="342900" marR="0" lvl="0" indent="-342900" algn="l">
                        <a:lnSpc>
                          <a:spcPct val="150000"/>
                        </a:lnSpc>
                        <a:spcBef>
                          <a:spcPts val="0"/>
                        </a:spcBef>
                        <a:spcAft>
                          <a:spcPts val="0"/>
                        </a:spcAft>
                        <a:buFont typeface="Wingdings" panose="05000000000000000000" pitchFamily="2" charset="2"/>
                        <a:buChar char=""/>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q"/>
                        <a:tabLst>
                          <a:tab pos="457200" algn="l"/>
                        </a:tabLst>
                      </a:pPr>
                      <a:r>
                        <a:rPr lang="en-GB" sz="165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Reviews</a:t>
                      </a:r>
                    </a:p>
                    <a:p>
                      <a:pPr marL="342900" marR="0" lvl="0" indent="-342900" algn="l">
                        <a:lnSpc>
                          <a:spcPct val="150000"/>
                        </a:lnSpc>
                        <a:spcBef>
                          <a:spcPts val="0"/>
                        </a:spcBef>
                        <a:spcAft>
                          <a:spcPts val="0"/>
                        </a:spcAft>
                        <a:buFont typeface="Wingdings" panose="05000000000000000000" pitchFamily="2" charset="2"/>
                        <a:buChar char=""/>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l">
                        <a:lnSpc>
                          <a:spcPct val="150000"/>
                        </a:lnSpc>
                        <a:spcBef>
                          <a:spcPts val="0"/>
                        </a:spcBef>
                        <a:spcAft>
                          <a:spcPts val="0"/>
                        </a:spcAft>
                        <a:buFont typeface="Wingdings" panose="05000000000000000000" pitchFamily="2" charset="2"/>
                        <a:buChar char=""/>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q"/>
                        <a:tabLst>
                          <a:tab pos="457200" algn="l"/>
                        </a:tabLst>
                      </a:pPr>
                      <a:r>
                        <a:rPr lang="en-GB" sz="165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Performance</a:t>
                      </a:r>
                      <a:endParaRPr lang="en-US" sz="165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
                        <a:tabLst>
                          <a:tab pos="457200" algn="l"/>
                        </a:tabLst>
                        <a:defRPr/>
                      </a:pPr>
                      <a:r>
                        <a:rPr lang="en-GB" sz="1650" dirty="0">
                          <a:effectLst/>
                          <a:latin typeface="Times New Roman" panose="02020603050405020304" pitchFamily="18" charset="0"/>
                          <a:cs typeface="Times New Roman" panose="02020603050405020304" pitchFamily="18" charset="0"/>
                        </a:rPr>
                        <a:t>Problems with the quality, size or colour.</a:t>
                      </a:r>
                    </a:p>
                    <a:p>
                      <a:pPr marL="285750" marR="0" lvl="0" indent="-285750" algn="l">
                        <a:lnSpc>
                          <a:spcPct val="150000"/>
                        </a:lnSpc>
                        <a:spcBef>
                          <a:spcPts val="0"/>
                        </a:spcBef>
                        <a:spcAft>
                          <a:spcPts val="0"/>
                        </a:spcAft>
                        <a:buFont typeface="Arial" panose="020B0604020202020204" pitchFamily="34" charset="0"/>
                        <a:buChar char="•"/>
                        <a:tabLst>
                          <a:tab pos="457200" algn="l"/>
                        </a:tabLst>
                      </a:pPr>
                      <a:endParaRPr lang="en-US"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Arial" panose="020B0604020202020204" pitchFamily="34" charset="0"/>
                        <a:buNone/>
                        <a:tabLst>
                          <a:tab pos="457200" algn="l"/>
                        </a:tabLst>
                      </a:pPr>
                      <a:endParaRPr lang="en-US"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
                        <a:tabLst>
                          <a:tab pos="457200" algn="l"/>
                        </a:tabLst>
                        <a:defRPr/>
                      </a:pPr>
                      <a:r>
                        <a:rPr lang="en-GB" sz="1650" dirty="0">
                          <a:effectLst/>
                          <a:latin typeface="Times New Roman" panose="02020603050405020304" pitchFamily="18" charset="0"/>
                          <a:cs typeface="Times New Roman" panose="02020603050405020304" pitchFamily="18" charset="0"/>
                        </a:rPr>
                        <a:t>The reviews from the other clients.</a:t>
                      </a:r>
                    </a:p>
                    <a:p>
                      <a:pPr marL="285750" marR="0" lvl="0" indent="-285750" algn="l">
                        <a:lnSpc>
                          <a:spcPct val="150000"/>
                        </a:lnSpc>
                        <a:spcBef>
                          <a:spcPts val="0"/>
                        </a:spcBef>
                        <a:spcAft>
                          <a:spcPts val="0"/>
                        </a:spcAft>
                        <a:buFont typeface="Arial" panose="020B0604020202020204" pitchFamily="34" charset="0"/>
                        <a:buChar char="•"/>
                        <a:tabLst>
                          <a:tab pos="457200" algn="l"/>
                        </a:tabLst>
                      </a:pPr>
                      <a:endParaRPr lang="en-US"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Arial" panose="020B0604020202020204" pitchFamily="34" charset="0"/>
                        <a:buNone/>
                        <a:tabLst>
                          <a:tab pos="457200" algn="l"/>
                        </a:tabLst>
                      </a:pPr>
                      <a:endParaRPr lang="en-US"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a:lnSpc>
                          <a:spcPct val="150000"/>
                        </a:lnSpc>
                        <a:spcBef>
                          <a:spcPts val="0"/>
                        </a:spcBef>
                        <a:spcAft>
                          <a:spcPts val="0"/>
                        </a:spcAft>
                        <a:buFont typeface="Arial" panose="020B0604020202020204" pitchFamily="34" charset="0"/>
                        <a:buNone/>
                        <a:tabLst>
                          <a:tab pos="457200" algn="l"/>
                        </a:tabLst>
                      </a:pPr>
                      <a:endParaRPr lang="en-US"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
                        <a:tabLst>
                          <a:tab pos="457200" algn="l"/>
                        </a:tabLst>
                        <a:defRPr/>
                      </a:pPr>
                      <a:r>
                        <a:rPr lang="en-US" sz="1650" dirty="0">
                          <a:effectLst/>
                          <a:latin typeface="Times New Roman" panose="02020603050405020304" pitchFamily="18" charset="0"/>
                          <a:cs typeface="Times New Roman" panose="02020603050405020304" pitchFamily="18" charset="0"/>
                        </a:rPr>
                        <a:t>High performance</a:t>
                      </a:r>
                      <a:endParaRPr lang="en-US" sz="165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4925" marR="34925" marT="34925" marB="34925"/>
                </a:tc>
                <a:tc>
                  <a:txBody>
                    <a:bodyPr/>
                    <a:lstStyle/>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kern="1200" dirty="0">
                          <a:solidFill>
                            <a:schemeClr val="dk1"/>
                          </a:solidFill>
                          <a:effectLst/>
                          <a:latin typeface="Times New Roman" panose="02020603050405020304" pitchFamily="18" charset="0"/>
                          <a:ea typeface="+mn-ea"/>
                          <a:cs typeface="Times New Roman" panose="02020603050405020304" pitchFamily="18" charset="0"/>
                        </a:rPr>
                        <a:t>Reduce the</a:t>
                      </a:r>
                      <a:r>
                        <a:rPr lang="en-GB" sz="1650" kern="1200" baseline="0" dirty="0">
                          <a:solidFill>
                            <a:schemeClr val="dk1"/>
                          </a:solidFill>
                          <a:effectLst/>
                          <a:latin typeface="Times New Roman" panose="02020603050405020304" pitchFamily="18" charset="0"/>
                          <a:ea typeface="+mn-ea"/>
                          <a:cs typeface="Times New Roman" panose="02020603050405020304" pitchFamily="18" charset="0"/>
                        </a:rPr>
                        <a:t> costs for claims.</a:t>
                      </a: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US" sz="1650" dirty="0">
                          <a:effectLst/>
                          <a:latin typeface="Times New Roman" panose="02020603050405020304" pitchFamily="18" charset="0"/>
                          <a:cs typeface="Times New Roman" panose="02020603050405020304" pitchFamily="18" charset="0"/>
                        </a:rPr>
                        <a:t>You can see the product through your eyes.</a:t>
                      </a:r>
                    </a:p>
                    <a:p>
                      <a:pPr marL="0" marR="0" lvl="0" indent="0" algn="l">
                        <a:lnSpc>
                          <a:spcPct val="150000"/>
                        </a:lnSpc>
                        <a:spcBef>
                          <a:spcPts val="0"/>
                        </a:spcBef>
                        <a:spcAft>
                          <a:spcPts val="0"/>
                        </a:spcAft>
                        <a:buFont typeface="Wingdings" panose="05000000000000000000" pitchFamily="2" charset="2"/>
                        <a:buNone/>
                        <a:tabLst>
                          <a:tab pos="457200" algn="l"/>
                        </a:tabLst>
                      </a:pPr>
                      <a:endParaRPr lang="en-US" sz="1650" dirty="0">
                        <a:effectLst/>
                        <a:latin typeface="Times New Roman" panose="02020603050405020304" pitchFamily="18" charset="0"/>
                        <a:cs typeface="Times New Roman" panose="02020603050405020304" pitchFamily="18" charset="0"/>
                      </a:endParaRPr>
                    </a:p>
                    <a:p>
                      <a:pPr marL="0" marR="0" lvl="0" indent="0" algn="l">
                        <a:lnSpc>
                          <a:spcPct val="150000"/>
                        </a:lnSpc>
                        <a:spcBef>
                          <a:spcPts val="0"/>
                        </a:spcBef>
                        <a:spcAft>
                          <a:spcPts val="0"/>
                        </a:spcAft>
                        <a:buFont typeface="Wingdings" panose="05000000000000000000" pitchFamily="2" charset="2"/>
                        <a:buNone/>
                        <a:tabLst>
                          <a:tab pos="457200" algn="l"/>
                        </a:tabLst>
                      </a:pPr>
                      <a:endParaRPr lang="en-US" sz="1650" dirty="0">
                        <a:effectLst/>
                        <a:latin typeface="Times New Roman" panose="02020603050405020304" pitchFamily="18" charset="0"/>
                        <a:cs typeface="Times New Roman" panose="02020603050405020304" pitchFamily="18" charset="0"/>
                      </a:endParaRPr>
                    </a:p>
                    <a:p>
                      <a:pPr marL="285750" marR="0" lvl="0" indent="-285750" algn="l" defTabSz="457200" rtl="0" eaLnBrk="1" fontAlgn="auto" latinLnBrk="0" hangingPunct="1">
                        <a:lnSpc>
                          <a:spcPct val="150000"/>
                        </a:lnSpc>
                        <a:spcBef>
                          <a:spcPts val="0"/>
                        </a:spcBef>
                        <a:spcAft>
                          <a:spcPts val="0"/>
                        </a:spcAft>
                        <a:buClrTx/>
                        <a:buSzTx/>
                        <a:buFont typeface="Wingdings" panose="05000000000000000000" pitchFamily="2" charset="2"/>
                        <a:buChar char="§"/>
                        <a:tabLst>
                          <a:tab pos="457200" algn="l"/>
                        </a:tabLst>
                        <a:defRPr/>
                      </a:pPr>
                      <a:r>
                        <a:rPr lang="en-GB" sz="1650" dirty="0">
                          <a:effectLst/>
                          <a:latin typeface="Times New Roman" panose="02020603050405020304" pitchFamily="18" charset="0"/>
                          <a:cs typeface="Times New Roman" panose="02020603050405020304" pitchFamily="18" charset="0"/>
                        </a:rPr>
                        <a:t>Good performance</a:t>
                      </a:r>
                    </a:p>
                  </a:txBody>
                  <a:tcPr marL="34925" marR="34925" marT="34925" marB="34925"/>
                </a:tc>
                <a:tc>
                  <a:txBody>
                    <a:bodyPr/>
                    <a:lstStyle/>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May have differences between reality and website. Increasing risk of buying and returning.</a:t>
                      </a: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Feedbacks from the previous clients are important for taking a decision.</a:t>
                      </a: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kern="1200" dirty="0">
                          <a:solidFill>
                            <a:schemeClr val="dk1"/>
                          </a:solidFill>
                          <a:effectLst/>
                          <a:latin typeface="Times New Roman" panose="02020603050405020304" pitchFamily="18" charset="0"/>
                          <a:ea typeface="+mn-ea"/>
                          <a:cs typeface="Times New Roman" panose="02020603050405020304" pitchFamily="18" charset="0"/>
                        </a:rPr>
                        <a:t>Great number of customers worldwide and the well-planned organisational structure that ensures the smooth running of their processes. </a:t>
                      </a:r>
                      <a:endParaRPr lang="en-GB" sz="1650" dirty="0">
                        <a:effectLst/>
                        <a:latin typeface="Times New Roman" panose="02020603050405020304" pitchFamily="18" charset="0"/>
                        <a:cs typeface="Times New Roman" panose="02020603050405020304" pitchFamily="18" charset="0"/>
                      </a:endParaRPr>
                    </a:p>
                  </a:txBody>
                  <a:tcPr marL="34925" marR="34925" marT="34925" marB="34925"/>
                </a:tc>
                <a:tc>
                  <a:txBody>
                    <a:bodyPr/>
                    <a:lstStyle/>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Opportunity for real viewing. Decreasing risk of buying and returning.</a:t>
                      </a: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When the product is touchable, the problems with cost of claims are decreasing.</a:t>
                      </a:r>
                    </a:p>
                    <a:p>
                      <a:pPr marL="0" marR="0" lvl="0" indent="0" algn="l">
                        <a:lnSpc>
                          <a:spcPct val="150000"/>
                        </a:lnSpc>
                        <a:spcBef>
                          <a:spcPts val="0"/>
                        </a:spcBef>
                        <a:spcAft>
                          <a:spcPts val="0"/>
                        </a:spcAft>
                        <a:buFont typeface="Wingdings" panose="05000000000000000000" pitchFamily="2" charset="2"/>
                        <a:buNone/>
                        <a:tabLst>
                          <a:tab pos="457200" algn="l"/>
                        </a:tabLst>
                      </a:pPr>
                      <a:endParaRPr lang="en-GB" sz="1650" dirty="0">
                        <a:effectLst/>
                        <a:latin typeface="Times New Roman" panose="02020603050405020304" pitchFamily="18" charset="0"/>
                        <a:cs typeface="Times New Roman" panose="02020603050405020304" pitchFamily="18" charset="0"/>
                      </a:endParaRPr>
                    </a:p>
                    <a:p>
                      <a:pPr marL="285750" marR="0" lvl="0" indent="-285750" algn="l">
                        <a:lnSpc>
                          <a:spcPct val="150000"/>
                        </a:lnSpc>
                        <a:spcBef>
                          <a:spcPts val="0"/>
                        </a:spcBef>
                        <a:spcAft>
                          <a:spcPts val="0"/>
                        </a:spcAft>
                        <a:buFont typeface="Wingdings" panose="05000000000000000000" pitchFamily="2" charset="2"/>
                        <a:buChar char="§"/>
                        <a:tabLst>
                          <a:tab pos="457200" algn="l"/>
                        </a:tabLst>
                      </a:pPr>
                      <a:r>
                        <a:rPr lang="en-GB" sz="1650" dirty="0">
                          <a:effectLst/>
                          <a:latin typeface="Times New Roman" panose="02020603050405020304" pitchFamily="18" charset="0"/>
                          <a:cs typeface="Times New Roman" panose="02020603050405020304" pitchFamily="18" charset="0"/>
                        </a:rPr>
                        <a:t>Goods are selected based on the local customers’ preferences and</a:t>
                      </a:r>
                      <a:r>
                        <a:rPr lang="en-GB" sz="1650" baseline="0" dirty="0">
                          <a:effectLst/>
                          <a:latin typeface="Times New Roman" panose="02020603050405020304" pitchFamily="18" charset="0"/>
                          <a:cs typeface="Times New Roman" panose="02020603050405020304" pitchFamily="18" charset="0"/>
                        </a:rPr>
                        <a:t> flexible approach to problems solving.</a:t>
                      </a:r>
                      <a:endParaRPr lang="en-GB" sz="1650" dirty="0">
                        <a:effectLst/>
                        <a:latin typeface="Times New Roman" panose="02020603050405020304" pitchFamily="18" charset="0"/>
                        <a:cs typeface="Times New Roman" panose="02020603050405020304" pitchFamily="18" charset="0"/>
                      </a:endParaRPr>
                    </a:p>
                  </a:txBody>
                  <a:tcPr marL="34925" marR="34925" marT="34925" marB="34925"/>
                </a:tc>
                <a:extLst>
                  <a:ext uri="{0D108BD9-81ED-4DB2-BD59-A6C34878D82A}">
                    <a16:rowId xmlns:a16="http://schemas.microsoft.com/office/drawing/2014/main" val="108119183"/>
                  </a:ext>
                </a:extLst>
              </a:tr>
            </a:tbl>
          </a:graphicData>
        </a:graphic>
      </p:graphicFrame>
      <p:sp>
        <p:nvSpPr>
          <p:cNvPr id="6" name="TextBox 5">
            <a:extLst>
              <a:ext uri="{FF2B5EF4-FFF2-40B4-BE49-F238E27FC236}">
                <a16:creationId xmlns:a16="http://schemas.microsoft.com/office/drawing/2014/main" id="{139A6FA9-7E4C-4DAF-BB36-5EFAD78DAD39}"/>
              </a:ext>
            </a:extLst>
          </p:cNvPr>
          <p:cNvSpPr txBox="1"/>
          <p:nvPr/>
        </p:nvSpPr>
        <p:spPr>
          <a:xfrm>
            <a:off x="10283300" y="6488668"/>
            <a:ext cx="21572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(Ben,2020)</a:t>
            </a:r>
          </a:p>
        </p:txBody>
      </p:sp>
    </p:spTree>
    <p:extLst>
      <p:ext uri="{BB962C8B-B14F-4D97-AF65-F5344CB8AC3E}">
        <p14:creationId xmlns:p14="http://schemas.microsoft.com/office/powerpoint/2010/main" val="3658950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1000"/>
                                        <p:tgtEl>
                                          <p:spTgt spid="5"/>
                                        </p:tgtEl>
                                      </p:cBhvr>
                                    </p:animEffect>
                                  </p:childTnLst>
                                </p:cTn>
                              </p:par>
                            </p:childTnLst>
                          </p:cTn>
                        </p:par>
                        <p:par>
                          <p:cTn id="8" fill="hold">
                            <p:stCondLst>
                              <p:cond delay="1000"/>
                            </p:stCondLst>
                            <p:childTnLst>
                              <p:par>
                                <p:cTn id="9" presetID="6" presetClass="entr" presetSubtype="16"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53783" y="1380068"/>
            <a:ext cx="4978303" cy="2616199"/>
          </a:xfrm>
        </p:spPr>
        <p:txBody>
          <a:bodyPr>
            <a:normAutofit/>
          </a:bodyPr>
          <a:lstStyle/>
          <a:p>
            <a:pPr>
              <a:lnSpc>
                <a:spcPct val="90000"/>
              </a:lnSpc>
            </a:pPr>
            <a:r>
              <a:rPr lang="en-US" sz="2900" dirty="0">
                <a:latin typeface="Calibri" charset="0"/>
                <a:ea typeface="Calibri" charset="0"/>
                <a:cs typeface="Calibri" charset="0"/>
              </a:rPr>
              <a:t>Discuss different tasks and skills that management team of Amazon at Bluewater Amazon store can apply to bring operational effectiveness</a:t>
            </a:r>
          </a:p>
        </p:txBody>
      </p:sp>
      <p:sp>
        <p:nvSpPr>
          <p:cNvPr id="54" name="Rounded Rectangle 6">
            <a:extLst>
              <a:ext uri="{FF2B5EF4-FFF2-40B4-BE49-F238E27FC236}">
                <a16:creationId xmlns:a16="http://schemas.microsoft.com/office/drawing/2014/main" id="{FE7077A0-316E-4437-8098-7871335C5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4"/>
          <a:srcRect t="2494" r="-1" b="-1"/>
          <a:stretch/>
        </p:blipFill>
        <p:spPr>
          <a:xfrm>
            <a:off x="8044399" y="1011765"/>
            <a:ext cx="2999993" cy="2191058"/>
          </a:xfrm>
          <a:prstGeom prst="rect">
            <a:avLst/>
          </a:prstGeom>
        </p:spPr>
      </p:pic>
      <p:pic>
        <p:nvPicPr>
          <p:cNvPr id="4" name="Picture 3"/>
          <p:cNvPicPr>
            <a:picLocks noChangeAspect="1"/>
          </p:cNvPicPr>
          <p:nvPr/>
        </p:nvPicPr>
        <p:blipFill rotWithShape="1">
          <a:blip r:embed="rId5"/>
          <a:srcRect l="16991" r="10611"/>
          <a:stretch/>
        </p:blipFill>
        <p:spPr>
          <a:xfrm>
            <a:off x="8352517" y="3367415"/>
            <a:ext cx="2383757" cy="2191058"/>
          </a:xfrm>
          <a:prstGeom prst="rect">
            <a:avLst/>
          </a:prstGeom>
        </p:spPr>
      </p:pic>
    </p:spTree>
    <p:extLst>
      <p:ext uri="{BB962C8B-B14F-4D97-AF65-F5344CB8AC3E}">
        <p14:creationId xmlns:p14="http://schemas.microsoft.com/office/powerpoint/2010/main" val="3439800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53645" y="254000"/>
            <a:ext cx="10018713" cy="1752599"/>
          </a:xfrm>
        </p:spPr>
        <p:txBody>
          <a:bodyPr>
            <a:normAutofit/>
          </a:bodyPr>
          <a:lstStyle/>
          <a:p>
            <a:r>
              <a:rPr lang="en-US" dirty="0"/>
              <a:t>Skills Required For Operational Effectiveness in Amazon’s store </a:t>
            </a:r>
          </a:p>
        </p:txBody>
      </p:sp>
      <p:pic>
        <p:nvPicPr>
          <p:cNvPr id="5" name="Picture 4"/>
          <p:cNvPicPr>
            <a:picLocks noChangeAspect="1"/>
          </p:cNvPicPr>
          <p:nvPr/>
        </p:nvPicPr>
        <p:blipFill>
          <a:blip r:embed="rId4"/>
          <a:stretch>
            <a:fillRect/>
          </a:stretch>
        </p:blipFill>
        <p:spPr>
          <a:xfrm>
            <a:off x="1484311" y="3145708"/>
            <a:ext cx="3102969" cy="231529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p:cNvSpPr>
            <a:spLocks noGrp="1"/>
          </p:cNvSpPr>
          <p:nvPr>
            <p:ph idx="1"/>
          </p:nvPr>
        </p:nvSpPr>
        <p:spPr>
          <a:xfrm>
            <a:off x="5143272" y="2616201"/>
            <a:ext cx="6361398" cy="3533899"/>
          </a:xfrm>
        </p:spPr>
        <p:txBody>
          <a:bodyPr anchor="t">
            <a:normAutofit/>
          </a:bodyPr>
          <a:lstStyle/>
          <a:p>
            <a:r>
              <a:rPr lang="en-US" sz="3000" dirty="0">
                <a:latin typeface="Calibri" charset="0"/>
                <a:ea typeface="Calibri" charset="0"/>
                <a:cs typeface="Calibri" charset="0"/>
              </a:rPr>
              <a:t>Customer Service Skills</a:t>
            </a:r>
          </a:p>
          <a:p>
            <a:r>
              <a:rPr lang="en-US" sz="3000" dirty="0">
                <a:latin typeface="Calibri" charset="0"/>
                <a:ea typeface="Calibri" charset="0"/>
                <a:cs typeface="Calibri" charset="0"/>
              </a:rPr>
              <a:t>Work on Budgets </a:t>
            </a:r>
          </a:p>
          <a:p>
            <a:r>
              <a:rPr lang="en-US" sz="3000" dirty="0">
                <a:latin typeface="Calibri" charset="0"/>
                <a:ea typeface="Calibri" charset="0"/>
                <a:cs typeface="Calibri" charset="0"/>
              </a:rPr>
              <a:t>Product knowledge</a:t>
            </a:r>
          </a:p>
          <a:p>
            <a:r>
              <a:rPr lang="en-US" sz="3000" dirty="0">
                <a:latin typeface="Calibri" charset="0"/>
                <a:ea typeface="Calibri" charset="0"/>
                <a:cs typeface="Calibri" charset="0"/>
              </a:rPr>
              <a:t>Risk Analysis </a:t>
            </a:r>
          </a:p>
          <a:p>
            <a:r>
              <a:rPr lang="en-US" sz="3000" dirty="0">
                <a:latin typeface="Calibri" charset="0"/>
                <a:ea typeface="Calibri" charset="0"/>
                <a:cs typeface="Calibri" charset="0"/>
              </a:rPr>
              <a:t>Strategic Planning </a:t>
            </a:r>
          </a:p>
          <a:p>
            <a:endParaRPr lang="en-US" dirty="0"/>
          </a:p>
          <a:p>
            <a:endParaRPr lang="en-US" dirty="0"/>
          </a:p>
        </p:txBody>
      </p:sp>
      <p:sp>
        <p:nvSpPr>
          <p:cNvPr id="4" name="TextBox 3"/>
          <p:cNvSpPr txBox="1"/>
          <p:nvPr/>
        </p:nvSpPr>
        <p:spPr>
          <a:xfrm>
            <a:off x="9608663" y="6234668"/>
            <a:ext cx="2397071" cy="369332"/>
          </a:xfrm>
          <a:prstGeom prst="rect">
            <a:avLst/>
          </a:prstGeom>
          <a:noFill/>
        </p:spPr>
        <p:txBody>
          <a:bodyPr wrap="square" rtlCol="0">
            <a:spAutoFit/>
          </a:bodyPr>
          <a:lstStyle/>
          <a:p>
            <a:pPr>
              <a:spcAft>
                <a:spcPts val="600"/>
              </a:spcAft>
            </a:pPr>
            <a:r>
              <a:rPr lang="en-US" dirty="0">
                <a:latin typeface="Calibri" charset="0"/>
                <a:ea typeface="Calibri" charset="0"/>
                <a:cs typeface="Calibri" charset="0"/>
              </a:rPr>
              <a:t>Source: (Indeed, 2021)</a:t>
            </a:r>
          </a:p>
        </p:txBody>
      </p:sp>
    </p:spTree>
    <p:extLst>
      <p:ext uri="{BB962C8B-B14F-4D97-AF65-F5344CB8AC3E}">
        <p14:creationId xmlns:p14="http://schemas.microsoft.com/office/powerpoint/2010/main" val="8493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68977" y="-151753"/>
            <a:ext cx="10018713" cy="1752599"/>
          </a:xfrm>
        </p:spPr>
        <p:txBody>
          <a:bodyPr>
            <a:normAutofit/>
          </a:bodyPr>
          <a:lstStyle/>
          <a:p>
            <a:r>
              <a:rPr lang="en-US" dirty="0"/>
              <a:t>Tasks that could help operational effectiveness in Amazon Store</a:t>
            </a:r>
          </a:p>
        </p:txBody>
      </p:sp>
      <p:pic>
        <p:nvPicPr>
          <p:cNvPr id="4" name="Picture 3"/>
          <p:cNvPicPr>
            <a:picLocks noChangeAspect="1"/>
          </p:cNvPicPr>
          <p:nvPr/>
        </p:nvPicPr>
        <p:blipFill>
          <a:blip r:embed="rId4"/>
          <a:stretch>
            <a:fillRect/>
          </a:stretch>
        </p:blipFill>
        <p:spPr>
          <a:xfrm>
            <a:off x="7912012" y="2197099"/>
            <a:ext cx="3187348" cy="294216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p:cNvSpPr>
            <a:spLocks noGrp="1"/>
          </p:cNvSpPr>
          <p:nvPr>
            <p:ph idx="1"/>
          </p:nvPr>
        </p:nvSpPr>
        <p:spPr>
          <a:xfrm>
            <a:off x="1910725" y="2197099"/>
            <a:ext cx="5486687" cy="3124201"/>
          </a:xfrm>
        </p:spPr>
        <p:txBody>
          <a:bodyPr anchor="t">
            <a:noAutofit/>
          </a:bodyPr>
          <a:lstStyle/>
          <a:p>
            <a:r>
              <a:rPr lang="en-US" sz="2800" dirty="0"/>
              <a:t>Train employees about the products as they are being updated regularly (</a:t>
            </a:r>
            <a:r>
              <a:rPr lang="en-US" sz="2800" dirty="0">
                <a:latin typeface="Calibri" charset="0"/>
                <a:ea typeface="Calibri" charset="0"/>
                <a:cs typeface="Calibri" charset="0"/>
              </a:rPr>
              <a:t>The Guardian, 2021)</a:t>
            </a:r>
          </a:p>
          <a:p>
            <a:r>
              <a:rPr lang="en-US" sz="2800" dirty="0"/>
              <a:t>Continual Improvement</a:t>
            </a:r>
          </a:p>
          <a:p>
            <a:r>
              <a:rPr lang="en-US" sz="2800" dirty="0"/>
              <a:t>Measure Performance</a:t>
            </a:r>
          </a:p>
          <a:p>
            <a:r>
              <a:rPr lang="en-US" sz="2800" dirty="0"/>
              <a:t>Review performance</a:t>
            </a:r>
          </a:p>
          <a:p>
            <a:r>
              <a:rPr lang="en-US" sz="2800" dirty="0"/>
              <a:t>Team building</a:t>
            </a:r>
          </a:p>
        </p:txBody>
      </p:sp>
      <p:sp>
        <p:nvSpPr>
          <p:cNvPr id="5" name="TextBox 4"/>
          <p:cNvSpPr txBox="1"/>
          <p:nvPr/>
        </p:nvSpPr>
        <p:spPr>
          <a:xfrm>
            <a:off x="9237737" y="6211669"/>
            <a:ext cx="3187348" cy="646331"/>
          </a:xfrm>
          <a:prstGeom prst="rect">
            <a:avLst/>
          </a:prstGeom>
          <a:noFill/>
        </p:spPr>
        <p:txBody>
          <a:bodyPr wrap="square" rtlCol="0">
            <a:spAutoFit/>
          </a:bodyPr>
          <a:lstStyle/>
          <a:p>
            <a:r>
              <a:rPr lang="en-US" dirty="0">
                <a:latin typeface="Calibri" charset="0"/>
                <a:ea typeface="Calibri" charset="0"/>
                <a:cs typeface="Calibri" charset="0"/>
              </a:rPr>
              <a:t>Source: (StartingPoint,2021)</a:t>
            </a:r>
          </a:p>
          <a:p>
            <a:r>
              <a:rPr lang="en-US" dirty="0">
                <a:latin typeface="Calibri" charset="0"/>
                <a:ea typeface="Calibri" charset="0"/>
                <a:cs typeface="Calibri" charset="0"/>
              </a:rPr>
              <a:t>The Guardian,2021</a:t>
            </a:r>
          </a:p>
        </p:txBody>
      </p:sp>
    </p:spTree>
    <p:extLst>
      <p:ext uri="{BB962C8B-B14F-4D97-AF65-F5344CB8AC3E}">
        <p14:creationId xmlns:p14="http://schemas.microsoft.com/office/powerpoint/2010/main" val="195793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title"/>
          </p:nvPr>
        </p:nvSpPr>
        <p:spPr>
          <a:xfrm>
            <a:off x="2253785" y="1380068"/>
            <a:ext cx="4978303" cy="2616199"/>
          </a:xfrm>
        </p:spPr>
        <p:txBody>
          <a:bodyPr vert="horz" lIns="91440" tIns="45720" rIns="91440" bIns="45720" rtlCol="0" anchor="b">
            <a:noAutofit/>
          </a:bodyPr>
          <a:lstStyle/>
          <a:p>
            <a:pPr algn="r">
              <a:lnSpc>
                <a:spcPct val="90000"/>
              </a:lnSpc>
            </a:pPr>
            <a:r>
              <a:rPr lang="en-US" sz="2800" dirty="0">
                <a:latin typeface="Calibri" charset="0"/>
                <a:ea typeface="Calibri" charset="0"/>
                <a:cs typeface="Calibri" charset="0"/>
              </a:rPr>
              <a:t>Evaluate how management team of Amazon at Bluewater Amazon Store can influence and motivate non-management staff members to improve their overall performance</a:t>
            </a:r>
          </a:p>
        </p:txBody>
      </p:sp>
      <p:sp>
        <p:nvSpPr>
          <p:cNvPr id="17"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4"/>
          <a:stretch>
            <a:fillRect/>
          </a:stretch>
        </p:blipFill>
        <p:spPr>
          <a:xfrm>
            <a:off x="7874478" y="865294"/>
            <a:ext cx="3341190" cy="19128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6" name="Picture 15"/>
          <p:cNvPicPr>
            <a:picLocks noChangeAspect="1"/>
          </p:cNvPicPr>
          <p:nvPr/>
        </p:nvPicPr>
        <p:blipFill>
          <a:blip r:embed="rId5"/>
          <a:stretch>
            <a:fillRect/>
          </a:stretch>
        </p:blipFill>
        <p:spPr>
          <a:xfrm>
            <a:off x="8143969" y="3429000"/>
            <a:ext cx="2800035" cy="1862137"/>
          </a:xfrm>
          <a:prstGeom prst="rect">
            <a:avLst/>
          </a:prstGeom>
          <a:ln>
            <a:noFill/>
          </a:ln>
          <a:effectLst>
            <a:softEdge rad="112500"/>
          </a:effectLst>
        </p:spPr>
      </p:pic>
    </p:spTree>
    <p:extLst>
      <p:ext uri="{BB962C8B-B14F-4D97-AF65-F5344CB8AC3E}">
        <p14:creationId xmlns:p14="http://schemas.microsoft.com/office/powerpoint/2010/main" val="405561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5312" y="67734"/>
            <a:ext cx="5747778" cy="1752599"/>
          </a:xfrm>
        </p:spPr>
        <p:txBody>
          <a:bodyPr>
            <a:normAutofit fontScale="90000"/>
          </a:bodyPr>
          <a:lstStyle/>
          <a:p>
            <a:r>
              <a:rPr lang="en-US" dirty="0"/>
              <a:t>Skills used to be a good manager and influencer for Amazon’s store employees</a:t>
            </a:r>
          </a:p>
        </p:txBody>
      </p:sp>
      <p:sp>
        <p:nvSpPr>
          <p:cNvPr id="3" name="Content Placeholder 2"/>
          <p:cNvSpPr>
            <a:spLocks noGrp="1"/>
          </p:cNvSpPr>
          <p:nvPr>
            <p:ph idx="1"/>
          </p:nvPr>
        </p:nvSpPr>
        <p:spPr>
          <a:xfrm>
            <a:off x="1416577" y="2132692"/>
            <a:ext cx="6389490" cy="3920068"/>
          </a:xfrm>
        </p:spPr>
        <p:txBody>
          <a:bodyPr>
            <a:noAutofit/>
          </a:bodyPr>
          <a:lstStyle/>
          <a:p>
            <a:r>
              <a:rPr lang="en-US" sz="2800" dirty="0"/>
              <a:t>Giving an example to the team members</a:t>
            </a:r>
          </a:p>
          <a:p>
            <a:r>
              <a:rPr lang="en-US" sz="2800" dirty="0"/>
              <a:t>Provide positive workspace</a:t>
            </a:r>
          </a:p>
          <a:p>
            <a:r>
              <a:rPr lang="en-US" sz="2800" dirty="0"/>
              <a:t>Communicate with the team members</a:t>
            </a:r>
          </a:p>
          <a:p>
            <a:r>
              <a:rPr lang="en-US" sz="2800" dirty="0"/>
              <a:t>Encourage the team </a:t>
            </a:r>
          </a:p>
          <a:p>
            <a:r>
              <a:rPr lang="en-US" sz="2800" dirty="0"/>
              <a:t>Be open to changes and suggestions</a:t>
            </a:r>
          </a:p>
        </p:txBody>
      </p:sp>
      <p:pic>
        <p:nvPicPr>
          <p:cNvPr id="6" name="Picture 5"/>
          <p:cNvPicPr>
            <a:picLocks noChangeAspect="1"/>
          </p:cNvPicPr>
          <p:nvPr/>
        </p:nvPicPr>
        <p:blipFill>
          <a:blip r:embed="rId3"/>
          <a:stretch>
            <a:fillRect/>
          </a:stretch>
        </p:blipFill>
        <p:spPr>
          <a:xfrm>
            <a:off x="7873801" y="1250715"/>
            <a:ext cx="3341190" cy="1713157"/>
          </a:xfrm>
          <a:prstGeom prst="rect">
            <a:avLst/>
          </a:prstGeom>
          <a:ln>
            <a:noFill/>
          </a:ln>
          <a:effectLst>
            <a:outerShdw blurRad="190500" algn="tl" rotWithShape="0">
              <a:srgbClr val="000000">
                <a:alpha val="70000"/>
              </a:srgbClr>
            </a:outerShdw>
          </a:effectLst>
        </p:spPr>
      </p:pic>
      <p:pic>
        <p:nvPicPr>
          <p:cNvPr id="5" name="Picture 4"/>
          <p:cNvPicPr>
            <a:picLocks noChangeAspect="1"/>
          </p:cNvPicPr>
          <p:nvPr/>
        </p:nvPicPr>
        <p:blipFill>
          <a:blip r:embed="rId4"/>
          <a:stretch>
            <a:fillRect/>
          </a:stretch>
        </p:blipFill>
        <p:spPr>
          <a:xfrm>
            <a:off x="7873801" y="3753912"/>
            <a:ext cx="3341190" cy="1418063"/>
          </a:xfrm>
          <a:prstGeom prst="rect">
            <a:avLst/>
          </a:prstGeom>
          <a:ln>
            <a:noFill/>
          </a:ln>
          <a:effectLst>
            <a:outerShdw blurRad="190500" algn="tl" rotWithShape="0">
              <a:srgbClr val="000000">
                <a:alpha val="70000"/>
              </a:srgbClr>
            </a:outerShdw>
          </a:effectLst>
        </p:spPr>
      </p:pic>
      <p:sp>
        <p:nvSpPr>
          <p:cNvPr id="4" name="TextBox 3"/>
          <p:cNvSpPr txBox="1"/>
          <p:nvPr/>
        </p:nvSpPr>
        <p:spPr>
          <a:xfrm>
            <a:off x="9758150" y="6414068"/>
            <a:ext cx="2913682" cy="369332"/>
          </a:xfrm>
          <a:prstGeom prst="rect">
            <a:avLst/>
          </a:prstGeom>
          <a:noFill/>
        </p:spPr>
        <p:txBody>
          <a:bodyPr wrap="square" rtlCol="0">
            <a:spAutoFit/>
          </a:bodyPr>
          <a:lstStyle/>
          <a:p>
            <a:pPr>
              <a:spcAft>
                <a:spcPts val="600"/>
              </a:spcAft>
            </a:pPr>
            <a:r>
              <a:rPr lang="en-US" dirty="0">
                <a:latin typeface="Calibri" charset="0"/>
                <a:ea typeface="Calibri" charset="0"/>
                <a:cs typeface="Calibri" charset="0"/>
              </a:rPr>
              <a:t>Source: (Indeed, 2021)</a:t>
            </a:r>
          </a:p>
        </p:txBody>
      </p:sp>
    </p:spTree>
    <p:extLst>
      <p:ext uri="{BB962C8B-B14F-4D97-AF65-F5344CB8AC3E}">
        <p14:creationId xmlns:p14="http://schemas.microsoft.com/office/powerpoint/2010/main" val="1403599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52045" y="-8468"/>
            <a:ext cx="5747778" cy="1752599"/>
          </a:xfrm>
        </p:spPr>
        <p:txBody>
          <a:bodyPr>
            <a:normAutofit fontScale="90000"/>
          </a:bodyPr>
          <a:lstStyle/>
          <a:p>
            <a:r>
              <a:rPr lang="en-US" dirty="0"/>
              <a:t>Ways that influence </a:t>
            </a:r>
            <a:r>
              <a:rPr lang="en-US" dirty="0">
                <a:latin typeface="Calibri" charset="0"/>
                <a:ea typeface="Calibri" charset="0"/>
                <a:cs typeface="Calibri" charset="0"/>
              </a:rPr>
              <a:t>the Amazon store’s Team</a:t>
            </a:r>
            <a:r>
              <a:rPr lang="en-US" dirty="0"/>
              <a:t> to achieve </a:t>
            </a:r>
          </a:p>
        </p:txBody>
      </p:sp>
      <p:sp>
        <p:nvSpPr>
          <p:cNvPr id="3" name="Content Placeholder 2"/>
          <p:cNvSpPr>
            <a:spLocks noGrp="1"/>
          </p:cNvSpPr>
          <p:nvPr>
            <p:ph idx="1"/>
          </p:nvPr>
        </p:nvSpPr>
        <p:spPr>
          <a:xfrm>
            <a:off x="1273423" y="2506135"/>
            <a:ext cx="6305021" cy="4086304"/>
          </a:xfrm>
        </p:spPr>
        <p:txBody>
          <a:bodyPr>
            <a:normAutofit fontScale="92500" lnSpcReduction="10000"/>
          </a:bodyPr>
          <a:lstStyle/>
          <a:p>
            <a:r>
              <a:rPr lang="en-US" sz="3000" dirty="0"/>
              <a:t>Make sure nobody overworks</a:t>
            </a:r>
          </a:p>
          <a:p>
            <a:r>
              <a:rPr lang="en-US" sz="3000" dirty="0"/>
              <a:t>Provide information on how to improve skills </a:t>
            </a:r>
          </a:p>
          <a:p>
            <a:r>
              <a:rPr lang="en-US" sz="3000" dirty="0"/>
              <a:t>Sit with employees for yearly review</a:t>
            </a:r>
          </a:p>
          <a:p>
            <a:r>
              <a:rPr lang="en-US" sz="3000" dirty="0"/>
              <a:t>Encourage people to perform better (Give Rewards) </a:t>
            </a:r>
          </a:p>
          <a:p>
            <a:r>
              <a:rPr lang="en-US" sz="3000" dirty="0"/>
              <a:t>Work motivational Trainings</a:t>
            </a:r>
          </a:p>
          <a:p>
            <a:r>
              <a:rPr lang="en-US" sz="3000" dirty="0"/>
              <a:t>Discount on Amazon products</a:t>
            </a:r>
          </a:p>
          <a:p>
            <a:endParaRPr lang="en-US" dirty="0"/>
          </a:p>
          <a:p>
            <a:endParaRPr lang="en-US" dirty="0"/>
          </a:p>
        </p:txBody>
      </p:sp>
      <p:pic>
        <p:nvPicPr>
          <p:cNvPr id="5" name="Picture 4"/>
          <p:cNvPicPr>
            <a:picLocks noChangeAspect="1"/>
          </p:cNvPicPr>
          <p:nvPr/>
        </p:nvPicPr>
        <p:blipFill>
          <a:blip r:embed="rId4"/>
          <a:stretch>
            <a:fillRect/>
          </a:stretch>
        </p:blipFill>
        <p:spPr>
          <a:xfrm>
            <a:off x="7578444" y="348414"/>
            <a:ext cx="3950079" cy="197503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4" name="Picture 3"/>
          <p:cNvPicPr>
            <a:picLocks noChangeAspect="1"/>
          </p:cNvPicPr>
          <p:nvPr/>
        </p:nvPicPr>
        <p:blipFill>
          <a:blip r:embed="rId5"/>
          <a:stretch>
            <a:fillRect/>
          </a:stretch>
        </p:blipFill>
        <p:spPr>
          <a:xfrm>
            <a:off x="7663009" y="4448981"/>
            <a:ext cx="3950079" cy="190777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947104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style.rotation</p:attrName>
                                        </p:attrNameLst>
                                      </p:cBhvr>
                                      <p:tavLst>
                                        <p:tav tm="0">
                                          <p:val>
                                            <p:fltVal val="720"/>
                                          </p:val>
                                        </p:tav>
                                        <p:tav tm="100000">
                                          <p:val>
                                            <p:fltVal val="0"/>
                                          </p:val>
                                        </p:tav>
                                      </p:tavLst>
                                    </p:anim>
                                    <p:anim calcmode="lin" valueType="num">
                                      <p:cBhvr>
                                        <p:cTn id="9" dur="2000" fill="hold"/>
                                        <p:tgtEl>
                                          <p:spTgt spid="5"/>
                                        </p:tgtEl>
                                        <p:attrNameLst>
                                          <p:attrName>ppt_h</p:attrName>
                                        </p:attrNameLst>
                                      </p:cBhvr>
                                      <p:tavLst>
                                        <p:tav tm="0">
                                          <p:val>
                                            <p:fltVal val="0"/>
                                          </p:val>
                                        </p:tav>
                                        <p:tav tm="100000">
                                          <p:val>
                                            <p:strVal val="#ppt_h"/>
                                          </p:val>
                                        </p:tav>
                                      </p:tavLst>
                                    </p:anim>
                                    <p:anim calcmode="lin" valueType="num">
                                      <p:cBhvr>
                                        <p:cTn id="10"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52"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Scale>
                                      <p:cBhvr>
                                        <p:cTn id="15"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6" dur="1000" decel="50000" fill="hold">
                                          <p:stCondLst>
                                            <p:cond delay="0"/>
                                          </p:stCondLst>
                                        </p:cTn>
                                        <p:tgtEl>
                                          <p:spTgt spid="4"/>
                                        </p:tgtEl>
                                        <p:attrNameLst>
                                          <p:attrName>ppt_x</p:attrName>
                                          <p:attrName>ppt_y</p:attrName>
                                        </p:attrNameLst>
                                      </p:cBhvr>
                                    </p:animMotion>
                                    <p:animEffect transition="in" filter="fade">
                                      <p:cBhvr>
                                        <p:cTn id="1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928428" y="4915332"/>
            <a:ext cx="7413623" cy="1155427"/>
          </a:xfrm>
        </p:spPr>
        <p:txBody>
          <a:bodyPr>
            <a:noAutofit/>
          </a:bodyPr>
          <a:lstStyle/>
          <a:p>
            <a:pPr>
              <a:lnSpc>
                <a:spcPct val="90000"/>
              </a:lnSpc>
            </a:pPr>
            <a:r>
              <a:rPr lang="en-US" sz="2800" dirty="0">
                <a:latin typeface="Calibri" charset="0"/>
                <a:ea typeface="Calibri" charset="0"/>
                <a:cs typeface="Calibri" charset="0"/>
              </a:rPr>
              <a:t>An analysis of internal and External f</a:t>
            </a:r>
            <a:r>
              <a:rPr lang="en-GB" sz="2800" dirty="0">
                <a:latin typeface="Calibri" charset="0"/>
                <a:ea typeface="Calibri" charset="0"/>
                <a:cs typeface="Calibri" charset="0"/>
              </a:rPr>
              <a:t>actors influencing individual and group behaviour and performance of the management team of Amazon at Bluewater Amazon Store</a:t>
            </a:r>
            <a:endParaRPr lang="en-US" sz="2800" dirty="0">
              <a:latin typeface="Calibri" charset="0"/>
              <a:ea typeface="Calibri" charset="0"/>
              <a:cs typeface="Calibri" charset="0"/>
            </a:endParaRPr>
          </a:p>
        </p:txBody>
      </p:sp>
      <p:sp>
        <p:nvSpPr>
          <p:cNvPr id="34" name="Rounded Rectangle 6">
            <a:extLst>
              <a:ext uri="{FF2B5EF4-FFF2-40B4-BE49-F238E27FC236}">
                <a16:creationId xmlns:a16="http://schemas.microsoft.com/office/drawing/2014/main" id="{EF3E1F0C-BCD9-491F-A435-D4A48FB43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139440"/>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t="23345" r="1" b="29569"/>
          <a:stretch/>
        </p:blipFill>
        <p:spPr>
          <a:xfrm>
            <a:off x="4161292" y="952500"/>
            <a:ext cx="6947896" cy="2453640"/>
          </a:xfrm>
          <a:prstGeom prst="rect">
            <a:avLst/>
          </a:prstGeom>
        </p:spPr>
      </p:pic>
    </p:spTree>
    <p:extLst>
      <p:ext uri="{BB962C8B-B14F-4D97-AF65-F5344CB8AC3E}">
        <p14:creationId xmlns:p14="http://schemas.microsoft.com/office/powerpoint/2010/main" val="1726265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srcRect l="35243" r="18395"/>
          <a:stretch/>
        </p:blipFill>
        <p:spPr>
          <a:xfrm>
            <a:off x="6832717" y="-15176"/>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p:cNvSpPr>
            <a:spLocks noGrp="1"/>
          </p:cNvSpPr>
          <p:nvPr>
            <p:ph type="title"/>
          </p:nvPr>
        </p:nvSpPr>
        <p:spPr>
          <a:xfrm>
            <a:off x="972080" y="685800"/>
            <a:ext cx="5260680" cy="1752599"/>
          </a:xfrm>
        </p:spPr>
        <p:txBody>
          <a:bodyPr>
            <a:normAutofit/>
          </a:bodyPr>
          <a:lstStyle/>
          <a:p>
            <a:pPr algn="l">
              <a:lnSpc>
                <a:spcPct val="90000"/>
              </a:lnSpc>
            </a:pPr>
            <a:r>
              <a:rPr lang="en-US" sz="3700" dirty="0"/>
              <a:t>Internal Factors Influencing Amazon’s store management team</a:t>
            </a:r>
          </a:p>
        </p:txBody>
      </p:sp>
      <p:sp>
        <p:nvSpPr>
          <p:cNvPr id="3" name="Content Placeholder 2"/>
          <p:cNvSpPr>
            <a:spLocks noGrp="1"/>
          </p:cNvSpPr>
          <p:nvPr>
            <p:ph idx="1"/>
          </p:nvPr>
        </p:nvSpPr>
        <p:spPr>
          <a:xfrm>
            <a:off x="643468" y="2666999"/>
            <a:ext cx="5260680" cy="3124201"/>
          </a:xfrm>
        </p:spPr>
        <p:txBody>
          <a:bodyPr>
            <a:normAutofit/>
          </a:bodyPr>
          <a:lstStyle/>
          <a:p>
            <a:r>
              <a:rPr lang="en-US" sz="2000" dirty="0">
                <a:latin typeface="Calibri" charset="0"/>
                <a:ea typeface="Calibri" charset="0"/>
                <a:cs typeface="Calibri" charset="0"/>
              </a:rPr>
              <a:t>Online meetings are easier to attend</a:t>
            </a:r>
          </a:p>
          <a:p>
            <a:r>
              <a:rPr lang="en-US" sz="2000" dirty="0">
                <a:latin typeface="Calibri" charset="0"/>
                <a:ea typeface="Calibri" charset="0"/>
                <a:cs typeface="Calibri" charset="0"/>
              </a:rPr>
              <a:t> Bluewater center recycles 90% of site waste </a:t>
            </a:r>
          </a:p>
          <a:p>
            <a:r>
              <a:rPr lang="en-US" sz="2000" dirty="0">
                <a:latin typeface="Calibri" charset="0"/>
                <a:ea typeface="Calibri" charset="0"/>
                <a:cs typeface="Calibri" charset="0"/>
              </a:rPr>
              <a:t>Amazon’s store at Bluewater is the first physical shop in UK </a:t>
            </a:r>
            <a:r>
              <a:rPr lang="mr-IN" sz="2000" dirty="0">
                <a:latin typeface="Calibri" charset="0"/>
                <a:ea typeface="Calibri" charset="0"/>
                <a:cs typeface="Calibri" charset="0"/>
              </a:rPr>
              <a:t>–</a:t>
            </a:r>
            <a:r>
              <a:rPr lang="en-US" sz="2000" dirty="0">
                <a:latin typeface="Calibri" charset="0"/>
                <a:ea typeface="Calibri" charset="0"/>
                <a:cs typeface="Calibri" charset="0"/>
              </a:rPr>
              <a:t> no pressure from other stores</a:t>
            </a:r>
          </a:p>
          <a:p>
            <a:r>
              <a:rPr lang="en-US" sz="2000" dirty="0">
                <a:latin typeface="Calibri" charset="0"/>
                <a:ea typeface="Calibri" charset="0"/>
                <a:cs typeface="Calibri" charset="0"/>
              </a:rPr>
              <a:t>Store products </a:t>
            </a:r>
            <a:r>
              <a:rPr lang="en-GB" sz="2000" dirty="0">
                <a:latin typeface="Calibri" charset="0"/>
                <a:ea typeface="Calibri" charset="0"/>
                <a:cs typeface="Calibri" charset="0"/>
              </a:rPr>
              <a:t>are regularly changed</a:t>
            </a:r>
            <a:endParaRPr lang="en-US" sz="2000" dirty="0">
              <a:latin typeface="Calibri" charset="0"/>
              <a:ea typeface="Calibri" charset="0"/>
              <a:cs typeface="Calibri" charset="0"/>
            </a:endParaRPr>
          </a:p>
          <a:p>
            <a:r>
              <a:rPr lang="en-US" sz="2000" dirty="0"/>
              <a:t>Promotion and Rewards</a:t>
            </a:r>
          </a:p>
        </p:txBody>
      </p:sp>
      <p:sp>
        <p:nvSpPr>
          <p:cNvPr id="7" name="TextBox 6"/>
          <p:cNvSpPr txBox="1"/>
          <p:nvPr/>
        </p:nvSpPr>
        <p:spPr>
          <a:xfrm>
            <a:off x="62141" y="6503844"/>
            <a:ext cx="2319580" cy="369332"/>
          </a:xfrm>
          <a:prstGeom prst="rect">
            <a:avLst/>
          </a:prstGeom>
          <a:noFill/>
        </p:spPr>
        <p:txBody>
          <a:bodyPr wrap="square" rtlCol="0">
            <a:spAutoFit/>
          </a:bodyPr>
          <a:lstStyle/>
          <a:p>
            <a:pPr>
              <a:spcAft>
                <a:spcPts val="600"/>
              </a:spcAft>
            </a:pPr>
            <a:r>
              <a:rPr lang="en-US" dirty="0">
                <a:latin typeface="Calibri" charset="0"/>
                <a:ea typeface="Calibri" charset="0"/>
                <a:cs typeface="Calibri" charset="0"/>
              </a:rPr>
              <a:t>The Guardian, 2021</a:t>
            </a:r>
          </a:p>
        </p:txBody>
      </p:sp>
    </p:spTree>
    <p:extLst>
      <p:ext uri="{BB962C8B-B14F-4D97-AF65-F5344CB8AC3E}">
        <p14:creationId xmlns:p14="http://schemas.microsoft.com/office/powerpoint/2010/main" val="9796027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5747778" cy="1752599"/>
          </a:xfrm>
        </p:spPr>
        <p:txBody>
          <a:bodyPr>
            <a:normAutofit fontScale="90000"/>
          </a:bodyPr>
          <a:lstStyle/>
          <a:p>
            <a:r>
              <a:rPr lang="en-US" dirty="0"/>
              <a:t>External Factors Influencing Amazon’s store management team</a:t>
            </a:r>
          </a:p>
        </p:txBody>
      </p:sp>
      <p:pic>
        <p:nvPicPr>
          <p:cNvPr id="3" name="Picture 2"/>
          <p:cNvPicPr>
            <a:picLocks noChangeAspect="1"/>
          </p:cNvPicPr>
          <p:nvPr/>
        </p:nvPicPr>
        <p:blipFill>
          <a:blip r:embed="rId3"/>
          <a:stretch>
            <a:fillRect/>
          </a:stretch>
        </p:blipFill>
        <p:spPr>
          <a:xfrm>
            <a:off x="7634508" y="645285"/>
            <a:ext cx="3786949"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4" name="Picture 3"/>
          <p:cNvPicPr>
            <a:picLocks noChangeAspect="1"/>
          </p:cNvPicPr>
          <p:nvPr/>
        </p:nvPicPr>
        <p:blipFill>
          <a:blip r:embed="rId4"/>
          <a:stretch>
            <a:fillRect/>
          </a:stretch>
        </p:blipFill>
        <p:spPr>
          <a:xfrm>
            <a:off x="7634508" y="3421153"/>
            <a:ext cx="3950079" cy="237004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graphicFrame>
        <p:nvGraphicFramePr>
          <p:cNvPr id="6" name="Content Placeholder 2">
            <a:extLst>
              <a:ext uri="{FF2B5EF4-FFF2-40B4-BE49-F238E27FC236}">
                <a16:creationId xmlns:a16="http://schemas.microsoft.com/office/drawing/2014/main" id="{1DF64274-9A87-4856-A320-CDD638C0CF36}"/>
              </a:ext>
            </a:extLst>
          </p:cNvPr>
          <p:cNvGraphicFramePr>
            <a:graphicFrameLocks noGrp="1"/>
          </p:cNvGraphicFramePr>
          <p:nvPr>
            <p:ph idx="1"/>
          </p:nvPr>
        </p:nvGraphicFramePr>
        <p:xfrm>
          <a:off x="1484311" y="2666999"/>
          <a:ext cx="5747778" cy="31242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Rectangle 4"/>
          <p:cNvSpPr/>
          <p:nvPr/>
        </p:nvSpPr>
        <p:spPr>
          <a:xfrm>
            <a:off x="10080348" y="6047025"/>
            <a:ext cx="2028312" cy="646331"/>
          </a:xfrm>
          <a:prstGeom prst="rect">
            <a:avLst/>
          </a:prstGeom>
        </p:spPr>
        <p:txBody>
          <a:bodyPr wrap="none">
            <a:spAutoFit/>
          </a:bodyPr>
          <a:lstStyle/>
          <a:p>
            <a:r>
              <a:rPr lang="en-US" dirty="0">
                <a:latin typeface="Calibri" charset="0"/>
                <a:ea typeface="Calibri" charset="0"/>
                <a:cs typeface="Calibri" charset="0"/>
              </a:rPr>
              <a:t>Bloomberg, 2021</a:t>
            </a:r>
          </a:p>
          <a:p>
            <a:r>
              <a:rPr lang="en-US" dirty="0">
                <a:latin typeface="Calibri" charset="0"/>
                <a:ea typeface="Calibri" charset="0"/>
                <a:cs typeface="Calibri" charset="0"/>
              </a:rPr>
              <a:t>The Guardian, 2021</a:t>
            </a:r>
            <a:endParaRPr lang="en-US" dirty="0"/>
          </a:p>
        </p:txBody>
      </p:sp>
    </p:spTree>
    <p:extLst>
      <p:ext uri="{BB962C8B-B14F-4D97-AF65-F5344CB8AC3E}">
        <p14:creationId xmlns:p14="http://schemas.microsoft.com/office/powerpoint/2010/main" val="2106332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Calibri" charset="0"/>
                <a:ea typeface="Calibri" charset="0"/>
                <a:cs typeface="Calibri" charset="0"/>
              </a:rPr>
              <a:t>To Conclude</a:t>
            </a:r>
            <a:r>
              <a:rPr lang="en-US" b="1" dirty="0"/>
              <a:t>,</a:t>
            </a:r>
          </a:p>
        </p:txBody>
      </p:sp>
      <p:sp>
        <p:nvSpPr>
          <p:cNvPr id="3" name="Content Placeholder 2"/>
          <p:cNvSpPr>
            <a:spLocks noGrp="1"/>
          </p:cNvSpPr>
          <p:nvPr>
            <p:ph idx="1"/>
          </p:nvPr>
        </p:nvSpPr>
        <p:spPr/>
        <p:txBody>
          <a:bodyPr>
            <a:normAutofit lnSpcReduction="10000"/>
          </a:bodyPr>
          <a:lstStyle/>
          <a:p>
            <a:r>
              <a:rPr lang="en-US" sz="2800" dirty="0">
                <a:latin typeface="Calibri" charset="0"/>
                <a:ea typeface="Calibri" charset="0"/>
                <a:cs typeface="Calibri" charset="0"/>
              </a:rPr>
              <a:t>Amazon is the world’s leading online retailer</a:t>
            </a:r>
          </a:p>
          <a:p>
            <a:r>
              <a:rPr lang="en-US" sz="2800" dirty="0">
                <a:latin typeface="Calibri" charset="0"/>
                <a:ea typeface="Calibri" charset="0"/>
                <a:cs typeface="Calibri" charset="0"/>
              </a:rPr>
              <a:t>The physical shop helps amazon to compete with competitors</a:t>
            </a:r>
          </a:p>
          <a:p>
            <a:r>
              <a:rPr lang="en-US" sz="2800" dirty="0">
                <a:latin typeface="Calibri" charset="0"/>
                <a:ea typeface="Calibri" charset="0"/>
                <a:cs typeface="Calibri" charset="0"/>
              </a:rPr>
              <a:t>The Blue Water Amazon Store allows vision of products</a:t>
            </a:r>
          </a:p>
          <a:p>
            <a:r>
              <a:rPr lang="en-US" sz="2800" dirty="0">
                <a:latin typeface="Calibri" charset="0"/>
                <a:ea typeface="Calibri" charset="0"/>
                <a:cs typeface="Calibri" charset="0"/>
              </a:rPr>
              <a:t>Management Team plays a big role in the achievement of the staff and the shop</a:t>
            </a:r>
          </a:p>
          <a:p>
            <a:r>
              <a:rPr lang="en-US" sz="2800" dirty="0">
                <a:latin typeface="Calibri" charset="0"/>
                <a:ea typeface="Calibri" charset="0"/>
                <a:cs typeface="Calibri" charset="0"/>
              </a:rPr>
              <a:t>External and Internal Factors affect the store achievement </a:t>
            </a:r>
          </a:p>
          <a:p>
            <a:endParaRPr lang="en-US" dirty="0">
              <a:latin typeface="Calibri" charset="0"/>
              <a:ea typeface="Calibri" charset="0"/>
              <a:cs typeface="Calibri" charset="0"/>
            </a:endParaRPr>
          </a:p>
        </p:txBody>
      </p:sp>
    </p:spTree>
    <p:extLst>
      <p:ext uri="{BB962C8B-B14F-4D97-AF65-F5344CB8AC3E}">
        <p14:creationId xmlns:p14="http://schemas.microsoft.com/office/powerpoint/2010/main" val="938706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4FB79C9-0D19-47CA-BAD4-5BB5298816CA}"/>
              </a:ext>
            </a:extLst>
          </p:cNvPr>
          <p:cNvSpPr>
            <a:spLocks noGrp="1"/>
          </p:cNvSpPr>
          <p:nvPr>
            <p:ph type="title"/>
          </p:nvPr>
        </p:nvSpPr>
        <p:spPr>
          <a:xfrm>
            <a:off x="1292964" y="926258"/>
            <a:ext cx="10018713" cy="1752599"/>
          </a:xfrm>
        </p:spPr>
        <p:txBody>
          <a:bodyPr>
            <a:normAutofit/>
          </a:bodyPr>
          <a:lstStyle/>
          <a:p>
            <a:r>
              <a:rPr lang="it-IT" sz="3600" b="1" dirty="0">
                <a:solidFill>
                  <a:schemeClr val="accent1">
                    <a:lumMod val="75000"/>
                  </a:schemeClr>
                </a:solidFill>
              </a:rPr>
              <a:t>Thank you!</a:t>
            </a:r>
            <a:br>
              <a:rPr lang="it-IT" sz="6600" b="1" dirty="0">
                <a:solidFill>
                  <a:schemeClr val="accent1">
                    <a:lumMod val="75000"/>
                  </a:schemeClr>
                </a:solidFill>
              </a:rPr>
            </a:br>
            <a:r>
              <a:rPr lang="it-IT" sz="6600" b="1" dirty="0">
                <a:solidFill>
                  <a:schemeClr val="accent1">
                    <a:lumMod val="75000"/>
                  </a:schemeClr>
                </a:solidFill>
              </a:rPr>
              <a:t>ANY QUESTIONS?</a:t>
            </a:r>
          </a:p>
        </p:txBody>
      </p:sp>
      <p:pic>
        <p:nvPicPr>
          <p:cNvPr id="5" name="Immagine 4">
            <a:extLst>
              <a:ext uri="{FF2B5EF4-FFF2-40B4-BE49-F238E27FC236}">
                <a16:creationId xmlns:a16="http://schemas.microsoft.com/office/drawing/2014/main" id="{4B407B5E-5761-4F19-B49F-E879EC3CA59F}"/>
              </a:ext>
            </a:extLst>
          </p:cNvPr>
          <p:cNvPicPr>
            <a:picLocks noChangeAspect="1"/>
          </p:cNvPicPr>
          <p:nvPr/>
        </p:nvPicPr>
        <p:blipFill>
          <a:blip r:embed="rId3"/>
          <a:stretch>
            <a:fillRect/>
          </a:stretch>
        </p:blipFill>
        <p:spPr>
          <a:xfrm>
            <a:off x="3388056" y="3097110"/>
            <a:ext cx="5415887" cy="3218459"/>
          </a:xfrm>
          <a:prstGeom prst="rect">
            <a:avLst/>
          </a:prstGeom>
        </p:spPr>
      </p:pic>
    </p:spTree>
    <p:extLst>
      <p:ext uri="{BB962C8B-B14F-4D97-AF65-F5344CB8AC3E}">
        <p14:creationId xmlns:p14="http://schemas.microsoft.com/office/powerpoint/2010/main" val="2496586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53761"/>
            <a:ext cx="8534400" cy="1507067"/>
          </a:xfrm>
        </p:spPr>
        <p:txBody>
          <a:bodyPr/>
          <a:lstStyle/>
          <a:p>
            <a:r>
              <a:rPr lang="en-US" dirty="0"/>
              <a:t>References</a:t>
            </a:r>
          </a:p>
        </p:txBody>
      </p:sp>
      <p:sp>
        <p:nvSpPr>
          <p:cNvPr id="5" name="Content Placeholder 4"/>
          <p:cNvSpPr>
            <a:spLocks noGrp="1"/>
          </p:cNvSpPr>
          <p:nvPr>
            <p:ph idx="1"/>
          </p:nvPr>
        </p:nvSpPr>
        <p:spPr>
          <a:xfrm>
            <a:off x="1761067" y="889002"/>
            <a:ext cx="9144535" cy="6163732"/>
          </a:xfrm>
        </p:spPr>
        <p:txBody>
          <a:bodyPr>
            <a:normAutofit fontScale="92500" lnSpcReduction="10000"/>
          </a:bodyPr>
          <a:lstStyle/>
          <a:p>
            <a:pPr algn="just"/>
            <a:endParaRPr lang="en-US" sz="1400" dirty="0"/>
          </a:p>
          <a:p>
            <a:pPr algn="just"/>
            <a:r>
              <a:rPr lang="en-US" sz="1200" dirty="0" err="1"/>
              <a:t>Bloomberg.com</a:t>
            </a:r>
            <a:r>
              <a:rPr lang="en-US" sz="1200" dirty="0"/>
              <a:t>. 2021. </a:t>
            </a:r>
            <a:r>
              <a:rPr lang="en-US" sz="1200" i="1" dirty="0"/>
              <a:t>Bloomberg - Are you a robot?</a:t>
            </a:r>
            <a:r>
              <a:rPr lang="en-US" sz="1200" dirty="0"/>
              <a:t>. [online] Available at: &lt;https://</a:t>
            </a:r>
            <a:r>
              <a:rPr lang="en-US" sz="1200" dirty="0" err="1"/>
              <a:t>www.bloomberg.com</a:t>
            </a:r>
            <a:r>
              <a:rPr lang="en-US" sz="1200" dirty="0"/>
              <a:t>/news/articles/2021-09-17/u-k-lost-200-000-eu-nationals-as-brexit-and-the-pandemic-struck&gt; [Accessed 27 November 2021].</a:t>
            </a:r>
          </a:p>
          <a:p>
            <a:pPr algn="just"/>
            <a:r>
              <a:rPr lang="en-US" sz="1200" dirty="0"/>
              <a:t>GOV.UK. 2021. </a:t>
            </a:r>
            <a:r>
              <a:rPr lang="en-US" sz="1200" i="1" dirty="0"/>
              <a:t>COVID-19: cleaning in non-healthcare settings outside the home</a:t>
            </a:r>
            <a:r>
              <a:rPr lang="en-US" sz="1200" dirty="0"/>
              <a:t>. [online] Available at: &lt;https://</a:t>
            </a:r>
            <a:r>
              <a:rPr lang="en-US" sz="1200" dirty="0" err="1"/>
              <a:t>www.gov.uk</a:t>
            </a:r>
            <a:r>
              <a:rPr lang="en-US" sz="1200" dirty="0"/>
              <a:t>/government/publications/covid-19-decontamination-in-non-healthcare-settings/covid-19-decontamination-in-non-healthcare-settings&gt; [Accessed 27 November 2021].</a:t>
            </a:r>
          </a:p>
          <a:p>
            <a:pPr algn="just"/>
            <a:r>
              <a:rPr lang="en-US" sz="1200" dirty="0"/>
              <a:t>Harvard Business Review. 2021. </a:t>
            </a:r>
            <a:r>
              <a:rPr lang="en-US" sz="1200" i="1" dirty="0"/>
              <a:t>Remote Managers Are Having Trust Issues</a:t>
            </a:r>
            <a:r>
              <a:rPr lang="en-US" sz="1200" dirty="0"/>
              <a:t>. [online] Available at: &lt;https://</a:t>
            </a:r>
            <a:r>
              <a:rPr lang="en-US" sz="1200" dirty="0" err="1"/>
              <a:t>hbr.org</a:t>
            </a:r>
            <a:r>
              <a:rPr lang="en-US" sz="1200" dirty="0"/>
              <a:t>/2020/07/remote-managers-are-having-trust-issues&gt; [Accessed 27 November 2021].</a:t>
            </a:r>
          </a:p>
          <a:p>
            <a:pPr algn="just"/>
            <a:r>
              <a:rPr lang="en-US" sz="1200" dirty="0" err="1"/>
              <a:t>Indeed.com</a:t>
            </a:r>
            <a:r>
              <a:rPr lang="en-US" sz="1200" dirty="0"/>
              <a:t>. 2021. [online] Available at: &lt;https://</a:t>
            </a:r>
            <a:r>
              <a:rPr lang="en-US" sz="1200" dirty="0" err="1"/>
              <a:t>www.indeed.com</a:t>
            </a:r>
            <a:r>
              <a:rPr lang="en-US" sz="1200" dirty="0"/>
              <a:t>/career-advice/career-development/team-management-skills&gt; [Accessed 27 November 2021].</a:t>
            </a:r>
          </a:p>
          <a:p>
            <a:pPr algn="just"/>
            <a:r>
              <a:rPr lang="en-US" sz="1200" dirty="0" err="1"/>
              <a:t>Startingpoint.ai</a:t>
            </a:r>
            <a:r>
              <a:rPr lang="en-US" sz="1200" dirty="0"/>
              <a:t>. 2021. </a:t>
            </a:r>
            <a:r>
              <a:rPr lang="en-US" sz="1200" i="1" dirty="0"/>
              <a:t>10 Tips for Increasing Operational Efficiency | </a:t>
            </a:r>
            <a:r>
              <a:rPr lang="en-US" sz="1200" i="1" dirty="0" err="1"/>
              <a:t>StartingPoint</a:t>
            </a:r>
            <a:r>
              <a:rPr lang="en-US" sz="1200" dirty="0"/>
              <a:t>. [online] Available at: &lt;https://</a:t>
            </a:r>
            <a:r>
              <a:rPr lang="en-US" sz="1200" dirty="0" err="1"/>
              <a:t>www.startingpoint.ai</a:t>
            </a:r>
            <a:r>
              <a:rPr lang="en-US" sz="1200" dirty="0"/>
              <a:t>/post/10-tips-increasing-operational-efficiency&gt; [Accessed 27 November 2021].</a:t>
            </a:r>
          </a:p>
          <a:p>
            <a:pPr algn="just"/>
            <a:r>
              <a:rPr lang="en-US" sz="1200" dirty="0"/>
              <a:t>Statista. 2021. </a:t>
            </a:r>
            <a:r>
              <a:rPr lang="en-US" sz="1200" i="1" dirty="0"/>
              <a:t>UK: change in online shopping since COVID-19 2020-2021 | Statista</a:t>
            </a:r>
            <a:r>
              <a:rPr lang="en-US" sz="1200" dirty="0"/>
              <a:t>. [online] Available at: &lt;https://</a:t>
            </a:r>
            <a:r>
              <a:rPr lang="en-US" sz="1200" dirty="0" err="1"/>
              <a:t>www.statista.com</a:t>
            </a:r>
            <a:r>
              <a:rPr lang="en-US" sz="1200" dirty="0"/>
              <a:t>/statistics/1230225/changes-in-online-buying-among-uk-consumers-since-covid-19/&gt; [Accessed 27 November 2021].</a:t>
            </a:r>
          </a:p>
          <a:p>
            <a:pPr algn="just"/>
            <a:r>
              <a:rPr lang="en-US" sz="1200" dirty="0"/>
              <a:t>Jacob, A. (2017) “What is Amazon?”, </a:t>
            </a:r>
            <a:r>
              <a:rPr lang="en-US" sz="1200" i="1" dirty="0" err="1"/>
              <a:t>Ordermentum</a:t>
            </a:r>
            <a:r>
              <a:rPr lang="en-US" sz="1200" i="1" dirty="0"/>
              <a:t>,  </a:t>
            </a:r>
            <a:r>
              <a:rPr lang="en-US" sz="1200" dirty="0"/>
              <a:t>[blog]. Available at: https://www.ordermentum.com/blog/what-is-amazon  (Accessed: 1st December 2021).</a:t>
            </a:r>
          </a:p>
          <a:p>
            <a:pPr algn="just"/>
            <a:r>
              <a:rPr lang="en-US" sz="1200" dirty="0" err="1"/>
              <a:t>Schaverien</a:t>
            </a:r>
            <a:r>
              <a:rPr lang="en-US" sz="1200" dirty="0"/>
              <a:t>, A. (2019) “Five Reasons Why Amazon Is Moving Into Bricks-And-Mortar Retail”, </a:t>
            </a:r>
            <a:r>
              <a:rPr lang="en-US" sz="1200" i="1" dirty="0"/>
              <a:t>Forbes </a:t>
            </a:r>
            <a:r>
              <a:rPr lang="en-US" sz="1200" dirty="0"/>
              <a:t>[blog]. Available at: https://www.forbes.com/sites/annaschaverien/2018/12/29/amazon-online-offline-store-retail/?sh=221a85251287  (Accessed: 1st December 2021).</a:t>
            </a:r>
          </a:p>
          <a:p>
            <a:pPr algn="just"/>
            <a:r>
              <a:rPr lang="en-US" sz="1200" dirty="0" err="1"/>
              <a:t>Murswieck</a:t>
            </a:r>
            <a:r>
              <a:rPr lang="en-US" sz="1200" dirty="0"/>
              <a:t>, R., 2021. Studies on Organisational Innovation Performance Related to Cultural Dimensions, Leadership and Employees. In Innovation Performance in the 21st Century (pp. 95-127). Springer Gabler, Wiesbaden</a:t>
            </a:r>
          </a:p>
          <a:p>
            <a:pPr algn="just"/>
            <a:r>
              <a:rPr lang="en-US" sz="1200" dirty="0"/>
              <a:t>Ben Fox Rubin. (2020). Amazon now operates seven different kinds of physical stores. Here's why. Retrieved from </a:t>
            </a:r>
            <a:r>
              <a:rPr lang="en-US" sz="1200" dirty="0" err="1"/>
              <a:t>Cnet</a:t>
            </a:r>
            <a:r>
              <a:rPr lang="en-US" sz="1200" dirty="0"/>
              <a:t> tech: https://www.cnet.com/tech/mobile/amazon-now-operates-seven-different-kinds-of-physical-stores-heres-why</a:t>
            </a:r>
            <a:r>
              <a:rPr lang="en-US" sz="1200" dirty="0">
                <a:hlinkClick r:id="rId2"/>
              </a:rPr>
              <a:t>/</a:t>
            </a:r>
            <a:endParaRPr lang="en-US" sz="1200" dirty="0"/>
          </a:p>
          <a:p>
            <a:pPr marL="171450" indent="-171450" algn="just" eaLnBrk="0" fontAlgn="base" hangingPunct="0">
              <a:spcBef>
                <a:spcPct val="0"/>
              </a:spcBef>
              <a:spcAft>
                <a:spcPct val="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Dudovskiy, J. (2020, 03 24).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Amazon Organizational Structure: a brief overview</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Retrieved from Business Research Methodology:               https://research-methodology.net/amazon-organizational-structure-2-2/</a:t>
            </a:r>
          </a:p>
          <a:p>
            <a:pPr marL="0" indent="0" algn="just" eaLnBrk="0" fontAlgn="base" hangingPunct="0">
              <a:spcBef>
                <a:spcPct val="0"/>
              </a:spcBef>
              <a:spcAft>
                <a:spcPct val="0"/>
              </a:spcAft>
              <a:buNone/>
            </a:pPr>
            <a:endParaRPr kumimoji="0" lang="en-US" altLang="en-US" sz="12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eaLnBrk="0" fontAlgn="base" hangingPunct="0">
              <a:spcBef>
                <a:spcPct val="0"/>
              </a:spcBef>
              <a:spcAft>
                <a:spcPct val="0"/>
              </a:spcAft>
              <a:buFont typeface="Arial" panose="020B0604020202020204" pitchFamily="34" charset="0"/>
              <a:buChar char="•"/>
            </a:pPr>
            <a:r>
              <a:rPr kumimoji="0" lang="en-US" altLang="en-US" sz="12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L., S. (2017, 07 22). </a:t>
            </a:r>
            <a:r>
              <a:rPr kumimoji="0" lang="en-US" altLang="en-US" sz="1200" b="0" i="1"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Please provide me with a teardown for Amazon including, how the company is structured, what the overall leadership        structure looks like, how the business units are organized and who the leaders are of each of the business units.</a:t>
            </a:r>
            <a:r>
              <a:rPr kumimoji="0" lang="en-US" altLang="en-US" sz="12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Retrieved from WONDER: https://askwonder.com/research/please-provide-teardown-amazon-including-company-structured-overall-leadership-bdkim60f6</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Samuel. (2021, 07 17).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Amazon Organizational Structure- All About Amazon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Retrieved from How I Got The Job: https://howigotjob.com/articles/amazon-organizational-structure/</a:t>
            </a:r>
          </a:p>
          <a:p>
            <a:pPr marL="0" indent="0" algn="just" eaLnBrk="0" fontAlgn="base" hangingPunct="0">
              <a:spcBef>
                <a:spcPct val="0"/>
              </a:spcBef>
              <a:spcAft>
                <a:spcPct val="0"/>
              </a:spcAft>
              <a:buNone/>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eaLnBrk="0" fontAlgn="base" hangingPunct="0">
              <a:spcBef>
                <a:spcPct val="0"/>
              </a:spcBef>
              <a:spcAft>
                <a:spcPct val="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Samuel. (2021, 07 17).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Amazon Organizational Structure- All About Amazon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Retrieved from How I Got The Job: </a:t>
            </a:r>
            <a:r>
              <a:rPr lang="en-US" sz="1200"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https://howigotjob.com/articles/amazon-organizational-structure/</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1200" dirty="0"/>
          </a:p>
          <a:p>
            <a:pPr algn="just"/>
            <a:endParaRPr lang="en-US" sz="1400" dirty="0"/>
          </a:p>
          <a:p>
            <a:endParaRPr lang="en-US" sz="1400" dirty="0"/>
          </a:p>
        </p:txBody>
      </p:sp>
    </p:spTree>
    <p:extLst>
      <p:ext uri="{BB962C8B-B14F-4D97-AF65-F5344CB8AC3E}">
        <p14:creationId xmlns:p14="http://schemas.microsoft.com/office/powerpoint/2010/main" val="234884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0</TotalTime>
  <Words>1690</Words>
  <Application>Microsoft Office PowerPoint</Application>
  <PresentationFormat>Widescreen</PresentationFormat>
  <Paragraphs>229</Paragraphs>
  <Slides>22</Slides>
  <Notes>12</Notes>
  <HiddenSlides>0</HiddenSlides>
  <MMClips>0</MMClips>
  <ScaleCrop>false</ScaleCrop>
  <HeadingPairs>
    <vt:vector size="6" baseType="variant">
      <vt:variant>
        <vt:lpstr>Caratteri utilizzati</vt:lpstr>
      </vt:variant>
      <vt:variant>
        <vt:i4>9</vt:i4>
      </vt:variant>
      <vt:variant>
        <vt:lpstr>Tema</vt:lpstr>
      </vt:variant>
      <vt:variant>
        <vt:i4>3</vt:i4>
      </vt:variant>
      <vt:variant>
        <vt:lpstr>Titoli diapositive</vt:lpstr>
      </vt:variant>
      <vt:variant>
        <vt:i4>22</vt:i4>
      </vt:variant>
    </vt:vector>
  </HeadingPairs>
  <TitlesOfParts>
    <vt:vector size="34" baseType="lpstr">
      <vt:lpstr>Myriad Pro</vt:lpstr>
      <vt:lpstr>Arial</vt:lpstr>
      <vt:lpstr>Calibri</vt:lpstr>
      <vt:lpstr>Corbel</vt:lpstr>
      <vt:lpstr>Courier New</vt:lpstr>
      <vt:lpstr>Georgia</vt:lpstr>
      <vt:lpstr>Roboto</vt:lpstr>
      <vt:lpstr>Times New Roman</vt:lpstr>
      <vt:lpstr>Wingdings</vt:lpstr>
      <vt:lpstr>Parallax</vt:lpstr>
      <vt:lpstr>20140311PresentationUWTSDTemplate</vt:lpstr>
      <vt:lpstr>1_Parallax</vt:lpstr>
      <vt:lpstr>  Introducing the Modern Workplace LCBB4003    </vt:lpstr>
      <vt:lpstr>TABLE OF CONTENTS</vt:lpstr>
      <vt:lpstr>Background of Amazon</vt:lpstr>
      <vt:lpstr>Why Physical Stores? </vt:lpstr>
      <vt:lpstr>Differences between Amazon’s physical and online organisational structure and performance</vt:lpstr>
      <vt:lpstr>Differences between online and physical organisational structure</vt:lpstr>
      <vt:lpstr> The online store and the physical store follow this structure. It has only one difference between them - it’s about how concentrate is and what are called the different levels of their structure. In the pyramids below, I will show these differences. </vt:lpstr>
      <vt:lpstr>The diagram below shows the Amazon’s organisational structure</vt:lpstr>
      <vt:lpstr>Presentazione standard di PowerPoint</vt:lpstr>
      <vt:lpstr>Presentazione standard di PowerPoint</vt:lpstr>
      <vt:lpstr>Discuss different tasks and skills that management team of Amazon at Bluewater Amazon store can apply to bring operational effectiveness</vt:lpstr>
      <vt:lpstr>Skills Required For Operational Effectiveness in Amazon’s store </vt:lpstr>
      <vt:lpstr>Tasks that could help operational effectiveness in Amazon Store</vt:lpstr>
      <vt:lpstr>Evaluate how management team of Amazon at Bluewater Amazon Store can influence and motivate non-management staff members to improve their overall performance</vt:lpstr>
      <vt:lpstr>Skills used to be a good manager and influencer for Amazon’s store employees</vt:lpstr>
      <vt:lpstr>Ways that influence the Amazon store’s Team to achieve </vt:lpstr>
      <vt:lpstr>An analysis of internal and External factors influencing individual and group behaviour and performance of the management team of Amazon at Bluewater Amazon Store</vt:lpstr>
      <vt:lpstr>Internal Factors Influencing Amazon’s store management team</vt:lpstr>
      <vt:lpstr>External Factors Influencing Amazon’s store management team</vt:lpstr>
      <vt:lpstr>To Conclude,</vt:lpstr>
      <vt:lpstr>Thank you! 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analyses of amazon’s management team of blue water amazon store</dc:title>
  <dc:creator>Danela Dimitrova</dc:creator>
  <cp:lastModifiedBy>Alessio Russo</cp:lastModifiedBy>
  <cp:revision>69</cp:revision>
  <dcterms:created xsi:type="dcterms:W3CDTF">2021-11-24T15:48:42Z</dcterms:created>
  <dcterms:modified xsi:type="dcterms:W3CDTF">2021-12-15T18:33:16Z</dcterms:modified>
</cp:coreProperties>
</file>