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6" r:id="rId2"/>
    <p:sldId id="279" r:id="rId3"/>
    <p:sldId id="278" r:id="rId4"/>
    <p:sldId id="276" r:id="rId5"/>
    <p:sldId id="259" r:id="rId6"/>
    <p:sldId id="281" r:id="rId7"/>
    <p:sldId id="282" r:id="rId8"/>
    <p:sldId id="283" r:id="rId9"/>
    <p:sldId id="284" r:id="rId10"/>
    <p:sldId id="292" r:id="rId11"/>
    <p:sldId id="274" r:id="rId12"/>
    <p:sldId id="271" r:id="rId13"/>
    <p:sldId id="272" r:id="rId14"/>
    <p:sldId id="275" r:id="rId15"/>
    <p:sldId id="288" r:id="rId16"/>
    <p:sldId id="290" r:id="rId17"/>
    <p:sldId id="291" r:id="rId18"/>
    <p:sldId id="293" r:id="rId19"/>
    <p:sldId id="280" r:id="rId20"/>
    <p:sldId id="285" r:id="rId21"/>
    <p:sldId id="286" r:id="rId22"/>
    <p:sldId id="287" r:id="rId23"/>
    <p:sldId id="296" r:id="rId24"/>
    <p:sldId id="294" r:id="rId25"/>
    <p:sldId id="295" r:id="rId26"/>
    <p:sldId id="270" r:id="rId27"/>
    <p:sldId id="277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651" autoAdjust="0"/>
    <p:restoredTop sz="87550" autoAdjust="0"/>
  </p:normalViewPr>
  <p:slideViewPr>
    <p:cSldViewPr>
      <p:cViewPr varScale="1">
        <p:scale>
          <a:sx n="97" d="100"/>
          <a:sy n="97" d="100"/>
        </p:scale>
        <p:origin x="1596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6DBEB5-9728-452A-8B21-A1E89903E6FE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686C2F-42A9-47AE-A4E9-4B16E4E4B3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3602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commentisfree/2014/apr/07/jake-hardy-death-in-custody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inquest.org.uk/jake-hardy-inquest-opens" TargetMode="Externa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society/2014/nov/07/tough-love-young-prisoners-spain-model-prison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society/2014/nov/07/tough-love-young-prisoners-spain-model-prison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theguardian.com/society/2014/nov/15/youth-prisons-spain-model-for-britain" TargetMode="Externa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science/2018/nov/11/nature-or-nurture-debate-three-identical-strangers-film" TargetMode="External"/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science/2018/sep/29/so-is-it-nature-not-nurture-after-all-genetics-robert-plomin-polygenic-testing" TargetMode="External"/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https://assets.publishing.service.gov.uk/government/uploads/system/uploads/attachment_data/file/774866/youth_justice_statistics_bulletin_2017_2018.pdf</a:t>
            </a:r>
          </a:p>
          <a:p>
            <a:endParaRPr lang="en-GB" dirty="0" smtClean="0"/>
          </a:p>
          <a:p>
            <a:r>
              <a:rPr lang="en-GB" dirty="0" smtClean="0"/>
              <a:t>https://www.gov.uk/government/statistics/announcements/youth-justice-statistics-2018-to-2019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686C2F-42A9-47AE-A4E9-4B16E4E4B3E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8163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https://www.theguardian.com/commentisfree/2014/apr/07/jake-hardy-death-in-custody</a:t>
            </a:r>
            <a:endParaRPr lang="en-GB" dirty="0"/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4"/>
              </a:rPr>
              <a:t>https://www.inquest.org.uk/jake-hardy-inquest-opens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686C2F-42A9-47AE-A4E9-4B16E4E4B3E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3920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https://www.theguardian.com/society/2014/nov/07/tough-love-young-prisoners-spain-model-prison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686C2F-42A9-47AE-A4E9-4B16E4E4B3E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2650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https://www.theguardian.com/society/2014/nov/07/tough-love-young-prisoners-spain-model-prison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https://www.theguardian.com/society/2014/nov/15/youth-prisons-spain-model-for-britain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686C2F-42A9-47AE-A4E9-4B16E4E4B3E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0863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https://www.youtube.com/watch?v=f5xl4Whxavs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686C2F-42A9-47AE-A4E9-4B16E4E4B3E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3092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https://www.theguardian.com/science/2018/nov/11/nature-or-nurture-debate-three-identical-strangers-film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686C2F-42A9-47AE-A4E9-4B16E4E4B3E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492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https://www.theguardian.com/science/2018/sep/29/so-is-it-nature-not-nurture-after-all-genetics-robert-plomin-polygenic-testing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686C2F-42A9-47AE-A4E9-4B16E4E4B3E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3140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12/12/2019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12/12/2019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12/12/2019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12/12/2019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12/12/2019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12/12/2019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12/12/2019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12/12/2019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quest.org.uk/jake-hardy-inquest-opens" TargetMode="External"/><Relationship Id="rId3" Type="http://schemas.openxmlformats.org/officeDocument/2006/relationships/hyperlink" Target="https://www2.gov.scot/resource/0047/00476574.pdf" TargetMode="External"/><Relationship Id="rId7" Type="http://schemas.openxmlformats.org/officeDocument/2006/relationships/hyperlink" Target="https://www.theguardian.com/commentisfree/2014/apr/07/jake-hardy-death-in-custody" TargetMode="External"/><Relationship Id="rId2" Type="http://schemas.openxmlformats.org/officeDocument/2006/relationships/hyperlink" Target="http://eprints.gla.ac.uk/79860/1/79860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journals.sagepub.com/doi/pdf/10.1177/1748895809360971" TargetMode="External"/><Relationship Id="rId5" Type="http://schemas.openxmlformats.org/officeDocument/2006/relationships/hyperlink" Target="https://assets.publishing.service.gov.uk/government/uploads/system/uploads/attachment_data/file/182548/DFE-RR111.pdf" TargetMode="External"/><Relationship Id="rId4" Type="http://schemas.openxmlformats.org/officeDocument/2006/relationships/hyperlink" Target="https://eprints.mdx.ac.uk/18848/1/youth-justice-review.pdf" TargetMode="External"/><Relationship Id="rId9" Type="http://schemas.openxmlformats.org/officeDocument/2006/relationships/hyperlink" Target="https://www.bbc.co.uk/news/av/world-europe-35936290/spanish-system-cutting-re-offending-rates-for-young-inmates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s://journals.sagepub.com/doi/pdf/10.1177/1473225417741223" TargetMode="External"/><Relationship Id="rId3" Type="http://schemas.openxmlformats.org/officeDocument/2006/relationships/hyperlink" Target="https://assets.publishing.service.gov.uk/government/uploads/system/uploads/attachment_data/file/655710/Deaths_in_police_custody_A_review_of_the_international_evidence.pdf" TargetMode="External"/><Relationship Id="rId7" Type="http://schemas.openxmlformats.org/officeDocument/2006/relationships/hyperlink" Target="https://watermark.silverchair.com/430169.pdf?token=AQECAHi208BE49Ooan9kkhW_Ercy7Dm3ZL_9Cf3qfKAc485ysgAAAnYwggJyBgkqhkiG9w0BBwagggJjMIICXwIBADCCAlgGCSqGSIb3DQEHATAeBglghkgBZQMEAS4wEQQMQ402QbnjkvTLiEs5AgEQgIICKSXVitIA-_QwxbFOmQaBb68VhGd1LqN60qk06yVZ-p3R7-0etNvR6LMZ17clF_z0T9wi5DqEkuUvH2jybbkHHomwiE-DL39aJqFIMtR-RxBwyeP2UOQY5iGYg73Qq3Dc0ipRIn0V4NLUhrZVRpCxQKUfp-inHQ_KX5VdtfOwzS3G82wlMvoQLh5VDzM-i-CrT4qLGHMOHHqPm1HQTeebLhEeTlE1d7OrW1ymKWNhc3Egihrl3IwCdMJUrEHTeUAXtTZs-HiJh7xXsZ-VYBidNs-9d7sXZBZZSqb-vpefcUfdqD8rr4NTd4gRGvuY1v4UycuphRZpIU0-zO1dj73yAI5_JIh94qYd6QbVdBFFovi26R_zaVJ10lhv9JpUOeLAubM3H4qzXG6AQbtqAJNHKIKGf6TuUosPh5FGvESOnA4t7fyrqT8rS8xPhGMT1tiTmrayCFZjib7cOwFOPW-h2ahxa-gDdCAJKnu0d5zhTifUHwNSLdwfdO0woCOj8FpTKkNhEliZcXFdLo0XJ4hO5vTWodbdTob-e6NVvRGw_x3EYJTOwaiGTGjLTqsMEDV1Vhd6STp00OeZkuicbVJyMRNOf-AbW6cQsISGEgw3mi-KkubG9iFs_q2MWYWIlaRpbwf_LCPF7i_vsGzn_9GQR3zPyfRu1FxoT-0Zw2pNXug1FWopx5_Td6pGF2DVEn5Ub-htkGb9JIK--OmmgS75sbkHbCVgTaESsJ0" TargetMode="External"/><Relationship Id="rId2" Type="http://schemas.openxmlformats.org/officeDocument/2006/relationships/hyperlink" Target="https://www.theguardian.com/commentisfree/2014/apr/07/jake-hardy-death-in-custod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journals.sagepub.com/doi/pdf/10.1177/1748895809360971" TargetMode="External"/><Relationship Id="rId5" Type="http://schemas.openxmlformats.org/officeDocument/2006/relationships/hyperlink" Target="https://journals.sagepub.com/doi/full/10.1177/0093854819876306" TargetMode="External"/><Relationship Id="rId4" Type="http://schemas.openxmlformats.org/officeDocument/2006/relationships/hyperlink" Target="https://cycj.org.uk/wp-content/uploads/2014/04/Briefing-Paper-5-final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2CA8F-6222-4798-958A-97E9FD8CE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Questionnaire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1AB7F-865E-4DF9-8C16-35E5150D04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/>
          <a:lstStyle/>
          <a:p>
            <a:endParaRPr lang="en-GB" dirty="0"/>
          </a:p>
          <a:p>
            <a:pPr algn="ctr"/>
            <a:r>
              <a:rPr lang="en-GB" dirty="0"/>
              <a:t>Moodle Questionnaire please complete today.</a:t>
            </a:r>
          </a:p>
          <a:p>
            <a:r>
              <a:rPr lang="en-GB" dirty="0"/>
              <a:t>The questions relate to this Module only and not the whole degree or other modules!</a:t>
            </a:r>
          </a:p>
        </p:txBody>
      </p:sp>
    </p:spTree>
    <p:extLst>
      <p:ext uri="{BB962C8B-B14F-4D97-AF65-F5344CB8AC3E}">
        <p14:creationId xmlns:p14="http://schemas.microsoft.com/office/powerpoint/2010/main" val="26572887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D01698-A956-4001-AB18-A0B7DFE692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23B96-146C-4264-B8F6-2D948E61CF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Review – </a:t>
            </a:r>
          </a:p>
          <a:p>
            <a:r>
              <a:rPr lang="en-GB" dirty="0"/>
              <a:t>Over all assignments averaged 66%</a:t>
            </a:r>
          </a:p>
          <a:p>
            <a:pPr lvl="1"/>
            <a:r>
              <a:rPr lang="en-GB" dirty="0"/>
              <a:t>Don’t give yourself a hard time</a:t>
            </a:r>
          </a:p>
          <a:p>
            <a:pPr lvl="1"/>
            <a:r>
              <a:rPr lang="en-GB" dirty="0"/>
              <a:t>Attend classes &amp; engage</a:t>
            </a:r>
          </a:p>
          <a:p>
            <a:pPr lvl="1"/>
            <a:r>
              <a:rPr lang="en-GB" dirty="0"/>
              <a:t>Use draft sessions</a:t>
            </a:r>
          </a:p>
          <a:p>
            <a:pPr lvl="1"/>
            <a:r>
              <a:rPr lang="en-GB" dirty="0"/>
              <a:t>Read. Lots!</a:t>
            </a:r>
          </a:p>
          <a:p>
            <a:pPr lvl="1"/>
            <a:r>
              <a:rPr lang="en-GB" dirty="0"/>
              <a:t>Listen to lecturers </a:t>
            </a:r>
          </a:p>
          <a:p>
            <a:pPr lvl="1"/>
            <a:r>
              <a:rPr lang="en-GB" dirty="0"/>
              <a:t>Read your comments from Lecturers &amp; take on board 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40439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Themes on What works: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dirty="0"/>
              <a:t>Early intervention</a:t>
            </a:r>
          </a:p>
          <a:p>
            <a:r>
              <a:rPr lang="en-GB" altLang="en-US" dirty="0"/>
              <a:t>Building resilience</a:t>
            </a:r>
          </a:p>
          <a:p>
            <a:r>
              <a:rPr lang="en-GB" altLang="en-US" dirty="0"/>
              <a:t>Effective parenting and supporting families</a:t>
            </a:r>
          </a:p>
          <a:p>
            <a:r>
              <a:rPr lang="en-GB" altLang="en-US" dirty="0"/>
              <a:t>Tackling educational performance</a:t>
            </a:r>
          </a:p>
          <a:p>
            <a:r>
              <a:rPr lang="en-GB" altLang="en-US" dirty="0"/>
              <a:t>Stability environment</a:t>
            </a:r>
          </a:p>
          <a:p>
            <a:r>
              <a:rPr lang="en-GB" altLang="en-US" dirty="0"/>
              <a:t>Tackling worklessness</a:t>
            </a:r>
          </a:p>
          <a:p>
            <a:r>
              <a:rPr lang="en-GB" altLang="en-US" dirty="0"/>
              <a:t>Tackling poor health</a:t>
            </a:r>
          </a:p>
          <a:p>
            <a:r>
              <a:rPr lang="en-GB" altLang="en-US" dirty="0"/>
              <a:t>Tackling poverty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35087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Today’s ‘young offender’ is more likely to become tomorrow’s ‘new father’ than tomorrow’s ‘habitual criminal’.</a:t>
            </a:r>
          </a:p>
        </p:txBody>
      </p:sp>
    </p:spTree>
    <p:extLst>
      <p:ext uri="{BB962C8B-B14F-4D97-AF65-F5344CB8AC3E}">
        <p14:creationId xmlns:p14="http://schemas.microsoft.com/office/powerpoint/2010/main" val="1513965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74DB0-C785-4463-9E5A-DF75523B6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sz="2800" dirty="0"/>
              <a:t>Mofitt’s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E11884-09CC-43D8-99B4-3991A736FD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Terrie Mofitt (1993)</a:t>
            </a:r>
          </a:p>
          <a:p>
            <a:r>
              <a:rPr lang="en-GB" dirty="0"/>
              <a:t>two main types of antisocial offenders in society: </a:t>
            </a:r>
          </a:p>
          <a:p>
            <a:r>
              <a:rPr lang="en-GB" dirty="0"/>
              <a:t>The </a:t>
            </a:r>
            <a:r>
              <a:rPr lang="en-GB" b="1" u="sng" dirty="0"/>
              <a:t>adolescence limited offenders</a:t>
            </a:r>
            <a:r>
              <a:rPr lang="en-GB" dirty="0"/>
              <a:t>, who exhibit antisocial behaviour only during adolescence</a:t>
            </a:r>
          </a:p>
          <a:p>
            <a:r>
              <a:rPr lang="en-GB" dirty="0"/>
              <a:t>The </a:t>
            </a:r>
            <a:r>
              <a:rPr lang="en-GB" b="1" u="sng" dirty="0"/>
              <a:t>life-course-persistent offenders</a:t>
            </a:r>
            <a:r>
              <a:rPr lang="en-GB" dirty="0"/>
              <a:t>, who behave antisocially early in childhood and continue into adulthood</a:t>
            </a:r>
          </a:p>
        </p:txBody>
      </p:sp>
    </p:spTree>
    <p:extLst>
      <p:ext uri="{BB962C8B-B14F-4D97-AF65-F5344CB8AC3E}">
        <p14:creationId xmlns:p14="http://schemas.microsoft.com/office/powerpoint/2010/main" val="41804087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A4083-28D4-488F-BB87-ED1C2AD01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dirty="0"/>
              <a:t>Adolescence Limited Offenders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B6D3C-E986-40D5-AE65-F4438ACBBE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According to Terrie Moffitt, there are 3 causes: </a:t>
            </a:r>
          </a:p>
          <a:p>
            <a:r>
              <a:rPr lang="en-GB" dirty="0"/>
              <a:t>Adolescence-limited antisocial behaviour is motivated by the gap between biological maturity and social maturity </a:t>
            </a:r>
          </a:p>
          <a:p>
            <a:r>
              <a:rPr lang="en-GB" dirty="0"/>
              <a:t>It is learned from antisocial models who are easily mimicked</a:t>
            </a:r>
          </a:p>
          <a:p>
            <a:r>
              <a:rPr lang="en-GB" dirty="0"/>
              <a:t>It is sustained according to the reinforcement  principles of learning theory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10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29D97-4846-44A9-AAED-A4563605F3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dirty="0"/>
              <a:t>Life Course Persistent Offenders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33721B-8CBF-458D-83E9-68F024D78F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/>
          </a:bodyPr>
          <a:lstStyle/>
          <a:p>
            <a:r>
              <a:rPr lang="en-GB" dirty="0" err="1" smtClean="0"/>
              <a:t>Mofitt</a:t>
            </a:r>
            <a:r>
              <a:rPr lang="en-GB" dirty="0" smtClean="0"/>
              <a:t> describes 5 areas:</a:t>
            </a:r>
            <a:endParaRPr lang="en-GB" dirty="0"/>
          </a:p>
          <a:p>
            <a:r>
              <a:rPr lang="en-GB" u="sng" dirty="0"/>
              <a:t>Brain Injury</a:t>
            </a:r>
          </a:p>
          <a:p>
            <a:r>
              <a:rPr lang="en-GB" u="sng" dirty="0"/>
              <a:t>Brain Activity </a:t>
            </a:r>
            <a:r>
              <a:rPr lang="en-GB" dirty="0"/>
              <a:t>– attachment, bonding carers, moods &amp; expressions</a:t>
            </a:r>
          </a:p>
          <a:p>
            <a:r>
              <a:rPr lang="en-GB" u="sng" dirty="0"/>
              <a:t>Verbal Capabilities </a:t>
            </a:r>
            <a:r>
              <a:rPr lang="en-GB" dirty="0"/>
              <a:t>– problems with communication &amp; low IQ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79919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DAED3A-25BA-4E56-BA73-AB016381C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Life Course Persistent Offenders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B7CAB-EDB1-47D1-9973-6589D17C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/>
          <a:lstStyle/>
          <a:p>
            <a:r>
              <a:rPr lang="en-GB" u="sng" dirty="0"/>
              <a:t>Minor Physical </a:t>
            </a:r>
            <a:r>
              <a:rPr lang="en-GB" u="sng" dirty="0" smtClean="0"/>
              <a:t>Differences </a:t>
            </a:r>
            <a:r>
              <a:rPr lang="en-GB" dirty="0"/>
              <a:t>- low-seated ears, furrowed tongue, and adherent ear lobes. But only exists when adverse environmental factors are present.</a:t>
            </a:r>
          </a:p>
          <a:p>
            <a:r>
              <a:rPr lang="en-GB" u="sng" dirty="0"/>
              <a:t>Social Risk Factors </a:t>
            </a:r>
            <a:r>
              <a:rPr lang="en-GB" dirty="0"/>
              <a:t>- abuse, neglect, socioeconomic status, parental antisocial behaviour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28527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6F8F6-9FA1-4F65-AD21-576E500749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Youth Prison Deaths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9DBCE-9E74-4DE6-81DB-52F2F5F3E0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the year ending March 2018: 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There </a:t>
            </a:r>
            <a:r>
              <a:rPr lang="en-GB" dirty="0"/>
              <a:t>was an average of just under 900 children in </a:t>
            </a:r>
            <a:r>
              <a:rPr lang="en-GB" dirty="0" smtClean="0"/>
              <a:t>custody</a:t>
            </a:r>
          </a:p>
          <a:p>
            <a:r>
              <a:rPr lang="en-GB" dirty="0"/>
              <a:t>Between the years ending March 2008 and 2018, there were five deaths in youth custody. </a:t>
            </a:r>
            <a:endParaRPr lang="en-GB" dirty="0" smtClean="0"/>
          </a:p>
          <a:p>
            <a:r>
              <a:rPr lang="en-GB" sz="2400" dirty="0" smtClean="0"/>
              <a:t>2018/19 statistics released January 2020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771817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i="1" dirty="0"/>
              <a:t>“What can be more serious than the death of a vulnerable child while in the care of the state? </a:t>
            </a:r>
          </a:p>
          <a:p>
            <a:pPr marL="0" indent="0">
              <a:buNone/>
            </a:pPr>
            <a:r>
              <a:rPr lang="en-GB" i="1" dirty="0"/>
              <a:t>Systemic failures being repeated across the youth justice system.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98214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Jake Hardy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i="1" dirty="0"/>
              <a:t>“So mum if you are reading this I am not alive cos I can not cope in prison people giving me shit even staff.” </a:t>
            </a:r>
          </a:p>
          <a:p>
            <a:r>
              <a:rPr lang="en-GB" sz="2800" i="1" dirty="0"/>
              <a:t>Note found in the cell of Jake Hardy, 17, on 20 January 2012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54195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i="1" dirty="0"/>
              <a:t>Jake Hardy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 fontScale="32500" lnSpcReduction="20000"/>
          </a:bodyPr>
          <a:lstStyle/>
          <a:p>
            <a:endParaRPr lang="en-GB" dirty="0"/>
          </a:p>
          <a:p>
            <a:r>
              <a:rPr lang="en-GB" sz="7400" dirty="0"/>
              <a:t>Jake was 6ft 4in but had the mind of a child</a:t>
            </a:r>
          </a:p>
          <a:p>
            <a:r>
              <a:rPr lang="en-GB" sz="7400" dirty="0"/>
              <a:t>Suffered with mental health problems, learning difficulties, had ADHD and history of self-harming</a:t>
            </a:r>
          </a:p>
          <a:p>
            <a:r>
              <a:rPr lang="en-GB" sz="7400" dirty="0"/>
              <a:t>Sentenced for common assault at Hindley young offender institution in Wigan</a:t>
            </a:r>
          </a:p>
          <a:p>
            <a:r>
              <a:rPr lang="en-GB" sz="7400" dirty="0"/>
              <a:t>Was placed on a normal location wing throughout his sentence</a:t>
            </a:r>
          </a:p>
          <a:p>
            <a:r>
              <a:rPr lang="en-GB" sz="7400" dirty="0"/>
              <a:t>He was bullied from day one buy the other inmates </a:t>
            </a:r>
          </a:p>
          <a:p>
            <a:r>
              <a:rPr lang="en-GB" sz="7400" dirty="0"/>
              <a:t>Had contact with mental health worker, recommended that Jake be transferred </a:t>
            </a:r>
          </a:p>
          <a:p>
            <a:r>
              <a:rPr lang="en-GB" sz="7400" dirty="0"/>
              <a:t>Would often cry on phone leading to more bullying. Staff allowed him to use phone before association</a:t>
            </a:r>
          </a:p>
          <a:p>
            <a:pPr marL="0" indent="0">
              <a:buNone/>
            </a:pPr>
            <a:endParaRPr lang="en-GB" sz="7400" dirty="0"/>
          </a:p>
        </p:txBody>
      </p:sp>
    </p:spTree>
    <p:extLst>
      <p:ext uri="{BB962C8B-B14F-4D97-AF65-F5344CB8AC3E}">
        <p14:creationId xmlns:p14="http://schemas.microsoft.com/office/powerpoint/2010/main" val="20099463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i="1" dirty="0"/>
              <a:t>Jake Hardy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>
            <a:normAutofit fontScale="70000" lnSpcReduction="20000"/>
          </a:bodyPr>
          <a:lstStyle/>
          <a:p>
            <a:r>
              <a:rPr lang="en-GB" sz="3400" dirty="0"/>
              <a:t>Smashes TV and cut his wrist with the broken glass</a:t>
            </a:r>
          </a:p>
          <a:p>
            <a:r>
              <a:rPr lang="en-GB" sz="3400" dirty="0"/>
              <a:t>Could not phone home due to no credit</a:t>
            </a:r>
          </a:p>
          <a:p>
            <a:r>
              <a:rPr lang="en-GB" sz="3400" dirty="0"/>
              <a:t>Sourced credit following night and told he could use the phone after association period ended</a:t>
            </a:r>
          </a:p>
          <a:p>
            <a:r>
              <a:rPr lang="en-GB" sz="3400" dirty="0"/>
              <a:t>Locked himself in cell where inmates wind Jake up through his cell door – seen in CCTV</a:t>
            </a:r>
          </a:p>
          <a:p>
            <a:r>
              <a:rPr lang="en-GB" sz="3400" dirty="0"/>
              <a:t>Two officers on duty do nothing to prevent the abuse. </a:t>
            </a:r>
          </a:p>
          <a:p>
            <a:r>
              <a:rPr lang="en-GB" sz="3400" dirty="0"/>
              <a:t>Jake responds by kicking his door and now allowed his phone call</a:t>
            </a:r>
          </a:p>
          <a:p>
            <a:r>
              <a:rPr lang="en-GB" sz="3400" dirty="0"/>
              <a:t>Not given hot water to make drink yet other’s got their water; staff stated they would not "reward bad behaviour“</a:t>
            </a:r>
          </a:p>
          <a:p>
            <a:r>
              <a:rPr lang="en-GB" sz="3400" dirty="0"/>
              <a:t>Hour later Jake killed himself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93910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386A3-7DD5-4C61-8931-5D6B807AF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Spain &amp; Young Offenders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E02714-C557-47EE-8AA1-C554804459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Spain’s adult prisons are almost as overcrowded as Britain’s and rife with discipline problems.</a:t>
            </a:r>
          </a:p>
          <a:p>
            <a:r>
              <a:rPr lang="en-GB" dirty="0"/>
              <a:t>Youth detention is a different matter in Spain compare to UK</a:t>
            </a:r>
          </a:p>
          <a:p>
            <a:r>
              <a:rPr lang="en-GB" dirty="0"/>
              <a:t>In the 1990’s a Diagrama ‘re-education centre’ opened. Now 38 centres &amp; is responsible for virtually all of the Spanish youth custody system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67856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47D71-2DEC-408A-8A80-975F7FA18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Spanish centres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1D9EE2-30A7-4D7F-A4FB-1A2A353710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Spanish detention centres work in an ethical way.</a:t>
            </a:r>
          </a:p>
          <a:p>
            <a:r>
              <a:rPr lang="en-GB" dirty="0"/>
              <a:t>Britain children are regarded as inmates</a:t>
            </a:r>
          </a:p>
          <a:p>
            <a:r>
              <a:rPr lang="en-GB" dirty="0"/>
              <a:t>Spain they are always children</a:t>
            </a:r>
          </a:p>
          <a:p>
            <a:r>
              <a:rPr lang="en-GB" dirty="0"/>
              <a:t>British prison – a good day is one without violence</a:t>
            </a:r>
          </a:p>
          <a:p>
            <a:r>
              <a:rPr lang="en-GB" dirty="0"/>
              <a:t>Spain - a good day is one when the children have learned well and made progress. </a:t>
            </a:r>
          </a:p>
          <a:p>
            <a:r>
              <a:rPr lang="en-GB" dirty="0"/>
              <a:t>All staff are called Educators and must be qualified to a minimum of a degree.</a:t>
            </a:r>
          </a:p>
        </p:txBody>
      </p:sp>
    </p:spTree>
    <p:extLst>
      <p:ext uri="{BB962C8B-B14F-4D97-AF65-F5344CB8AC3E}">
        <p14:creationId xmlns:p14="http://schemas.microsoft.com/office/powerpoint/2010/main" val="29826493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60BCA-9701-4D67-AC8A-41397D69A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Eric Allison &amp; Simon Hattenstone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7B492-37BD-4B05-8C5F-676D5DFA54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Guardian 7/11/14</a:t>
            </a:r>
          </a:p>
          <a:p>
            <a:r>
              <a:rPr lang="en-GB" dirty="0"/>
              <a:t>61 offenders, three are murderers, most have committed armed robbery and virtually all had drug problems.</a:t>
            </a:r>
          </a:p>
          <a:p>
            <a:r>
              <a:rPr lang="en-GB" dirty="0"/>
              <a:t>No suicides at all</a:t>
            </a:r>
          </a:p>
          <a:p>
            <a:r>
              <a:rPr lang="en-GB" dirty="0"/>
              <a:t>Staff know the children and the parents</a:t>
            </a:r>
          </a:p>
          <a:p>
            <a:r>
              <a:rPr lang="en-GB" dirty="0"/>
              <a:t>detained as close as possible to their family</a:t>
            </a:r>
          </a:p>
          <a:p>
            <a:r>
              <a:rPr lang="en-GB" dirty="0"/>
              <a:t>Parents are allowed to call twice a day</a:t>
            </a:r>
          </a:p>
        </p:txBody>
      </p:sp>
    </p:spTree>
    <p:extLst>
      <p:ext uri="{BB962C8B-B14F-4D97-AF65-F5344CB8AC3E}">
        <p14:creationId xmlns:p14="http://schemas.microsoft.com/office/powerpoint/2010/main" val="6676841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000BA-F322-43E0-874A-0ACBC716D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Diagrama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AB0452-AD8F-44D7-AF55-F6A7243E5D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/>
          <a:lstStyle/>
          <a:p>
            <a:r>
              <a:rPr lang="en-GB" dirty="0"/>
              <a:t>20% reoffending rates compared to 67% in England &amp; Wales.</a:t>
            </a:r>
          </a:p>
          <a:p>
            <a:r>
              <a:rPr lang="en-GB" dirty="0"/>
              <a:t>Sport and animal welfare opportunities</a:t>
            </a:r>
          </a:p>
          <a:p>
            <a:r>
              <a:rPr lang="en-GB" dirty="0"/>
              <a:t>Education opportunities</a:t>
            </a:r>
          </a:p>
          <a:p>
            <a:r>
              <a:rPr lang="en-GB" dirty="0"/>
              <a:t>“Affection” given to the children – away to nurture them to become good citizens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7537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CDE41-7635-4CA7-A748-B36462B18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v’s Nurture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55D5DC-AF4F-4BFB-9EC4-1D9FC3DCA9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Nature - meaning our genes</a:t>
            </a:r>
          </a:p>
          <a:p>
            <a:r>
              <a:rPr lang="en-GB" dirty="0"/>
              <a:t>Nurture - the environment we grow up in</a:t>
            </a:r>
          </a:p>
          <a:p>
            <a:pPr lvl="1"/>
            <a:r>
              <a:rPr lang="en-GB" dirty="0"/>
              <a:t>Both continue to argue which impacts on our behaviour in society </a:t>
            </a:r>
          </a:p>
        </p:txBody>
      </p:sp>
    </p:spTree>
    <p:extLst>
      <p:ext uri="{BB962C8B-B14F-4D97-AF65-F5344CB8AC3E}">
        <p14:creationId xmlns:p14="http://schemas.microsoft.com/office/powerpoint/2010/main" val="28253068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87A5D-4D2D-4932-8E5E-0A4A45398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/>
              <a:t>Nature v’s Nurture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7C8C54D-5CCC-4D4A-B859-F64EB7FABB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3373" y="1052513"/>
            <a:ext cx="7437254" cy="446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6003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9C9EF-BABF-4DB3-A9FA-9AD5A841D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i="1" dirty="0"/>
              <a:t>Three Identical Strangers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0D9C0-2ECB-49E0-93B8-8A8C722093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Eddy, Robert and David</a:t>
            </a:r>
          </a:p>
          <a:p>
            <a:r>
              <a:rPr lang="en-GB" dirty="0"/>
              <a:t>Robert stated college in 1980 welcomed with hugs, handshakes but had never been in this college.</a:t>
            </a:r>
          </a:p>
          <a:p>
            <a:r>
              <a:rPr lang="en-GB" dirty="0"/>
              <a:t>Identified that someone Eddy, had studied there the year before and looked very similar to Robert.</a:t>
            </a:r>
          </a:p>
          <a:p>
            <a:r>
              <a:rPr lang="en-GB" dirty="0"/>
              <a:t>Similar hair, build, eyes and birthday</a:t>
            </a:r>
          </a:p>
        </p:txBody>
      </p:sp>
    </p:spTree>
    <p:extLst>
      <p:ext uri="{BB962C8B-B14F-4D97-AF65-F5344CB8AC3E}">
        <p14:creationId xmlns:p14="http://schemas.microsoft.com/office/powerpoint/2010/main" val="14301445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8442B-077A-4CBA-9FEC-F54429DA1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i="1" dirty="0"/>
              <a:t>Three Identical Strangers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BF9870-7679-4AC0-AB57-10160AB51E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David reads the story and considers that he looks similar to the others. </a:t>
            </a:r>
          </a:p>
          <a:p>
            <a:r>
              <a:rPr lang="en-GB" dirty="0"/>
              <a:t>Adopted by different families when they were babies</a:t>
            </a:r>
          </a:p>
          <a:p>
            <a:r>
              <a:rPr lang="en-GB" dirty="0"/>
              <a:t>Brings the  nature-nurture debate: they displayed shared habits, liked the same films, smoked the same cigarettes &amp; had wrestled in college. </a:t>
            </a:r>
          </a:p>
          <a:p>
            <a:r>
              <a:rPr lang="en-GB" dirty="0"/>
              <a:t>Childhoods had been very different. Robert’s parents were wealthy, Eddy had grown up in a middle-class suburb, David’s parents lived in working-class Queens.</a:t>
            </a:r>
          </a:p>
        </p:txBody>
      </p:sp>
    </p:spTree>
    <p:extLst>
      <p:ext uri="{BB962C8B-B14F-4D97-AF65-F5344CB8AC3E}">
        <p14:creationId xmlns:p14="http://schemas.microsoft.com/office/powerpoint/2010/main" val="5334440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9CBA2-9EBC-48F4-B3BC-F226B7498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D072933-035C-4933-8791-C7E76D8D2A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4511" y="274638"/>
            <a:ext cx="8229600" cy="5241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7909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10BD3-B1EC-4621-A7E5-B65ECC3E5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/>
          </a:bodyPr>
          <a:lstStyle/>
          <a:p>
            <a:endParaRPr lang="en-GB" sz="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EE53C4-AC78-4358-992D-E64F663BF2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/>
          </a:bodyPr>
          <a:lstStyle/>
          <a:p>
            <a:r>
              <a:rPr lang="en-GB" dirty="0"/>
              <a:t>Accept the heritability argument do we end up blaming the poor for their own plight and privileging the rich for their good fortune?</a:t>
            </a:r>
          </a:p>
          <a:p>
            <a:r>
              <a:rPr lang="en-GB" dirty="0"/>
              <a:t>School exam results – differences in exam performance between pupils attending private or state schools </a:t>
            </a:r>
          </a:p>
        </p:txBody>
      </p:sp>
    </p:spTree>
    <p:extLst>
      <p:ext uri="{BB962C8B-B14F-4D97-AF65-F5344CB8AC3E}">
        <p14:creationId xmlns:p14="http://schemas.microsoft.com/office/powerpoint/2010/main" val="41561712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9EAEC-00E1-4270-A7C8-D3A51363B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V’s Nurture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6E4F15-BD51-482C-811D-42ACA981A5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discrimination by allowing people to climb the ladder of life only as far as their cells might allow.</a:t>
            </a:r>
          </a:p>
          <a:p>
            <a:r>
              <a:rPr lang="en-GB" dirty="0"/>
              <a:t>Is it a mixture of both?</a:t>
            </a:r>
          </a:p>
          <a:p>
            <a:r>
              <a:rPr lang="en-GB" dirty="0"/>
              <a:t>Consider siblings or twin’s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3DEAD4-D556-4CDE-AE88-1F2818A58A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0112" y="2708920"/>
            <a:ext cx="3384376" cy="2989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834573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&amp;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>
                <a:hlinkClick r:id="rId2"/>
              </a:rPr>
              <a:t>http://eprints.gla.ac.uk/79860/1/79860.pdf</a:t>
            </a:r>
            <a:endParaRPr lang="en-GB" sz="1600" dirty="0"/>
          </a:p>
          <a:p>
            <a:r>
              <a:rPr lang="en-GB" sz="1600" dirty="0">
                <a:hlinkClick r:id="rId3"/>
              </a:rPr>
              <a:t>https://www2.gov.scot/resource/0047/00476574.pdf</a:t>
            </a:r>
            <a:endParaRPr lang="en-GB" sz="1600" dirty="0"/>
          </a:p>
          <a:p>
            <a:r>
              <a:rPr lang="en-GB" sz="1600" dirty="0">
                <a:hlinkClick r:id="rId4"/>
              </a:rPr>
              <a:t>https://eprints.mdx.ac.uk/18848/1/youth-justice-review.pdf</a:t>
            </a:r>
            <a:endParaRPr lang="en-GB" sz="1600" dirty="0"/>
          </a:p>
          <a:p>
            <a:r>
              <a:rPr lang="en-GB" sz="1600" dirty="0">
                <a:hlinkClick r:id="rId5"/>
              </a:rPr>
              <a:t>https://assets.publishing.service.gov.uk/government/uploads/system/uploads/attachment_data/file/182548/DFE-RR111.pdf</a:t>
            </a:r>
            <a:endParaRPr lang="en-GB" sz="1600" dirty="0"/>
          </a:p>
          <a:p>
            <a:r>
              <a:rPr lang="en-GB" sz="1600" dirty="0">
                <a:hlinkClick r:id="rId6"/>
              </a:rPr>
              <a:t>https://journals.sagepub.com/doi/pdf/10.1177/1748895809360971</a:t>
            </a:r>
            <a:endParaRPr lang="en-GB" sz="1600" dirty="0"/>
          </a:p>
          <a:p>
            <a:r>
              <a:rPr lang="en-GB" sz="1600" dirty="0">
                <a:hlinkClick r:id="rId7"/>
              </a:rPr>
              <a:t>https://www.theguardian.com/commentisfree/2014/apr/07/jake-hardy-death-in-custody</a:t>
            </a:r>
            <a:endParaRPr lang="en-GB" sz="1600" dirty="0"/>
          </a:p>
          <a:p>
            <a:r>
              <a:rPr lang="en-GB" sz="1600" dirty="0">
                <a:hlinkClick r:id="rId8"/>
              </a:rPr>
              <a:t>https://www.inquest.org.uk/jake-hardy-inquest-opens</a:t>
            </a:r>
            <a:endParaRPr lang="en-GB" sz="1600" dirty="0"/>
          </a:p>
          <a:p>
            <a:r>
              <a:rPr lang="en-GB" sz="1600" dirty="0">
                <a:hlinkClick r:id="rId9"/>
              </a:rPr>
              <a:t>https://www.bbc.co.uk/news/av/world-europe-35936290/spanish-system-cutting-re-offending-rates-for-young-inmates</a:t>
            </a:r>
            <a:endParaRPr lang="en-GB" sz="1600" dirty="0"/>
          </a:p>
          <a:p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5970095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000" dirty="0"/>
              <a:t>ttps://www.inquest.org.uk/jake-hardy-inquest-opens</a:t>
            </a:r>
          </a:p>
          <a:p>
            <a:r>
              <a:rPr lang="en-GB" sz="1000" dirty="0">
                <a:hlinkClick r:id="rId2"/>
              </a:rPr>
              <a:t>https://www.theguardian.com/commentisfree/2014/apr/07/jake-hardy-death-in-custody</a:t>
            </a:r>
            <a:endParaRPr lang="en-GB" sz="1000" dirty="0"/>
          </a:p>
          <a:p>
            <a:r>
              <a:rPr lang="en-GB" sz="1000" dirty="0">
                <a:hlinkClick r:id="rId3"/>
              </a:rPr>
              <a:t>https://assets.publishing.service.gov.uk/government/uploads/system/uploads/attachment_data/file/655710/Deaths_in_police_custody_A_review_of_the_international_evidence.pdf</a:t>
            </a:r>
            <a:endParaRPr lang="en-GB" sz="1000" dirty="0"/>
          </a:p>
          <a:p>
            <a:r>
              <a:rPr lang="en-GB" sz="1000" dirty="0">
                <a:hlinkClick r:id="rId4"/>
              </a:rPr>
              <a:t>https://cycj.org.uk/wp-content/uploads/2014/04/Briefing-Paper-5-final.pdf</a:t>
            </a:r>
            <a:endParaRPr lang="en-GB" sz="1000" dirty="0"/>
          </a:p>
          <a:p>
            <a:r>
              <a:rPr lang="en-GB" sz="1000" dirty="0">
                <a:hlinkClick r:id="rId5"/>
              </a:rPr>
              <a:t>https://journals.sagepub.com/doi/full/10.1177/0093854819876306</a:t>
            </a:r>
            <a:endParaRPr lang="en-GB" sz="1000" dirty="0"/>
          </a:p>
          <a:p>
            <a:r>
              <a:rPr lang="en-GB" sz="1000" dirty="0">
                <a:hlinkClick r:id="rId6"/>
              </a:rPr>
              <a:t>https://journals.sagepub.com/doi/pdf/10.1177/1748895809360971</a:t>
            </a:r>
            <a:endParaRPr lang="en-GB" sz="1000" dirty="0"/>
          </a:p>
          <a:p>
            <a:r>
              <a:rPr lang="en-GB" sz="1000" dirty="0">
                <a:hlinkClick r:id="rId7"/>
              </a:rPr>
              <a:t>https://watermark.silverchair.com/430169.pdf?token=AQECAHi208BE49Ooan9kkhW_Ercy7Dm3ZL_9Cf3qfKAc485ysgAAAnYwggJyBgkqhkiG9w0BBwagggJjMIICXwIBADCCAlgGCSqGSIb3DQEHATAeBglghkgBZQMEAS4wEQQMQ402QbnjkvTLiEs5AgEQgIICKSXVitIA-_QwxbFOmQaBb68VhGd1LqN60qk06yVZ-p3R7-0etNvR6LMZ17clF_z0T9wi5DqEkuUvH2jybbkHHomwiE-DL39aJqFIMtR-RxBwyeP2UOQY5iGYg73Qq3Dc0ipRIn0V4NLUhrZVRpCxQKUfp-inHQ_KX5VdtfOwzS3G82wlMvoQLh5VDzM-i-CrT4qLGHMOHHqPm1HQTeebLhEeTlE1d7OrW1ymKWNhc3Egihrl3IwCdMJUrEHTeUAXtTZs-HiJh7xXsZ-VYBidNs-9d7sXZBZZSqb-vpefcUfdqD8rr4NTd4gRGvuY1v4UycuphRZpIU0-zO1dj73yAI5_JIh94qYd6QbVdBFFovi26R_zaVJ10lhv9JpUOeLAubM3H4qzXG6AQbtqAJNHKIKGf6TuUosPh5FGvESOnA4t7fyrqT8rS8xPhGMT1tiTmrayCFZjib7cOwFOPW-h2ahxa-gDdCAJKnu0d5zhTifUHwNSLdwfdO0woCOj8FpTKkNhEliZcXFdLo0XJ4hO5vTWodbdTob-e6NVvRGw_x3EYJTOwaiGTGjLTqsMEDV1Vhd6STp00OeZkuicbVJyMRNOf-AbW6cQsISGEgw3mi-KkubG9iFs_q2MWYWIlaRpbwf_LCPF7i_vsGzn_9GQR3zPyfRu1FxoT-0Zw2pNXug1FWopx5_Td6pGF2DVEn5Ub-htkGb9JIK--OmmgS75sbkHbCVgTaESsJ0</a:t>
            </a:r>
            <a:endParaRPr lang="en-GB" sz="1000" dirty="0"/>
          </a:p>
          <a:p>
            <a:r>
              <a:rPr lang="en-GB" sz="1000">
                <a:hlinkClick r:id="rId8"/>
              </a:rPr>
              <a:t>https://journals.sagepub.com/doi/pdf/10.1177/1473225417741223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779141732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Theme1.thmx first page pp</Template>
  <TotalTime>1729</TotalTime>
  <Words>1091</Words>
  <Application>Microsoft Office PowerPoint</Application>
  <PresentationFormat>On-screen Show (4:3)</PresentationFormat>
  <Paragraphs>152</Paragraphs>
  <Slides>27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Myriad Pro</vt:lpstr>
      <vt:lpstr>Theme1.thmx first page pp</vt:lpstr>
      <vt:lpstr>PowerPoint Presentation</vt:lpstr>
      <vt:lpstr>Questionnaire</vt:lpstr>
      <vt:lpstr>Assignment 1</vt:lpstr>
      <vt:lpstr>Themes on What works:</vt:lpstr>
      <vt:lpstr>PowerPoint Presentation</vt:lpstr>
      <vt:lpstr>Mofitt’s Theory</vt:lpstr>
      <vt:lpstr>Adolescence Limited Offenders</vt:lpstr>
      <vt:lpstr>Life Course Persistent Offenders</vt:lpstr>
      <vt:lpstr>Life Course Persistent Offenders</vt:lpstr>
      <vt:lpstr>Youth Prison Deaths</vt:lpstr>
      <vt:lpstr>PowerPoint Presentation</vt:lpstr>
      <vt:lpstr>Jake Hardy</vt:lpstr>
      <vt:lpstr>Jake Hardy</vt:lpstr>
      <vt:lpstr>Jake Hardy</vt:lpstr>
      <vt:lpstr>Spain &amp; Young Offenders</vt:lpstr>
      <vt:lpstr>Spanish centres</vt:lpstr>
      <vt:lpstr>Eric Allison &amp; Simon Hattenstone </vt:lpstr>
      <vt:lpstr>Diagrama</vt:lpstr>
      <vt:lpstr>Nature v’s Nurture</vt:lpstr>
      <vt:lpstr>Nature v’s Nurture </vt:lpstr>
      <vt:lpstr>Three Identical Strangers</vt:lpstr>
      <vt:lpstr>Three Identical Strangers</vt:lpstr>
      <vt:lpstr>PowerPoint Presentation</vt:lpstr>
      <vt:lpstr>PowerPoint Presentation</vt:lpstr>
      <vt:lpstr>Nature V’s Nurture</vt:lpstr>
      <vt:lpstr>References &amp; Sources</vt:lpstr>
      <vt:lpstr>PowerPoint Presentation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huw</dc:creator>
  <cp:lastModifiedBy>Jane Thomas</cp:lastModifiedBy>
  <cp:revision>67</cp:revision>
  <dcterms:created xsi:type="dcterms:W3CDTF">2019-10-08T05:09:26Z</dcterms:created>
  <dcterms:modified xsi:type="dcterms:W3CDTF">2019-12-12T10:58:04Z</dcterms:modified>
</cp:coreProperties>
</file>