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0" d="100"/>
          <a:sy n="80" d="100"/>
        </p:scale>
        <p:origin x="10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B44DED1-A911-466C-8B34-35159F16FFA4}" type="datetimeFigureOut">
              <a:rPr lang="en-GB" smtClean="0"/>
              <a:t>19/07/2023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A6E2-6028-4CD8-97FE-A3596A49B530}" type="slidenum">
              <a:rPr lang="en-GB" smtClean="0"/>
              <a:t>‹#›</a:t>
            </a:fld>
            <a:endParaRPr lang="en-GB"/>
          </a:p>
        </p:txBody>
      </p:sp>
    </p:spTree>
    <p:extLst>
      <p:ext uri="{BB962C8B-B14F-4D97-AF65-F5344CB8AC3E}">
        <p14:creationId xmlns:p14="http://schemas.microsoft.com/office/powerpoint/2010/main" val="26612607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0B44DED1-A911-466C-8B34-35159F16FFA4}" type="datetimeFigureOut">
              <a:rPr lang="en-GB" smtClean="0"/>
              <a:t>19/07/2023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A6E2-6028-4CD8-97FE-A3596A49B530}" type="slidenum">
              <a:rPr lang="en-GB" smtClean="0"/>
              <a:t>‹#›</a:t>
            </a:fld>
            <a:endParaRPr lang="en-GB"/>
          </a:p>
        </p:txBody>
      </p:sp>
    </p:spTree>
    <p:extLst>
      <p:ext uri="{BB962C8B-B14F-4D97-AF65-F5344CB8AC3E}">
        <p14:creationId xmlns:p14="http://schemas.microsoft.com/office/powerpoint/2010/main" val="19105353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44DED1-A911-466C-8B34-35159F16FFA4}" type="datetimeFigureOut">
              <a:rPr lang="en-GB" smtClean="0"/>
              <a:t>19/07/2023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A6E2-6028-4CD8-97FE-A3596A49B530}" type="slidenum">
              <a:rPr lang="en-GB" smtClean="0"/>
              <a:t>‹#›</a:t>
            </a:fld>
            <a:endParaRPr lang="en-GB"/>
          </a:p>
        </p:txBody>
      </p:sp>
    </p:spTree>
    <p:extLst>
      <p:ext uri="{BB962C8B-B14F-4D97-AF65-F5344CB8AC3E}">
        <p14:creationId xmlns:p14="http://schemas.microsoft.com/office/powerpoint/2010/main" val="4166962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B44DED1-A911-466C-8B34-35159F16FFA4}" type="datetimeFigureOut">
              <a:rPr lang="en-GB" smtClean="0"/>
              <a:t>19/07/2023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A6E2-6028-4CD8-97FE-A3596A49B530}" type="slidenum">
              <a:rPr lang="en-GB" smtClean="0"/>
              <a:t>‹#›</a:t>
            </a:fld>
            <a:endParaRPr lang="en-GB"/>
          </a:p>
        </p:txBody>
      </p:sp>
    </p:spTree>
    <p:extLst>
      <p:ext uri="{BB962C8B-B14F-4D97-AF65-F5344CB8AC3E}">
        <p14:creationId xmlns:p14="http://schemas.microsoft.com/office/powerpoint/2010/main" val="36996024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B44DED1-A911-466C-8B34-35159F16FFA4}" type="datetimeFigureOut">
              <a:rPr lang="en-GB" smtClean="0"/>
              <a:t>19/07/2023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42A6E2-6028-4CD8-97FE-A3596A49B530}" type="slidenum">
              <a:rPr lang="en-GB" smtClean="0"/>
              <a:t>‹#›</a:t>
            </a:fld>
            <a:endParaRPr lang="en-GB"/>
          </a:p>
        </p:txBody>
      </p:sp>
    </p:spTree>
    <p:extLst>
      <p:ext uri="{BB962C8B-B14F-4D97-AF65-F5344CB8AC3E}">
        <p14:creationId xmlns:p14="http://schemas.microsoft.com/office/powerpoint/2010/main" val="29999303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0B44DED1-A911-466C-8B34-35159F16FFA4}" type="datetimeFigureOut">
              <a:rPr lang="en-GB" smtClean="0"/>
              <a:t>19/07/2023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EE42A6E2-6028-4CD8-97FE-A3596A49B530}" type="slidenum">
              <a:rPr lang="en-GB" smtClean="0"/>
              <a:t>‹#›</a:t>
            </a:fld>
            <a:endParaRPr lang="en-GB"/>
          </a:p>
        </p:txBody>
      </p:sp>
    </p:spTree>
    <p:extLst>
      <p:ext uri="{BB962C8B-B14F-4D97-AF65-F5344CB8AC3E}">
        <p14:creationId xmlns:p14="http://schemas.microsoft.com/office/powerpoint/2010/main" val="29954609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0B44DED1-A911-466C-8B34-35159F16FFA4}" type="datetimeFigureOut">
              <a:rPr lang="en-GB" smtClean="0"/>
              <a:t>19/07/2023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EE42A6E2-6028-4CD8-97FE-A3596A49B530}" type="slidenum">
              <a:rPr lang="en-GB" smtClean="0"/>
              <a:t>‹#›</a:t>
            </a:fld>
            <a:endParaRPr lang="en-GB"/>
          </a:p>
        </p:txBody>
      </p:sp>
    </p:spTree>
    <p:extLst>
      <p:ext uri="{BB962C8B-B14F-4D97-AF65-F5344CB8AC3E}">
        <p14:creationId xmlns:p14="http://schemas.microsoft.com/office/powerpoint/2010/main" val="14841167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0B44DED1-A911-466C-8B34-35159F16FFA4}" type="datetimeFigureOut">
              <a:rPr lang="en-GB" smtClean="0"/>
              <a:t>19/07/2023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EE42A6E2-6028-4CD8-97FE-A3596A49B530}" type="slidenum">
              <a:rPr lang="en-GB" smtClean="0"/>
              <a:t>‹#›</a:t>
            </a:fld>
            <a:endParaRPr lang="en-GB"/>
          </a:p>
        </p:txBody>
      </p:sp>
    </p:spTree>
    <p:extLst>
      <p:ext uri="{BB962C8B-B14F-4D97-AF65-F5344CB8AC3E}">
        <p14:creationId xmlns:p14="http://schemas.microsoft.com/office/powerpoint/2010/main" val="41933974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B44DED1-A911-466C-8B34-35159F16FFA4}" type="datetimeFigureOut">
              <a:rPr lang="en-GB" smtClean="0"/>
              <a:t>19/07/2023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A6E2-6028-4CD8-97FE-A3596A49B530}" type="slidenum">
              <a:rPr lang="en-GB" smtClean="0"/>
              <a:t>‹#›</a:t>
            </a:fld>
            <a:endParaRPr lang="en-GB"/>
          </a:p>
        </p:txBody>
      </p:sp>
    </p:spTree>
    <p:extLst>
      <p:ext uri="{BB962C8B-B14F-4D97-AF65-F5344CB8AC3E}">
        <p14:creationId xmlns:p14="http://schemas.microsoft.com/office/powerpoint/2010/main" val="7094929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B44DED1-A911-466C-8B34-35159F16FFA4}" type="datetimeFigureOut">
              <a:rPr lang="en-GB" smtClean="0"/>
              <a:t>19/07/2023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A6E2-6028-4CD8-97FE-A3596A49B530}" type="slidenum">
              <a:rPr lang="en-GB" smtClean="0"/>
              <a:t>‹#›</a:t>
            </a:fld>
            <a:endParaRPr lang="en-GB"/>
          </a:p>
        </p:txBody>
      </p:sp>
    </p:spTree>
    <p:extLst>
      <p:ext uri="{BB962C8B-B14F-4D97-AF65-F5344CB8AC3E}">
        <p14:creationId xmlns:p14="http://schemas.microsoft.com/office/powerpoint/2010/main" val="2254078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B44DED1-A911-466C-8B34-35159F16FFA4}" type="datetimeFigureOut">
              <a:rPr lang="en-GB" smtClean="0"/>
              <a:t>19/07/2023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A6E2-6028-4CD8-97FE-A3596A49B530}" type="slidenum">
              <a:rPr lang="en-GB" smtClean="0"/>
              <a:t>‹#›</a:t>
            </a:fld>
            <a:endParaRPr lang="en-GB"/>
          </a:p>
        </p:txBody>
      </p:sp>
    </p:spTree>
    <p:extLst>
      <p:ext uri="{BB962C8B-B14F-4D97-AF65-F5344CB8AC3E}">
        <p14:creationId xmlns:p14="http://schemas.microsoft.com/office/powerpoint/2010/main" val="5094640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B44DED1-A911-466C-8B34-35159F16FFA4}" type="datetimeFigureOut">
              <a:rPr lang="en-GB" smtClean="0"/>
              <a:t>19/07/2023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A6E2-6028-4CD8-97FE-A3596A49B530}"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4395636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44DED1-A911-466C-8B34-35159F16FFA4}" type="datetimeFigureOut">
              <a:rPr lang="en-GB" smtClean="0"/>
              <a:t>19/07/2023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A6E2-6028-4CD8-97FE-A3596A49B530}" type="slidenum">
              <a:rPr lang="en-GB" smtClean="0"/>
              <a:t>‹#›</a:t>
            </a:fld>
            <a:endParaRPr lang="en-GB"/>
          </a:p>
        </p:txBody>
      </p:sp>
    </p:spTree>
    <p:extLst>
      <p:ext uri="{BB962C8B-B14F-4D97-AF65-F5344CB8AC3E}">
        <p14:creationId xmlns:p14="http://schemas.microsoft.com/office/powerpoint/2010/main" val="41002178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B44DED1-A911-466C-8B34-35159F16FFA4}" type="datetimeFigureOut">
              <a:rPr lang="en-GB" smtClean="0"/>
              <a:t>19/07/2023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A6E2-6028-4CD8-97FE-A3596A49B530}" type="slidenum">
              <a:rPr lang="en-GB" smtClean="0"/>
              <a:t>‹#›</a:t>
            </a:fld>
            <a:endParaRPr lang="en-GB"/>
          </a:p>
        </p:txBody>
      </p:sp>
    </p:spTree>
    <p:extLst>
      <p:ext uri="{BB962C8B-B14F-4D97-AF65-F5344CB8AC3E}">
        <p14:creationId xmlns:p14="http://schemas.microsoft.com/office/powerpoint/2010/main" val="24714807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B44DED1-A911-466C-8B34-35159F16FFA4}" type="datetimeFigureOut">
              <a:rPr lang="en-GB" smtClean="0"/>
              <a:t>19/07/2023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A6E2-6028-4CD8-97FE-A3596A49B530}" type="slidenum">
              <a:rPr lang="en-GB" smtClean="0"/>
              <a:t>‹#›</a:t>
            </a:fld>
            <a:endParaRPr lang="en-GB"/>
          </a:p>
        </p:txBody>
      </p:sp>
    </p:spTree>
    <p:extLst>
      <p:ext uri="{BB962C8B-B14F-4D97-AF65-F5344CB8AC3E}">
        <p14:creationId xmlns:p14="http://schemas.microsoft.com/office/powerpoint/2010/main" val="36238194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44DED1-A911-466C-8B34-35159F16FFA4}" type="datetimeFigureOut">
              <a:rPr lang="en-GB" smtClean="0"/>
              <a:t>19/07/2023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A6E2-6028-4CD8-97FE-A3596A49B530}" type="slidenum">
              <a:rPr lang="en-GB" smtClean="0"/>
              <a:t>‹#›</a:t>
            </a:fld>
            <a:endParaRPr lang="en-GB"/>
          </a:p>
        </p:txBody>
      </p:sp>
    </p:spTree>
    <p:extLst>
      <p:ext uri="{BB962C8B-B14F-4D97-AF65-F5344CB8AC3E}">
        <p14:creationId xmlns:p14="http://schemas.microsoft.com/office/powerpoint/2010/main" val="1376011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44DED1-A911-466C-8B34-35159F16FFA4}" type="datetimeFigureOut">
              <a:rPr lang="en-GB" smtClean="0"/>
              <a:t>19/07/2023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A6E2-6028-4CD8-97FE-A3596A49B530}" type="slidenum">
              <a:rPr lang="en-GB" smtClean="0"/>
              <a:t>‹#›</a:t>
            </a:fld>
            <a:endParaRPr lang="en-GB"/>
          </a:p>
        </p:txBody>
      </p:sp>
    </p:spTree>
    <p:extLst>
      <p:ext uri="{BB962C8B-B14F-4D97-AF65-F5344CB8AC3E}">
        <p14:creationId xmlns:p14="http://schemas.microsoft.com/office/powerpoint/2010/main" val="2488291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0B44DED1-A911-466C-8B34-35159F16FFA4}" type="datetimeFigureOut">
              <a:rPr lang="en-GB" smtClean="0"/>
              <a:t>19/07/2023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EE42A6E2-6028-4CD8-97FE-A3596A49B530}" type="slidenum">
              <a:rPr lang="en-GB" smtClean="0"/>
              <a:t>‹#›</a:t>
            </a:fld>
            <a:endParaRPr lang="en-GB"/>
          </a:p>
        </p:txBody>
      </p:sp>
    </p:spTree>
    <p:extLst>
      <p:ext uri="{BB962C8B-B14F-4D97-AF65-F5344CB8AC3E}">
        <p14:creationId xmlns:p14="http://schemas.microsoft.com/office/powerpoint/2010/main" val="1301235801"/>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BE3F7-03B0-4B40-8FCB-1D5C3DC39221}"/>
              </a:ext>
            </a:extLst>
          </p:cNvPr>
          <p:cNvSpPr>
            <a:spLocks noGrp="1"/>
          </p:cNvSpPr>
          <p:nvPr>
            <p:ph type="ctrTitle"/>
          </p:nvPr>
        </p:nvSpPr>
        <p:spPr>
          <a:xfrm>
            <a:off x="1524000" y="739471"/>
            <a:ext cx="9144000" cy="1824728"/>
          </a:xfrm>
        </p:spPr>
        <p:txBody>
          <a:bodyPr>
            <a:normAutofit/>
          </a:bodyPr>
          <a:lstStyle/>
          <a:p>
            <a:pPr>
              <a:spcBef>
                <a:spcPts val="0"/>
              </a:spcBef>
            </a:pPr>
            <a:r>
              <a:rPr lang="en-GB" sz="4800" b="1" dirty="0">
                <a:solidFill>
                  <a:srgbClr val="002060"/>
                </a:solidFill>
                <a:latin typeface="Arial Rounded MT Bold" panose="020F0704030504030204" pitchFamily="34" charset="0"/>
              </a:rPr>
              <a:t>PRESENTATION</a:t>
            </a:r>
            <a:br>
              <a:rPr lang="en-GB" sz="4800" b="1" dirty="0">
                <a:solidFill>
                  <a:srgbClr val="002060"/>
                </a:solidFill>
                <a:latin typeface="Arial Rounded MT Bold" panose="020F0704030504030204" pitchFamily="34" charset="0"/>
              </a:rPr>
            </a:br>
            <a:r>
              <a:rPr lang="en-GB" sz="2800" b="1" dirty="0">
                <a:solidFill>
                  <a:srgbClr val="002060"/>
                </a:solidFill>
                <a:latin typeface="Arial Rounded MT Bold" panose="020F0704030504030204" pitchFamily="34" charset="0"/>
              </a:rPr>
              <a:t>SKILLS DEVELOPMENT AT WORKPLACE</a:t>
            </a:r>
          </a:p>
        </p:txBody>
      </p:sp>
      <p:sp>
        <p:nvSpPr>
          <p:cNvPr id="3" name="Subtitle 2">
            <a:extLst>
              <a:ext uri="{FF2B5EF4-FFF2-40B4-BE49-F238E27FC236}">
                <a16:creationId xmlns:a16="http://schemas.microsoft.com/office/drawing/2014/main" id="{A8195545-08AA-4EE1-A554-DD16ACDADCC2}"/>
              </a:ext>
            </a:extLst>
          </p:cNvPr>
          <p:cNvSpPr>
            <a:spLocks noGrp="1"/>
          </p:cNvSpPr>
          <p:nvPr>
            <p:ph type="subTitle" idx="1"/>
          </p:nvPr>
        </p:nvSpPr>
        <p:spPr>
          <a:xfrm>
            <a:off x="1524000" y="3602037"/>
            <a:ext cx="9144000" cy="2011583"/>
          </a:xfrm>
        </p:spPr>
        <p:txBody>
          <a:bodyPr>
            <a:normAutofit fontScale="85000" lnSpcReduction="20000"/>
          </a:bodyPr>
          <a:lstStyle/>
          <a:p>
            <a:pPr algn="l"/>
            <a:r>
              <a:rPr lang="en-GB" b="1" dirty="0">
                <a:solidFill>
                  <a:srgbClr val="002060"/>
                </a:solidFill>
              </a:rPr>
              <a:t>Module Name: Skills Development at Workplace</a:t>
            </a:r>
            <a:endParaRPr lang="en-GB" dirty="0">
              <a:solidFill>
                <a:srgbClr val="002060"/>
              </a:solidFill>
            </a:endParaRPr>
          </a:p>
          <a:p>
            <a:pPr algn="l"/>
            <a:r>
              <a:rPr lang="en-GB" b="1" dirty="0">
                <a:solidFill>
                  <a:srgbClr val="002060"/>
                </a:solidFill>
              </a:rPr>
              <a:t>Assignment Title: PRESENTATION</a:t>
            </a:r>
            <a:r>
              <a:rPr lang="en-GB" dirty="0">
                <a:solidFill>
                  <a:srgbClr val="002060"/>
                </a:solidFill>
              </a:rPr>
              <a:t> </a:t>
            </a:r>
          </a:p>
          <a:p>
            <a:pPr algn="l"/>
            <a:r>
              <a:rPr lang="en-GB" b="1" dirty="0">
                <a:solidFill>
                  <a:srgbClr val="002060"/>
                </a:solidFill>
              </a:rPr>
              <a:t>Student Name: Syed Saqib Hussain </a:t>
            </a:r>
            <a:endParaRPr lang="en-GB" dirty="0">
              <a:solidFill>
                <a:srgbClr val="002060"/>
              </a:solidFill>
            </a:endParaRPr>
          </a:p>
          <a:p>
            <a:pPr algn="l"/>
            <a:r>
              <a:rPr lang="en-GB" b="1" dirty="0">
                <a:solidFill>
                  <a:srgbClr val="002060"/>
                </a:solidFill>
              </a:rPr>
              <a:t>Student number: 2232660 </a:t>
            </a:r>
            <a:endParaRPr lang="en-GB" dirty="0">
              <a:solidFill>
                <a:srgbClr val="002060"/>
              </a:solidFill>
            </a:endParaRPr>
          </a:p>
          <a:p>
            <a:pPr algn="l"/>
            <a:r>
              <a:rPr lang="en-GB" b="1" dirty="0">
                <a:solidFill>
                  <a:srgbClr val="002060"/>
                </a:solidFill>
              </a:rPr>
              <a:t>Course: CertHE Digital Skills Level 4</a:t>
            </a:r>
          </a:p>
          <a:p>
            <a:pPr algn="l"/>
            <a:r>
              <a:rPr lang="en-GB" b="1" dirty="0">
                <a:solidFill>
                  <a:srgbClr val="002060"/>
                </a:solidFill>
              </a:rPr>
              <a:t>Teacher: Motushi Tanha</a:t>
            </a:r>
          </a:p>
          <a:p>
            <a:pPr algn="l"/>
            <a:endParaRPr lang="en-GB" dirty="0"/>
          </a:p>
          <a:p>
            <a:endParaRPr lang="en-GB" dirty="0"/>
          </a:p>
        </p:txBody>
      </p:sp>
    </p:spTree>
    <p:extLst>
      <p:ext uri="{BB962C8B-B14F-4D97-AF65-F5344CB8AC3E}">
        <p14:creationId xmlns:p14="http://schemas.microsoft.com/office/powerpoint/2010/main" val="4095945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D13E052-50FC-4FF0-A725-3A1C5AABBF56}"/>
              </a:ext>
            </a:extLst>
          </p:cNvPr>
          <p:cNvSpPr>
            <a:spLocks noGrp="1"/>
          </p:cNvSpPr>
          <p:nvPr>
            <p:ph type="title"/>
          </p:nvPr>
        </p:nvSpPr>
        <p:spPr>
          <a:xfrm>
            <a:off x="838200" y="0"/>
            <a:ext cx="10515600" cy="398199"/>
          </a:xfrm>
        </p:spPr>
        <p:txBody>
          <a:bodyPr>
            <a:noAutofit/>
          </a:bodyPr>
          <a:lstStyle/>
          <a:p>
            <a:r>
              <a:rPr lang="en-GB" sz="2200" b="1" dirty="0">
                <a:solidFill>
                  <a:srgbClr val="002060"/>
                </a:solidFill>
                <a:cs typeface="Calibri" panose="020F0502020204030204" pitchFamily="34" charset="0"/>
              </a:rPr>
              <a:t>TOPIC 1: </a:t>
            </a:r>
            <a:r>
              <a:rPr lang="en-GB" sz="2200" b="1" u="sng" dirty="0">
                <a:solidFill>
                  <a:srgbClr val="002060"/>
                </a:solidFill>
                <a:cs typeface="Calibri" panose="020F0502020204030204" pitchFamily="34" charset="0"/>
              </a:rPr>
              <a:t>HOW INNOVATION CHANGES THE WORLD</a:t>
            </a:r>
          </a:p>
        </p:txBody>
      </p:sp>
      <p:sp>
        <p:nvSpPr>
          <p:cNvPr id="3" name="Content Placeholder 2">
            <a:extLst>
              <a:ext uri="{FF2B5EF4-FFF2-40B4-BE49-F238E27FC236}">
                <a16:creationId xmlns:a16="http://schemas.microsoft.com/office/drawing/2014/main" id="{E6E60221-E3FC-471F-89F5-2F15BE2D0A60}"/>
              </a:ext>
            </a:extLst>
          </p:cNvPr>
          <p:cNvSpPr>
            <a:spLocks noGrp="1"/>
          </p:cNvSpPr>
          <p:nvPr>
            <p:ph idx="1"/>
          </p:nvPr>
        </p:nvSpPr>
        <p:spPr>
          <a:xfrm>
            <a:off x="838200" y="763325"/>
            <a:ext cx="10515600" cy="5413638"/>
          </a:xfrm>
        </p:spPr>
        <p:txBody>
          <a:bodyPr>
            <a:normAutofit fontScale="62500" lnSpcReduction="20000"/>
          </a:bodyPr>
          <a:lstStyle/>
          <a:p>
            <a:pPr marL="0" indent="0">
              <a:buNone/>
            </a:pPr>
            <a:r>
              <a:rPr lang="en-GB" sz="2600" b="1" dirty="0">
                <a:solidFill>
                  <a:srgbClr val="002060"/>
                </a:solidFill>
              </a:rPr>
              <a:t>Introduction: </a:t>
            </a:r>
            <a:endParaRPr lang="en-GB" sz="2600" dirty="0">
              <a:solidFill>
                <a:srgbClr val="002060"/>
              </a:solidFill>
            </a:endParaRPr>
          </a:p>
          <a:p>
            <a:pPr marL="0" indent="0">
              <a:buNone/>
            </a:pPr>
            <a:r>
              <a:rPr lang="en-GB" sz="2600" dirty="0">
                <a:solidFill>
                  <a:srgbClr val="002060"/>
                </a:solidFill>
              </a:rPr>
              <a:t>In this topic, I'll talk about how innovation—the act of coming up with something new or enhancing an existing idea—has transformed a variety of industries, including business, technology, education, and healthcare. Explore with me how invention has shaped history and the amazing possibilities it holds for the future.</a:t>
            </a:r>
          </a:p>
          <a:p>
            <a:pPr marL="0" indent="0">
              <a:buNone/>
            </a:pPr>
            <a:endParaRPr lang="en-GB" sz="2600" dirty="0">
              <a:solidFill>
                <a:srgbClr val="002060"/>
              </a:solidFill>
            </a:endParaRPr>
          </a:p>
          <a:p>
            <a:pPr marL="0" lvl="0" indent="0">
              <a:buNone/>
            </a:pPr>
            <a:r>
              <a:rPr lang="en-GB" sz="2600" b="1" dirty="0">
                <a:solidFill>
                  <a:srgbClr val="002060"/>
                </a:solidFill>
              </a:rPr>
              <a:t>Historical Transformations:</a:t>
            </a:r>
            <a:endParaRPr lang="en-GB" sz="2600" dirty="0">
              <a:solidFill>
                <a:srgbClr val="002060"/>
              </a:solidFill>
            </a:endParaRPr>
          </a:p>
          <a:p>
            <a:pPr marL="0" indent="0">
              <a:buNone/>
            </a:pPr>
            <a:r>
              <a:rPr lang="en-GB" sz="2600" dirty="0">
                <a:solidFill>
                  <a:srgbClr val="002060"/>
                </a:solidFill>
              </a:rPr>
              <a:t>Innovation has always been a key factor in the advancement of humanity. Let's examine some major events that have impacted our world:</a:t>
            </a:r>
          </a:p>
          <a:p>
            <a:r>
              <a:rPr lang="en-GB" sz="2600" dirty="0">
                <a:solidFill>
                  <a:srgbClr val="002060"/>
                </a:solidFill>
              </a:rPr>
              <a:t>Innovations from the past: From the development of the wheel to improvements in agriculture, earlier civilizations set the groundwork for modern society.</a:t>
            </a:r>
          </a:p>
          <a:p>
            <a:r>
              <a:rPr lang="en-GB" sz="2600" dirty="0">
                <a:solidFill>
                  <a:srgbClr val="002060"/>
                </a:solidFill>
              </a:rPr>
              <a:t>Industrial Revolution: In the 18th century, the Industrial Revolution helped societies advance by bringing forth revolutionary modifications to industrial techniques and transportation infrastructure.</a:t>
            </a:r>
          </a:p>
          <a:p>
            <a:r>
              <a:rPr lang="en-GB" sz="2600" dirty="0">
                <a:solidFill>
                  <a:srgbClr val="002060"/>
                </a:solidFill>
              </a:rPr>
              <a:t>Breakthroughs of the 20th Century: The 20th century saw amazing developments in the fields of electricity, transportation, and computing. Communication, transportation, and manufacturing were all revolutionised by these developments.</a:t>
            </a:r>
          </a:p>
          <a:p>
            <a:r>
              <a:rPr lang="en-GB" sz="2600" dirty="0">
                <a:solidFill>
                  <a:srgbClr val="002060"/>
                </a:solidFill>
              </a:rPr>
              <a:t>Digital Age: The development of the internet and other digital technologies in the latter half of the 20th century triggered a revolution in information sharing and connectivity that has since changed how people live and interact.</a:t>
            </a:r>
          </a:p>
          <a:p>
            <a:pPr marL="0" indent="0">
              <a:buNone/>
            </a:pPr>
            <a:endParaRPr lang="en-GB" sz="4000" dirty="0"/>
          </a:p>
          <a:p>
            <a:endParaRPr lang="en-GB" dirty="0"/>
          </a:p>
        </p:txBody>
      </p:sp>
    </p:spTree>
    <p:extLst>
      <p:ext uri="{BB962C8B-B14F-4D97-AF65-F5344CB8AC3E}">
        <p14:creationId xmlns:p14="http://schemas.microsoft.com/office/powerpoint/2010/main" val="27017334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0FF863F-9AB0-4827-B9C7-50842EC551B8}"/>
              </a:ext>
            </a:extLst>
          </p:cNvPr>
          <p:cNvSpPr>
            <a:spLocks noGrp="1"/>
          </p:cNvSpPr>
          <p:nvPr>
            <p:ph type="title"/>
          </p:nvPr>
        </p:nvSpPr>
        <p:spPr>
          <a:xfrm>
            <a:off x="838200" y="0"/>
            <a:ext cx="10515600" cy="398199"/>
          </a:xfrm>
        </p:spPr>
        <p:txBody>
          <a:bodyPr>
            <a:normAutofit fontScale="90000"/>
          </a:bodyPr>
          <a:lstStyle/>
          <a:p>
            <a:r>
              <a:rPr lang="en-GB" sz="2400" b="1" dirty="0">
                <a:solidFill>
                  <a:srgbClr val="002060"/>
                </a:solidFill>
                <a:latin typeface="+mn-lt"/>
              </a:rPr>
              <a:t>TOPIC 1: </a:t>
            </a:r>
            <a:r>
              <a:rPr lang="en-GB" sz="2400" b="1" u="sng" dirty="0">
                <a:solidFill>
                  <a:srgbClr val="002060"/>
                </a:solidFill>
                <a:latin typeface="+mn-lt"/>
              </a:rPr>
              <a:t>HOW INNOVATION CHANGES THE WORLD</a:t>
            </a:r>
          </a:p>
        </p:txBody>
      </p:sp>
      <p:sp>
        <p:nvSpPr>
          <p:cNvPr id="3" name="Content Placeholder 2">
            <a:extLst>
              <a:ext uri="{FF2B5EF4-FFF2-40B4-BE49-F238E27FC236}">
                <a16:creationId xmlns:a16="http://schemas.microsoft.com/office/drawing/2014/main" id="{E6E60221-E3FC-471F-89F5-2F15BE2D0A60}"/>
              </a:ext>
            </a:extLst>
          </p:cNvPr>
          <p:cNvSpPr>
            <a:spLocks noGrp="1"/>
          </p:cNvSpPr>
          <p:nvPr>
            <p:ph idx="1"/>
          </p:nvPr>
        </p:nvSpPr>
        <p:spPr>
          <a:xfrm>
            <a:off x="838200" y="946206"/>
            <a:ext cx="10515600" cy="5911794"/>
          </a:xfrm>
        </p:spPr>
        <p:txBody>
          <a:bodyPr>
            <a:normAutofit fontScale="25000" lnSpcReduction="20000"/>
          </a:bodyPr>
          <a:lstStyle/>
          <a:p>
            <a:pPr marL="0" lvl="0" indent="0">
              <a:spcBef>
                <a:spcPts val="0"/>
              </a:spcBef>
              <a:buNone/>
            </a:pPr>
            <a:r>
              <a:rPr lang="en-GB" sz="6200" b="1" dirty="0">
                <a:solidFill>
                  <a:srgbClr val="002060"/>
                </a:solidFill>
              </a:rPr>
              <a:t>The Always-Evolving Present: </a:t>
            </a:r>
          </a:p>
          <a:p>
            <a:pPr marL="0" lvl="0" indent="0">
              <a:spcBef>
                <a:spcPts val="0"/>
              </a:spcBef>
              <a:buNone/>
            </a:pPr>
            <a:endParaRPr lang="en-GB" sz="6200" b="1" dirty="0">
              <a:solidFill>
                <a:srgbClr val="002060"/>
              </a:solidFill>
            </a:endParaRPr>
          </a:p>
          <a:p>
            <a:pPr marL="0" lvl="0" indent="0">
              <a:spcBef>
                <a:spcPts val="0"/>
              </a:spcBef>
              <a:buNone/>
            </a:pPr>
            <a:r>
              <a:rPr lang="en-GB" sz="6200" dirty="0">
                <a:solidFill>
                  <a:srgbClr val="002060"/>
                </a:solidFill>
              </a:rPr>
              <a:t>Innovation is rapidly altering our way of life. Let's look at some recent inventions that, in a short period of time, have become standard:</a:t>
            </a:r>
          </a:p>
          <a:p>
            <a:r>
              <a:rPr lang="en-GB" sz="6200" dirty="0">
                <a:solidFill>
                  <a:srgbClr val="002060"/>
                </a:solidFill>
              </a:rPr>
              <a:t>Smartphones and tablets: Mobile technology which offer rapid access to information, communication, and entertainment, are already commonplace thanks to mobile technology.</a:t>
            </a:r>
          </a:p>
          <a:p>
            <a:r>
              <a:rPr lang="en-GB" sz="6200" dirty="0">
                <a:solidFill>
                  <a:srgbClr val="002060"/>
                </a:solidFill>
              </a:rPr>
              <a:t>Wireless Revolution: By releasing us from the constraints of conventional audio equipment, wireless earphones have allowed for seamless connectivity and mobility.</a:t>
            </a:r>
          </a:p>
          <a:p>
            <a:r>
              <a:rPr lang="en-GB" sz="6200" dirty="0">
                <a:solidFill>
                  <a:srgbClr val="002060"/>
                </a:solidFill>
              </a:rPr>
              <a:t>Transportation Revolutionised by Autonomous Vehicles: Self-driving vehicles promise safer and more productive travel.</a:t>
            </a:r>
          </a:p>
          <a:p>
            <a:r>
              <a:rPr lang="en-GB" sz="6200" dirty="0">
                <a:solidFill>
                  <a:srgbClr val="002060"/>
                </a:solidFill>
              </a:rPr>
              <a:t>Advanced Manufacturing: 3D printing has completely changed the way that production, customisation, and prototyping are done.</a:t>
            </a:r>
          </a:p>
          <a:p>
            <a:r>
              <a:rPr lang="en-GB" sz="6200" dirty="0">
                <a:solidFill>
                  <a:srgbClr val="002060"/>
                </a:solidFill>
              </a:rPr>
              <a:t>Immersive Experiences: New interactive and immersive experience spheres have been made possible by virtual reality (VR) and augmented reality (AR) technology.</a:t>
            </a:r>
          </a:p>
          <a:p>
            <a:pPr marL="0" indent="0">
              <a:buNone/>
            </a:pPr>
            <a:endParaRPr lang="en-GB" sz="6200" dirty="0">
              <a:solidFill>
                <a:srgbClr val="002060"/>
              </a:solidFill>
            </a:endParaRPr>
          </a:p>
          <a:p>
            <a:pPr marL="0" lvl="0" indent="0">
              <a:spcBef>
                <a:spcPts val="0"/>
              </a:spcBef>
              <a:buNone/>
            </a:pPr>
            <a:r>
              <a:rPr lang="en-GB" sz="6200" b="1" dirty="0">
                <a:solidFill>
                  <a:srgbClr val="002060"/>
                </a:solidFill>
              </a:rPr>
              <a:t>Human and Socio-Economic Development:</a:t>
            </a:r>
          </a:p>
          <a:p>
            <a:pPr marL="0" lvl="0" indent="0">
              <a:spcBef>
                <a:spcPts val="0"/>
              </a:spcBef>
              <a:buNone/>
            </a:pPr>
            <a:endParaRPr lang="en-GB" sz="6200" b="1" dirty="0">
              <a:solidFill>
                <a:srgbClr val="002060"/>
              </a:solidFill>
            </a:endParaRPr>
          </a:p>
          <a:p>
            <a:pPr marL="0" lvl="0" indent="0">
              <a:spcBef>
                <a:spcPts val="0"/>
              </a:spcBef>
              <a:buNone/>
            </a:pPr>
            <a:r>
              <a:rPr lang="en-GB" sz="6200" dirty="0">
                <a:solidFill>
                  <a:srgbClr val="002060"/>
                </a:solidFill>
              </a:rPr>
              <a:t>Throughout history, innovation and human and socioeconomic growth have been inextricably linked. Let's look at important developmental phases:</a:t>
            </a:r>
          </a:p>
          <a:p>
            <a:r>
              <a:rPr lang="en-GB" sz="6200" dirty="0">
                <a:solidFill>
                  <a:srgbClr val="002060"/>
                </a:solidFill>
              </a:rPr>
              <a:t>Early Civilizations: The foundation of societal structures was laid by ancient societies and agricultural developments.</a:t>
            </a:r>
          </a:p>
          <a:p>
            <a:pPr marL="0" indent="0">
              <a:buNone/>
            </a:pPr>
            <a:endParaRPr lang="en-GB" sz="6200" dirty="0"/>
          </a:p>
          <a:p>
            <a:endParaRPr lang="en-GB" dirty="0"/>
          </a:p>
        </p:txBody>
      </p:sp>
    </p:spTree>
    <p:extLst>
      <p:ext uri="{BB962C8B-B14F-4D97-AF65-F5344CB8AC3E}">
        <p14:creationId xmlns:p14="http://schemas.microsoft.com/office/powerpoint/2010/main" val="7431223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8CF7907-E70A-4AB8-90BA-2A76F69E9D27}"/>
              </a:ext>
            </a:extLst>
          </p:cNvPr>
          <p:cNvSpPr>
            <a:spLocks noGrp="1"/>
          </p:cNvSpPr>
          <p:nvPr>
            <p:ph type="title"/>
          </p:nvPr>
        </p:nvSpPr>
        <p:spPr>
          <a:xfrm>
            <a:off x="838200" y="0"/>
            <a:ext cx="10515600" cy="398199"/>
          </a:xfrm>
        </p:spPr>
        <p:txBody>
          <a:bodyPr>
            <a:normAutofit fontScale="90000"/>
          </a:bodyPr>
          <a:lstStyle/>
          <a:p>
            <a:r>
              <a:rPr lang="en-GB" sz="2400" b="1" dirty="0">
                <a:solidFill>
                  <a:srgbClr val="002060"/>
                </a:solidFill>
                <a:latin typeface="+mn-lt"/>
              </a:rPr>
              <a:t>TOPIC 1: </a:t>
            </a:r>
            <a:r>
              <a:rPr lang="en-GB" sz="2400" b="1" u="sng" dirty="0">
                <a:solidFill>
                  <a:srgbClr val="002060"/>
                </a:solidFill>
                <a:latin typeface="+mn-lt"/>
              </a:rPr>
              <a:t>HOW INNOVATION CHANGES THE WORLD</a:t>
            </a:r>
          </a:p>
        </p:txBody>
      </p:sp>
      <p:sp>
        <p:nvSpPr>
          <p:cNvPr id="3" name="Content Placeholder 2">
            <a:extLst>
              <a:ext uri="{FF2B5EF4-FFF2-40B4-BE49-F238E27FC236}">
                <a16:creationId xmlns:a16="http://schemas.microsoft.com/office/drawing/2014/main" id="{E6E60221-E3FC-471F-89F5-2F15BE2D0A60}"/>
              </a:ext>
            </a:extLst>
          </p:cNvPr>
          <p:cNvSpPr>
            <a:spLocks noGrp="1"/>
          </p:cNvSpPr>
          <p:nvPr>
            <p:ph idx="1"/>
          </p:nvPr>
        </p:nvSpPr>
        <p:spPr>
          <a:xfrm>
            <a:off x="838200" y="779227"/>
            <a:ext cx="10515600" cy="5788550"/>
          </a:xfrm>
        </p:spPr>
        <p:txBody>
          <a:bodyPr>
            <a:normAutofit fontScale="25000" lnSpcReduction="20000"/>
          </a:bodyPr>
          <a:lstStyle/>
          <a:p>
            <a:r>
              <a:rPr lang="en-GB" sz="6400" dirty="0">
                <a:solidFill>
                  <a:srgbClr val="002060"/>
                </a:solidFill>
              </a:rPr>
              <a:t>The Renaissance and Enlightenment periods: This contributed significantly to advancement in many sectors, fostering intellectual and cultural development.</a:t>
            </a:r>
          </a:p>
          <a:p>
            <a:r>
              <a:rPr lang="en-GB" sz="6400" dirty="0">
                <a:solidFill>
                  <a:srgbClr val="002060"/>
                </a:solidFill>
              </a:rPr>
              <a:t>Globalisation and the Industrial Revolution: While scientific advances, world wars, and the emergence of globalisation marked the 20th century, the Industrial Revolution spurred exponential expansion.</a:t>
            </a:r>
          </a:p>
          <a:p>
            <a:r>
              <a:rPr lang="en-GB" sz="6400" dirty="0">
                <a:solidFill>
                  <a:srgbClr val="002060"/>
                </a:solidFill>
              </a:rPr>
              <a:t>Focus of the 21st Century: In the 21st century, we are more concerned with promoting inclusive growth, equality, and environmental stewardship as well as sustainable development and digital connectedness.</a:t>
            </a:r>
          </a:p>
          <a:p>
            <a:endParaRPr lang="en-GB" sz="6400" b="1" dirty="0">
              <a:solidFill>
                <a:srgbClr val="002060"/>
              </a:solidFill>
            </a:endParaRPr>
          </a:p>
          <a:p>
            <a:pPr marL="0" lvl="0" indent="0">
              <a:buNone/>
            </a:pPr>
            <a:r>
              <a:rPr lang="en-GB" sz="6400" b="1" dirty="0">
                <a:solidFill>
                  <a:srgbClr val="002060"/>
                </a:solidFill>
              </a:rPr>
              <a:t>Visionaries' Perspectives:</a:t>
            </a:r>
            <a:endParaRPr lang="en-GB" sz="6400" dirty="0">
              <a:solidFill>
                <a:srgbClr val="002060"/>
              </a:solidFill>
            </a:endParaRPr>
          </a:p>
          <a:p>
            <a:r>
              <a:rPr lang="en-GB" sz="6400" dirty="0">
                <a:solidFill>
                  <a:srgbClr val="002060"/>
                </a:solidFill>
              </a:rPr>
              <a:t>Hans Rosling: Rosling emphasises the value of data-driven decision-making, better living standards, and increased health, education, and standards of living in his insights that emphasise our upward trend.</a:t>
            </a:r>
          </a:p>
          <a:p>
            <a:r>
              <a:rPr lang="en-GB" sz="6400" dirty="0">
                <a:solidFill>
                  <a:srgbClr val="002060"/>
                </a:solidFill>
              </a:rPr>
              <a:t>Steven Pinker: Pinker promotes the use of evidence-based strategies and ongoing improvement, placing special emphasis on the potential of human reason and ingenuity as strong problem-solving tools.</a:t>
            </a:r>
          </a:p>
          <a:p>
            <a:r>
              <a:rPr lang="en-GB" sz="6400" dirty="0">
                <a:solidFill>
                  <a:srgbClr val="002060"/>
                </a:solidFill>
              </a:rPr>
              <a:t>Bill Gates strongly urges readers to read Steven Pinker's book "Enlightenment Now" because of its upbeat view of human progress and emphasis on reasoned argument.</a:t>
            </a:r>
          </a:p>
          <a:p>
            <a:pPr marL="0" indent="0">
              <a:buNone/>
            </a:pPr>
            <a:r>
              <a:rPr lang="en-GB" sz="6400" dirty="0">
                <a:solidFill>
                  <a:srgbClr val="002060"/>
                </a:solidFill>
              </a:rPr>
              <a:t> </a:t>
            </a:r>
          </a:p>
          <a:p>
            <a:pPr marL="0" lvl="0" indent="0">
              <a:spcBef>
                <a:spcPts val="0"/>
              </a:spcBef>
              <a:buNone/>
            </a:pPr>
            <a:r>
              <a:rPr lang="en-GB" sz="6400" b="1" dirty="0">
                <a:solidFill>
                  <a:srgbClr val="002060"/>
                </a:solidFill>
              </a:rPr>
              <a:t>Understanding Economic Cycles: </a:t>
            </a:r>
          </a:p>
          <a:p>
            <a:pPr marL="0" lvl="0" indent="0">
              <a:spcBef>
                <a:spcPts val="0"/>
              </a:spcBef>
              <a:buNone/>
            </a:pPr>
            <a:endParaRPr lang="en-GB" sz="6400" dirty="0">
              <a:solidFill>
                <a:srgbClr val="002060"/>
              </a:solidFill>
            </a:endParaRPr>
          </a:p>
          <a:p>
            <a:pPr marL="0" indent="0">
              <a:spcBef>
                <a:spcPts val="0"/>
              </a:spcBef>
              <a:buNone/>
            </a:pPr>
            <a:r>
              <a:rPr lang="en-GB" sz="6400" dirty="0">
                <a:solidFill>
                  <a:srgbClr val="002060"/>
                </a:solidFill>
              </a:rPr>
              <a:t>According to economist Nikolai Kondratiev's Kondratiev wave theory, technical advancements are what cause long-term cycles of economic development and decline. These cycles have an effect on economic conditions and prosperity.</a:t>
            </a:r>
          </a:p>
          <a:p>
            <a:endParaRPr lang="en-GB" dirty="0"/>
          </a:p>
          <a:p>
            <a:endParaRPr lang="en-GB" dirty="0"/>
          </a:p>
        </p:txBody>
      </p:sp>
    </p:spTree>
    <p:extLst>
      <p:ext uri="{BB962C8B-B14F-4D97-AF65-F5344CB8AC3E}">
        <p14:creationId xmlns:p14="http://schemas.microsoft.com/office/powerpoint/2010/main" val="3821666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FD6709F-F7FF-4C97-81DE-D069B3C19563}"/>
              </a:ext>
            </a:extLst>
          </p:cNvPr>
          <p:cNvSpPr>
            <a:spLocks noGrp="1"/>
          </p:cNvSpPr>
          <p:nvPr>
            <p:ph type="title"/>
          </p:nvPr>
        </p:nvSpPr>
        <p:spPr>
          <a:xfrm>
            <a:off x="838200" y="0"/>
            <a:ext cx="10515600" cy="398199"/>
          </a:xfrm>
        </p:spPr>
        <p:txBody>
          <a:bodyPr>
            <a:normAutofit fontScale="90000"/>
          </a:bodyPr>
          <a:lstStyle/>
          <a:p>
            <a:r>
              <a:rPr lang="en-GB" sz="2400" b="1" dirty="0">
                <a:solidFill>
                  <a:srgbClr val="002060"/>
                </a:solidFill>
                <a:latin typeface="+mn-lt"/>
              </a:rPr>
              <a:t>TOPIC 1: </a:t>
            </a:r>
            <a:r>
              <a:rPr lang="en-GB" sz="2400" b="1" u="sng" dirty="0">
                <a:solidFill>
                  <a:srgbClr val="002060"/>
                </a:solidFill>
                <a:latin typeface="+mn-lt"/>
              </a:rPr>
              <a:t>HOW INNOVATION CHANGES THE WORLD</a:t>
            </a:r>
          </a:p>
        </p:txBody>
      </p:sp>
      <p:sp>
        <p:nvSpPr>
          <p:cNvPr id="3" name="Content Placeholder 2">
            <a:extLst>
              <a:ext uri="{FF2B5EF4-FFF2-40B4-BE49-F238E27FC236}">
                <a16:creationId xmlns:a16="http://schemas.microsoft.com/office/drawing/2014/main" id="{E6E60221-E3FC-471F-89F5-2F15BE2D0A60}"/>
              </a:ext>
            </a:extLst>
          </p:cNvPr>
          <p:cNvSpPr>
            <a:spLocks noGrp="1"/>
          </p:cNvSpPr>
          <p:nvPr>
            <p:ph idx="1"/>
          </p:nvPr>
        </p:nvSpPr>
        <p:spPr>
          <a:xfrm>
            <a:off x="838200" y="1105231"/>
            <a:ext cx="10515600" cy="5660128"/>
          </a:xfrm>
        </p:spPr>
        <p:txBody>
          <a:bodyPr>
            <a:noAutofit/>
          </a:bodyPr>
          <a:lstStyle/>
          <a:p>
            <a:pPr marL="0" lvl="0" indent="0">
              <a:spcBef>
                <a:spcPts val="0"/>
              </a:spcBef>
              <a:buNone/>
            </a:pPr>
            <a:r>
              <a:rPr lang="en-GB" sz="1600" b="1" dirty="0">
                <a:solidFill>
                  <a:srgbClr val="002060"/>
                </a:solidFill>
              </a:rPr>
              <a:t>The Fourth Industrial Revolution: </a:t>
            </a:r>
            <a:endParaRPr lang="en-GB" sz="1600" dirty="0">
              <a:solidFill>
                <a:srgbClr val="002060"/>
              </a:solidFill>
            </a:endParaRPr>
          </a:p>
          <a:p>
            <a:pPr marL="0" indent="0">
              <a:spcBef>
                <a:spcPts val="0"/>
              </a:spcBef>
              <a:buNone/>
            </a:pPr>
            <a:r>
              <a:rPr lang="en-GB" sz="1600" dirty="0">
                <a:solidFill>
                  <a:srgbClr val="002060"/>
                </a:solidFill>
              </a:rPr>
              <a:t>This continuous revolution combines technological advances in biological systems, physical systems, and digital technology. This revolution is transforming communities, economies, and industries, bringing about significant changes in a range of fields like manufacturing, healthcare, transportation, and communication.</a:t>
            </a:r>
          </a:p>
          <a:p>
            <a:pPr marL="0" indent="0">
              <a:spcBef>
                <a:spcPts val="0"/>
              </a:spcBef>
              <a:buNone/>
            </a:pPr>
            <a:endParaRPr lang="en-GB" sz="1600" b="1" dirty="0">
              <a:solidFill>
                <a:srgbClr val="002060"/>
              </a:solidFill>
            </a:endParaRPr>
          </a:p>
          <a:p>
            <a:pPr marL="0" lvl="0" indent="0">
              <a:spcBef>
                <a:spcPts val="0"/>
              </a:spcBef>
              <a:buNone/>
            </a:pPr>
            <a:r>
              <a:rPr lang="en-GB" sz="1600" b="1" dirty="0">
                <a:solidFill>
                  <a:srgbClr val="002060"/>
                </a:solidFill>
              </a:rPr>
              <a:t>Society 5.0: </a:t>
            </a:r>
            <a:endParaRPr lang="en-GB" sz="1600" dirty="0">
              <a:solidFill>
                <a:srgbClr val="002060"/>
              </a:solidFill>
            </a:endParaRPr>
          </a:p>
          <a:p>
            <a:pPr marL="0" indent="0">
              <a:spcBef>
                <a:spcPts val="0"/>
              </a:spcBef>
              <a:buNone/>
            </a:pPr>
            <a:r>
              <a:rPr lang="en-GB" sz="1600" dirty="0">
                <a:solidFill>
                  <a:srgbClr val="002060"/>
                </a:solidFill>
              </a:rPr>
              <a:t>Society 5.0 imagines a world in which cutting-edge technologies enable a civilization that is centred on people. It seeks to balance economic growth, social advancement, and sustainability by fusing the real and virtual worlds together utilising artificial intelligence, big data, robotics, and the internet of things.</a:t>
            </a:r>
          </a:p>
          <a:p>
            <a:pPr marL="0" indent="0">
              <a:spcBef>
                <a:spcPts val="0"/>
              </a:spcBef>
              <a:buNone/>
            </a:pPr>
            <a:endParaRPr lang="en-GB" sz="1600" dirty="0">
              <a:solidFill>
                <a:srgbClr val="002060"/>
              </a:solidFill>
            </a:endParaRPr>
          </a:p>
          <a:p>
            <a:pPr marL="0" lvl="0" indent="0">
              <a:spcBef>
                <a:spcPts val="0"/>
              </a:spcBef>
              <a:buNone/>
            </a:pPr>
            <a:r>
              <a:rPr lang="en-GB" sz="1600" b="1" dirty="0">
                <a:solidFill>
                  <a:srgbClr val="002060"/>
                </a:solidFill>
              </a:rPr>
              <a:t>Embracing Our Creativity: </a:t>
            </a:r>
          </a:p>
          <a:p>
            <a:pPr marL="0" lvl="0" indent="0">
              <a:spcBef>
                <a:spcPts val="0"/>
              </a:spcBef>
              <a:buNone/>
            </a:pPr>
            <a:r>
              <a:rPr lang="en-GB" sz="1600" dirty="0">
                <a:solidFill>
                  <a:srgbClr val="002060"/>
                </a:solidFill>
              </a:rPr>
              <a:t>The ability to think creatively, solve problems, and express oneself is a trait that all people possess. It fosters new viewpoints, scepticism, and innovative ideas. It is a vital component of being human.</a:t>
            </a:r>
          </a:p>
          <a:p>
            <a:pPr marL="0" lvl="0" indent="0">
              <a:spcBef>
                <a:spcPts val="0"/>
              </a:spcBef>
              <a:buNone/>
            </a:pPr>
            <a:endParaRPr lang="en-GB" sz="1600" b="1" dirty="0">
              <a:solidFill>
                <a:srgbClr val="002060"/>
              </a:solidFill>
            </a:endParaRPr>
          </a:p>
          <a:p>
            <a:pPr marL="0" indent="0">
              <a:spcBef>
                <a:spcPts val="0"/>
              </a:spcBef>
              <a:buNone/>
            </a:pPr>
            <a:r>
              <a:rPr lang="en-GB" sz="1600" b="1" dirty="0">
                <a:solidFill>
                  <a:srgbClr val="002060"/>
                </a:solidFill>
              </a:rPr>
              <a:t>Conclusion:</a:t>
            </a:r>
          </a:p>
          <a:p>
            <a:pPr marL="0" indent="0">
              <a:spcBef>
                <a:spcPts val="0"/>
              </a:spcBef>
              <a:buNone/>
            </a:pPr>
            <a:r>
              <a:rPr lang="en-GB" sz="1600" dirty="0">
                <a:solidFill>
                  <a:srgbClr val="002060"/>
                </a:solidFill>
              </a:rPr>
              <a:t>Human progress has always been fueled by innovation, which has had a significant impact on the planet. Let's embrace our creative potential and harness the power of innovation to create a wealthy, sustainable, and inclusive society as we navigate the opportunities and challenges of the future.</a:t>
            </a:r>
          </a:p>
        </p:txBody>
      </p:sp>
    </p:spTree>
    <p:extLst>
      <p:ext uri="{BB962C8B-B14F-4D97-AF65-F5344CB8AC3E}">
        <p14:creationId xmlns:p14="http://schemas.microsoft.com/office/powerpoint/2010/main" val="909081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FD6709F-F7FF-4C97-81DE-D069B3C19563}"/>
              </a:ext>
            </a:extLst>
          </p:cNvPr>
          <p:cNvSpPr>
            <a:spLocks noGrp="1"/>
          </p:cNvSpPr>
          <p:nvPr>
            <p:ph type="title"/>
          </p:nvPr>
        </p:nvSpPr>
        <p:spPr>
          <a:xfrm>
            <a:off x="838200" y="0"/>
            <a:ext cx="10515600" cy="398199"/>
          </a:xfrm>
        </p:spPr>
        <p:txBody>
          <a:bodyPr>
            <a:normAutofit fontScale="90000"/>
          </a:bodyPr>
          <a:lstStyle/>
          <a:p>
            <a:r>
              <a:rPr lang="en-GB" sz="2400" b="1" dirty="0">
                <a:solidFill>
                  <a:srgbClr val="002060"/>
                </a:solidFill>
                <a:latin typeface="+mn-lt"/>
              </a:rPr>
              <a:t>TOPIC 2: </a:t>
            </a:r>
            <a:r>
              <a:rPr lang="en-GB" sz="2400" b="1" u="sng" dirty="0">
                <a:solidFill>
                  <a:srgbClr val="002060"/>
                </a:solidFill>
                <a:latin typeface="+mn-lt"/>
              </a:rPr>
              <a:t>CHANGE MAKING - THE ACT OF CREAING VALUE</a:t>
            </a:r>
          </a:p>
        </p:txBody>
      </p:sp>
      <p:sp>
        <p:nvSpPr>
          <p:cNvPr id="3" name="Content Placeholder 2">
            <a:extLst>
              <a:ext uri="{FF2B5EF4-FFF2-40B4-BE49-F238E27FC236}">
                <a16:creationId xmlns:a16="http://schemas.microsoft.com/office/drawing/2014/main" id="{E6E60221-E3FC-471F-89F5-2F15BE2D0A60}"/>
              </a:ext>
            </a:extLst>
          </p:cNvPr>
          <p:cNvSpPr>
            <a:spLocks noGrp="1"/>
          </p:cNvSpPr>
          <p:nvPr>
            <p:ph idx="1"/>
          </p:nvPr>
        </p:nvSpPr>
        <p:spPr>
          <a:xfrm>
            <a:off x="838200" y="333955"/>
            <a:ext cx="10515600" cy="6524045"/>
          </a:xfrm>
        </p:spPr>
        <p:txBody>
          <a:bodyPr>
            <a:normAutofit fontScale="92500" lnSpcReduction="10000"/>
          </a:bodyPr>
          <a:lstStyle/>
          <a:p>
            <a:pPr marL="0" indent="0">
              <a:buNone/>
            </a:pPr>
            <a:endParaRPr lang="en-GB" sz="800" dirty="0">
              <a:solidFill>
                <a:srgbClr val="002060"/>
              </a:solidFill>
            </a:endParaRPr>
          </a:p>
          <a:p>
            <a:pPr marL="0" indent="0">
              <a:buNone/>
            </a:pPr>
            <a:r>
              <a:rPr lang="en-GB" sz="1700" b="1" dirty="0">
                <a:solidFill>
                  <a:srgbClr val="002060"/>
                </a:solidFill>
              </a:rPr>
              <a:t>Introduction:</a:t>
            </a:r>
            <a:endParaRPr lang="en-GB" sz="1700" dirty="0">
              <a:solidFill>
                <a:srgbClr val="002060"/>
              </a:solidFill>
            </a:endParaRPr>
          </a:p>
          <a:p>
            <a:pPr marL="0" indent="0">
              <a:buNone/>
            </a:pPr>
            <a:r>
              <a:rPr lang="en-GB" sz="1700" dirty="0">
                <a:solidFill>
                  <a:srgbClr val="002060"/>
                </a:solidFill>
              </a:rPr>
              <a:t>In this topic, I'll be talking about the idea of value creation today and how important it is for bringing about positive change across a range of industries. Join me as we examine the ability of values and the behaviours that support a culture of change-making to transform.</a:t>
            </a:r>
          </a:p>
          <a:p>
            <a:pPr marL="0" lvl="0" indent="0">
              <a:buNone/>
            </a:pPr>
            <a:r>
              <a:rPr lang="en-GB" sz="1700" b="1" dirty="0">
                <a:solidFill>
                  <a:srgbClr val="002060"/>
                </a:solidFill>
              </a:rPr>
              <a:t>Changemakers and Values:</a:t>
            </a:r>
            <a:r>
              <a:rPr lang="en-GB" sz="1700" dirty="0">
                <a:solidFill>
                  <a:srgbClr val="002060"/>
                </a:solidFill>
              </a:rPr>
              <a:t> </a:t>
            </a:r>
          </a:p>
          <a:p>
            <a:pPr marL="0" indent="0">
              <a:buNone/>
            </a:pPr>
            <a:r>
              <a:rPr lang="en-GB" sz="1700" dirty="0">
                <a:solidFill>
                  <a:srgbClr val="002060"/>
                </a:solidFill>
              </a:rPr>
              <a:t>A person who is actively committed to bringing about constructive and revolutionary changes in society is known as a changemaker.</a:t>
            </a:r>
          </a:p>
          <a:p>
            <a:pPr marL="0" indent="0">
              <a:buNone/>
            </a:pPr>
            <a:endParaRPr lang="en-GB" sz="1700" dirty="0">
              <a:solidFill>
                <a:srgbClr val="002060"/>
              </a:solidFill>
            </a:endParaRPr>
          </a:p>
          <a:p>
            <a:pPr marL="0" indent="0">
              <a:buNone/>
            </a:pPr>
            <a:r>
              <a:rPr lang="en-GB" sz="1700" b="1" dirty="0">
                <a:solidFill>
                  <a:srgbClr val="002060"/>
                </a:solidFill>
              </a:rPr>
              <a:t>Five Types of Values (Martin Lackéus):</a:t>
            </a:r>
          </a:p>
          <a:p>
            <a:pPr marL="0" indent="0">
              <a:buNone/>
            </a:pPr>
            <a:r>
              <a:rPr lang="en-GB" sz="1700" dirty="0">
                <a:solidFill>
                  <a:srgbClr val="002060"/>
                </a:solidFill>
              </a:rPr>
              <a:t>A framework put forth by Martin Lackéus divides values into five different categories:</a:t>
            </a:r>
          </a:p>
          <a:p>
            <a:r>
              <a:rPr lang="en-GB" sz="1700" dirty="0">
                <a:solidFill>
                  <a:srgbClr val="002060"/>
                </a:solidFill>
              </a:rPr>
              <a:t>a. Enjoyment Value: The degree to which a task or activity makes one feel happy and content.</a:t>
            </a:r>
          </a:p>
          <a:p>
            <a:r>
              <a:rPr lang="en-GB" sz="1700" dirty="0">
                <a:solidFill>
                  <a:srgbClr val="002060"/>
                </a:solidFill>
              </a:rPr>
              <a:t>b. Social Value: Promoting relationships, empathy, and a sense of community.</a:t>
            </a:r>
          </a:p>
          <a:p>
            <a:r>
              <a:rPr lang="en-GB" sz="1700" dirty="0">
                <a:solidFill>
                  <a:srgbClr val="002060"/>
                </a:solidFill>
              </a:rPr>
              <a:t>c. The value of harmony: It represents the delicate balance and harmonious cohabitation of all things.</a:t>
            </a:r>
          </a:p>
          <a:p>
            <a:r>
              <a:rPr lang="en-GB" sz="1700" dirty="0">
                <a:solidFill>
                  <a:srgbClr val="002060"/>
                </a:solidFill>
              </a:rPr>
              <a:t>d. Influence Value: Creating change through the ability to motivate others.</a:t>
            </a:r>
          </a:p>
          <a:p>
            <a:r>
              <a:rPr lang="en-GB" sz="1700" dirty="0">
                <a:solidFill>
                  <a:srgbClr val="002060"/>
                </a:solidFill>
              </a:rPr>
              <a:t>e. Economic value: Includes the worth and utility derived from products and services.</a:t>
            </a:r>
          </a:p>
          <a:p>
            <a:pPr marL="0" indent="0">
              <a:buNone/>
            </a:pPr>
            <a:endParaRPr lang="en-GB" sz="1700" dirty="0">
              <a:solidFill>
                <a:srgbClr val="002060"/>
              </a:solidFill>
            </a:endParaRPr>
          </a:p>
          <a:p>
            <a:pPr marL="0" indent="0">
              <a:buNone/>
            </a:pPr>
            <a:r>
              <a:rPr lang="en-GB" sz="1700" dirty="0">
                <a:solidFill>
                  <a:srgbClr val="002060"/>
                </a:solidFill>
              </a:rPr>
              <a:t>Mixed Value Creation: In order to create holistic and sustainable outcomes in a variety of contexts, mixed value creation takes into account economic, social, environmental, and personal values.</a:t>
            </a:r>
          </a:p>
        </p:txBody>
      </p:sp>
    </p:spTree>
    <p:extLst>
      <p:ext uri="{BB962C8B-B14F-4D97-AF65-F5344CB8AC3E}">
        <p14:creationId xmlns:p14="http://schemas.microsoft.com/office/powerpoint/2010/main" val="16670453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3">
            <a:extLst>
              <a:ext uri="{FF2B5EF4-FFF2-40B4-BE49-F238E27FC236}">
                <a16:creationId xmlns:a16="http://schemas.microsoft.com/office/drawing/2014/main" id="{CB54306C-73C6-4E58-BFE3-777375559A17}"/>
              </a:ext>
            </a:extLst>
          </p:cNvPr>
          <p:cNvSpPr>
            <a:spLocks noGrp="1"/>
          </p:cNvSpPr>
          <p:nvPr>
            <p:ph type="title"/>
          </p:nvPr>
        </p:nvSpPr>
        <p:spPr>
          <a:xfrm>
            <a:off x="838200" y="0"/>
            <a:ext cx="10515600" cy="398199"/>
          </a:xfrm>
        </p:spPr>
        <p:txBody>
          <a:bodyPr>
            <a:normAutofit fontScale="90000"/>
          </a:bodyPr>
          <a:lstStyle/>
          <a:p>
            <a:r>
              <a:rPr lang="en-GB" sz="2400" b="1" dirty="0">
                <a:solidFill>
                  <a:srgbClr val="002060"/>
                </a:solidFill>
                <a:latin typeface="+mn-lt"/>
              </a:rPr>
              <a:t>TOPIC 2: </a:t>
            </a:r>
            <a:r>
              <a:rPr lang="en-GB" sz="2400" b="1" u="sng" dirty="0">
                <a:solidFill>
                  <a:srgbClr val="002060"/>
                </a:solidFill>
                <a:latin typeface="+mn-lt"/>
              </a:rPr>
              <a:t>CHANGE MAKING - THE ACT OF CREAING VALUE</a:t>
            </a:r>
          </a:p>
        </p:txBody>
      </p:sp>
      <p:sp>
        <p:nvSpPr>
          <p:cNvPr id="3" name="Content Placeholder 2">
            <a:extLst>
              <a:ext uri="{FF2B5EF4-FFF2-40B4-BE49-F238E27FC236}">
                <a16:creationId xmlns:a16="http://schemas.microsoft.com/office/drawing/2014/main" id="{E6E60221-E3FC-471F-89F5-2F15BE2D0A60}"/>
              </a:ext>
            </a:extLst>
          </p:cNvPr>
          <p:cNvSpPr>
            <a:spLocks noGrp="1"/>
          </p:cNvSpPr>
          <p:nvPr>
            <p:ph idx="1"/>
          </p:nvPr>
        </p:nvSpPr>
        <p:spPr>
          <a:xfrm>
            <a:off x="838200" y="516835"/>
            <a:ext cx="10515600" cy="5660128"/>
          </a:xfrm>
        </p:spPr>
        <p:txBody>
          <a:bodyPr>
            <a:normAutofit fontScale="85000" lnSpcReduction="20000"/>
          </a:bodyPr>
          <a:lstStyle/>
          <a:p>
            <a:pPr marL="0" indent="0">
              <a:buNone/>
            </a:pPr>
            <a:endParaRPr lang="en-GB" dirty="0">
              <a:solidFill>
                <a:srgbClr val="002060"/>
              </a:solidFill>
            </a:endParaRPr>
          </a:p>
          <a:p>
            <a:pPr marL="0" lvl="0" indent="0">
              <a:buNone/>
            </a:pPr>
            <a:r>
              <a:rPr lang="en-GB" sz="1900" b="1" dirty="0">
                <a:solidFill>
                  <a:srgbClr val="002060"/>
                </a:solidFill>
              </a:rPr>
              <a:t>The Process of Value Creation:</a:t>
            </a:r>
            <a:endParaRPr lang="en-GB" sz="1900" dirty="0">
              <a:solidFill>
                <a:srgbClr val="002060"/>
              </a:solidFill>
            </a:endParaRPr>
          </a:p>
          <a:p>
            <a:pPr marL="0" indent="0">
              <a:buNone/>
            </a:pPr>
            <a:r>
              <a:rPr lang="en-GB" sz="1900" dirty="0">
                <a:solidFill>
                  <a:srgbClr val="002060"/>
                </a:solidFill>
              </a:rPr>
              <a:t>Understanding Value Creation: Value creation is the process of creating and developing value across a variety of fields, including business, economics, and society. It entails converting resources and inputs into outputs that are more useful or appealing.</a:t>
            </a:r>
          </a:p>
          <a:p>
            <a:pPr marL="0" indent="0">
              <a:buNone/>
            </a:pPr>
            <a:r>
              <a:rPr lang="en-GB" sz="1900" dirty="0">
                <a:solidFill>
                  <a:srgbClr val="002060"/>
                </a:solidFill>
              </a:rPr>
              <a:t> </a:t>
            </a:r>
          </a:p>
          <a:p>
            <a:pPr marL="0" lvl="0" indent="0">
              <a:buNone/>
            </a:pPr>
            <a:r>
              <a:rPr lang="en-GB" sz="1900" b="1" dirty="0">
                <a:solidFill>
                  <a:srgbClr val="002060"/>
                </a:solidFill>
              </a:rPr>
              <a:t>Value Creation Pedagogy:</a:t>
            </a:r>
            <a:endParaRPr lang="en-GB" sz="1900" dirty="0">
              <a:solidFill>
                <a:srgbClr val="002060"/>
              </a:solidFill>
            </a:endParaRPr>
          </a:p>
          <a:p>
            <a:pPr marL="0" indent="0">
              <a:buNone/>
            </a:pPr>
            <a:r>
              <a:rPr lang="en-GB" sz="1900" dirty="0">
                <a:solidFill>
                  <a:srgbClr val="002060"/>
                </a:solidFill>
              </a:rPr>
              <a:t>A teaching strategy known as value creation pedagogy places emphasis on helping students build their capacity to add value in a variety of situations. It places a stronger emphasis on the development of skills than conventional training that is content-focused.</a:t>
            </a:r>
          </a:p>
          <a:p>
            <a:pPr marL="0" indent="0">
              <a:buNone/>
            </a:pPr>
            <a:r>
              <a:rPr lang="en-GB" sz="1900" dirty="0">
                <a:solidFill>
                  <a:srgbClr val="002060"/>
                </a:solidFill>
              </a:rPr>
              <a:t> </a:t>
            </a:r>
          </a:p>
          <a:p>
            <a:pPr marL="0" indent="0">
              <a:buNone/>
            </a:pPr>
            <a:r>
              <a:rPr lang="en-GB" sz="1900" dirty="0">
                <a:solidFill>
                  <a:srgbClr val="002060"/>
                </a:solidFill>
              </a:rPr>
              <a:t>Tsunesaburo Makiguchi's Philosophy of Value: In his philosophy known as Sokagakkai, Tsunesaburo Makiguchi, a Japanese educator and philosopher, recognised three categories of value:</a:t>
            </a:r>
          </a:p>
          <a:p>
            <a:pPr marL="0" indent="0">
              <a:buNone/>
            </a:pPr>
            <a:endParaRPr lang="en-GB" sz="1900" dirty="0">
              <a:solidFill>
                <a:srgbClr val="002060"/>
              </a:solidFill>
            </a:endParaRPr>
          </a:p>
          <a:p>
            <a:r>
              <a:rPr lang="en-GB" sz="1900" dirty="0">
                <a:solidFill>
                  <a:srgbClr val="002060"/>
                </a:solidFill>
              </a:rPr>
              <a:t>a. Beauty: It is the worth of things that are aesthetically attractive, such as music, art, and the natural world.</a:t>
            </a:r>
          </a:p>
          <a:p>
            <a:r>
              <a:rPr lang="en-GB" sz="1900" dirty="0">
                <a:solidFill>
                  <a:srgbClr val="002060"/>
                </a:solidFill>
              </a:rPr>
              <a:t>b. Good: The importance of morally righteous deeds like justice, kindness, and compassion.</a:t>
            </a:r>
          </a:p>
          <a:p>
            <a:r>
              <a:rPr lang="en-GB" sz="1900" dirty="0">
                <a:solidFill>
                  <a:srgbClr val="002060"/>
                </a:solidFill>
              </a:rPr>
              <a:t>c. Benefit: The worth of things that are practical and useful, including information, abilities, and resources.</a:t>
            </a:r>
          </a:p>
        </p:txBody>
      </p:sp>
    </p:spTree>
    <p:extLst>
      <p:ext uri="{BB962C8B-B14F-4D97-AF65-F5344CB8AC3E}">
        <p14:creationId xmlns:p14="http://schemas.microsoft.com/office/powerpoint/2010/main" val="34736827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3">
            <a:extLst>
              <a:ext uri="{FF2B5EF4-FFF2-40B4-BE49-F238E27FC236}">
                <a16:creationId xmlns:a16="http://schemas.microsoft.com/office/drawing/2014/main" id="{E99C7DAC-5E92-4AD4-B357-1032B6CAF14B}"/>
              </a:ext>
            </a:extLst>
          </p:cNvPr>
          <p:cNvSpPr>
            <a:spLocks noGrp="1"/>
          </p:cNvSpPr>
          <p:nvPr>
            <p:ph type="title"/>
          </p:nvPr>
        </p:nvSpPr>
        <p:spPr>
          <a:xfrm>
            <a:off x="838200" y="0"/>
            <a:ext cx="10515600" cy="398199"/>
          </a:xfrm>
        </p:spPr>
        <p:txBody>
          <a:bodyPr>
            <a:normAutofit fontScale="90000"/>
          </a:bodyPr>
          <a:lstStyle/>
          <a:p>
            <a:r>
              <a:rPr lang="en-GB" sz="2400" b="1" dirty="0">
                <a:solidFill>
                  <a:srgbClr val="002060"/>
                </a:solidFill>
                <a:latin typeface="+mn-lt"/>
              </a:rPr>
              <a:t>TOPIC 2: </a:t>
            </a:r>
            <a:r>
              <a:rPr lang="en-GB" sz="2400" b="1" u="sng" dirty="0">
                <a:solidFill>
                  <a:srgbClr val="002060"/>
                </a:solidFill>
                <a:latin typeface="+mn-lt"/>
              </a:rPr>
              <a:t>CHANGE MAKING - THE ACT OF CREAING VALUE</a:t>
            </a:r>
          </a:p>
        </p:txBody>
      </p:sp>
      <p:sp>
        <p:nvSpPr>
          <p:cNvPr id="3" name="Content Placeholder 2">
            <a:extLst>
              <a:ext uri="{FF2B5EF4-FFF2-40B4-BE49-F238E27FC236}">
                <a16:creationId xmlns:a16="http://schemas.microsoft.com/office/drawing/2014/main" id="{E6E60221-E3FC-471F-89F5-2F15BE2D0A60}"/>
              </a:ext>
            </a:extLst>
          </p:cNvPr>
          <p:cNvSpPr>
            <a:spLocks noGrp="1"/>
          </p:cNvSpPr>
          <p:nvPr>
            <p:ph idx="1"/>
          </p:nvPr>
        </p:nvSpPr>
        <p:spPr>
          <a:xfrm>
            <a:off x="838200" y="516834"/>
            <a:ext cx="10515600" cy="6138407"/>
          </a:xfrm>
        </p:spPr>
        <p:txBody>
          <a:bodyPr>
            <a:normAutofit fontScale="85000" lnSpcReduction="20000"/>
          </a:bodyPr>
          <a:lstStyle/>
          <a:p>
            <a:pPr marL="0" indent="0">
              <a:buNone/>
            </a:pPr>
            <a:endParaRPr lang="en-GB" dirty="0"/>
          </a:p>
          <a:p>
            <a:pPr marL="0" lvl="0" indent="0">
              <a:buNone/>
            </a:pPr>
            <a:r>
              <a:rPr lang="en-GB" sz="1900" b="1" dirty="0">
                <a:solidFill>
                  <a:srgbClr val="002060"/>
                </a:solidFill>
              </a:rPr>
              <a:t>The Practice of Change Making:</a:t>
            </a:r>
            <a:endParaRPr lang="en-GB" sz="1900" dirty="0">
              <a:solidFill>
                <a:srgbClr val="002060"/>
              </a:solidFill>
            </a:endParaRPr>
          </a:p>
          <a:p>
            <a:pPr marL="0" indent="0">
              <a:buNone/>
            </a:pPr>
            <a:r>
              <a:rPr lang="en-GB" sz="1900" dirty="0">
                <a:solidFill>
                  <a:srgbClr val="002060"/>
                </a:solidFill>
              </a:rPr>
              <a:t>Active Listening: Active listening entails mindful involvement, awareness, understanding, and interpretation in order to distinguish it from hearing. It encourages lasting connections and in-depth comprehension in interpersonal communication.</a:t>
            </a:r>
          </a:p>
          <a:p>
            <a:pPr marL="0" indent="0">
              <a:buNone/>
            </a:pPr>
            <a:r>
              <a:rPr lang="en-GB" sz="1900" dirty="0">
                <a:solidFill>
                  <a:srgbClr val="002060"/>
                </a:solidFill>
              </a:rPr>
              <a:t> </a:t>
            </a:r>
          </a:p>
          <a:p>
            <a:pPr marL="0" indent="0">
              <a:buNone/>
            </a:pPr>
            <a:r>
              <a:rPr lang="en-GB" sz="1900" b="1" dirty="0">
                <a:solidFill>
                  <a:srgbClr val="002060"/>
                </a:solidFill>
              </a:rPr>
              <a:t>The "Yes, And" Strategy:</a:t>
            </a:r>
            <a:endParaRPr lang="en-GB" sz="1900" dirty="0">
              <a:solidFill>
                <a:srgbClr val="002060"/>
              </a:solidFill>
            </a:endParaRPr>
          </a:p>
          <a:p>
            <a:pPr marL="0" indent="0">
              <a:buNone/>
            </a:pPr>
            <a:r>
              <a:rPr lang="en-GB" sz="1900" dirty="0">
                <a:solidFill>
                  <a:srgbClr val="002060"/>
                </a:solidFill>
              </a:rPr>
              <a:t>Explanation of the Strategy:</a:t>
            </a:r>
          </a:p>
          <a:p>
            <a:pPr marL="0" indent="0">
              <a:buNone/>
            </a:pPr>
            <a:r>
              <a:rPr lang="en-GB" sz="1900" dirty="0">
                <a:solidFill>
                  <a:srgbClr val="002060"/>
                </a:solidFill>
              </a:rPr>
              <a:t>The "yes, and" communication style promotes building off of one another's ideas. Saying "yes" and extending the thought can lead to a more innovative and cooperative discussion.</a:t>
            </a:r>
          </a:p>
          <a:p>
            <a:pPr marL="0" indent="0">
              <a:buNone/>
            </a:pPr>
            <a:r>
              <a:rPr lang="en-GB" sz="1900" dirty="0">
                <a:solidFill>
                  <a:srgbClr val="002060"/>
                </a:solidFill>
              </a:rPr>
              <a:t> </a:t>
            </a:r>
          </a:p>
          <a:p>
            <a:pPr marL="0" indent="0">
              <a:buNone/>
            </a:pPr>
            <a:r>
              <a:rPr lang="en-GB" sz="1900" dirty="0">
                <a:solidFill>
                  <a:srgbClr val="002060"/>
                </a:solidFill>
              </a:rPr>
              <a:t>Steps of the Strategy:</a:t>
            </a:r>
          </a:p>
          <a:p>
            <a:r>
              <a:rPr lang="en-GB" sz="1900" dirty="0">
                <a:solidFill>
                  <a:srgbClr val="002060"/>
                </a:solidFill>
              </a:rPr>
              <a:t>a. Say "Yes": Demonstrate willingness to be receptive to someone's idea, even if you don't fully agree with it.</a:t>
            </a:r>
          </a:p>
          <a:p>
            <a:r>
              <a:rPr lang="en-GB" sz="1900" dirty="0">
                <a:solidFill>
                  <a:srgbClr val="002060"/>
                </a:solidFill>
              </a:rPr>
              <a:t>b. Add to the Idea: Expand on the idea, provide examples, or ask questions to enhance and build upon the initial concept.</a:t>
            </a:r>
          </a:p>
          <a:p>
            <a:pPr marL="0" indent="0">
              <a:buNone/>
            </a:pPr>
            <a:r>
              <a:rPr lang="en-GB" sz="1900" dirty="0">
                <a:solidFill>
                  <a:srgbClr val="002060"/>
                </a:solidFill>
              </a:rPr>
              <a:t> </a:t>
            </a:r>
          </a:p>
          <a:p>
            <a:pPr marL="0" lvl="0" indent="0">
              <a:buNone/>
            </a:pPr>
            <a:r>
              <a:rPr lang="en-GB" sz="1900" b="1" dirty="0">
                <a:solidFill>
                  <a:srgbClr val="002060"/>
                </a:solidFill>
              </a:rPr>
              <a:t>Conclusion:</a:t>
            </a:r>
            <a:endParaRPr lang="en-GB" sz="1900" dirty="0">
              <a:solidFill>
                <a:srgbClr val="002060"/>
              </a:solidFill>
            </a:endParaRPr>
          </a:p>
          <a:p>
            <a:pPr marL="0" indent="0">
              <a:buNone/>
            </a:pPr>
            <a:r>
              <a:rPr lang="en-GB" sz="1900" dirty="0">
                <a:solidFill>
                  <a:srgbClr val="002060"/>
                </a:solidFill>
              </a:rPr>
              <a:t>Value creation is essential for promoting change for the better in our world. We may become effective changemakers and build a better future by comprehending the various types of values, embracing value creation pedagogy, and implementing effective communication techniques. </a:t>
            </a:r>
          </a:p>
        </p:txBody>
      </p:sp>
    </p:spTree>
    <p:extLst>
      <p:ext uri="{BB962C8B-B14F-4D97-AF65-F5344CB8AC3E}">
        <p14:creationId xmlns:p14="http://schemas.microsoft.com/office/powerpoint/2010/main" val="25442478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3">
            <a:extLst>
              <a:ext uri="{FF2B5EF4-FFF2-40B4-BE49-F238E27FC236}">
                <a16:creationId xmlns:a16="http://schemas.microsoft.com/office/drawing/2014/main" id="{04006980-7D3B-4BFA-934A-4E63A6DFE592}"/>
              </a:ext>
            </a:extLst>
          </p:cNvPr>
          <p:cNvSpPr>
            <a:spLocks noGrp="1"/>
          </p:cNvSpPr>
          <p:nvPr>
            <p:ph type="title"/>
          </p:nvPr>
        </p:nvSpPr>
        <p:spPr>
          <a:xfrm>
            <a:off x="838200" y="0"/>
            <a:ext cx="10515600" cy="398199"/>
          </a:xfrm>
        </p:spPr>
        <p:txBody>
          <a:bodyPr>
            <a:normAutofit fontScale="90000"/>
          </a:bodyPr>
          <a:lstStyle/>
          <a:p>
            <a:r>
              <a:rPr lang="en-GB" sz="2400" b="1" dirty="0">
                <a:solidFill>
                  <a:srgbClr val="002060"/>
                </a:solidFill>
                <a:latin typeface="+mn-lt"/>
              </a:rPr>
              <a:t>TOPIC 3: </a:t>
            </a:r>
            <a:r>
              <a:rPr lang="en-GB" sz="2400" b="1" u="sng" dirty="0">
                <a:solidFill>
                  <a:srgbClr val="002060"/>
                </a:solidFill>
                <a:latin typeface="+mn-lt"/>
              </a:rPr>
              <a:t>COLLABORATION NOT COMPETITION</a:t>
            </a:r>
          </a:p>
        </p:txBody>
      </p:sp>
      <p:sp>
        <p:nvSpPr>
          <p:cNvPr id="3" name="Content Placeholder 2">
            <a:extLst>
              <a:ext uri="{FF2B5EF4-FFF2-40B4-BE49-F238E27FC236}">
                <a16:creationId xmlns:a16="http://schemas.microsoft.com/office/drawing/2014/main" id="{E6E60221-E3FC-471F-89F5-2F15BE2D0A60}"/>
              </a:ext>
            </a:extLst>
          </p:cNvPr>
          <p:cNvSpPr>
            <a:spLocks noGrp="1"/>
          </p:cNvSpPr>
          <p:nvPr>
            <p:ph idx="1"/>
          </p:nvPr>
        </p:nvSpPr>
        <p:spPr>
          <a:xfrm>
            <a:off x="838200" y="516835"/>
            <a:ext cx="10515600" cy="6098650"/>
          </a:xfrm>
        </p:spPr>
        <p:txBody>
          <a:bodyPr>
            <a:normAutofit fontScale="92500" lnSpcReduction="10000"/>
          </a:bodyPr>
          <a:lstStyle/>
          <a:p>
            <a:pPr marL="0" indent="0">
              <a:buNone/>
            </a:pPr>
            <a:endParaRPr lang="en-GB" dirty="0"/>
          </a:p>
          <a:p>
            <a:pPr marL="0" indent="0">
              <a:buNone/>
            </a:pPr>
            <a:r>
              <a:rPr lang="en-GB" sz="1700" b="1" dirty="0">
                <a:solidFill>
                  <a:srgbClr val="002060"/>
                </a:solidFill>
              </a:rPr>
              <a:t>Introduction:</a:t>
            </a:r>
            <a:endParaRPr lang="en-GB" sz="1700" dirty="0">
              <a:solidFill>
                <a:srgbClr val="002060"/>
              </a:solidFill>
            </a:endParaRPr>
          </a:p>
          <a:p>
            <a:pPr marL="0" indent="0">
              <a:buNone/>
            </a:pPr>
            <a:r>
              <a:rPr lang="en-GB" sz="1700" dirty="0">
                <a:solidFill>
                  <a:srgbClr val="002060"/>
                </a:solidFill>
              </a:rPr>
              <a:t>In this topic, we will explore the power of collaboration and the significance of building strong connections in various aspects of our lives. Join me as we delve into the importance of personal networks, the role of mentors, strategies to manage stakeholders, and the art of effective stakeholder analysis.</a:t>
            </a:r>
          </a:p>
          <a:p>
            <a:pPr marL="0" indent="0">
              <a:buNone/>
            </a:pPr>
            <a:r>
              <a:rPr lang="en-GB" sz="1700" dirty="0">
                <a:solidFill>
                  <a:srgbClr val="002060"/>
                </a:solidFill>
              </a:rPr>
              <a:t> </a:t>
            </a:r>
          </a:p>
          <a:p>
            <a:pPr marL="0" lvl="0" indent="0">
              <a:buNone/>
            </a:pPr>
            <a:r>
              <a:rPr lang="en-GB" sz="1700" b="1" dirty="0">
                <a:solidFill>
                  <a:srgbClr val="002060"/>
                </a:solidFill>
              </a:rPr>
              <a:t>The Power of Personal Networks:</a:t>
            </a:r>
            <a:endParaRPr lang="en-GB" sz="1700" dirty="0">
              <a:solidFill>
                <a:srgbClr val="002060"/>
              </a:solidFill>
            </a:endParaRPr>
          </a:p>
          <a:p>
            <a:pPr marL="0" indent="0">
              <a:buNone/>
            </a:pPr>
            <a:r>
              <a:rPr lang="en-GB" sz="1700" dirty="0">
                <a:solidFill>
                  <a:srgbClr val="002060"/>
                </a:solidFill>
              </a:rPr>
              <a:t> </a:t>
            </a:r>
          </a:p>
          <a:p>
            <a:r>
              <a:rPr lang="en-GB" sz="1700" dirty="0">
                <a:solidFill>
                  <a:srgbClr val="002060"/>
                </a:solidFill>
              </a:rPr>
              <a:t>Definition of Personal Contact Network: A personal contact network comprises individuals in our immediate vicinity, such as friends, family, and colleagues. They provide valuable resources such as advice, ideas, and potential financial support.</a:t>
            </a:r>
          </a:p>
          <a:p>
            <a:r>
              <a:rPr lang="en-GB" sz="1700" dirty="0">
                <a:solidFill>
                  <a:srgbClr val="002060"/>
                </a:solidFill>
              </a:rPr>
              <a:t>Role of Personal Connections in Business: Building a strong network helps open doors, stay updated on trends, and establish relationships with other businesses.</a:t>
            </a:r>
          </a:p>
          <a:p>
            <a:r>
              <a:rPr lang="en-GB" sz="1700" dirty="0">
                <a:solidFill>
                  <a:srgbClr val="002060"/>
                </a:solidFill>
              </a:rPr>
              <a:t>Active and Latent Networks: Distinguishing between active and latent networks, active networks involve immediate connections and relationships, while latent networks represent potential connections that are not currently utilized.</a:t>
            </a:r>
          </a:p>
          <a:p>
            <a:r>
              <a:rPr lang="en-GB" sz="1700" dirty="0">
                <a:solidFill>
                  <a:srgbClr val="002060"/>
                </a:solidFill>
              </a:rPr>
              <a:t>Qualities of a Good Network: Exploring the qualities of a good network, diversity brings varied perspectives, density fosters strong interactions, and openness encourages information sharing and collaboration.</a:t>
            </a:r>
          </a:p>
        </p:txBody>
      </p:sp>
    </p:spTree>
    <p:extLst>
      <p:ext uri="{BB962C8B-B14F-4D97-AF65-F5344CB8AC3E}">
        <p14:creationId xmlns:p14="http://schemas.microsoft.com/office/powerpoint/2010/main" val="27937920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3">
            <a:extLst>
              <a:ext uri="{FF2B5EF4-FFF2-40B4-BE49-F238E27FC236}">
                <a16:creationId xmlns:a16="http://schemas.microsoft.com/office/drawing/2014/main" id="{04006980-7D3B-4BFA-934A-4E63A6DFE592}"/>
              </a:ext>
            </a:extLst>
          </p:cNvPr>
          <p:cNvSpPr>
            <a:spLocks noGrp="1"/>
          </p:cNvSpPr>
          <p:nvPr>
            <p:ph type="title"/>
          </p:nvPr>
        </p:nvSpPr>
        <p:spPr>
          <a:xfrm>
            <a:off x="838200" y="0"/>
            <a:ext cx="10515600" cy="398199"/>
          </a:xfrm>
        </p:spPr>
        <p:txBody>
          <a:bodyPr>
            <a:normAutofit fontScale="90000"/>
          </a:bodyPr>
          <a:lstStyle/>
          <a:p>
            <a:r>
              <a:rPr lang="en-GB" sz="2400" b="1" dirty="0">
                <a:solidFill>
                  <a:srgbClr val="002060"/>
                </a:solidFill>
                <a:latin typeface="+mn-lt"/>
              </a:rPr>
              <a:t>TOPIC 3: </a:t>
            </a:r>
            <a:r>
              <a:rPr lang="en-GB" sz="2400" b="1" u="sng" dirty="0">
                <a:solidFill>
                  <a:srgbClr val="002060"/>
                </a:solidFill>
                <a:latin typeface="+mn-lt"/>
              </a:rPr>
              <a:t>COLLABORATION NOT COMPETITION</a:t>
            </a:r>
          </a:p>
        </p:txBody>
      </p:sp>
      <p:sp>
        <p:nvSpPr>
          <p:cNvPr id="3" name="Content Placeholder 2">
            <a:extLst>
              <a:ext uri="{FF2B5EF4-FFF2-40B4-BE49-F238E27FC236}">
                <a16:creationId xmlns:a16="http://schemas.microsoft.com/office/drawing/2014/main" id="{E6E60221-E3FC-471F-89F5-2F15BE2D0A60}"/>
              </a:ext>
            </a:extLst>
          </p:cNvPr>
          <p:cNvSpPr>
            <a:spLocks noGrp="1"/>
          </p:cNvSpPr>
          <p:nvPr>
            <p:ph idx="1"/>
          </p:nvPr>
        </p:nvSpPr>
        <p:spPr>
          <a:xfrm>
            <a:off x="838200" y="516834"/>
            <a:ext cx="10515600" cy="6138407"/>
          </a:xfrm>
        </p:spPr>
        <p:txBody>
          <a:bodyPr>
            <a:normAutofit/>
          </a:bodyPr>
          <a:lstStyle/>
          <a:p>
            <a:pPr marL="0" lvl="0" indent="0">
              <a:buNone/>
            </a:pPr>
            <a:r>
              <a:rPr lang="en-GB" sz="1600" b="1" dirty="0">
                <a:solidFill>
                  <a:srgbClr val="002060"/>
                </a:solidFill>
              </a:rPr>
              <a:t>The Importance of Mentors:</a:t>
            </a:r>
            <a:r>
              <a:rPr lang="en-GB" sz="1600" dirty="0">
                <a:solidFill>
                  <a:srgbClr val="002060"/>
                </a:solidFill>
              </a:rPr>
              <a:t> </a:t>
            </a:r>
          </a:p>
          <a:p>
            <a:r>
              <a:rPr lang="en-GB" sz="1600" dirty="0">
                <a:solidFill>
                  <a:srgbClr val="002060"/>
                </a:solidFill>
              </a:rPr>
              <a:t>Learning from Failure: Failure is not the end; it presents an opportunity for growth and learning. Mentors play a crucial role in helping us navigate failure, providing guidance, support, and valuable feedback.</a:t>
            </a:r>
          </a:p>
          <a:p>
            <a:r>
              <a:rPr lang="en-GB" sz="1600" dirty="0">
                <a:solidFill>
                  <a:srgbClr val="002060"/>
                </a:solidFill>
              </a:rPr>
              <a:t>Benefits of Mentoring: Mentors boost confidence, assist in making better decisions, and help us discover our purpose. They come in various forms, and finding the right mentor for you is essential.</a:t>
            </a:r>
          </a:p>
          <a:p>
            <a:pPr marL="0" indent="0">
              <a:buNone/>
            </a:pPr>
            <a:endParaRPr lang="en-GB" sz="1600" dirty="0">
              <a:solidFill>
                <a:srgbClr val="002060"/>
              </a:solidFill>
            </a:endParaRPr>
          </a:p>
          <a:p>
            <a:pPr marL="0" lvl="0" indent="0">
              <a:buNone/>
            </a:pPr>
            <a:r>
              <a:rPr lang="en-GB" sz="1600" b="1" dirty="0">
                <a:solidFill>
                  <a:srgbClr val="002060"/>
                </a:solidFill>
              </a:rPr>
              <a:t>Stakeholders and Relationship Management:</a:t>
            </a:r>
            <a:r>
              <a:rPr lang="en-GB" sz="1600" dirty="0">
                <a:solidFill>
                  <a:srgbClr val="002060"/>
                </a:solidFill>
              </a:rPr>
              <a:t> </a:t>
            </a:r>
          </a:p>
          <a:p>
            <a:pPr marL="0" indent="0">
              <a:buNone/>
            </a:pPr>
            <a:r>
              <a:rPr lang="en-GB" sz="1600" dirty="0">
                <a:solidFill>
                  <a:srgbClr val="002060"/>
                </a:solidFill>
              </a:rPr>
              <a:t>Stakeholders are groups or individuals who can impact or are affected by an organization's objectives. Understanding stakeholders is crucial for effective relationship management.</a:t>
            </a:r>
          </a:p>
          <a:p>
            <a:pPr marL="0" indent="0">
              <a:buNone/>
            </a:pPr>
            <a:r>
              <a:rPr lang="en-GB" sz="1600" dirty="0">
                <a:solidFill>
                  <a:srgbClr val="002060"/>
                </a:solidFill>
              </a:rPr>
              <a:t> </a:t>
            </a:r>
          </a:p>
          <a:p>
            <a:pPr marL="0" indent="0">
              <a:buNone/>
            </a:pPr>
            <a:r>
              <a:rPr lang="en-GB" sz="1600" dirty="0">
                <a:solidFill>
                  <a:srgbClr val="002060"/>
                </a:solidFill>
              </a:rPr>
              <a:t>Strategies for Managing Stakeholder Relationships:</a:t>
            </a:r>
          </a:p>
          <a:p>
            <a:r>
              <a:rPr lang="en-GB" sz="1600" dirty="0">
                <a:solidFill>
                  <a:srgbClr val="002060"/>
                </a:solidFill>
              </a:rPr>
              <a:t>a. Understanding Stakeholders: Begin by comprehending the needs and interests of stakeholders.</a:t>
            </a:r>
          </a:p>
          <a:p>
            <a:r>
              <a:rPr lang="en-GB" sz="1600" dirty="0">
                <a:solidFill>
                  <a:srgbClr val="002060"/>
                </a:solidFill>
              </a:rPr>
              <a:t>b. Effective Communication: Foster open communication channels with stakeholders.</a:t>
            </a:r>
          </a:p>
          <a:p>
            <a:r>
              <a:rPr lang="en-GB" sz="1600" dirty="0">
                <a:solidFill>
                  <a:srgbClr val="002060"/>
                </a:solidFill>
              </a:rPr>
              <a:t>c. Building Relationships: Cultivate strong relationships by investing time and effort.</a:t>
            </a:r>
          </a:p>
          <a:p>
            <a:r>
              <a:rPr lang="en-GB" sz="1600" dirty="0">
                <a:solidFill>
                  <a:srgbClr val="002060"/>
                </a:solidFill>
              </a:rPr>
              <a:t>d. Transparency and Accountability: Demonstrate transparency and be accountable to stakeholders.</a:t>
            </a:r>
          </a:p>
          <a:p>
            <a:r>
              <a:rPr lang="en-GB" sz="1600" dirty="0">
                <a:solidFill>
                  <a:srgbClr val="002060"/>
                </a:solidFill>
              </a:rPr>
              <a:t>e. Conflict Management: Address and manage conflicts that may arise between stakeholders.</a:t>
            </a:r>
          </a:p>
        </p:txBody>
      </p:sp>
    </p:spTree>
    <p:extLst>
      <p:ext uri="{BB962C8B-B14F-4D97-AF65-F5344CB8AC3E}">
        <p14:creationId xmlns:p14="http://schemas.microsoft.com/office/powerpoint/2010/main" val="19020507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3">
            <a:extLst>
              <a:ext uri="{FF2B5EF4-FFF2-40B4-BE49-F238E27FC236}">
                <a16:creationId xmlns:a16="http://schemas.microsoft.com/office/drawing/2014/main" id="{9E93B046-8C5A-4399-B38B-4D9B64B9F6C4}"/>
              </a:ext>
            </a:extLst>
          </p:cNvPr>
          <p:cNvSpPr>
            <a:spLocks noGrp="1"/>
          </p:cNvSpPr>
          <p:nvPr>
            <p:ph type="title"/>
          </p:nvPr>
        </p:nvSpPr>
        <p:spPr>
          <a:xfrm>
            <a:off x="838200" y="0"/>
            <a:ext cx="10515600" cy="398199"/>
          </a:xfrm>
        </p:spPr>
        <p:txBody>
          <a:bodyPr>
            <a:normAutofit fontScale="90000"/>
          </a:bodyPr>
          <a:lstStyle/>
          <a:p>
            <a:r>
              <a:rPr lang="en-GB" sz="2400" b="1" dirty="0">
                <a:solidFill>
                  <a:srgbClr val="002060"/>
                </a:solidFill>
                <a:latin typeface="+mn-lt"/>
              </a:rPr>
              <a:t>TOPIC 3: </a:t>
            </a:r>
            <a:r>
              <a:rPr lang="en-GB" sz="2400" b="1" u="sng" dirty="0">
                <a:solidFill>
                  <a:srgbClr val="002060"/>
                </a:solidFill>
                <a:latin typeface="+mn-lt"/>
              </a:rPr>
              <a:t>COLLABORATION NOT COMPETITION</a:t>
            </a:r>
          </a:p>
        </p:txBody>
      </p:sp>
      <p:sp>
        <p:nvSpPr>
          <p:cNvPr id="3" name="Content Placeholder 2">
            <a:extLst>
              <a:ext uri="{FF2B5EF4-FFF2-40B4-BE49-F238E27FC236}">
                <a16:creationId xmlns:a16="http://schemas.microsoft.com/office/drawing/2014/main" id="{E6E60221-E3FC-471F-89F5-2F15BE2D0A60}"/>
              </a:ext>
            </a:extLst>
          </p:cNvPr>
          <p:cNvSpPr>
            <a:spLocks noGrp="1"/>
          </p:cNvSpPr>
          <p:nvPr>
            <p:ph idx="1"/>
          </p:nvPr>
        </p:nvSpPr>
        <p:spPr>
          <a:xfrm>
            <a:off x="838200" y="516835"/>
            <a:ext cx="10515600" cy="5660128"/>
          </a:xfrm>
        </p:spPr>
        <p:txBody>
          <a:bodyPr>
            <a:normAutofit fontScale="92500" lnSpcReduction="10000"/>
          </a:bodyPr>
          <a:lstStyle/>
          <a:p>
            <a:pPr marL="0" indent="0">
              <a:buNone/>
            </a:pPr>
            <a:endParaRPr lang="en-GB" dirty="0">
              <a:solidFill>
                <a:srgbClr val="002060"/>
              </a:solidFill>
            </a:endParaRPr>
          </a:p>
          <a:p>
            <a:pPr marL="0" lvl="0" indent="0">
              <a:buNone/>
            </a:pPr>
            <a:r>
              <a:rPr lang="en-GB" sz="1700" b="1" dirty="0">
                <a:solidFill>
                  <a:srgbClr val="002060"/>
                </a:solidFill>
              </a:rPr>
              <a:t>Stakeholder Analysis:</a:t>
            </a:r>
            <a:r>
              <a:rPr lang="en-GB" sz="1700" dirty="0">
                <a:solidFill>
                  <a:srgbClr val="002060"/>
                </a:solidFill>
              </a:rPr>
              <a:t> </a:t>
            </a:r>
          </a:p>
          <a:p>
            <a:r>
              <a:rPr lang="en-GB" sz="1700" dirty="0">
                <a:solidFill>
                  <a:srgbClr val="002060"/>
                </a:solidFill>
              </a:rPr>
              <a:t>Bryson's Approach: Bryson's stakeholder analysis involves identifying individuals, groups, or organizations with a stake in a project or organization. Assessing stakeholder power and interest helps in plotting them effectively.</a:t>
            </a:r>
          </a:p>
          <a:p>
            <a:r>
              <a:rPr lang="en-GB" sz="1700" dirty="0">
                <a:solidFill>
                  <a:srgbClr val="002060"/>
                </a:solidFill>
              </a:rPr>
              <a:t>Power/Interest Grid: Using a power/interest grid, stakeholders are plotted based on their influence over the project/organization and their level of interest in its outcomes. This enables effective prioritization and identification of supporters and critics.</a:t>
            </a:r>
          </a:p>
          <a:p>
            <a:pPr marL="0" indent="0">
              <a:buNone/>
            </a:pPr>
            <a:endParaRPr lang="en-GB" sz="1700" dirty="0">
              <a:solidFill>
                <a:srgbClr val="002060"/>
              </a:solidFill>
            </a:endParaRPr>
          </a:p>
          <a:p>
            <a:pPr marL="0" lvl="0" indent="0">
              <a:buNone/>
            </a:pPr>
            <a:r>
              <a:rPr lang="en-GB" sz="1700" b="1" dirty="0">
                <a:solidFill>
                  <a:srgbClr val="002060"/>
                </a:solidFill>
              </a:rPr>
              <a:t>Effective Stakeholder Engagement:</a:t>
            </a:r>
            <a:endParaRPr lang="en-GB" sz="1700" dirty="0">
              <a:solidFill>
                <a:srgbClr val="002060"/>
              </a:solidFill>
            </a:endParaRPr>
          </a:p>
          <a:p>
            <a:pPr marL="0" indent="0">
              <a:buNone/>
            </a:pPr>
            <a:r>
              <a:rPr lang="en-GB" sz="1700" dirty="0">
                <a:solidFill>
                  <a:srgbClr val="002060"/>
                </a:solidFill>
              </a:rPr>
              <a:t>Understanding Stakeholders: Unveiling stakeholders' perspectives can be achieved through thoughtful questioning. By asking about their interests, needs, concerns, and expectations, we can gain valuable insights into collaboration opportunities.</a:t>
            </a:r>
          </a:p>
          <a:p>
            <a:pPr marL="0" indent="0">
              <a:buNone/>
            </a:pPr>
            <a:r>
              <a:rPr lang="en-GB" sz="1700" dirty="0">
                <a:solidFill>
                  <a:srgbClr val="002060"/>
                </a:solidFill>
              </a:rPr>
              <a:t> </a:t>
            </a:r>
          </a:p>
          <a:p>
            <a:pPr marL="0" indent="0">
              <a:buNone/>
            </a:pPr>
            <a:r>
              <a:rPr lang="en-GB" sz="1700" b="1" dirty="0">
                <a:solidFill>
                  <a:srgbClr val="002060"/>
                </a:solidFill>
              </a:rPr>
              <a:t>Conclusion:</a:t>
            </a:r>
            <a:endParaRPr lang="en-GB" sz="1700" dirty="0">
              <a:solidFill>
                <a:srgbClr val="002060"/>
              </a:solidFill>
            </a:endParaRPr>
          </a:p>
          <a:p>
            <a:pPr marL="0" indent="0">
              <a:buNone/>
            </a:pPr>
            <a:r>
              <a:rPr lang="en-GB" sz="1700" dirty="0">
                <a:solidFill>
                  <a:srgbClr val="002060"/>
                </a:solidFill>
              </a:rPr>
              <a:t>Collaboration, rather than competition, is a key driver of success. By fostering strong personal networks, seeking mentorship, managing stakeholder relationships, and conducting effective stakeholder analysis, we can create an environment conducive to growth, innovation, and sustainable progress. </a:t>
            </a:r>
          </a:p>
        </p:txBody>
      </p:sp>
    </p:spTree>
    <p:extLst>
      <p:ext uri="{BB962C8B-B14F-4D97-AF65-F5344CB8AC3E}">
        <p14:creationId xmlns:p14="http://schemas.microsoft.com/office/powerpoint/2010/main" val="6524292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3">
            <a:extLst>
              <a:ext uri="{FF2B5EF4-FFF2-40B4-BE49-F238E27FC236}">
                <a16:creationId xmlns:a16="http://schemas.microsoft.com/office/drawing/2014/main" id="{04006980-7D3B-4BFA-934A-4E63A6DFE592}"/>
              </a:ext>
            </a:extLst>
          </p:cNvPr>
          <p:cNvSpPr>
            <a:spLocks noGrp="1"/>
          </p:cNvSpPr>
          <p:nvPr>
            <p:ph type="title"/>
          </p:nvPr>
        </p:nvSpPr>
        <p:spPr>
          <a:xfrm>
            <a:off x="838200" y="0"/>
            <a:ext cx="10515600" cy="398199"/>
          </a:xfrm>
        </p:spPr>
        <p:txBody>
          <a:bodyPr>
            <a:normAutofit fontScale="90000"/>
          </a:bodyPr>
          <a:lstStyle/>
          <a:p>
            <a:r>
              <a:rPr lang="en-GB" sz="2400" b="1" dirty="0">
                <a:solidFill>
                  <a:srgbClr val="002060"/>
                </a:solidFill>
                <a:latin typeface="+mn-lt"/>
              </a:rPr>
              <a:t>TOPIC 4: </a:t>
            </a:r>
            <a:r>
              <a:rPr lang="en-GB" sz="2400" b="1" u="sng" dirty="0">
                <a:solidFill>
                  <a:srgbClr val="002060"/>
                </a:solidFill>
                <a:latin typeface="+mn-lt"/>
              </a:rPr>
              <a:t>MEASURING SUCCESS</a:t>
            </a:r>
          </a:p>
        </p:txBody>
      </p:sp>
      <p:sp>
        <p:nvSpPr>
          <p:cNvPr id="3" name="Content Placeholder 2">
            <a:extLst>
              <a:ext uri="{FF2B5EF4-FFF2-40B4-BE49-F238E27FC236}">
                <a16:creationId xmlns:a16="http://schemas.microsoft.com/office/drawing/2014/main" id="{E6E60221-E3FC-471F-89F5-2F15BE2D0A60}"/>
              </a:ext>
            </a:extLst>
          </p:cNvPr>
          <p:cNvSpPr>
            <a:spLocks noGrp="1"/>
          </p:cNvSpPr>
          <p:nvPr>
            <p:ph idx="1"/>
          </p:nvPr>
        </p:nvSpPr>
        <p:spPr>
          <a:xfrm>
            <a:off x="782540" y="1137037"/>
            <a:ext cx="10515600" cy="5660128"/>
          </a:xfrm>
        </p:spPr>
        <p:txBody>
          <a:bodyPr>
            <a:normAutofit/>
          </a:bodyPr>
          <a:lstStyle/>
          <a:p>
            <a:pPr marL="0" indent="0">
              <a:buNone/>
            </a:pPr>
            <a:endParaRPr lang="en-GB" dirty="0">
              <a:solidFill>
                <a:srgbClr val="002060"/>
              </a:solidFill>
            </a:endParaRPr>
          </a:p>
          <a:p>
            <a:pPr marL="0" indent="0">
              <a:buNone/>
            </a:pPr>
            <a:r>
              <a:rPr lang="en-GB" sz="1600" b="1" dirty="0">
                <a:solidFill>
                  <a:srgbClr val="002060"/>
                </a:solidFill>
              </a:rPr>
              <a:t>Introduction:</a:t>
            </a:r>
            <a:endParaRPr lang="en-GB" sz="1600" dirty="0">
              <a:solidFill>
                <a:srgbClr val="002060"/>
              </a:solidFill>
            </a:endParaRPr>
          </a:p>
          <a:p>
            <a:pPr marL="0" indent="0">
              <a:buNone/>
            </a:pPr>
            <a:r>
              <a:rPr lang="en-GB" sz="1600" dirty="0">
                <a:solidFill>
                  <a:srgbClr val="002060"/>
                </a:solidFill>
              </a:rPr>
              <a:t>In this last topic of our presentation, we will explore the multifaceted nature of success and its connection to well-being. Join me as we delve into different perspectives on success, the Pygmalion effect, the concept of well-being, and its impact on individual and collective performance.</a:t>
            </a:r>
          </a:p>
          <a:p>
            <a:pPr marL="0" indent="0">
              <a:buNone/>
            </a:pPr>
            <a:endParaRPr lang="en-GB" sz="1600" dirty="0">
              <a:solidFill>
                <a:srgbClr val="002060"/>
              </a:solidFill>
            </a:endParaRPr>
          </a:p>
          <a:p>
            <a:pPr marL="0" indent="0">
              <a:buNone/>
            </a:pPr>
            <a:r>
              <a:rPr lang="en-GB" sz="1600" b="1" dirty="0">
                <a:solidFill>
                  <a:srgbClr val="002060"/>
                </a:solidFill>
              </a:rPr>
              <a:t>Perspectives on Success:</a:t>
            </a:r>
            <a:endParaRPr lang="en-GB" sz="1600" dirty="0">
              <a:solidFill>
                <a:srgbClr val="002060"/>
              </a:solidFill>
            </a:endParaRPr>
          </a:p>
          <a:p>
            <a:pPr marL="0" indent="0">
              <a:buNone/>
            </a:pPr>
            <a:r>
              <a:rPr lang="en-GB" sz="1600" dirty="0">
                <a:solidFill>
                  <a:srgbClr val="002060"/>
                </a:solidFill>
              </a:rPr>
              <a:t> </a:t>
            </a:r>
          </a:p>
          <a:p>
            <a:r>
              <a:rPr lang="en-GB" sz="1600" dirty="0">
                <a:solidFill>
                  <a:srgbClr val="002060"/>
                </a:solidFill>
              </a:rPr>
              <a:t>Personal and Social Views: Success can be viewed from personal and social perspectives, with each individual having their own unique interpretation of what success means to them.</a:t>
            </a:r>
          </a:p>
          <a:p>
            <a:pPr marL="0" indent="0">
              <a:buNone/>
            </a:pPr>
            <a:r>
              <a:rPr lang="en-GB" sz="1600" dirty="0">
                <a:solidFill>
                  <a:srgbClr val="002060"/>
                </a:solidFill>
              </a:rPr>
              <a:t> </a:t>
            </a:r>
          </a:p>
          <a:p>
            <a:r>
              <a:rPr lang="en-GB" sz="1600" dirty="0">
                <a:solidFill>
                  <a:srgbClr val="002060"/>
                </a:solidFill>
              </a:rPr>
              <a:t>Avoiding Comparison: It is important to avoid comparing our own definitions of success with others, as everyone's journey and aspirations are unique.</a:t>
            </a:r>
          </a:p>
        </p:txBody>
      </p:sp>
    </p:spTree>
    <p:extLst>
      <p:ext uri="{BB962C8B-B14F-4D97-AF65-F5344CB8AC3E}">
        <p14:creationId xmlns:p14="http://schemas.microsoft.com/office/powerpoint/2010/main" val="41007656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3">
            <a:extLst>
              <a:ext uri="{FF2B5EF4-FFF2-40B4-BE49-F238E27FC236}">
                <a16:creationId xmlns:a16="http://schemas.microsoft.com/office/drawing/2014/main" id="{5BB5F8B1-E2A3-4E09-9099-81B24187FC04}"/>
              </a:ext>
            </a:extLst>
          </p:cNvPr>
          <p:cNvSpPr>
            <a:spLocks noGrp="1"/>
          </p:cNvSpPr>
          <p:nvPr>
            <p:ph type="title"/>
          </p:nvPr>
        </p:nvSpPr>
        <p:spPr>
          <a:xfrm>
            <a:off x="838200" y="0"/>
            <a:ext cx="10515600" cy="398199"/>
          </a:xfrm>
        </p:spPr>
        <p:txBody>
          <a:bodyPr>
            <a:normAutofit fontScale="90000"/>
          </a:bodyPr>
          <a:lstStyle/>
          <a:p>
            <a:r>
              <a:rPr lang="en-GB" sz="2400" b="1" dirty="0">
                <a:solidFill>
                  <a:srgbClr val="002060"/>
                </a:solidFill>
                <a:latin typeface="+mn-lt"/>
              </a:rPr>
              <a:t>TOPIC 4: </a:t>
            </a:r>
            <a:r>
              <a:rPr lang="en-GB" sz="2400" b="1" u="sng" dirty="0">
                <a:solidFill>
                  <a:srgbClr val="002060"/>
                </a:solidFill>
                <a:latin typeface="+mn-lt"/>
              </a:rPr>
              <a:t>MEASURING SUCCESS</a:t>
            </a:r>
          </a:p>
        </p:txBody>
      </p:sp>
      <p:sp>
        <p:nvSpPr>
          <p:cNvPr id="3" name="Content Placeholder 2">
            <a:extLst>
              <a:ext uri="{FF2B5EF4-FFF2-40B4-BE49-F238E27FC236}">
                <a16:creationId xmlns:a16="http://schemas.microsoft.com/office/drawing/2014/main" id="{E6E60221-E3FC-471F-89F5-2F15BE2D0A60}"/>
              </a:ext>
            </a:extLst>
          </p:cNvPr>
          <p:cNvSpPr>
            <a:spLocks noGrp="1"/>
          </p:cNvSpPr>
          <p:nvPr>
            <p:ph idx="1"/>
          </p:nvPr>
        </p:nvSpPr>
        <p:spPr>
          <a:xfrm>
            <a:off x="838200" y="516835"/>
            <a:ext cx="10515600" cy="5660128"/>
          </a:xfrm>
        </p:spPr>
        <p:txBody>
          <a:bodyPr>
            <a:normAutofit/>
          </a:bodyPr>
          <a:lstStyle/>
          <a:p>
            <a:pPr marL="0" indent="0">
              <a:buNone/>
            </a:pPr>
            <a:endParaRPr lang="en-GB" dirty="0"/>
          </a:p>
          <a:p>
            <a:pPr marL="0" indent="0">
              <a:buNone/>
            </a:pPr>
            <a:r>
              <a:rPr lang="en-GB" sz="1600" b="1" dirty="0">
                <a:solidFill>
                  <a:srgbClr val="002060"/>
                </a:solidFill>
              </a:rPr>
              <a:t>The Pygmalion Effect:</a:t>
            </a:r>
            <a:r>
              <a:rPr lang="en-GB" sz="1600" dirty="0">
                <a:solidFill>
                  <a:srgbClr val="002060"/>
                </a:solidFill>
              </a:rPr>
              <a:t> </a:t>
            </a:r>
          </a:p>
          <a:p>
            <a:r>
              <a:rPr lang="en-GB" sz="1600" dirty="0">
                <a:solidFill>
                  <a:srgbClr val="002060"/>
                </a:solidFill>
              </a:rPr>
              <a:t>Understanding the Pygmalion Effect: The Pygmalion effect refers to the phenomenon where higher expectations placed on individuals lead to improved performance and achievement.</a:t>
            </a:r>
          </a:p>
          <a:p>
            <a:pPr marL="0" indent="0">
              <a:buNone/>
            </a:pPr>
            <a:r>
              <a:rPr lang="en-GB" sz="1600" dirty="0">
                <a:solidFill>
                  <a:srgbClr val="002060"/>
                </a:solidFill>
              </a:rPr>
              <a:t> </a:t>
            </a:r>
          </a:p>
          <a:p>
            <a:r>
              <a:rPr lang="en-GB" sz="1600" dirty="0">
                <a:solidFill>
                  <a:srgbClr val="002060"/>
                </a:solidFill>
              </a:rPr>
              <a:t>Experiment on American School Children: The Pygmalion effect experiment conducted on American school children demonstrated that when teachers believed certain students were high achievers, those students exhibited greater intellectual growth, highlighting the impact of expectations on performance.</a:t>
            </a:r>
          </a:p>
          <a:p>
            <a:pPr marL="0" indent="0">
              <a:buNone/>
            </a:pPr>
            <a:r>
              <a:rPr lang="en-GB" sz="1600" dirty="0">
                <a:solidFill>
                  <a:srgbClr val="002060"/>
                </a:solidFill>
              </a:rPr>
              <a:t> </a:t>
            </a:r>
          </a:p>
          <a:p>
            <a:pPr marL="0" indent="0">
              <a:buNone/>
            </a:pPr>
            <a:r>
              <a:rPr lang="en-GB" sz="1600" b="1" dirty="0">
                <a:solidFill>
                  <a:srgbClr val="002060"/>
                </a:solidFill>
              </a:rPr>
              <a:t>Well-being and Success:</a:t>
            </a:r>
            <a:endParaRPr lang="en-GB" sz="1600" dirty="0">
              <a:solidFill>
                <a:srgbClr val="002060"/>
              </a:solidFill>
            </a:endParaRPr>
          </a:p>
          <a:p>
            <a:r>
              <a:rPr lang="en-GB" sz="1600" dirty="0">
                <a:solidFill>
                  <a:srgbClr val="002060"/>
                </a:solidFill>
              </a:rPr>
              <a:t>Well-being encompasses physical, mental, and social health. It consists of five dimensions: physical, mental, social, economic, and environmental well-being.</a:t>
            </a:r>
          </a:p>
          <a:p>
            <a:pPr marL="0" indent="0">
              <a:buNone/>
            </a:pPr>
            <a:r>
              <a:rPr lang="en-GB" sz="1600" dirty="0">
                <a:solidFill>
                  <a:srgbClr val="002060"/>
                </a:solidFill>
              </a:rPr>
              <a:t> </a:t>
            </a:r>
          </a:p>
          <a:p>
            <a:r>
              <a:rPr lang="en-GB" sz="1600" dirty="0">
                <a:solidFill>
                  <a:srgbClr val="002060"/>
                </a:solidFill>
              </a:rPr>
              <a:t>Importance of Well-being: Well-being has wide-ranging benefits, including reduced crime rates, increased productivity, and improved health. Promoting well-being involves investing in education and healthcare, fostering social inclusion, creating fair societies, and protecting the environment.</a:t>
            </a:r>
          </a:p>
        </p:txBody>
      </p:sp>
    </p:spTree>
    <p:extLst>
      <p:ext uri="{BB962C8B-B14F-4D97-AF65-F5344CB8AC3E}">
        <p14:creationId xmlns:p14="http://schemas.microsoft.com/office/powerpoint/2010/main" val="38394033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3">
            <a:extLst>
              <a:ext uri="{FF2B5EF4-FFF2-40B4-BE49-F238E27FC236}">
                <a16:creationId xmlns:a16="http://schemas.microsoft.com/office/drawing/2014/main" id="{E7837725-DC73-4BFA-86A0-30399E71335A}"/>
              </a:ext>
            </a:extLst>
          </p:cNvPr>
          <p:cNvSpPr>
            <a:spLocks noGrp="1"/>
          </p:cNvSpPr>
          <p:nvPr>
            <p:ph type="title"/>
          </p:nvPr>
        </p:nvSpPr>
        <p:spPr>
          <a:xfrm>
            <a:off x="838200" y="0"/>
            <a:ext cx="10515600" cy="398199"/>
          </a:xfrm>
        </p:spPr>
        <p:txBody>
          <a:bodyPr>
            <a:normAutofit fontScale="90000"/>
          </a:bodyPr>
          <a:lstStyle/>
          <a:p>
            <a:r>
              <a:rPr lang="en-GB" sz="2400" b="1" dirty="0">
                <a:solidFill>
                  <a:srgbClr val="002060"/>
                </a:solidFill>
                <a:latin typeface="+mn-lt"/>
              </a:rPr>
              <a:t>TOPIC 4: </a:t>
            </a:r>
            <a:r>
              <a:rPr lang="en-GB" sz="2400" b="1" u="sng" dirty="0">
                <a:solidFill>
                  <a:srgbClr val="002060"/>
                </a:solidFill>
                <a:latin typeface="+mn-lt"/>
              </a:rPr>
              <a:t>MEASURING SUCCESS</a:t>
            </a:r>
          </a:p>
        </p:txBody>
      </p:sp>
      <p:sp>
        <p:nvSpPr>
          <p:cNvPr id="3" name="Content Placeholder 2">
            <a:extLst>
              <a:ext uri="{FF2B5EF4-FFF2-40B4-BE49-F238E27FC236}">
                <a16:creationId xmlns:a16="http://schemas.microsoft.com/office/drawing/2014/main" id="{E6E60221-E3FC-471F-89F5-2F15BE2D0A60}"/>
              </a:ext>
            </a:extLst>
          </p:cNvPr>
          <p:cNvSpPr>
            <a:spLocks noGrp="1"/>
          </p:cNvSpPr>
          <p:nvPr>
            <p:ph idx="1"/>
          </p:nvPr>
        </p:nvSpPr>
        <p:spPr>
          <a:xfrm>
            <a:off x="838200" y="834887"/>
            <a:ext cx="10515600" cy="5660128"/>
          </a:xfrm>
        </p:spPr>
        <p:txBody>
          <a:bodyPr>
            <a:normAutofit/>
          </a:bodyPr>
          <a:lstStyle/>
          <a:p>
            <a:pPr marL="0" indent="0">
              <a:buNone/>
            </a:pPr>
            <a:r>
              <a:rPr lang="en-GB" sz="1600" b="1" dirty="0">
                <a:solidFill>
                  <a:srgbClr val="002060"/>
                </a:solidFill>
              </a:rPr>
              <a:t>Link Between Well-being and Performance:</a:t>
            </a:r>
            <a:r>
              <a:rPr lang="en-GB" sz="1600" dirty="0">
                <a:solidFill>
                  <a:srgbClr val="002060"/>
                </a:solidFill>
              </a:rPr>
              <a:t> </a:t>
            </a:r>
          </a:p>
          <a:p>
            <a:r>
              <a:rPr lang="en-GB" sz="1600" dirty="0">
                <a:solidFill>
                  <a:srgbClr val="002060"/>
                </a:solidFill>
              </a:rPr>
              <a:t>Research on Well-being and Job Performance: Research shows a positive association between worker well-being and job performance, including aspects like job satisfaction. The impact of potential moderators and group-level well-being is also examined.</a:t>
            </a:r>
          </a:p>
          <a:p>
            <a:pPr marL="0" indent="0">
              <a:buNone/>
            </a:pPr>
            <a:r>
              <a:rPr lang="en-GB" sz="1600" dirty="0">
                <a:solidFill>
                  <a:srgbClr val="002060"/>
                </a:solidFill>
              </a:rPr>
              <a:t> </a:t>
            </a:r>
          </a:p>
          <a:p>
            <a:r>
              <a:rPr lang="en-GB" sz="1600" dirty="0">
                <a:solidFill>
                  <a:srgbClr val="002060"/>
                </a:solidFill>
              </a:rPr>
              <a:t>The Five Essential Elements of Well-being: Career Well-being, Social Well-being, Financial Well-being, Physical Well-being, and Community Well-being are identified as the essential elements of a meaningful life.</a:t>
            </a:r>
          </a:p>
          <a:p>
            <a:pPr marL="0" indent="0">
              <a:buNone/>
            </a:pPr>
            <a:r>
              <a:rPr lang="en-GB" sz="1600" dirty="0">
                <a:solidFill>
                  <a:srgbClr val="002060"/>
                </a:solidFill>
              </a:rPr>
              <a:t> </a:t>
            </a:r>
          </a:p>
          <a:p>
            <a:pPr marL="0" indent="0">
              <a:buNone/>
            </a:pPr>
            <a:r>
              <a:rPr lang="en-GB" sz="1600" b="1" dirty="0">
                <a:solidFill>
                  <a:srgbClr val="002060"/>
                </a:solidFill>
              </a:rPr>
              <a:t>The Connection Between Success and Well-being:</a:t>
            </a:r>
            <a:endParaRPr lang="en-GB" sz="1600" dirty="0">
              <a:solidFill>
                <a:srgbClr val="002060"/>
              </a:solidFill>
            </a:endParaRPr>
          </a:p>
          <a:p>
            <a:pPr marL="0" indent="0">
              <a:buNone/>
            </a:pPr>
            <a:r>
              <a:rPr lang="en-GB" sz="1600" dirty="0">
                <a:solidFill>
                  <a:srgbClr val="002060"/>
                </a:solidFill>
              </a:rPr>
              <a:t>Well-being Enhances Success: Well-being is closely linked to success as it enhances overall performance, motivation, and resilience. When individuals experience high levels of well-being, they are more likely to thrive, achieve their goals, and lead fulfilling lives in various domains.</a:t>
            </a:r>
          </a:p>
          <a:p>
            <a:pPr marL="0" indent="0">
              <a:buNone/>
            </a:pPr>
            <a:endParaRPr lang="en-GB" sz="1600" b="1" dirty="0">
              <a:solidFill>
                <a:srgbClr val="002060"/>
              </a:solidFill>
            </a:endParaRPr>
          </a:p>
          <a:p>
            <a:pPr marL="0" indent="0">
              <a:buNone/>
            </a:pPr>
            <a:r>
              <a:rPr lang="en-GB" sz="1600" b="1" dirty="0">
                <a:solidFill>
                  <a:srgbClr val="002060"/>
                </a:solidFill>
              </a:rPr>
              <a:t>Conclusion:</a:t>
            </a:r>
            <a:endParaRPr lang="en-GB" sz="1600" dirty="0">
              <a:solidFill>
                <a:srgbClr val="002060"/>
              </a:solidFill>
            </a:endParaRPr>
          </a:p>
          <a:p>
            <a:pPr marL="0" indent="0">
              <a:buNone/>
            </a:pPr>
            <a:r>
              <a:rPr lang="en-GB" sz="1600" dirty="0">
                <a:solidFill>
                  <a:srgbClr val="002060"/>
                </a:solidFill>
              </a:rPr>
              <a:t>Success goes beyond traditional measures and is intricately connected to well-being. By embracing individual interpretations of success, understanding the Pygmalion effect, and prioritizing well-being across its dimensions, we can cultivate an environment where success and fulfilment coexist. </a:t>
            </a:r>
          </a:p>
        </p:txBody>
      </p:sp>
    </p:spTree>
    <p:extLst>
      <p:ext uri="{BB962C8B-B14F-4D97-AF65-F5344CB8AC3E}">
        <p14:creationId xmlns:p14="http://schemas.microsoft.com/office/powerpoint/2010/main" val="41238640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Custom 1">
      <a:dk1>
        <a:sysClr val="windowText" lastClr="000000"/>
      </a:dk1>
      <a:lt1>
        <a:sysClr val="window" lastClr="FFFFFF"/>
      </a:lt1>
      <a:dk2>
        <a:srgbClr val="335B74"/>
      </a:dk2>
      <a:lt2>
        <a:srgbClr val="DFE3E5"/>
      </a:lt2>
      <a:accent1>
        <a:srgbClr val="76CDEE"/>
      </a:accent1>
      <a:accent2>
        <a:srgbClr val="A4DEF4"/>
      </a:accent2>
      <a:accent3>
        <a:srgbClr val="27CED7"/>
      </a:accent3>
      <a:accent4>
        <a:srgbClr val="D8F1EA"/>
      </a:accent4>
      <a:accent5>
        <a:srgbClr val="B2E3D5"/>
      </a:accent5>
      <a:accent6>
        <a:srgbClr val="62A39F"/>
      </a:accent6>
      <a:hlink>
        <a:srgbClr val="C7ED94"/>
      </a:hlink>
      <a:folHlink>
        <a:srgbClr val="FCAE3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340</TotalTime>
  <Words>1195</Words>
  <Application>Microsoft Office PowerPoint</Application>
  <PresentationFormat>Widescreen</PresentationFormat>
  <Paragraphs>168</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Arial Rounded MT Bold</vt:lpstr>
      <vt:lpstr>Century Gothic</vt:lpstr>
      <vt:lpstr>Wingdings 3</vt:lpstr>
      <vt:lpstr>Ion</vt:lpstr>
      <vt:lpstr>PRESENTATION SKILLS DEVELOPMENT AT WORKPLACE</vt:lpstr>
      <vt:lpstr>TOPIC 1: HOW INNOVATION CHANGES THE WORLD</vt:lpstr>
      <vt:lpstr>TOPIC 1: HOW INNOVATION CHANGES THE WORLD</vt:lpstr>
      <vt:lpstr>TOPIC 1: HOW INNOVATION CHANGES THE WORLD</vt:lpstr>
      <vt:lpstr>TOPIC 1: HOW INNOVATION CHANGES THE WORLD</vt:lpstr>
      <vt:lpstr>TOPIC 2: CHANGE MAKING - THE ACT OF CREAING VALUE</vt:lpstr>
      <vt:lpstr>TOPIC 2: CHANGE MAKING - THE ACT OF CREAING VALUE</vt:lpstr>
      <vt:lpstr>TOPIC 2: CHANGE MAKING - THE ACT OF CREAING VALUE</vt:lpstr>
      <vt:lpstr>TOPIC 3: COLLABORATION NOT COMPETITION</vt:lpstr>
      <vt:lpstr>TOPIC 3: COLLABORATION NOT COMPETITION</vt:lpstr>
      <vt:lpstr>TOPIC 3: COLLABORATION NOT COMPETITION</vt:lpstr>
      <vt:lpstr>TOPIC 4: MEASURING SUCCESS</vt:lpstr>
      <vt:lpstr>TOPIC 4: MEASURING SUCCESS</vt:lpstr>
      <vt:lpstr>TOPIC 4: MEASURING SUCCESS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Syed Hussain (2232660)</dc:creator>
  <cp:lastModifiedBy>Syed Hussain (2232660)</cp:lastModifiedBy>
  <cp:revision>23</cp:revision>
  <dcterms:created xsi:type="dcterms:W3CDTF">2023-07-19T12:12:04Z</dcterms:created>
  <dcterms:modified xsi:type="dcterms:W3CDTF">2023-07-19T23:00:08Z</dcterms:modified>
</cp:coreProperties>
</file>