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9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E603DB-4AC8-42E8-8591-1409D3BBCB11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688EC-593D-4C93-8352-8B9512B56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688EC-593D-4C93-8352-8B9512B5693F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Essential Math for Games</a:t>
            </a:r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F096C3-8CD4-48E1-98A2-CE748A44F6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809C38C-8D56-485F-97B6-9EB664D1FC67}" type="datetimeFigureOut">
              <a:rPr lang="en-US" smtClean="0"/>
              <a:t>4/22/2013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376848-753A-48D3-A3D4-5CAE8D16212A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Numerical Integration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Based on Essential Maths </a:t>
            </a:r>
            <a:r>
              <a:rPr lang="en-GB" smtClean="0"/>
              <a:t>and Physics for </a:t>
            </a:r>
            <a:r>
              <a:rPr lang="en-GB" dirty="0" smtClean="0"/>
              <a:t>Games, </a:t>
            </a:r>
          </a:p>
          <a:p>
            <a:pPr>
              <a:buNone/>
            </a:pPr>
            <a:r>
              <a:rPr lang="en-GB" dirty="0" smtClean="0"/>
              <a:t>Bishop and van </a:t>
            </a:r>
            <a:r>
              <a:rPr lang="en-GB" dirty="0" err="1" smtClean="0"/>
              <a:t>Verth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Euler's Method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Step across vector field of functions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Not exact, but close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Line 4"/>
          <p:cNvSpPr>
            <a:spLocks noChangeShapeType="1"/>
          </p:cNvSpPr>
          <p:nvPr/>
        </p:nvSpPr>
        <p:spPr bwMode="auto">
          <a:xfrm>
            <a:off x="3309938" y="4106863"/>
            <a:ext cx="217487" cy="871537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3492500" y="4941888"/>
            <a:ext cx="739775" cy="754062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6"/>
          <p:cNvSpPr>
            <a:spLocks/>
          </p:cNvSpPr>
          <p:nvPr/>
        </p:nvSpPr>
        <p:spPr bwMode="auto">
          <a:xfrm>
            <a:off x="3121025" y="3206750"/>
            <a:ext cx="4379913" cy="2705100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1" name="Freeform 7"/>
          <p:cNvSpPr>
            <a:spLocks/>
          </p:cNvSpPr>
          <p:nvPr/>
        </p:nvSpPr>
        <p:spPr bwMode="auto">
          <a:xfrm>
            <a:off x="2816225" y="3201988"/>
            <a:ext cx="4379913" cy="2705100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2" name="Freeform 8"/>
          <p:cNvSpPr>
            <a:spLocks/>
          </p:cNvSpPr>
          <p:nvPr/>
        </p:nvSpPr>
        <p:spPr bwMode="auto">
          <a:xfrm>
            <a:off x="2311400" y="3211513"/>
            <a:ext cx="4379913" cy="2705100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3" name="Line 9"/>
          <p:cNvSpPr>
            <a:spLocks noChangeShapeType="1"/>
          </p:cNvSpPr>
          <p:nvPr/>
        </p:nvSpPr>
        <p:spPr bwMode="auto">
          <a:xfrm>
            <a:off x="4224338" y="5703888"/>
            <a:ext cx="739775" cy="174625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3338513" y="3813175"/>
            <a:ext cx="37941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 dirty="0">
                <a:latin typeface="Times New Roman" pitchFamily="18" charset="0"/>
              </a:rPr>
              <a:t>x</a:t>
            </a:r>
            <a:r>
              <a:rPr lang="en-US" sz="2000" b="0" baseline="-25000" dirty="0">
                <a:latin typeface="Times New Roman" pitchFamily="18" charset="0"/>
              </a:rPr>
              <a:t>0</a:t>
            </a:r>
            <a:endParaRPr lang="en-US" sz="2000" b="0" dirty="0">
              <a:latin typeface="Times New Roman" pitchFamily="18" charset="0"/>
            </a:endParaRPr>
          </a:p>
        </p:txBody>
      </p:sp>
      <p:sp>
        <p:nvSpPr>
          <p:cNvPr id="15" name="Text Box 11"/>
          <p:cNvSpPr txBox="1">
            <a:spLocks noChangeArrowheads="1"/>
          </p:cNvSpPr>
          <p:nvPr/>
        </p:nvSpPr>
        <p:spPr bwMode="auto">
          <a:xfrm>
            <a:off x="3940175" y="5535613"/>
            <a:ext cx="379413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2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16" name="Text Box 12"/>
          <p:cNvSpPr txBox="1">
            <a:spLocks noChangeArrowheads="1"/>
          </p:cNvSpPr>
          <p:nvPr/>
        </p:nvSpPr>
        <p:spPr bwMode="auto">
          <a:xfrm>
            <a:off x="3205163" y="4745038"/>
            <a:ext cx="37941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1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17" name="Line 13"/>
          <p:cNvSpPr>
            <a:spLocks noChangeShapeType="1"/>
          </p:cNvSpPr>
          <p:nvPr/>
        </p:nvSpPr>
        <p:spPr bwMode="auto">
          <a:xfrm flipV="1">
            <a:off x="1698625" y="3352800"/>
            <a:ext cx="0" cy="2554288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" name="Line 14"/>
          <p:cNvSpPr>
            <a:spLocks noChangeShapeType="1"/>
          </p:cNvSpPr>
          <p:nvPr/>
        </p:nvSpPr>
        <p:spPr bwMode="auto">
          <a:xfrm>
            <a:off x="1698625" y="5907088"/>
            <a:ext cx="6821488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Box 15"/>
          <p:cNvSpPr txBox="1">
            <a:spLocks noChangeArrowheads="1"/>
          </p:cNvSpPr>
          <p:nvPr/>
        </p:nvSpPr>
        <p:spPr bwMode="auto">
          <a:xfrm>
            <a:off x="1452563" y="3373438"/>
            <a:ext cx="29686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20" name="Text Box 16"/>
          <p:cNvSpPr txBox="1">
            <a:spLocks noChangeArrowheads="1"/>
          </p:cNvSpPr>
          <p:nvPr/>
        </p:nvSpPr>
        <p:spPr bwMode="auto">
          <a:xfrm>
            <a:off x="8135938" y="5848350"/>
            <a:ext cx="254000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t</a:t>
            </a:r>
            <a:endParaRPr lang="en-US" sz="2000" b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685800" y="60960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Midpoint Method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Take two approximations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Approximate at half the time step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slope there for final approximation</a:t>
            </a:r>
          </a:p>
        </p:txBody>
      </p:sp>
      <p:sp>
        <p:nvSpPr>
          <p:cNvPr id="7" name="Freeform 4"/>
          <p:cNvSpPr>
            <a:spLocks/>
          </p:cNvSpPr>
          <p:nvPr/>
        </p:nvSpPr>
        <p:spPr bwMode="auto">
          <a:xfrm>
            <a:off x="2589213" y="4086225"/>
            <a:ext cx="4379912" cy="1471613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8" name="Line 5"/>
          <p:cNvSpPr>
            <a:spLocks noChangeShapeType="1"/>
          </p:cNvSpPr>
          <p:nvPr/>
        </p:nvSpPr>
        <p:spPr bwMode="auto">
          <a:xfrm>
            <a:off x="2778125" y="4551363"/>
            <a:ext cx="419100" cy="885825"/>
          </a:xfrm>
          <a:prstGeom prst="line">
            <a:avLst/>
          </a:prstGeom>
          <a:noFill/>
          <a:ln w="19050" cap="sq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2778125" y="4567238"/>
            <a:ext cx="1857375" cy="319087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7"/>
          <p:cNvSpPr>
            <a:spLocks/>
          </p:cNvSpPr>
          <p:nvPr/>
        </p:nvSpPr>
        <p:spPr bwMode="auto">
          <a:xfrm>
            <a:off x="1217613" y="4075113"/>
            <a:ext cx="4379912" cy="1471612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1951038" y="5241925"/>
            <a:ext cx="2454275" cy="406400"/>
          </a:xfrm>
          <a:prstGeom prst="line">
            <a:avLst/>
          </a:prstGeom>
          <a:noFill/>
          <a:ln w="19050" cap="sq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9"/>
          <p:cNvSpPr>
            <a:spLocks/>
          </p:cNvSpPr>
          <p:nvPr/>
        </p:nvSpPr>
        <p:spPr bwMode="auto">
          <a:xfrm>
            <a:off x="4156075" y="4095750"/>
            <a:ext cx="4379913" cy="1471613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3579813" y="4425950"/>
            <a:ext cx="273050" cy="304800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0" i="1">
                <a:latin typeface="Times New Roman" pitchFamily="18" charset="0"/>
              </a:rPr>
              <a:t>h</a:t>
            </a:r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2628900" y="4867275"/>
            <a:ext cx="411163" cy="304800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0" i="1">
                <a:latin typeface="Times New Roman" pitchFamily="18" charset="0"/>
              </a:rPr>
              <a:t>h/2</a:t>
            </a:r>
          </a:p>
        </p:txBody>
      </p:sp>
      <p:sp>
        <p:nvSpPr>
          <p:cNvPr id="15" name="Text Box 12"/>
          <p:cNvSpPr txBox="1">
            <a:spLocks noChangeArrowheads="1"/>
          </p:cNvSpPr>
          <p:nvPr/>
        </p:nvSpPr>
        <p:spPr bwMode="auto">
          <a:xfrm>
            <a:off x="3190875" y="5062538"/>
            <a:ext cx="503238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0.5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2416175" y="4313238"/>
            <a:ext cx="379413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0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17" name="Text Box 14"/>
          <p:cNvSpPr txBox="1">
            <a:spLocks noChangeArrowheads="1"/>
          </p:cNvSpPr>
          <p:nvPr/>
        </p:nvSpPr>
        <p:spPr bwMode="auto">
          <a:xfrm>
            <a:off x="4616450" y="4581525"/>
            <a:ext cx="379413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1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18" name="Line 15"/>
          <p:cNvSpPr>
            <a:spLocks noChangeShapeType="1"/>
          </p:cNvSpPr>
          <p:nvPr/>
        </p:nvSpPr>
        <p:spPr bwMode="auto">
          <a:xfrm>
            <a:off x="1069975" y="5564188"/>
            <a:ext cx="6821488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Box 16"/>
          <p:cNvSpPr txBox="1">
            <a:spLocks noChangeArrowheads="1"/>
          </p:cNvSpPr>
          <p:nvPr/>
        </p:nvSpPr>
        <p:spPr bwMode="auto">
          <a:xfrm>
            <a:off x="7521575" y="5495925"/>
            <a:ext cx="254000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t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20" name="Line 17"/>
          <p:cNvSpPr>
            <a:spLocks noChangeShapeType="1"/>
          </p:cNvSpPr>
          <p:nvPr/>
        </p:nvSpPr>
        <p:spPr bwMode="auto">
          <a:xfrm flipV="1">
            <a:off x="1069975" y="3952875"/>
            <a:ext cx="0" cy="1611313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Box 18"/>
          <p:cNvSpPr txBox="1">
            <a:spLocks noChangeArrowheads="1"/>
          </p:cNvSpPr>
          <p:nvPr/>
        </p:nvSpPr>
        <p:spPr bwMode="auto">
          <a:xfrm>
            <a:off x="823913" y="3973513"/>
            <a:ext cx="29686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endParaRPr lang="en-US" sz="2000" b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Midpoint Method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Writing it out: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Can still oscillate if </a:t>
            </a:r>
            <a:r>
              <a:rPr kumimoji="0" lang="en-US" sz="3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t>h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is too large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2571744"/>
            <a:ext cx="4752975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088" y="262446"/>
            <a:ext cx="8229600" cy="1143000"/>
          </a:xfrm>
        </p:spPr>
        <p:txBody>
          <a:bodyPr/>
          <a:lstStyle/>
          <a:p>
            <a:r>
              <a:rPr lang="en-US" altLang="en-US" smtClean="0"/>
              <a:t>Runga-Kutta 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en-US" altLang="en-US" smtClean="0"/>
              <a:t>Use weighted average of slopes across interval</a:t>
            </a:r>
          </a:p>
          <a:p>
            <a:r>
              <a:rPr lang="en-US" altLang="en-US" smtClean="0"/>
              <a:t>How error-resistant indicates </a:t>
            </a:r>
            <a:r>
              <a:rPr lang="en-US" altLang="en-US" i="1" smtClean="0"/>
              <a:t>order</a:t>
            </a:r>
          </a:p>
          <a:p>
            <a:r>
              <a:rPr lang="en-US" altLang="en-US" smtClean="0"/>
              <a:t>Midpoint method is order two</a:t>
            </a:r>
            <a:endParaRPr lang="en-US" altLang="en-US" i="1" smtClean="0"/>
          </a:p>
          <a:p>
            <a:r>
              <a:rPr lang="en-US" altLang="en-US" smtClean="0"/>
              <a:t>Usually use Runga-Kutta Order Four, or RK4 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16675"/>
            <a:ext cx="2895600" cy="365125"/>
          </a:xfrm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altLang="en-US" smtClean="0"/>
              <a:t>Runga-Kutta (cont’d)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Better fit, good for larger time steps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Expensive -- requires many evaluations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If function is known and fixed (like in physical simulation) can reduce it to one big formula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But for large timesteps, still have trouble with stiff equations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7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10342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Implicit Methods</a:t>
            </a:r>
          </a:p>
        </p:txBody>
      </p:sp>
      <p:sp>
        <p:nvSpPr>
          <p:cNvPr id="10342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Explicit Euler methods add energy</a:t>
            </a:r>
          </a:p>
          <a:p>
            <a:r>
              <a:rPr lang="en-US" altLang="en-US" smtClean="0"/>
              <a:t>Implicit Euler removes it</a:t>
            </a:r>
          </a:p>
          <a:p>
            <a:r>
              <a:rPr lang="en-US" altLang="en-US" smtClean="0"/>
              <a:t>Use new velocity, not current</a:t>
            </a:r>
          </a:p>
          <a:p>
            <a:r>
              <a:rPr lang="en-US" smtClean="0"/>
              <a:t>E.g. Backwards Euler:</a:t>
            </a:r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Better for stiff equations</a:t>
            </a:r>
          </a:p>
        </p:txBody>
      </p:sp>
      <p:graphicFrame>
        <p:nvGraphicFramePr>
          <p:cNvPr id="103426" name="Object 4"/>
          <p:cNvGraphicFramePr>
            <a:graphicFrameLocks noChangeAspect="1"/>
          </p:cNvGraphicFramePr>
          <p:nvPr/>
        </p:nvGraphicFramePr>
        <p:xfrm>
          <a:off x="3428992" y="3643314"/>
          <a:ext cx="2501900" cy="1060450"/>
        </p:xfrm>
        <a:graphic>
          <a:graphicData uri="http://schemas.openxmlformats.org/presentationml/2006/ole">
            <p:oleObj spid="_x0000_s2050" name="Equation" r:id="rId4" imgW="1079280" imgH="457200" progId="Equation.3">
              <p:embed/>
            </p:oleObj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378883" name="Freeform 2"/>
          <p:cNvSpPr>
            <a:spLocks/>
          </p:cNvSpPr>
          <p:nvPr/>
        </p:nvSpPr>
        <p:spPr bwMode="auto">
          <a:xfrm>
            <a:off x="3298825" y="4110038"/>
            <a:ext cx="4379913" cy="1471612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8884" name="Freeform 3"/>
          <p:cNvSpPr>
            <a:spLocks/>
          </p:cNvSpPr>
          <p:nvPr/>
        </p:nvSpPr>
        <p:spPr bwMode="auto">
          <a:xfrm>
            <a:off x="2270125" y="4110038"/>
            <a:ext cx="4379913" cy="1471612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888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Implicit Methods</a:t>
            </a:r>
          </a:p>
        </p:txBody>
      </p:sp>
      <p:sp>
        <p:nvSpPr>
          <p:cNvPr id="378886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Result of backwards Euler</a:t>
            </a:r>
          </a:p>
          <a:p>
            <a:r>
              <a:rPr lang="en-US" smtClean="0"/>
              <a:t>Solution converges more slowly</a:t>
            </a:r>
          </a:p>
          <a:p>
            <a:r>
              <a:rPr lang="en-US" smtClean="0"/>
              <a:t>But it converges!</a:t>
            </a:r>
          </a:p>
        </p:txBody>
      </p:sp>
      <p:sp>
        <p:nvSpPr>
          <p:cNvPr id="378887" name="Freeform 6"/>
          <p:cNvSpPr>
            <a:spLocks/>
          </p:cNvSpPr>
          <p:nvPr/>
        </p:nvSpPr>
        <p:spPr bwMode="auto">
          <a:xfrm>
            <a:off x="2760663" y="4100513"/>
            <a:ext cx="4379912" cy="1471612"/>
          </a:xfrm>
          <a:custGeom>
            <a:avLst/>
            <a:gdLst>
              <a:gd name="T0" fmla="*/ 0 w 2759"/>
              <a:gd name="T1" fmla="*/ 0 h 1704"/>
              <a:gd name="T2" fmla="*/ 101 w 2759"/>
              <a:gd name="T3" fmla="*/ 476 h 1704"/>
              <a:gd name="T4" fmla="*/ 201 w 2759"/>
              <a:gd name="T5" fmla="*/ 732 h 1704"/>
              <a:gd name="T6" fmla="*/ 357 w 2759"/>
              <a:gd name="T7" fmla="*/ 997 h 1704"/>
              <a:gd name="T8" fmla="*/ 613 w 2759"/>
              <a:gd name="T9" fmla="*/ 1253 h 1704"/>
              <a:gd name="T10" fmla="*/ 1052 w 2759"/>
              <a:gd name="T11" fmla="*/ 1509 h 1704"/>
              <a:gd name="T12" fmla="*/ 1454 w 2759"/>
              <a:gd name="T13" fmla="*/ 1628 h 1704"/>
              <a:gd name="T14" fmla="*/ 1966 w 2759"/>
              <a:gd name="T15" fmla="*/ 1692 h 1704"/>
              <a:gd name="T16" fmla="*/ 2633 w 2759"/>
              <a:gd name="T17" fmla="*/ 1701 h 1704"/>
              <a:gd name="T18" fmla="*/ 2725 w 2759"/>
              <a:gd name="T19" fmla="*/ 1701 h 1704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759"/>
              <a:gd name="T31" fmla="*/ 0 h 1704"/>
              <a:gd name="T32" fmla="*/ 2759 w 2759"/>
              <a:gd name="T33" fmla="*/ 1704 h 1704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759" h="1704">
                <a:moveTo>
                  <a:pt x="0" y="0"/>
                </a:moveTo>
                <a:cubicBezTo>
                  <a:pt x="34" y="177"/>
                  <a:pt x="68" y="354"/>
                  <a:pt x="101" y="476"/>
                </a:cubicBezTo>
                <a:cubicBezTo>
                  <a:pt x="134" y="598"/>
                  <a:pt x="158" y="645"/>
                  <a:pt x="201" y="732"/>
                </a:cubicBezTo>
                <a:cubicBezTo>
                  <a:pt x="244" y="819"/>
                  <a:pt x="288" y="910"/>
                  <a:pt x="357" y="997"/>
                </a:cubicBezTo>
                <a:cubicBezTo>
                  <a:pt x="426" y="1084"/>
                  <a:pt x="497" y="1168"/>
                  <a:pt x="613" y="1253"/>
                </a:cubicBezTo>
                <a:cubicBezTo>
                  <a:pt x="729" y="1338"/>
                  <a:pt x="912" y="1447"/>
                  <a:pt x="1052" y="1509"/>
                </a:cubicBezTo>
                <a:cubicBezTo>
                  <a:pt x="1192" y="1571"/>
                  <a:pt x="1302" y="1597"/>
                  <a:pt x="1454" y="1628"/>
                </a:cubicBezTo>
                <a:cubicBezTo>
                  <a:pt x="1606" y="1659"/>
                  <a:pt x="1770" y="1680"/>
                  <a:pt x="1966" y="1692"/>
                </a:cubicBezTo>
                <a:cubicBezTo>
                  <a:pt x="2162" y="1704"/>
                  <a:pt x="2507" y="1700"/>
                  <a:pt x="2633" y="1701"/>
                </a:cubicBezTo>
                <a:cubicBezTo>
                  <a:pt x="2759" y="1702"/>
                  <a:pt x="2742" y="1701"/>
                  <a:pt x="2725" y="1701"/>
                </a:cubicBezTo>
              </a:path>
            </a:pathLst>
          </a:custGeom>
          <a:noFill/>
          <a:ln w="19050" cap="sq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8888" name="Line 7"/>
          <p:cNvSpPr>
            <a:spLocks noChangeShapeType="1"/>
          </p:cNvSpPr>
          <p:nvPr/>
        </p:nvSpPr>
        <p:spPr bwMode="auto">
          <a:xfrm>
            <a:off x="2487613" y="4610100"/>
            <a:ext cx="1320800" cy="595313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78889" name="Text Box 8"/>
          <p:cNvSpPr txBox="1">
            <a:spLocks noChangeArrowheads="1"/>
          </p:cNvSpPr>
          <p:nvPr/>
        </p:nvSpPr>
        <p:spPr bwMode="auto">
          <a:xfrm>
            <a:off x="2095500" y="4327525"/>
            <a:ext cx="379413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0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378890" name="Text Box 9"/>
          <p:cNvSpPr txBox="1">
            <a:spLocks noChangeArrowheads="1"/>
          </p:cNvSpPr>
          <p:nvPr/>
        </p:nvSpPr>
        <p:spPr bwMode="auto">
          <a:xfrm>
            <a:off x="3702050" y="4824413"/>
            <a:ext cx="379413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1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378891" name="Line 10"/>
          <p:cNvSpPr>
            <a:spLocks noChangeShapeType="1"/>
          </p:cNvSpPr>
          <p:nvPr/>
        </p:nvSpPr>
        <p:spPr bwMode="auto">
          <a:xfrm>
            <a:off x="3846513" y="5224463"/>
            <a:ext cx="1582737" cy="276225"/>
          </a:xfrm>
          <a:prstGeom prst="line">
            <a:avLst/>
          </a:prstGeom>
          <a:noFill/>
          <a:ln w="19050" cap="sq">
            <a:solidFill>
              <a:schemeClr val="tx2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78892" name="Text Box 11"/>
          <p:cNvSpPr txBox="1">
            <a:spLocks noChangeArrowheads="1"/>
          </p:cNvSpPr>
          <p:nvPr/>
        </p:nvSpPr>
        <p:spPr bwMode="auto">
          <a:xfrm>
            <a:off x="5268913" y="5119688"/>
            <a:ext cx="37941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r>
              <a:rPr lang="en-US" sz="2000" b="0" baseline="-25000">
                <a:latin typeface="Times New Roman" pitchFamily="18" charset="0"/>
              </a:rPr>
              <a:t>2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378893" name="Line 12"/>
          <p:cNvSpPr>
            <a:spLocks noChangeShapeType="1"/>
          </p:cNvSpPr>
          <p:nvPr/>
        </p:nvSpPr>
        <p:spPr bwMode="auto">
          <a:xfrm>
            <a:off x="1412875" y="5578475"/>
            <a:ext cx="6821488" cy="0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78894" name="Text Box 13"/>
          <p:cNvSpPr txBox="1">
            <a:spLocks noChangeArrowheads="1"/>
          </p:cNvSpPr>
          <p:nvPr/>
        </p:nvSpPr>
        <p:spPr bwMode="auto">
          <a:xfrm>
            <a:off x="7864475" y="5510213"/>
            <a:ext cx="254000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t</a:t>
            </a:r>
            <a:endParaRPr lang="en-US" sz="2000" b="0">
              <a:latin typeface="Times New Roman" pitchFamily="18" charset="0"/>
            </a:endParaRPr>
          </a:p>
        </p:txBody>
      </p:sp>
      <p:sp>
        <p:nvSpPr>
          <p:cNvPr id="378895" name="Line 14"/>
          <p:cNvSpPr>
            <a:spLocks noChangeShapeType="1"/>
          </p:cNvSpPr>
          <p:nvPr/>
        </p:nvSpPr>
        <p:spPr bwMode="auto">
          <a:xfrm flipV="1">
            <a:off x="1412875" y="3967163"/>
            <a:ext cx="0" cy="1611312"/>
          </a:xfrm>
          <a:prstGeom prst="line">
            <a:avLst/>
          </a:prstGeom>
          <a:noFill/>
          <a:ln w="19050" cap="sq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78896" name="Text Box 15"/>
          <p:cNvSpPr txBox="1">
            <a:spLocks noChangeArrowheads="1"/>
          </p:cNvSpPr>
          <p:nvPr/>
        </p:nvSpPr>
        <p:spPr bwMode="auto">
          <a:xfrm>
            <a:off x="1166813" y="3987800"/>
            <a:ext cx="296862" cy="396875"/>
          </a:xfrm>
          <a:prstGeom prst="rect">
            <a:avLst/>
          </a:prstGeom>
          <a:noFill/>
          <a:ln w="19050" cap="sq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0" i="1">
                <a:latin typeface="Times New Roman" pitchFamily="18" charset="0"/>
              </a:rPr>
              <a:t>x</a:t>
            </a:r>
            <a:endParaRPr lang="en-US" sz="2000" b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3799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Implicit Methods</a:t>
            </a:r>
          </a:p>
        </p:txBody>
      </p:sp>
      <p:sp>
        <p:nvSpPr>
          <p:cNvPr id="37990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How to compute </a:t>
            </a:r>
            <a:r>
              <a:rPr lang="en-US" b="1" smtClean="0">
                <a:latin typeface="Times New Roman" pitchFamily="18" charset="0"/>
              </a:rPr>
              <a:t>x</a:t>
            </a:r>
            <a:r>
              <a:rPr lang="en-US" smtClean="0">
                <a:latin typeface="Times New Roman" pitchFamily="18" charset="0"/>
              </a:rPr>
              <a:t>'</a:t>
            </a:r>
            <a:r>
              <a:rPr lang="en-US" i="1" baseline="-25000" smtClean="0">
                <a:latin typeface="Times New Roman" pitchFamily="18" charset="0"/>
              </a:rPr>
              <a:t>i</a:t>
            </a:r>
            <a:r>
              <a:rPr lang="en-US" baseline="-25000" smtClean="0">
                <a:latin typeface="Times New Roman" pitchFamily="18" charset="0"/>
              </a:rPr>
              <a:t>+1 </a:t>
            </a:r>
            <a:r>
              <a:rPr lang="en-US" smtClean="0"/>
              <a:t>or </a:t>
            </a:r>
            <a:r>
              <a:rPr lang="en-US" b="1" smtClean="0">
                <a:latin typeface="Times New Roman" pitchFamily="18" charset="0"/>
              </a:rPr>
              <a:t>v</a:t>
            </a:r>
            <a:r>
              <a:rPr lang="en-US" smtClean="0">
                <a:latin typeface="Times New Roman" pitchFamily="18" charset="0"/>
              </a:rPr>
              <a:t>'</a:t>
            </a:r>
            <a:r>
              <a:rPr lang="en-US" i="1" baseline="-25000" smtClean="0">
                <a:latin typeface="Times New Roman" pitchFamily="18" charset="0"/>
              </a:rPr>
              <a:t>i</a:t>
            </a:r>
            <a:r>
              <a:rPr lang="en-US" baseline="-25000" smtClean="0">
                <a:latin typeface="Times New Roman" pitchFamily="18" charset="0"/>
              </a:rPr>
              <a:t>+1</a:t>
            </a:r>
            <a:r>
              <a:rPr lang="en-US" smtClean="0"/>
              <a:t>?</a:t>
            </a:r>
          </a:p>
          <a:p>
            <a:pPr lvl="1"/>
            <a:r>
              <a:rPr lang="en-US" smtClean="0"/>
              <a:t>Derive from formula (most accurate)</a:t>
            </a:r>
          </a:p>
          <a:p>
            <a:pPr lvl="1"/>
            <a:r>
              <a:rPr lang="en-US" smtClean="0"/>
              <a:t>Compute using explicit method and plug in value (predictor-corrector)</a:t>
            </a:r>
          </a:p>
          <a:p>
            <a:pPr lvl="1"/>
            <a:r>
              <a:rPr lang="en-US" smtClean="0"/>
              <a:t>Solve using linear system (slowest, most general)</a:t>
            </a:r>
          </a:p>
          <a:p>
            <a:endParaRPr lang="en-US" smtClean="0"/>
          </a:p>
          <a:p>
            <a:endParaRPr lang="en-US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10445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Verlet Integration</a:t>
            </a:r>
          </a:p>
        </p:txBody>
      </p:sp>
      <p:sp>
        <p:nvSpPr>
          <p:cNvPr id="1044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Velocity-less scheme</a:t>
            </a:r>
          </a:p>
          <a:p>
            <a:r>
              <a:rPr lang="en-US" smtClean="0"/>
              <a:t>From molecular dynamics</a:t>
            </a:r>
          </a:p>
          <a:p>
            <a:r>
              <a:rPr lang="en-US" smtClean="0"/>
              <a:t>Uses position from previous time step</a:t>
            </a:r>
          </a:p>
          <a:p>
            <a:r>
              <a:rPr lang="en-US" smtClean="0"/>
              <a:t>Stable, but not as accurate</a:t>
            </a:r>
          </a:p>
          <a:p>
            <a:r>
              <a:rPr lang="en-US" smtClean="0"/>
              <a:t>Good for particle systems, not rigid body</a:t>
            </a:r>
          </a:p>
        </p:txBody>
      </p:sp>
      <p:graphicFrame>
        <p:nvGraphicFramePr>
          <p:cNvPr id="104450" name="Object 4"/>
          <p:cNvGraphicFramePr>
            <a:graphicFrameLocks noChangeAspect="1"/>
          </p:cNvGraphicFramePr>
          <p:nvPr/>
        </p:nvGraphicFramePr>
        <p:xfrm>
          <a:off x="2822575" y="5365750"/>
          <a:ext cx="3295650" cy="558800"/>
        </p:xfrm>
        <a:graphic>
          <a:graphicData uri="http://schemas.openxmlformats.org/presentationml/2006/ole">
            <p:oleObj spid="_x0000_s3074" name="Equation" r:id="rId4" imgW="1422360" imgH="241200" progId="Equation.3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93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3809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Which To Use?</a:t>
            </a:r>
          </a:p>
        </p:txBody>
      </p:sp>
      <p:sp>
        <p:nvSpPr>
          <p:cNvPr id="3809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In practice, Midpoint or Euler’s method may be enough if time step is small</a:t>
            </a:r>
          </a:p>
          <a:p>
            <a:r>
              <a:rPr lang="en-US" altLang="en-US" smtClean="0"/>
              <a:t>At 60 fps, that’s probably the case</a:t>
            </a:r>
          </a:p>
          <a:p>
            <a:r>
              <a:rPr lang="en-US" altLang="en-US" smtClean="0"/>
              <a:t>In case of long frame times, can clamp simulation time step to 1/10 sec</a:t>
            </a:r>
          </a:p>
          <a:p>
            <a:r>
              <a:rPr lang="en-US" altLang="en-US" smtClean="0"/>
              <a:t>Having trouble w/sim exploding?  Try implicit Euler or Verlet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10547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Final Formulas</a:t>
            </a:r>
          </a:p>
        </p:txBody>
      </p:sp>
      <p:sp>
        <p:nvSpPr>
          <p:cNvPr id="1054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Using Euler’s method with time step </a:t>
            </a:r>
            <a:r>
              <a:rPr lang="en-US" altLang="en-US" i="1" smtClean="0">
                <a:latin typeface="Times New Roman" pitchFamily="18" charset="0"/>
              </a:rPr>
              <a:t>h</a:t>
            </a:r>
            <a:endParaRPr lang="en-US" altLang="en-US" smtClean="0"/>
          </a:p>
        </p:txBody>
      </p:sp>
      <p:graphicFrame>
        <p:nvGraphicFramePr>
          <p:cNvPr id="105474" name="Object 4"/>
          <p:cNvGraphicFramePr>
            <a:graphicFrameLocks noChangeAspect="1"/>
          </p:cNvGraphicFramePr>
          <p:nvPr/>
        </p:nvGraphicFramePr>
        <p:xfrm>
          <a:off x="3441700" y="2743200"/>
          <a:ext cx="2409825" cy="3352800"/>
        </p:xfrm>
        <a:graphic>
          <a:graphicData uri="http://schemas.openxmlformats.org/presentationml/2006/ole">
            <p:oleObj spid="_x0000_s4098" name="Equation" r:id="rId4" imgW="876240" imgH="1218960" progId="Equation.3">
              <p:embed/>
            </p:oleObj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 altLang="en-US"/>
              <a:t>Essential Math for Games</a:t>
            </a:r>
          </a:p>
        </p:txBody>
      </p:sp>
      <p:sp>
        <p:nvSpPr>
          <p:cNvPr id="3819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Integrator Properties</a:t>
            </a:r>
            <a:endParaRPr lang="en-US" smtClean="0"/>
          </a:p>
        </p:txBody>
      </p:sp>
      <p:graphicFrame>
        <p:nvGraphicFramePr>
          <p:cNvPr id="958496" name="Group 32"/>
          <p:cNvGraphicFramePr>
            <a:graphicFrameLocks noGrp="1"/>
          </p:cNvGraphicFramePr>
          <p:nvPr>
            <p:ph idx="1"/>
          </p:nvPr>
        </p:nvGraphicFramePr>
        <p:xfrm>
          <a:off x="685800" y="1981200"/>
          <a:ext cx="7772400" cy="4235768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Integrator</a:t>
                      </a:r>
                      <a:endParaRPr kumimoji="1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CPU load</a:t>
                      </a:r>
                      <a:endParaRPr kumimoji="1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Accuracy</a:t>
                      </a:r>
                      <a:endParaRPr kumimoji="1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Euler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Low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Midpoint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Medium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Medium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Runga Kutta(RK45)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High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Back Euler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Medium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Medium-high</a:t>
                      </a:r>
                      <a:endParaRPr kumimoji="1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0</TotalTime>
  <Words>395</Words>
  <Application>Microsoft Office PowerPoint</Application>
  <PresentationFormat>On-screen Show (4:3)</PresentationFormat>
  <Paragraphs>114</Paragraphs>
  <Slides>13</Slides>
  <Notes>12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Apex</vt:lpstr>
      <vt:lpstr>Microsoft Equation 3.0</vt:lpstr>
      <vt:lpstr>Numerical Integration Summary</vt:lpstr>
      <vt:lpstr>Slide 2</vt:lpstr>
      <vt:lpstr>Slide 3</vt:lpstr>
      <vt:lpstr>Midpoint Method</vt:lpstr>
      <vt:lpstr>Runga-Kutta </vt:lpstr>
      <vt:lpstr>Runga-Kutta (cont’d)</vt:lpstr>
      <vt:lpstr>Implicit Methods</vt:lpstr>
      <vt:lpstr>Implicit Methods</vt:lpstr>
      <vt:lpstr>Implicit Methods</vt:lpstr>
      <vt:lpstr>Verlet Integration</vt:lpstr>
      <vt:lpstr>Which To Use?</vt:lpstr>
      <vt:lpstr>Final Formulas</vt:lpstr>
      <vt:lpstr>Integrator Properties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2013-04-22T14:39:52Z</dcterms:created>
  <dcterms:modified xsi:type="dcterms:W3CDTF">2013-04-22T14:41:39Z</dcterms:modified>
</cp:coreProperties>
</file>