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7" r:id="rId2"/>
    <p:sldId id="259" r:id="rId3"/>
    <p:sldId id="264" r:id="rId4"/>
    <p:sldId id="260" r:id="rId5"/>
    <p:sldId id="265" r:id="rId6"/>
    <p:sldId id="267" r:id="rId7"/>
    <p:sldId id="261" r:id="rId8"/>
    <p:sldId id="262" r:id="rId9"/>
    <p:sldId id="263" r:id="rId10"/>
    <p:sldId id="268" r:id="rId11"/>
    <p:sldId id="26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6" d="100"/>
          <a:sy n="76" d="100"/>
        </p:scale>
        <p:origin x="126"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2584BC-7F35-4758-AA71-91CD6F57C3F4}" type="datetimeFigureOut">
              <a:rPr lang="en-GB" smtClean="0"/>
              <a:t>19/02/2019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A30BFE-812B-4F77-A199-34026914BC3D}" type="slidenum">
              <a:rPr lang="en-GB" smtClean="0"/>
              <a:t>‹#›</a:t>
            </a:fld>
            <a:endParaRPr lang="en-GB"/>
          </a:p>
        </p:txBody>
      </p:sp>
    </p:spTree>
    <p:extLst>
      <p:ext uri="{BB962C8B-B14F-4D97-AF65-F5344CB8AC3E}">
        <p14:creationId xmlns:p14="http://schemas.microsoft.com/office/powerpoint/2010/main" val="672645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1E45C9F-1A9C-4B85-B04D-6D82F98151E4}" type="slidenum">
              <a:rPr lang="en-GB" smtClean="0"/>
              <a:t>2</a:t>
            </a:fld>
            <a:endParaRPr lang="en-GB" dirty="0"/>
          </a:p>
        </p:txBody>
      </p:sp>
    </p:spTree>
    <p:extLst>
      <p:ext uri="{BB962C8B-B14F-4D97-AF65-F5344CB8AC3E}">
        <p14:creationId xmlns:p14="http://schemas.microsoft.com/office/powerpoint/2010/main" val="4237795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xfrm>
            <a:off x="407988" y="1219200"/>
            <a:ext cx="5853112" cy="32924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dirty="0"/>
              <a:t>It follows, too, that Ronald Reagan can be seen as an appropriate paterfamilias for eighties America, denoting, in the words of Susan Faludi, “a throwback to an old-fashioned manhood, splitting longs on his ranch, espousing small-town virtues … the fantasy elder come to lead his sons in the triumphal battle against the Evil Empire.” </a:t>
            </a:r>
            <a:endParaRPr lang="en-GB" altLang="en-US" dirty="0"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29503" indent="-280578">
              <a:defRPr>
                <a:solidFill>
                  <a:schemeClr val="tx1"/>
                </a:solidFill>
                <a:latin typeface="Calibri" pitchFamily="34" charset="0"/>
              </a:defRPr>
            </a:lvl2pPr>
            <a:lvl3pPr marL="1122312" indent="-224462">
              <a:defRPr>
                <a:solidFill>
                  <a:schemeClr val="tx1"/>
                </a:solidFill>
                <a:latin typeface="Calibri" pitchFamily="34" charset="0"/>
              </a:defRPr>
            </a:lvl3pPr>
            <a:lvl4pPr marL="1571236" indent="-224462">
              <a:defRPr>
                <a:solidFill>
                  <a:schemeClr val="tx1"/>
                </a:solidFill>
                <a:latin typeface="Calibri" pitchFamily="34" charset="0"/>
              </a:defRPr>
            </a:lvl4pPr>
            <a:lvl5pPr marL="2020161" indent="-224462">
              <a:defRPr>
                <a:solidFill>
                  <a:schemeClr val="tx1"/>
                </a:solidFill>
                <a:latin typeface="Calibri" pitchFamily="34" charset="0"/>
              </a:defRPr>
            </a:lvl5pPr>
            <a:lvl6pPr marL="2469086" indent="-224462" fontAlgn="base">
              <a:spcBef>
                <a:spcPct val="0"/>
              </a:spcBef>
              <a:spcAft>
                <a:spcPct val="0"/>
              </a:spcAft>
              <a:defRPr>
                <a:solidFill>
                  <a:schemeClr val="tx1"/>
                </a:solidFill>
                <a:latin typeface="Calibri" pitchFamily="34" charset="0"/>
              </a:defRPr>
            </a:lvl6pPr>
            <a:lvl7pPr marL="2918010" indent="-224462" fontAlgn="base">
              <a:spcBef>
                <a:spcPct val="0"/>
              </a:spcBef>
              <a:spcAft>
                <a:spcPct val="0"/>
              </a:spcAft>
              <a:defRPr>
                <a:solidFill>
                  <a:schemeClr val="tx1"/>
                </a:solidFill>
                <a:latin typeface="Calibri" pitchFamily="34" charset="0"/>
              </a:defRPr>
            </a:lvl7pPr>
            <a:lvl8pPr marL="3366935" indent="-224462" fontAlgn="base">
              <a:spcBef>
                <a:spcPct val="0"/>
              </a:spcBef>
              <a:spcAft>
                <a:spcPct val="0"/>
              </a:spcAft>
              <a:defRPr>
                <a:solidFill>
                  <a:schemeClr val="tx1"/>
                </a:solidFill>
                <a:latin typeface="Calibri" pitchFamily="34" charset="0"/>
              </a:defRPr>
            </a:lvl8pPr>
            <a:lvl9pPr marL="3815860" indent="-224462"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6D46CB2-E280-4D8A-8DF1-67F9FDC0934B}" type="slidenum">
              <a:rPr lang="en-GB" altLang="en-US">
                <a:solidFill>
                  <a:srgbClr val="000000"/>
                </a:solidFill>
              </a:rPr>
              <a:pPr fontAlgn="base">
                <a:spcBef>
                  <a:spcPct val="0"/>
                </a:spcBef>
                <a:spcAft>
                  <a:spcPct val="0"/>
                </a:spcAft>
              </a:pPr>
              <a:t>3</a:t>
            </a:fld>
            <a:endParaRPr lang="en-GB" altLang="en-US">
              <a:solidFill>
                <a:srgbClr val="000000"/>
              </a:solidFill>
            </a:endParaRPr>
          </a:p>
        </p:txBody>
      </p:sp>
    </p:spTree>
    <p:extLst>
      <p:ext uri="{BB962C8B-B14F-4D97-AF65-F5344CB8AC3E}">
        <p14:creationId xmlns:p14="http://schemas.microsoft.com/office/powerpoint/2010/main" val="2769286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xfrm>
            <a:off x="84138" y="731838"/>
            <a:ext cx="6500812" cy="36576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vl="0"/>
            <a:r>
              <a:rPr lang="en-GB" dirty="0"/>
              <a:t>Indeed, the gender politics of representations the Reagan era more generally– have attracted extensive commentary from feminist critics – of whom I am going to speak about two: Susan Jeffords and Susan </a:t>
            </a:r>
            <a:r>
              <a:rPr lang="en-GB" dirty="0" err="1"/>
              <a:t>Faludi</a:t>
            </a:r>
            <a:r>
              <a:rPr lang="en-GB" dirty="0"/>
              <a:t>.</a:t>
            </a:r>
            <a:endParaRPr lang="en-US" dirty="0"/>
          </a:p>
          <a:p>
            <a:r>
              <a:rPr lang="en-GB" dirty="0"/>
              <a:t> </a:t>
            </a:r>
            <a:endParaRPr lang="en-US" dirty="0"/>
          </a:p>
          <a:p>
            <a:pPr lvl="0"/>
            <a:r>
              <a:rPr lang="en-GB" dirty="0"/>
              <a:t>Perhaps the most influential early work in the field, Susan Jeffords’ 1989 book </a:t>
            </a:r>
            <a:r>
              <a:rPr lang="en-GB" i="1" dirty="0"/>
              <a:t>The </a:t>
            </a:r>
            <a:r>
              <a:rPr lang="en-GB" i="1" dirty="0" err="1"/>
              <a:t>Remasculinization</a:t>
            </a:r>
            <a:r>
              <a:rPr lang="en-GB" i="1" dirty="0"/>
              <a:t> of America: Gender and the Vietnam War</a:t>
            </a:r>
            <a:r>
              <a:rPr lang="en-GB" dirty="0"/>
              <a:t>, as its title implies, argued that the post-Vietnam War period saw a hardening of male gender norms in US culture and politics – citing representations of the war in film, literature and other media as constitutive elements of this.</a:t>
            </a:r>
            <a:endParaRPr lang="en-US" dirty="0"/>
          </a:p>
          <a:p>
            <a:r>
              <a:rPr lang="en-GB" dirty="0"/>
              <a:t> </a:t>
            </a:r>
            <a:endParaRPr lang="en-US" dirty="0"/>
          </a:p>
          <a:p>
            <a:pPr lvl="0"/>
            <a:r>
              <a:rPr lang="en-GB" dirty="0"/>
              <a:t>For Jeffords, Vietnam-themed narratives exhibit an acute preoccupation with male homo-sociality and father-son relationships, as well as latent hostility to women and perceived ‘feminine’ attributes.</a:t>
            </a:r>
            <a:endParaRPr lang="en-US" dirty="0"/>
          </a:p>
          <a:p>
            <a:r>
              <a:rPr lang="en-GB" dirty="0"/>
              <a:t> </a:t>
            </a:r>
            <a:endParaRPr lang="en-US" dirty="0"/>
          </a:p>
          <a:p>
            <a:r>
              <a:rPr lang="en-GB" dirty="0"/>
              <a:t>As evidence here, one might point to the recurrence of scenes of violence directed against women – and most often Vietnamese women at that – in Vietnam War films, or the peculiar claim by Charlie Sheen’s character Chris in </a:t>
            </a:r>
            <a:r>
              <a:rPr lang="en-GB" i="1" dirty="0"/>
              <a:t>Platoon</a:t>
            </a:r>
            <a:r>
              <a:rPr lang="en-GB" dirty="0"/>
              <a:t> that he was born of “two fathers.”</a:t>
            </a:r>
            <a:endParaRPr lang="en-US" dirty="0"/>
          </a:p>
          <a:p>
            <a:r>
              <a:rPr lang="en-GB" dirty="0"/>
              <a:t/>
            </a:r>
            <a:br>
              <a:rPr lang="en-GB" dirty="0"/>
            </a:br>
            <a:r>
              <a:rPr lang="en-GB" dirty="0"/>
              <a:t> </a:t>
            </a:r>
            <a:endParaRPr lang="en-US" dirty="0"/>
          </a:p>
          <a:p>
            <a:pPr>
              <a:spcBef>
                <a:spcPct val="0"/>
              </a:spcBef>
            </a:pPr>
            <a:endParaRPr lang="en-GB" altLang="en-US" dirty="0"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29503" indent="-280578">
              <a:defRPr>
                <a:solidFill>
                  <a:schemeClr val="tx1"/>
                </a:solidFill>
                <a:latin typeface="Calibri" pitchFamily="34" charset="0"/>
              </a:defRPr>
            </a:lvl2pPr>
            <a:lvl3pPr marL="1122312" indent="-224462">
              <a:defRPr>
                <a:solidFill>
                  <a:schemeClr val="tx1"/>
                </a:solidFill>
                <a:latin typeface="Calibri" pitchFamily="34" charset="0"/>
              </a:defRPr>
            </a:lvl3pPr>
            <a:lvl4pPr marL="1571236" indent="-224462">
              <a:defRPr>
                <a:solidFill>
                  <a:schemeClr val="tx1"/>
                </a:solidFill>
                <a:latin typeface="Calibri" pitchFamily="34" charset="0"/>
              </a:defRPr>
            </a:lvl4pPr>
            <a:lvl5pPr marL="2020161" indent="-224462">
              <a:defRPr>
                <a:solidFill>
                  <a:schemeClr val="tx1"/>
                </a:solidFill>
                <a:latin typeface="Calibri" pitchFamily="34" charset="0"/>
              </a:defRPr>
            </a:lvl5pPr>
            <a:lvl6pPr marL="2469086" indent="-224462" fontAlgn="base">
              <a:spcBef>
                <a:spcPct val="0"/>
              </a:spcBef>
              <a:spcAft>
                <a:spcPct val="0"/>
              </a:spcAft>
              <a:defRPr>
                <a:solidFill>
                  <a:schemeClr val="tx1"/>
                </a:solidFill>
                <a:latin typeface="Calibri" pitchFamily="34" charset="0"/>
              </a:defRPr>
            </a:lvl6pPr>
            <a:lvl7pPr marL="2918010" indent="-224462" fontAlgn="base">
              <a:spcBef>
                <a:spcPct val="0"/>
              </a:spcBef>
              <a:spcAft>
                <a:spcPct val="0"/>
              </a:spcAft>
              <a:defRPr>
                <a:solidFill>
                  <a:schemeClr val="tx1"/>
                </a:solidFill>
                <a:latin typeface="Calibri" pitchFamily="34" charset="0"/>
              </a:defRPr>
            </a:lvl7pPr>
            <a:lvl8pPr marL="3366935" indent="-224462" fontAlgn="base">
              <a:spcBef>
                <a:spcPct val="0"/>
              </a:spcBef>
              <a:spcAft>
                <a:spcPct val="0"/>
              </a:spcAft>
              <a:defRPr>
                <a:solidFill>
                  <a:schemeClr val="tx1"/>
                </a:solidFill>
                <a:latin typeface="Calibri" pitchFamily="34" charset="0"/>
              </a:defRPr>
            </a:lvl8pPr>
            <a:lvl9pPr marL="3815860" indent="-224462"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6D46CB2-E280-4D8A-8DF1-67F9FDC0934B}" type="slidenum">
              <a:rPr lang="en-GB" altLang="en-US">
                <a:solidFill>
                  <a:srgbClr val="000000"/>
                </a:solidFill>
              </a:rPr>
              <a:pPr fontAlgn="base">
                <a:spcBef>
                  <a:spcPct val="0"/>
                </a:spcBef>
                <a:spcAft>
                  <a:spcPct val="0"/>
                </a:spcAft>
              </a:pPr>
              <a:t>4</a:t>
            </a:fld>
            <a:endParaRPr lang="en-GB" altLang="en-US">
              <a:solidFill>
                <a:srgbClr val="000000"/>
              </a:solidFill>
            </a:endParaRPr>
          </a:p>
        </p:txBody>
      </p:sp>
    </p:spTree>
    <p:extLst>
      <p:ext uri="{BB962C8B-B14F-4D97-AF65-F5344CB8AC3E}">
        <p14:creationId xmlns:p14="http://schemas.microsoft.com/office/powerpoint/2010/main" val="1773044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E4037D-9F39-4A2D-AC84-620B4DC85BD8}"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077770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E4037D-9F39-4A2D-AC84-620B4DC85BD8}"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35244033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xfrm>
            <a:off x="84138" y="731838"/>
            <a:ext cx="6500812" cy="36576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vl="0"/>
            <a:r>
              <a:rPr lang="en-GB" dirty="0"/>
              <a:t>This line of argument risks downplaying another contribution of the critiques forwarded by </a:t>
            </a:r>
            <a:r>
              <a:rPr lang="en-GB" dirty="0" err="1"/>
              <a:t>Faludi</a:t>
            </a:r>
            <a:r>
              <a:rPr lang="en-GB" dirty="0"/>
              <a:t> et al, however.</a:t>
            </a:r>
            <a:endParaRPr lang="en-US" dirty="0"/>
          </a:p>
          <a:p>
            <a:r>
              <a:rPr lang="en-GB" dirty="0"/>
              <a:t> </a:t>
            </a:r>
            <a:endParaRPr lang="en-US" dirty="0"/>
          </a:p>
          <a:p>
            <a:pPr lvl="0"/>
            <a:r>
              <a:rPr lang="en-GB" dirty="0"/>
              <a:t>Whilst the male images presented in Vietnam-themed films and literature may seem to express an outward confidence and assuredness about traditional gender norms, </a:t>
            </a:r>
            <a:r>
              <a:rPr lang="en-GB" dirty="0" err="1"/>
              <a:t>Faludi</a:t>
            </a:r>
            <a:r>
              <a:rPr lang="en-GB" dirty="0"/>
              <a:t> and Jeffords suggest the contrary: </a:t>
            </a:r>
            <a:r>
              <a:rPr lang="en-GB" b="1" dirty="0"/>
              <a:t>PAUSE </a:t>
            </a:r>
            <a:r>
              <a:rPr lang="en-GB" dirty="0"/>
              <a:t>rather, that they actually betray and uncertainty about the role of men in late twentieth-century America – that they are expressions of a so-called </a:t>
            </a:r>
            <a:r>
              <a:rPr lang="en-GB" b="1" dirty="0"/>
              <a:t>crisis in masculinity</a:t>
            </a:r>
            <a:r>
              <a:rPr lang="en-GB" dirty="0"/>
              <a:t>.</a:t>
            </a:r>
            <a:endParaRPr lang="en-US" dirty="0"/>
          </a:p>
          <a:p>
            <a:r>
              <a:rPr lang="en-GB" dirty="0"/>
              <a:t> </a:t>
            </a:r>
            <a:endParaRPr lang="en-US" dirty="0"/>
          </a:p>
          <a:p>
            <a:pPr lvl="0"/>
            <a:r>
              <a:rPr lang="en-GB" dirty="0"/>
              <a:t>Jeffords sees this crisis as stemming from the perceived affront to American masculinity posed by servicemen’s defeat in the Vietnam War; </a:t>
            </a:r>
            <a:r>
              <a:rPr lang="en-GB" b="1" dirty="0"/>
              <a:t>PAUSE </a:t>
            </a:r>
            <a:r>
              <a:rPr lang="en-GB" dirty="0"/>
              <a:t>whereas </a:t>
            </a:r>
            <a:r>
              <a:rPr lang="en-GB" dirty="0" err="1"/>
              <a:t>Faludi</a:t>
            </a:r>
            <a:r>
              <a:rPr lang="en-GB" dirty="0"/>
              <a:t> links it to more broad-ranging social and economic changes – specifically the decline of supposedly ‘masculine’ forms of ‘hard’ labour in the United States, and the reorientation of its economy towards service sector industries onetime figured to be a female preserve.</a:t>
            </a:r>
            <a:endParaRPr lang="en-US" dirty="0"/>
          </a:p>
          <a:p>
            <a:pPr lvl="0"/>
            <a:r>
              <a:rPr lang="en-GB" dirty="0"/>
              <a:t>Significantly, in </a:t>
            </a:r>
            <a:r>
              <a:rPr lang="en-GB" dirty="0" err="1"/>
              <a:t>Faludi’s</a:t>
            </a:r>
            <a:r>
              <a:rPr lang="en-GB" dirty="0"/>
              <a:t> eyes the disturbance of the </a:t>
            </a:r>
            <a:r>
              <a:rPr lang="en-GB" b="1" i="1" dirty="0"/>
              <a:t>material</a:t>
            </a:r>
            <a:r>
              <a:rPr lang="en-GB" b="1" dirty="0"/>
              <a:t>, socioeconomic </a:t>
            </a:r>
            <a:r>
              <a:rPr lang="en-GB" dirty="0"/>
              <a:t>basis of men’s lofty position within patriarchy gave rise to a cultural redefinition of masculinity which exaggerated the </a:t>
            </a:r>
            <a:r>
              <a:rPr lang="en-GB" b="1" i="1" dirty="0"/>
              <a:t>surface</a:t>
            </a:r>
            <a:r>
              <a:rPr lang="en-GB" dirty="0"/>
              <a:t> signifiers of manhood.</a:t>
            </a:r>
            <a:endParaRPr lang="en-US" dirty="0"/>
          </a:p>
          <a:p>
            <a:pPr>
              <a:spcBef>
                <a:spcPct val="0"/>
              </a:spcBef>
            </a:pPr>
            <a:endParaRPr lang="en-GB" altLang="en-US" dirty="0"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29503" indent="-280578">
              <a:defRPr>
                <a:solidFill>
                  <a:schemeClr val="tx1"/>
                </a:solidFill>
                <a:latin typeface="Calibri" pitchFamily="34" charset="0"/>
              </a:defRPr>
            </a:lvl2pPr>
            <a:lvl3pPr marL="1122312" indent="-224462">
              <a:defRPr>
                <a:solidFill>
                  <a:schemeClr val="tx1"/>
                </a:solidFill>
                <a:latin typeface="Calibri" pitchFamily="34" charset="0"/>
              </a:defRPr>
            </a:lvl3pPr>
            <a:lvl4pPr marL="1571236" indent="-224462">
              <a:defRPr>
                <a:solidFill>
                  <a:schemeClr val="tx1"/>
                </a:solidFill>
                <a:latin typeface="Calibri" pitchFamily="34" charset="0"/>
              </a:defRPr>
            </a:lvl4pPr>
            <a:lvl5pPr marL="2020161" indent="-224462">
              <a:defRPr>
                <a:solidFill>
                  <a:schemeClr val="tx1"/>
                </a:solidFill>
                <a:latin typeface="Calibri" pitchFamily="34" charset="0"/>
              </a:defRPr>
            </a:lvl5pPr>
            <a:lvl6pPr marL="2469086" indent="-224462" fontAlgn="base">
              <a:spcBef>
                <a:spcPct val="0"/>
              </a:spcBef>
              <a:spcAft>
                <a:spcPct val="0"/>
              </a:spcAft>
              <a:defRPr>
                <a:solidFill>
                  <a:schemeClr val="tx1"/>
                </a:solidFill>
                <a:latin typeface="Calibri" pitchFamily="34" charset="0"/>
              </a:defRPr>
            </a:lvl6pPr>
            <a:lvl7pPr marL="2918010" indent="-224462" fontAlgn="base">
              <a:spcBef>
                <a:spcPct val="0"/>
              </a:spcBef>
              <a:spcAft>
                <a:spcPct val="0"/>
              </a:spcAft>
              <a:defRPr>
                <a:solidFill>
                  <a:schemeClr val="tx1"/>
                </a:solidFill>
                <a:latin typeface="Calibri" pitchFamily="34" charset="0"/>
              </a:defRPr>
            </a:lvl7pPr>
            <a:lvl8pPr marL="3366935" indent="-224462" fontAlgn="base">
              <a:spcBef>
                <a:spcPct val="0"/>
              </a:spcBef>
              <a:spcAft>
                <a:spcPct val="0"/>
              </a:spcAft>
              <a:defRPr>
                <a:solidFill>
                  <a:schemeClr val="tx1"/>
                </a:solidFill>
                <a:latin typeface="Calibri" pitchFamily="34" charset="0"/>
              </a:defRPr>
            </a:lvl8pPr>
            <a:lvl9pPr marL="3815860" indent="-224462"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6D46CB2-E280-4D8A-8DF1-67F9FDC0934B}" type="slidenum">
              <a:rPr lang="en-GB" altLang="en-US">
                <a:solidFill>
                  <a:srgbClr val="000000"/>
                </a:solidFill>
              </a:rPr>
              <a:pPr fontAlgn="base">
                <a:spcBef>
                  <a:spcPct val="0"/>
                </a:spcBef>
                <a:spcAft>
                  <a:spcPct val="0"/>
                </a:spcAft>
              </a:pPr>
              <a:t>7</a:t>
            </a:fld>
            <a:endParaRPr lang="en-GB" altLang="en-US">
              <a:solidFill>
                <a:srgbClr val="000000"/>
              </a:solidFill>
            </a:endParaRPr>
          </a:p>
        </p:txBody>
      </p:sp>
    </p:spTree>
    <p:extLst>
      <p:ext uri="{BB962C8B-B14F-4D97-AF65-F5344CB8AC3E}">
        <p14:creationId xmlns:p14="http://schemas.microsoft.com/office/powerpoint/2010/main" val="2837032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t>The image of masculinity embodied by action heroes like John Rambo adds to </a:t>
            </a:r>
            <a:r>
              <a:rPr lang="en-GB" dirty="0" err="1"/>
              <a:t>Faludi’s</a:t>
            </a:r>
            <a:r>
              <a:rPr lang="en-GB" dirty="0"/>
              <a:t> point here. </a:t>
            </a:r>
            <a:endParaRPr lang="en-US" dirty="0"/>
          </a:p>
          <a:p>
            <a:r>
              <a:rPr lang="en-GB" dirty="0"/>
              <a:t> </a:t>
            </a:r>
            <a:endParaRPr lang="en-US" dirty="0"/>
          </a:p>
          <a:p>
            <a:pPr lvl="0"/>
            <a:r>
              <a:rPr lang="en-GB" dirty="0" err="1"/>
              <a:t>Faludi</a:t>
            </a:r>
            <a:r>
              <a:rPr lang="en-GB" dirty="0"/>
              <a:t> argues that the movie personae of a Sylvester Stallone or an Arnold Schwarzenegger helped “reshape manhood” in 1980s, exposing it as be “something to drape over the body, not drawn from inner resources’</a:t>
            </a:r>
            <a:endParaRPr lang="en-US" dirty="0"/>
          </a:p>
          <a:p>
            <a:r>
              <a:rPr lang="en-GB" dirty="0"/>
              <a:t> </a:t>
            </a:r>
            <a:endParaRPr lang="en-US" dirty="0"/>
          </a:p>
          <a:p>
            <a:pPr lvl="0"/>
            <a:r>
              <a:rPr lang="en-GB" dirty="0"/>
              <a:t>In Hollywood movies and other media, she continues “what poses for the essence of masculinity is being extracted, bottled and sold back to men.”</a:t>
            </a:r>
            <a:endParaRPr lang="en-US" dirty="0"/>
          </a:p>
          <a:p>
            <a:r>
              <a:rPr lang="en-GB" dirty="0"/>
              <a:t> </a:t>
            </a:r>
            <a:endParaRPr lang="en-US" dirty="0"/>
          </a:p>
          <a:p>
            <a:pPr lvl="0"/>
            <a:r>
              <a:rPr lang="en-GB" dirty="0"/>
              <a:t>Following this line of thinking, films like </a:t>
            </a:r>
            <a:r>
              <a:rPr lang="en-GB" i="1" dirty="0"/>
              <a:t>First Blood Part II </a:t>
            </a:r>
            <a:r>
              <a:rPr lang="en-GB" dirty="0"/>
              <a:t>are less the celebration of real male bodies, than the </a:t>
            </a:r>
            <a:r>
              <a:rPr lang="en-GB" dirty="0" err="1"/>
              <a:t>fetishization</a:t>
            </a:r>
            <a:r>
              <a:rPr lang="en-GB" dirty="0"/>
              <a:t> of a cartoon-like exaggeration; to use </a:t>
            </a:r>
            <a:r>
              <a:rPr lang="en-GB" dirty="0" err="1"/>
              <a:t>Faludi’s</a:t>
            </a:r>
            <a:r>
              <a:rPr lang="en-GB" dirty="0"/>
              <a:t> lexicon, Rambo’s rippling biceps and phallic weaponry promote a consumable, “ornamental” masculinity</a:t>
            </a:r>
            <a:endParaRPr lang="en-US" dirty="0"/>
          </a:p>
          <a:p>
            <a:r>
              <a:rPr lang="en-GB" dirty="0"/>
              <a:t/>
            </a:r>
            <a:br>
              <a:rPr lang="en-GB" dirty="0"/>
            </a:br>
            <a:r>
              <a:rPr lang="en-GB" dirty="0"/>
              <a:t> </a:t>
            </a:r>
            <a:endParaRPr lang="en-US" dirty="0"/>
          </a:p>
          <a:p>
            <a:endParaRPr lang="en-US" dirty="0"/>
          </a:p>
        </p:txBody>
      </p:sp>
      <p:sp>
        <p:nvSpPr>
          <p:cNvPr id="4" name="Slide Number Placeholder 3"/>
          <p:cNvSpPr>
            <a:spLocks noGrp="1"/>
          </p:cNvSpPr>
          <p:nvPr>
            <p:ph type="sldNum" sz="quarter" idx="10"/>
          </p:nvPr>
        </p:nvSpPr>
        <p:spPr/>
        <p:txBody>
          <a:bodyPr/>
          <a:lstStyle/>
          <a:p>
            <a:fld id="{81FFBF76-E7D0-4742-B4EE-C03D33BF36CD}" type="slidenum">
              <a:rPr lang="en-US" smtClean="0"/>
              <a:t>8</a:t>
            </a:fld>
            <a:endParaRPr lang="en-US"/>
          </a:p>
        </p:txBody>
      </p:sp>
    </p:spTree>
    <p:extLst>
      <p:ext uri="{BB962C8B-B14F-4D97-AF65-F5344CB8AC3E}">
        <p14:creationId xmlns:p14="http://schemas.microsoft.com/office/powerpoint/2010/main" val="2484290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7" indent="-168347">
              <a:buFont typeface="Arial" panose="020B0604020202020204" pitchFamily="34" charset="0"/>
              <a:buChar char="•"/>
            </a:pPr>
            <a:r>
              <a:rPr lang="en-GB" dirty="0" smtClean="0"/>
              <a:t>If</a:t>
            </a:r>
            <a:r>
              <a:rPr lang="en-GB" baseline="0" dirty="0" smtClean="0"/>
              <a:t> all this seems a bit of a stretch from my earlier discussion of Reagan, one only needs to recall that Arnold </a:t>
            </a:r>
            <a:r>
              <a:rPr lang="en-GB" baseline="0" dirty="0" err="1" smtClean="0"/>
              <a:t>Schwarnegger</a:t>
            </a:r>
            <a:r>
              <a:rPr lang="en-GB" baseline="0" dirty="0" smtClean="0"/>
              <a:t> did in fact go on to be his successor in the governor’s house in California.</a:t>
            </a:r>
            <a:endParaRPr lang="en-US" dirty="0"/>
          </a:p>
        </p:txBody>
      </p:sp>
      <p:sp>
        <p:nvSpPr>
          <p:cNvPr id="4" name="Slide Number Placeholder 3"/>
          <p:cNvSpPr>
            <a:spLocks noGrp="1"/>
          </p:cNvSpPr>
          <p:nvPr>
            <p:ph type="sldNum" sz="quarter" idx="10"/>
          </p:nvPr>
        </p:nvSpPr>
        <p:spPr/>
        <p:txBody>
          <a:bodyPr/>
          <a:lstStyle/>
          <a:p>
            <a:fld id="{81FFBF76-E7D0-4742-B4EE-C03D33BF36CD}" type="slidenum">
              <a:rPr lang="en-US" smtClean="0"/>
              <a:t>9</a:t>
            </a:fld>
            <a:endParaRPr lang="en-US"/>
          </a:p>
        </p:txBody>
      </p:sp>
    </p:spTree>
    <p:extLst>
      <p:ext uri="{BB962C8B-B14F-4D97-AF65-F5344CB8AC3E}">
        <p14:creationId xmlns:p14="http://schemas.microsoft.com/office/powerpoint/2010/main" val="21707804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FFBF76-E7D0-4742-B4EE-C03D33BF36CD}" type="slidenum">
              <a:rPr lang="en-US" smtClean="0"/>
              <a:t>11</a:t>
            </a:fld>
            <a:endParaRPr lang="en-US"/>
          </a:p>
        </p:txBody>
      </p:sp>
    </p:spTree>
    <p:extLst>
      <p:ext uri="{BB962C8B-B14F-4D97-AF65-F5344CB8AC3E}">
        <p14:creationId xmlns:p14="http://schemas.microsoft.com/office/powerpoint/2010/main" val="3484993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135FED8-F746-410D-AEE5-8BE1D287D022}" type="datetimeFigureOut">
              <a:rPr lang="en-GB" smtClean="0"/>
              <a:t>19/02/2019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1204540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35FED8-F746-410D-AEE5-8BE1D287D022}" type="datetimeFigureOut">
              <a:rPr lang="en-GB" smtClean="0"/>
              <a:t>19/02/2019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1254520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135FED8-F746-410D-AEE5-8BE1D287D022}" type="datetimeFigureOut">
              <a:rPr lang="en-GB" smtClean="0"/>
              <a:t>19/02/2019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2818346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135FED8-F746-410D-AEE5-8BE1D287D022}" type="datetimeFigureOut">
              <a:rPr lang="en-GB" smtClean="0"/>
              <a:t>19/02/2019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85315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135FED8-F746-410D-AEE5-8BE1D287D022}" type="datetimeFigureOut">
              <a:rPr lang="en-GB" smtClean="0"/>
              <a:t>19/02/2019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195100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135FED8-F746-410D-AEE5-8BE1D287D022}" type="datetimeFigureOut">
              <a:rPr lang="en-GB" smtClean="0"/>
              <a:t>19/02/2019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2036303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35FED8-F746-410D-AEE5-8BE1D287D022}" type="datetimeFigureOut">
              <a:rPr lang="en-GB" smtClean="0"/>
              <a:t>19/02/2019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251574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135FED8-F746-410D-AEE5-8BE1D287D022}" type="datetimeFigureOut">
              <a:rPr lang="en-GB" smtClean="0"/>
              <a:t>19/02/2019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2320991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135FED8-F746-410D-AEE5-8BE1D287D022}" type="datetimeFigureOut">
              <a:rPr lang="en-GB" smtClean="0"/>
              <a:t>19/02/2019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874373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35FED8-F746-410D-AEE5-8BE1D287D022}" type="datetimeFigureOut">
              <a:rPr lang="en-GB" smtClean="0"/>
              <a:t>19/02/2019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186289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35FED8-F746-410D-AEE5-8BE1D287D022}" type="datetimeFigureOut">
              <a:rPr lang="en-GB" smtClean="0"/>
              <a:t>19/02/2019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650633-5CA6-42D9-A4BE-AD3951EF0D01}" type="slidenum">
              <a:rPr lang="en-GB" smtClean="0"/>
              <a:t>‹#›</a:t>
            </a:fld>
            <a:endParaRPr lang="en-GB"/>
          </a:p>
        </p:txBody>
      </p:sp>
    </p:spTree>
    <p:extLst>
      <p:ext uri="{BB962C8B-B14F-4D97-AF65-F5344CB8AC3E}">
        <p14:creationId xmlns:p14="http://schemas.microsoft.com/office/powerpoint/2010/main" val="1903367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6000"/>
            <a:lum/>
            <a:extLst>
              <a:ext uri="{BEBA8EAE-BF5A-486C-A8C5-ECC9F3942E4B}">
                <a14:imgProps xmlns:a14="http://schemas.microsoft.com/office/drawing/2010/main">
                  <a14:imgLayer r:embed="rId14">
                    <a14:imgEffect>
                      <a14:saturation sat="0"/>
                    </a14:imgEffect>
                  </a14:imgLayer>
                </a14:imgProps>
              </a:ext>
            </a:extLst>
          </a:blip>
          <a:srcRect/>
          <a:stretch>
            <a:fillRect t="-12000" b="-12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35FED8-F746-410D-AEE5-8BE1D287D022}" type="datetimeFigureOut">
              <a:rPr lang="en-GB" smtClean="0"/>
              <a:t>19/02/2019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650633-5CA6-42D9-A4BE-AD3951EF0D01}" type="slidenum">
              <a:rPr lang="en-GB" smtClean="0"/>
              <a:t>‹#›</a:t>
            </a:fld>
            <a:endParaRPr lang="en-GB"/>
          </a:p>
        </p:txBody>
      </p:sp>
    </p:spTree>
    <p:extLst>
      <p:ext uri="{BB962C8B-B14F-4D97-AF65-F5344CB8AC3E}">
        <p14:creationId xmlns:p14="http://schemas.microsoft.com/office/powerpoint/2010/main" val="3052007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youtube.com/watch?v=VDeCE-qy-4M&amp;index=24&amp;list=PLainponqoUGMIw3mCRZO5n5xB8X129-fW&amp;t=0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BEBA8EAE-BF5A-486C-A8C5-ECC9F3942E4B}">
                <a14:imgProps xmlns:a14="http://schemas.microsoft.com/office/drawing/2010/main">
                  <a14:imgLayer r:embed="rId3">
                    <a14:imgEffect>
                      <a14:saturation sat="0"/>
                    </a14:imgEffect>
                  </a14:imgLayer>
                </a14:imgProps>
              </a:ext>
            </a:extLst>
          </a:blip>
          <a:srcRect/>
          <a:stretch>
            <a:fillRect t="-12000" b="-12000"/>
          </a:stretch>
        </a:blipFill>
        <a:effectLst/>
      </p:bgPr>
    </p:bg>
    <p:spTree>
      <p:nvGrpSpPr>
        <p:cNvPr id="1" name=""/>
        <p:cNvGrpSpPr/>
        <p:nvPr/>
      </p:nvGrpSpPr>
      <p:grpSpPr>
        <a:xfrm>
          <a:off x="0" y="0"/>
          <a:ext cx="0" cy="0"/>
          <a:chOff x="0" y="0"/>
          <a:chExt cx="0" cy="0"/>
        </a:xfrm>
      </p:grpSpPr>
      <p:sp>
        <p:nvSpPr>
          <p:cNvPr id="2" name="Rectangle 1"/>
          <p:cNvSpPr/>
          <p:nvPr/>
        </p:nvSpPr>
        <p:spPr>
          <a:xfrm>
            <a:off x="359229" y="224135"/>
            <a:ext cx="4310742" cy="4524315"/>
          </a:xfrm>
          <a:prstGeom prst="rect">
            <a:avLst/>
          </a:prstGeom>
        </p:spPr>
        <p:txBody>
          <a:bodyPr wrap="square">
            <a:spAutoFit/>
          </a:bodyPr>
          <a:lstStyle/>
          <a:p>
            <a:r>
              <a:rPr lang="en-GB" sz="3200" dirty="0">
                <a:solidFill>
                  <a:srgbClr val="FFFF00"/>
                </a:solidFill>
                <a:effectLst>
                  <a:outerShdw blurRad="38100" dist="38100" dir="2700000" algn="tl">
                    <a:srgbClr val="000000">
                      <a:alpha val="43137"/>
                    </a:srgbClr>
                  </a:outerShdw>
                </a:effectLst>
                <a:latin typeface="Arial Black" panose="020B0A04020102020204" pitchFamily="34" charset="0"/>
              </a:rPr>
              <a:t>Week 2 Tuesday: Hollywood in the </a:t>
            </a:r>
            <a:r>
              <a:rPr lang="en-GB" sz="3200" dirty="0" smtClean="0">
                <a:solidFill>
                  <a:srgbClr val="FFFF00"/>
                </a:solidFill>
                <a:effectLst>
                  <a:outerShdw blurRad="38100" dist="38100" dir="2700000" algn="tl">
                    <a:srgbClr val="000000">
                      <a:alpha val="43137"/>
                    </a:srgbClr>
                  </a:outerShdw>
                </a:effectLst>
                <a:latin typeface="Arial Black" panose="020B0A04020102020204" pitchFamily="34" charset="0"/>
              </a:rPr>
              <a:t>1980s</a:t>
            </a:r>
          </a:p>
          <a:p>
            <a:r>
              <a:rPr lang="en-GB" sz="3200" dirty="0">
                <a:solidFill>
                  <a:srgbClr val="FFFF00"/>
                </a:solidFill>
                <a:effectLst>
                  <a:outerShdw blurRad="38100" dist="38100" dir="2700000" algn="tl">
                    <a:srgbClr val="000000">
                      <a:alpha val="43137"/>
                    </a:srgbClr>
                  </a:outerShdw>
                </a:effectLst>
                <a:latin typeface="Arial Black" panose="020B0A04020102020204" pitchFamily="34" charset="0"/>
              </a:rPr>
              <a:t/>
            </a:r>
            <a:br>
              <a:rPr lang="en-GB" sz="3200" dirty="0">
                <a:solidFill>
                  <a:srgbClr val="FFFF00"/>
                </a:solidFill>
                <a:effectLst>
                  <a:outerShdw blurRad="38100" dist="38100" dir="2700000" algn="tl">
                    <a:srgbClr val="000000">
                      <a:alpha val="43137"/>
                    </a:srgbClr>
                  </a:outerShdw>
                </a:effectLst>
                <a:latin typeface="Arial Black" panose="020B0A04020102020204" pitchFamily="34" charset="0"/>
              </a:rPr>
            </a:br>
            <a:r>
              <a:rPr lang="en-GB" sz="3200" dirty="0">
                <a:solidFill>
                  <a:srgbClr val="FFFF00"/>
                </a:solidFill>
                <a:effectLst>
                  <a:outerShdw blurRad="38100" dist="38100" dir="2700000" algn="tl">
                    <a:srgbClr val="000000">
                      <a:alpha val="43137"/>
                    </a:srgbClr>
                  </a:outerShdw>
                </a:effectLst>
                <a:latin typeface="Arial Black" panose="020B0A04020102020204" pitchFamily="34" charset="0"/>
              </a:rPr>
              <a:t>Hours 2–3 – Hard Bodies: The </a:t>
            </a:r>
            <a:r>
              <a:rPr lang="en-GB" sz="3200" dirty="0" err="1">
                <a:solidFill>
                  <a:srgbClr val="FFFF00"/>
                </a:solidFill>
                <a:effectLst>
                  <a:outerShdw blurRad="38100" dist="38100" dir="2700000" algn="tl">
                    <a:srgbClr val="000000">
                      <a:alpha val="43137"/>
                    </a:srgbClr>
                  </a:outerShdw>
                </a:effectLst>
                <a:latin typeface="Arial Black" panose="020B0A04020102020204" pitchFamily="34" charset="0"/>
              </a:rPr>
              <a:t>Reaganite</a:t>
            </a:r>
            <a:r>
              <a:rPr lang="en-GB" sz="3200" dirty="0">
                <a:solidFill>
                  <a:srgbClr val="FFFF00"/>
                </a:solidFill>
                <a:effectLst>
                  <a:outerShdw blurRad="38100" dist="38100" dir="2700000" algn="tl">
                    <a:srgbClr val="000000">
                      <a:alpha val="43137"/>
                    </a:srgbClr>
                  </a:outerShdw>
                </a:effectLst>
                <a:latin typeface="Arial Black" panose="020B0A04020102020204" pitchFamily="34" charset="0"/>
              </a:rPr>
              <a:t> Action Hero</a:t>
            </a:r>
            <a:br>
              <a:rPr lang="en-GB" sz="3200" dirty="0">
                <a:solidFill>
                  <a:srgbClr val="FFFF00"/>
                </a:solidFill>
                <a:effectLst>
                  <a:outerShdw blurRad="38100" dist="38100" dir="2700000" algn="tl">
                    <a:srgbClr val="000000">
                      <a:alpha val="43137"/>
                    </a:srgbClr>
                  </a:outerShdw>
                </a:effectLst>
                <a:latin typeface="Arial Black" panose="020B0A04020102020204" pitchFamily="34" charset="0"/>
              </a:rPr>
            </a:br>
            <a:endParaRPr lang="en-GB" sz="3200" dirty="0">
              <a:solidFill>
                <a:srgbClr val="FFFF00"/>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675105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2558" y="-4173"/>
            <a:ext cx="3454449" cy="4597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b="2170"/>
          <a:stretch/>
        </p:blipFill>
        <p:spPr bwMode="auto">
          <a:xfrm>
            <a:off x="25414" y="1144056"/>
            <a:ext cx="3564706" cy="4708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16856" y="3172748"/>
            <a:ext cx="5145702" cy="37049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9443864" y="4986380"/>
            <a:ext cx="2748136" cy="578959"/>
          </a:xfrm>
          <a:prstGeom prst="rect">
            <a:avLst/>
          </a:prstGeom>
        </p:spPr>
        <p:txBody>
          <a:bodyPr wrap="square" lIns="360000" tIns="180000" rIns="360000" bIns="180000">
            <a:spAutoFit/>
          </a:bodyPr>
          <a:lstStyle/>
          <a:p>
            <a:endParaRPr lang="en-GB" sz="1400" i="1" dirty="0"/>
          </a:p>
        </p:txBody>
      </p:sp>
      <p:sp>
        <p:nvSpPr>
          <p:cNvPr id="9" name="Rectangle 8"/>
          <p:cNvSpPr/>
          <p:nvPr/>
        </p:nvSpPr>
        <p:spPr>
          <a:xfrm>
            <a:off x="8843294" y="4593763"/>
            <a:ext cx="2207568" cy="2517952"/>
          </a:xfrm>
          <a:prstGeom prst="rect">
            <a:avLst/>
          </a:prstGeom>
        </p:spPr>
        <p:txBody>
          <a:bodyPr wrap="square" lIns="360000" tIns="180000" rIns="360000" bIns="180000">
            <a:spAutoFit/>
          </a:bodyPr>
          <a:lstStyle/>
          <a:p>
            <a:r>
              <a:rPr lang="en-GB" sz="1400" dirty="0"/>
              <a:t>Mad</a:t>
            </a:r>
            <a:r>
              <a:rPr lang="en-GB" sz="1400" i="1" dirty="0"/>
              <a:t> magazine cover, December 1985; satirical advert, </a:t>
            </a:r>
            <a:r>
              <a:rPr lang="en-GB" sz="1400" i="1" dirty="0" smtClean="0"/>
              <a:t>1986; </a:t>
            </a:r>
            <a:r>
              <a:rPr lang="en-GB" sz="1400" i="1" dirty="0"/>
              <a:t>President and Nancy Reagan posing with Sylvester Stallone and Brigitte </a:t>
            </a:r>
            <a:r>
              <a:rPr lang="en-GB" sz="1400" i="1" dirty="0" smtClean="0"/>
              <a:t>Nielsen, </a:t>
            </a:r>
            <a:r>
              <a:rPr lang="en-GB" sz="1400" i="1" dirty="0"/>
              <a:t>October 1985</a:t>
            </a:r>
          </a:p>
          <a:p>
            <a:endParaRPr lang="en-GB" sz="1400" i="1" dirty="0"/>
          </a:p>
        </p:txBody>
      </p:sp>
      <p:pic>
        <p:nvPicPr>
          <p:cNvPr id="13"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87377" y="110555"/>
            <a:ext cx="1975181" cy="30621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14"/>
          <p:cNvSpPr/>
          <p:nvPr/>
        </p:nvSpPr>
        <p:spPr>
          <a:xfrm>
            <a:off x="3818179" y="163484"/>
            <a:ext cx="2502863" cy="2579507"/>
          </a:xfrm>
          <a:prstGeom prst="rect">
            <a:avLst/>
          </a:prstGeom>
        </p:spPr>
        <p:txBody>
          <a:bodyPr wrap="square" lIns="360000" tIns="180000" rIns="360000" bIns="180000">
            <a:spAutoFit/>
          </a:bodyPr>
          <a:lstStyle/>
          <a:p>
            <a:pPr algn="ctr"/>
            <a:r>
              <a:rPr lang="en-GB" sz="3600" b="1" i="1" dirty="0">
                <a:solidFill>
                  <a:srgbClr val="FF0000"/>
                </a:solidFill>
              </a:rPr>
              <a:t>‘Do we get to win this time?’</a:t>
            </a:r>
          </a:p>
        </p:txBody>
      </p:sp>
      <p:sp>
        <p:nvSpPr>
          <p:cNvPr id="11" name="Rectangle 10"/>
          <p:cNvSpPr/>
          <p:nvPr/>
        </p:nvSpPr>
        <p:spPr>
          <a:xfrm>
            <a:off x="0" y="1"/>
            <a:ext cx="9061541" cy="1644545"/>
          </a:xfrm>
          <a:prstGeom prst="rect">
            <a:avLst/>
          </a:prstGeom>
        </p:spPr>
        <p:txBody>
          <a:bodyPr wrap="square" lIns="540000" tIns="540000" rIns="540000" bIns="540000">
            <a:spAutoFit/>
          </a:bodyPr>
          <a:lstStyle/>
          <a:p>
            <a:pPr>
              <a:defRPr/>
            </a:pPr>
            <a:r>
              <a:rPr lang="en-GB" sz="3600" b="1" dirty="0" err="1" smtClean="0">
                <a:solidFill>
                  <a:prstClr val="black"/>
                </a:solidFill>
                <a:latin typeface="Arial Black" panose="020B0A04020102020204" pitchFamily="34" charset="0"/>
                <a:cs typeface="Arial" charset="0"/>
              </a:rPr>
              <a:t>Ronbo</a:t>
            </a:r>
            <a:endParaRPr lang="en-GB" sz="2400" b="1" u="sng" dirty="0">
              <a:solidFill>
                <a:prstClr val="black"/>
              </a:solidFill>
              <a:latin typeface="Arial Black" panose="020B0A04020102020204" pitchFamily="34" charset="0"/>
              <a:cs typeface="Arial" charset="0"/>
            </a:endParaRPr>
          </a:p>
        </p:txBody>
      </p:sp>
    </p:spTree>
    <p:extLst>
      <p:ext uri="{BB962C8B-B14F-4D97-AF65-F5344CB8AC3E}">
        <p14:creationId xmlns:p14="http://schemas.microsoft.com/office/powerpoint/2010/main" val="30014462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938659"/>
            <a:ext cx="7369792" cy="5743789"/>
          </a:xfrm>
          <a:prstGeom prst="rect">
            <a:avLst/>
          </a:prstGeom>
          <a:noFill/>
        </p:spPr>
        <p:txBody>
          <a:bodyPr wrap="square" lIns="540000" tIns="360000" rIns="540000" bIns="360000">
            <a:spAutoFit/>
          </a:bodyPr>
          <a:lstStyle/>
          <a:p>
            <a:pPr algn="just"/>
            <a:r>
              <a:rPr lang="en-GB" sz="2600" dirty="0" smtClean="0"/>
              <a:t>“The nation sought a fantasy to redeem its manhood, and it would find no better ringmaster than the great fabulist himself, Ronald Reagan … [Reagan=] a full-blown remake of post-war </a:t>
            </a:r>
            <a:r>
              <a:rPr lang="en-GB" sz="2600" i="1" dirty="0" smtClean="0"/>
              <a:t>masculine </a:t>
            </a:r>
            <a:r>
              <a:rPr lang="en-GB" sz="2600" dirty="0" smtClean="0"/>
              <a:t>history … </a:t>
            </a:r>
            <a:r>
              <a:rPr lang="en-GB" sz="2600" b="1" dirty="0" smtClean="0"/>
              <a:t>a throwback to an old-fashioned manhood, splitting logs on his ranch, espousing small-town virtues, displaying a stoical and self-deprecating humour</a:t>
            </a:r>
            <a:r>
              <a:rPr lang="en-GB" sz="2600" dirty="0" smtClean="0"/>
              <a:t> … the fantasy elder come to lead his sons in the triumphal battle against the Evil Empire.” </a:t>
            </a:r>
          </a:p>
          <a:p>
            <a:pPr marL="285750" indent="-285750" algn="r">
              <a:buFontTx/>
              <a:buChar char="-"/>
            </a:pPr>
            <a:r>
              <a:rPr lang="en-GB" sz="2000" dirty="0" smtClean="0"/>
              <a:t>Susan </a:t>
            </a:r>
            <a:r>
              <a:rPr lang="en-GB" sz="2000" dirty="0" err="1" smtClean="0"/>
              <a:t>Faludi</a:t>
            </a:r>
            <a:r>
              <a:rPr lang="en-GB" sz="2000" dirty="0" smtClean="0"/>
              <a:t>, </a:t>
            </a:r>
            <a:r>
              <a:rPr lang="en-GB" sz="2000" i="1" dirty="0" smtClean="0"/>
              <a:t>Stiffed: The Betrayal of Modern Man </a:t>
            </a:r>
            <a:r>
              <a:rPr lang="en-GB" sz="2000" dirty="0" smtClean="0"/>
              <a:t>(London</a:t>
            </a:r>
            <a:r>
              <a:rPr lang="en-GB" sz="2000" dirty="0"/>
              <a:t>: </a:t>
            </a:r>
            <a:r>
              <a:rPr lang="en-GB" sz="2000" dirty="0" err="1"/>
              <a:t>Chatto</a:t>
            </a:r>
            <a:r>
              <a:rPr lang="en-GB" sz="2000" dirty="0"/>
              <a:t> &amp; </a:t>
            </a:r>
            <a:r>
              <a:rPr lang="en-GB" sz="2000" dirty="0" err="1"/>
              <a:t>Windus</a:t>
            </a:r>
            <a:r>
              <a:rPr lang="en-GB" sz="2000" dirty="0"/>
              <a:t>, </a:t>
            </a:r>
            <a:r>
              <a:rPr lang="en-GB" sz="2000" dirty="0" smtClean="0"/>
              <a:t>1999), pp. 360–362, 407</a:t>
            </a:r>
            <a:r>
              <a:rPr lang="en-GB" sz="1600" dirty="0" smtClean="0"/>
              <a:t>.</a:t>
            </a:r>
            <a:endParaRPr lang="en-GB" sz="1600" b="1" dirty="0"/>
          </a:p>
        </p:txBody>
      </p:sp>
      <p:sp>
        <p:nvSpPr>
          <p:cNvPr id="6" name="Rectangle 5"/>
          <p:cNvSpPr/>
          <p:nvPr/>
        </p:nvSpPr>
        <p:spPr>
          <a:xfrm>
            <a:off x="-24096" y="1"/>
            <a:ext cx="12072757" cy="1706100"/>
          </a:xfrm>
          <a:prstGeom prst="rect">
            <a:avLst/>
          </a:prstGeom>
        </p:spPr>
        <p:txBody>
          <a:bodyPr wrap="square" lIns="540000" tIns="540000" rIns="540000" bIns="540000">
            <a:spAutoFit/>
          </a:bodyPr>
          <a:lstStyle/>
          <a:p>
            <a:pPr>
              <a:defRPr/>
            </a:pPr>
            <a:r>
              <a:rPr lang="en-GB" sz="4000" b="1" dirty="0" err="1" smtClean="0">
                <a:solidFill>
                  <a:prstClr val="black"/>
                </a:solidFill>
                <a:latin typeface="Arial Black" panose="020B0A04020102020204" pitchFamily="34" charset="0"/>
                <a:cs typeface="Arial" charset="0"/>
              </a:rPr>
              <a:t>Reaganite</a:t>
            </a:r>
            <a:r>
              <a:rPr lang="en-GB" sz="4000" b="1" dirty="0" smtClean="0">
                <a:solidFill>
                  <a:prstClr val="black"/>
                </a:solidFill>
                <a:latin typeface="Arial Black" panose="020B0A04020102020204" pitchFamily="34" charset="0"/>
                <a:cs typeface="Arial" charset="0"/>
              </a:rPr>
              <a:t> </a:t>
            </a:r>
            <a:r>
              <a:rPr lang="en-GB" sz="4000" b="1" dirty="0" err="1" smtClean="0">
                <a:solidFill>
                  <a:prstClr val="black"/>
                </a:solidFill>
                <a:latin typeface="Arial Black" panose="020B0A04020102020204" pitchFamily="34" charset="0"/>
                <a:cs typeface="Arial" charset="0"/>
              </a:rPr>
              <a:t>Masculity</a:t>
            </a:r>
            <a:endParaRPr lang="en-GB" sz="4000" b="1" dirty="0">
              <a:solidFill>
                <a:prstClr val="black"/>
              </a:solidFill>
              <a:latin typeface="Arial Black" panose="020B0A04020102020204" pitchFamily="34" charset="0"/>
              <a:cs typeface="Arial"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3526" y="1400497"/>
            <a:ext cx="3775951" cy="49748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82831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 y="1316422"/>
            <a:ext cx="7441810" cy="5380274"/>
          </a:xfrm>
          <a:prstGeom prst="rect">
            <a:avLst/>
          </a:prstGeom>
          <a:noFill/>
        </p:spPr>
        <p:txBody>
          <a:bodyPr wrap="square" lIns="540000" tIns="180000" rIns="468000" bIns="180000">
            <a:spAutoFit/>
          </a:bodyPr>
          <a:lstStyle/>
          <a:p>
            <a:pPr marL="285750" indent="-285750" algn="just">
              <a:buFont typeface="Arial" panose="020B0604020202020204" pitchFamily="34" charset="0"/>
              <a:buChar char="•"/>
              <a:defRPr/>
            </a:pPr>
            <a:r>
              <a:rPr lang="en-GB" sz="2800" dirty="0" smtClean="0">
                <a:solidFill>
                  <a:prstClr val="black"/>
                </a:solidFill>
                <a:cs typeface="Arial" pitchFamily="34" charset="0"/>
              </a:rPr>
              <a:t>Faludi’s discussion of Reagan part of a broader theorisation of a late 20</a:t>
            </a:r>
            <a:r>
              <a:rPr lang="en-GB" sz="2800" baseline="30000" dirty="0" smtClean="0">
                <a:solidFill>
                  <a:prstClr val="black"/>
                </a:solidFill>
                <a:cs typeface="Arial" pitchFamily="34" charset="0"/>
              </a:rPr>
              <a:t>th</a:t>
            </a:r>
            <a:r>
              <a:rPr lang="en-GB" sz="2800" dirty="0" smtClean="0">
                <a:solidFill>
                  <a:prstClr val="black"/>
                </a:solidFill>
                <a:cs typeface="Arial" pitchFamily="34" charset="0"/>
              </a:rPr>
              <a:t>-century ‘crisis in masculinity’ </a:t>
            </a:r>
          </a:p>
          <a:p>
            <a:pPr marL="285750" indent="-285750" algn="just">
              <a:buFont typeface="Arial" panose="020B0604020202020204" pitchFamily="34" charset="0"/>
              <a:buChar char="•"/>
              <a:defRPr/>
            </a:pPr>
            <a:r>
              <a:rPr lang="en-GB" sz="2800" dirty="0" smtClean="0">
                <a:solidFill>
                  <a:prstClr val="black"/>
                </a:solidFill>
                <a:cs typeface="Arial" pitchFamily="34" charset="0"/>
              </a:rPr>
              <a:t>Susan Jeffords posits that the United States underwent a process of </a:t>
            </a:r>
            <a:r>
              <a:rPr lang="en-GB" sz="2800" i="1" dirty="0" smtClean="0">
                <a:solidFill>
                  <a:prstClr val="black"/>
                </a:solidFill>
                <a:cs typeface="Arial" pitchFamily="34" charset="0"/>
              </a:rPr>
              <a:t>remasculinization </a:t>
            </a:r>
            <a:r>
              <a:rPr lang="en-GB" sz="2800" dirty="0" smtClean="0">
                <a:solidFill>
                  <a:prstClr val="black"/>
                </a:solidFill>
                <a:cs typeface="Arial" pitchFamily="34" charset="0"/>
              </a:rPr>
              <a:t>post the Vietnam War, with Vietnam-themed literature and films betraying an obsession with male homo-sociality and father-son relationships, and latent hostility to women and perceived ‘feminine’ norms, values and attributes</a:t>
            </a:r>
          </a:p>
          <a:p>
            <a:pPr marL="285750" indent="-285750" algn="just">
              <a:buFont typeface="Arial" panose="020B0604020202020204" pitchFamily="34" charset="0"/>
              <a:buChar char="•"/>
              <a:defRPr/>
            </a:pPr>
            <a:endParaRPr lang="en-GB" b="1" dirty="0">
              <a:solidFill>
                <a:prstClr val="black"/>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1813" y="3999042"/>
            <a:ext cx="2318971" cy="26393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419" y="703386"/>
            <a:ext cx="2895600" cy="3295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60784" y="3999042"/>
            <a:ext cx="2449997" cy="26560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11"/>
          <p:cNvSpPr/>
          <p:nvPr/>
        </p:nvSpPr>
        <p:spPr>
          <a:xfrm>
            <a:off x="-24096" y="4"/>
            <a:ext cx="12072757" cy="1767655"/>
          </a:xfrm>
          <a:prstGeom prst="rect">
            <a:avLst/>
          </a:prstGeom>
        </p:spPr>
        <p:txBody>
          <a:bodyPr wrap="square" lIns="540000" tIns="540000" rIns="540000" bIns="540000">
            <a:spAutoFit/>
          </a:bodyPr>
          <a:lstStyle/>
          <a:p>
            <a:pPr>
              <a:defRPr/>
            </a:pPr>
            <a:r>
              <a:rPr lang="en-GB" sz="4400" b="1" dirty="0" smtClean="0">
                <a:solidFill>
                  <a:prstClr val="black"/>
                </a:solidFill>
                <a:latin typeface="Arial Black" panose="020B0A04020102020204" pitchFamily="34" charset="0"/>
                <a:cs typeface="Arial" charset="0"/>
              </a:rPr>
              <a:t>Eighties Masculinity</a:t>
            </a:r>
            <a:endParaRPr lang="en-GB" sz="4400" b="1" dirty="0">
              <a:solidFill>
                <a:prstClr val="black"/>
              </a:solidFill>
              <a:latin typeface="Arial Black" panose="020B0A04020102020204" pitchFamily="34" charset="0"/>
              <a:cs typeface="Arial" charset="0"/>
            </a:endParaRPr>
          </a:p>
        </p:txBody>
      </p:sp>
    </p:spTree>
    <p:extLst>
      <p:ext uri="{BB962C8B-B14F-4D97-AF65-F5344CB8AC3E}">
        <p14:creationId xmlns:p14="http://schemas.microsoft.com/office/powerpoint/2010/main" val="27844521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822" y="274976"/>
            <a:ext cx="3264892" cy="4890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0" y="1"/>
            <a:ext cx="10560496" cy="1459879"/>
          </a:xfrm>
          <a:prstGeom prst="rect">
            <a:avLst/>
          </a:prstGeom>
        </p:spPr>
        <p:txBody>
          <a:bodyPr wrap="square" lIns="540000" tIns="540000" rIns="540000" bIns="540000">
            <a:spAutoFit/>
          </a:bodyPr>
          <a:lstStyle/>
          <a:p>
            <a:pPr>
              <a:defRPr/>
            </a:pPr>
            <a:r>
              <a:rPr lang="en-GB" sz="2400" b="1" dirty="0" smtClean="0">
                <a:effectLst>
                  <a:outerShdw blurRad="38100" dist="38100" dir="2700000" algn="tl">
                    <a:srgbClr val="000000">
                      <a:alpha val="43137"/>
                    </a:srgbClr>
                  </a:outerShdw>
                </a:effectLst>
                <a:latin typeface="Arial Black" panose="020B0A04020102020204" pitchFamily="34" charset="0"/>
                <a:cs typeface="Arial" charset="0"/>
              </a:rPr>
              <a:t>Backlash </a:t>
            </a:r>
            <a:r>
              <a:rPr lang="en-GB" sz="2400" b="1" dirty="0">
                <a:effectLst>
                  <a:outerShdw blurRad="38100" dist="38100" dir="2700000" algn="tl">
                    <a:srgbClr val="000000">
                      <a:alpha val="43137"/>
                    </a:srgbClr>
                  </a:outerShdw>
                </a:effectLst>
                <a:latin typeface="Arial Black" panose="020B0A04020102020204" pitchFamily="34" charset="0"/>
                <a:cs typeface="Arial" charset="0"/>
              </a:rPr>
              <a:t>against Second Wave Feminism</a:t>
            </a:r>
          </a:p>
        </p:txBody>
      </p:sp>
      <p:sp>
        <p:nvSpPr>
          <p:cNvPr id="7" name="Rectangle 6"/>
          <p:cNvSpPr/>
          <p:nvPr/>
        </p:nvSpPr>
        <p:spPr>
          <a:xfrm>
            <a:off x="-33437" y="489857"/>
            <a:ext cx="8797259" cy="7276856"/>
          </a:xfrm>
          <a:prstGeom prst="rect">
            <a:avLst/>
          </a:prstGeom>
        </p:spPr>
        <p:txBody>
          <a:bodyPr wrap="square" lIns="540000" tIns="540000" rIns="540000" bIns="540000">
            <a:spAutoFit/>
          </a:bodyPr>
          <a:lstStyle/>
          <a:p>
            <a:pPr algn="just"/>
            <a:r>
              <a:rPr lang="en-GB" sz="2000" b="1" dirty="0">
                <a:solidFill>
                  <a:prstClr val="black"/>
                </a:solidFill>
                <a:cs typeface="Arial" charset="0"/>
              </a:rPr>
              <a:t>“</a:t>
            </a:r>
            <a:r>
              <a:rPr lang="en-GB" sz="2200" dirty="0"/>
              <a:t>To be a woman in America at the close of the 20th century – what good fortune. The barricades have fallen, politicians assure us. Women have ‘made it,’ Madison Avenue cheers. Women’s fight for equality has ‘largely been won,’ </a:t>
            </a:r>
            <a:r>
              <a:rPr lang="en-GB" sz="2200" i="1" dirty="0"/>
              <a:t>Time</a:t>
            </a:r>
            <a:r>
              <a:rPr lang="en-GB" sz="2200" dirty="0"/>
              <a:t> announces. And yet ...</a:t>
            </a:r>
          </a:p>
          <a:p>
            <a:pPr algn="just"/>
            <a:r>
              <a:rPr lang="en-GB" sz="2200" dirty="0"/>
              <a:t>	“Behind this celebration of the American woman's victory, behind the news, cheerfully and endlessly repeated, that the struggle for women's rights is won, another message flashes. You may be free and equal now, it says to women, but you have never been more miserable.</a:t>
            </a:r>
          </a:p>
          <a:p>
            <a:pPr algn="just"/>
            <a:r>
              <a:rPr lang="en-GB" sz="2200" dirty="0"/>
              <a:t>	“This bulletin of despair is posted everywhere – at the newsstand, on the TV set, at the movies, in advertisements, doctors’ offices and academic journals. Even founding feminist Betty Friedan has been spreading the word: she warns that women now suffer from a new identity crisis and new ‘problems that have no name.’”</a:t>
            </a:r>
          </a:p>
          <a:p>
            <a:pPr marL="342900" indent="-342900" algn="r">
              <a:buFontTx/>
              <a:buChar char="-"/>
            </a:pPr>
            <a:r>
              <a:rPr lang="en-GB" sz="1600" dirty="0"/>
              <a:t>Susan </a:t>
            </a:r>
            <a:r>
              <a:rPr lang="en-GB" sz="1600" dirty="0" err="1"/>
              <a:t>Faludi</a:t>
            </a:r>
            <a:r>
              <a:rPr lang="en-GB" sz="1600" dirty="0"/>
              <a:t>, </a:t>
            </a:r>
            <a:r>
              <a:rPr lang="en-GB" sz="1600" i="1" dirty="0"/>
              <a:t>Backlash: The Undeclared War Against American Women </a:t>
            </a:r>
            <a:r>
              <a:rPr lang="en-GB" sz="1600" dirty="0" smtClean="0"/>
              <a:t>(London: Vintage, 1993 [</a:t>
            </a:r>
            <a:r>
              <a:rPr lang="en-GB" sz="1600" dirty="0"/>
              <a:t>1991]), p. 1</a:t>
            </a:r>
          </a:p>
          <a:p>
            <a:pPr marL="342900" indent="-342900" algn="just">
              <a:buFontTx/>
              <a:buChar char="-"/>
            </a:pPr>
            <a:endParaRPr lang="en-GB" sz="2000" dirty="0"/>
          </a:p>
          <a:p>
            <a:pPr algn="just">
              <a:defRPr/>
            </a:pPr>
            <a:endParaRPr lang="en-GB" sz="2000" b="1" dirty="0">
              <a:solidFill>
                <a:prstClr val="black"/>
              </a:solidFill>
              <a:cs typeface="Arial" charset="0"/>
            </a:endParaRPr>
          </a:p>
        </p:txBody>
      </p:sp>
    </p:spTree>
    <p:extLst>
      <p:ext uri="{BB962C8B-B14F-4D97-AF65-F5344CB8AC3E}">
        <p14:creationId xmlns:p14="http://schemas.microsoft.com/office/powerpoint/2010/main" val="40303892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822" y="274976"/>
            <a:ext cx="3264892" cy="4890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0" y="1"/>
            <a:ext cx="10560496" cy="1459879"/>
          </a:xfrm>
          <a:prstGeom prst="rect">
            <a:avLst/>
          </a:prstGeom>
        </p:spPr>
        <p:txBody>
          <a:bodyPr wrap="square" lIns="540000" tIns="540000" rIns="540000" bIns="540000">
            <a:spAutoFit/>
          </a:bodyPr>
          <a:lstStyle/>
          <a:p>
            <a:pPr>
              <a:defRPr/>
            </a:pPr>
            <a:r>
              <a:rPr lang="en-GB" sz="2400" b="1" dirty="0" smtClean="0">
                <a:effectLst>
                  <a:outerShdw blurRad="38100" dist="38100" dir="2700000" algn="tl">
                    <a:srgbClr val="000000">
                      <a:alpha val="43137"/>
                    </a:srgbClr>
                  </a:outerShdw>
                </a:effectLst>
                <a:latin typeface="Arial Black" panose="020B0A04020102020204" pitchFamily="34" charset="0"/>
                <a:cs typeface="Arial" charset="0"/>
              </a:rPr>
              <a:t>Backlash </a:t>
            </a:r>
            <a:r>
              <a:rPr lang="en-GB" sz="2400" b="1" dirty="0">
                <a:effectLst>
                  <a:outerShdw blurRad="38100" dist="38100" dir="2700000" algn="tl">
                    <a:srgbClr val="000000">
                      <a:alpha val="43137"/>
                    </a:srgbClr>
                  </a:outerShdw>
                </a:effectLst>
                <a:latin typeface="Arial Black" panose="020B0A04020102020204" pitchFamily="34" charset="0"/>
                <a:cs typeface="Arial" charset="0"/>
              </a:rPr>
              <a:t>against Second Wave Feminism</a:t>
            </a:r>
          </a:p>
        </p:txBody>
      </p:sp>
      <p:sp>
        <p:nvSpPr>
          <p:cNvPr id="7" name="Rectangle 6"/>
          <p:cNvSpPr/>
          <p:nvPr/>
        </p:nvSpPr>
        <p:spPr>
          <a:xfrm>
            <a:off x="-33437" y="489857"/>
            <a:ext cx="8797259" cy="6938302"/>
          </a:xfrm>
          <a:prstGeom prst="rect">
            <a:avLst/>
          </a:prstGeom>
        </p:spPr>
        <p:txBody>
          <a:bodyPr wrap="square" lIns="540000" tIns="540000" rIns="540000" bIns="540000">
            <a:spAutoFit/>
          </a:bodyPr>
          <a:lstStyle/>
          <a:p>
            <a:pPr algn="just">
              <a:defRPr/>
            </a:pPr>
            <a:r>
              <a:rPr lang="en-GB" sz="2200" b="1" dirty="0">
                <a:solidFill>
                  <a:prstClr val="black"/>
                </a:solidFill>
                <a:cs typeface="Arial" charset="0"/>
              </a:rPr>
              <a:t>“</a:t>
            </a:r>
            <a:r>
              <a:rPr lang="en-GB" sz="2200" dirty="0"/>
              <a:t>The prevailing wisdom of the past decade has supported one, and only one, answer to this riddle: it must be all that equality that's causing all that pain. Women are unhappy precisely because they are free. Women are enslaved by their own liberation.</a:t>
            </a:r>
          </a:p>
          <a:p>
            <a:pPr algn="just">
              <a:defRPr/>
            </a:pPr>
            <a:r>
              <a:rPr lang="en-GB" sz="2200" dirty="0">
                <a:solidFill>
                  <a:prstClr val="black"/>
                </a:solidFill>
                <a:cs typeface="Arial" charset="0"/>
              </a:rPr>
              <a:t>	“ … P</a:t>
            </a:r>
            <a:r>
              <a:rPr lang="en-GB" sz="2200" dirty="0"/>
              <a:t>ublications from the </a:t>
            </a:r>
            <a:r>
              <a:rPr lang="en-GB" sz="2200" i="1" dirty="0"/>
              <a:t>New York Times </a:t>
            </a:r>
            <a:r>
              <a:rPr lang="en-GB" sz="2200" dirty="0"/>
              <a:t>to </a:t>
            </a:r>
            <a:r>
              <a:rPr lang="en-GB" sz="2200" i="1" dirty="0"/>
              <a:t>Vanity Fair </a:t>
            </a:r>
            <a:r>
              <a:rPr lang="en-GB" sz="2200" dirty="0"/>
              <a:t>to the </a:t>
            </a:r>
            <a:r>
              <a:rPr lang="en-GB" sz="2200" i="1" dirty="0"/>
              <a:t>Nation</a:t>
            </a:r>
            <a:r>
              <a:rPr lang="en-GB" sz="2200" dirty="0"/>
              <a:t> have issued a steady stream of indictments against the women's movement, with such headlines as ‘when feminism failed’ or ‘the awful truth about women's lib.’</a:t>
            </a:r>
          </a:p>
          <a:p>
            <a:pPr algn="just">
              <a:defRPr/>
            </a:pPr>
            <a:r>
              <a:rPr lang="en-GB" sz="2200" dirty="0"/>
              <a:t>	“ …  In the Reagan and Bush years, government officials have needed no prompting to endorse this thesis. Reagan spokeswoman Faith Whittlesey declared feminism a ‘straitjacket’ for women, in the White House's only policy speech on the status of the American female population, entitled ‘Radical Feminism in Retreat.’”</a:t>
            </a:r>
          </a:p>
          <a:p>
            <a:pPr marL="285750" indent="-285750" algn="r">
              <a:buFontTx/>
              <a:buChar char="-"/>
              <a:defRPr/>
            </a:pPr>
            <a:r>
              <a:rPr lang="en-GB" sz="1600" dirty="0"/>
              <a:t>Susan </a:t>
            </a:r>
            <a:r>
              <a:rPr lang="en-GB" sz="1600" dirty="0" err="1"/>
              <a:t>Faludi</a:t>
            </a:r>
            <a:r>
              <a:rPr lang="en-GB" sz="1600" dirty="0"/>
              <a:t>, </a:t>
            </a:r>
            <a:r>
              <a:rPr lang="en-GB" sz="1600" i="1" dirty="0"/>
              <a:t>Backlash: The Undeclared War Against American Women </a:t>
            </a:r>
            <a:r>
              <a:rPr lang="en-GB" sz="1600" dirty="0" smtClean="0"/>
              <a:t>(London: Vintage, 1993 [</a:t>
            </a:r>
            <a:r>
              <a:rPr lang="en-GB" sz="1600" dirty="0"/>
              <a:t>1991]), pp. 2, 4.</a:t>
            </a:r>
          </a:p>
          <a:p>
            <a:pPr marL="342900" indent="-342900" algn="just">
              <a:buFontTx/>
              <a:buChar char="-"/>
            </a:pPr>
            <a:endParaRPr lang="en-GB" sz="2000" dirty="0"/>
          </a:p>
          <a:p>
            <a:pPr algn="just">
              <a:defRPr/>
            </a:pPr>
            <a:endParaRPr lang="en-GB" sz="2000" b="1" dirty="0">
              <a:solidFill>
                <a:prstClr val="black"/>
              </a:solidFill>
              <a:cs typeface="Arial" charset="0"/>
            </a:endParaRPr>
          </a:p>
        </p:txBody>
      </p:sp>
    </p:spTree>
    <p:extLst>
      <p:ext uri="{BB962C8B-B14F-4D97-AF65-F5344CB8AC3E}">
        <p14:creationId xmlns:p14="http://schemas.microsoft.com/office/powerpoint/2010/main" val="37717515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 y="1278844"/>
            <a:ext cx="7441810" cy="5534162"/>
          </a:xfrm>
          <a:prstGeom prst="rect">
            <a:avLst/>
          </a:prstGeom>
          <a:noFill/>
        </p:spPr>
        <p:txBody>
          <a:bodyPr wrap="square" lIns="540000" tIns="180000" rIns="468000" bIns="180000">
            <a:spAutoFit/>
          </a:bodyPr>
          <a:lstStyle/>
          <a:p>
            <a:pPr marL="285750" indent="-285750" algn="just" fontAlgn="auto">
              <a:spcBef>
                <a:spcPts val="0"/>
              </a:spcBef>
              <a:spcAft>
                <a:spcPts val="0"/>
              </a:spcAft>
              <a:buFont typeface="Arial" panose="020B0604020202020204" pitchFamily="34" charset="0"/>
              <a:buChar char="•"/>
              <a:defRPr/>
            </a:pPr>
            <a:r>
              <a:rPr lang="en-GB" sz="2800" dirty="0">
                <a:cs typeface="Arial" pitchFamily="34" charset="0"/>
              </a:rPr>
              <a:t>Jeffords’ analysis is that the </a:t>
            </a:r>
            <a:r>
              <a:rPr lang="en-GB" sz="2800" i="1" dirty="0" err="1">
                <a:cs typeface="Arial" pitchFamily="34" charset="0"/>
              </a:rPr>
              <a:t>remasculinization</a:t>
            </a:r>
            <a:r>
              <a:rPr lang="en-GB" sz="2800" i="1" dirty="0">
                <a:cs typeface="Arial" pitchFamily="34" charset="0"/>
              </a:rPr>
              <a:t> </a:t>
            </a:r>
            <a:r>
              <a:rPr lang="en-GB" sz="2800" dirty="0">
                <a:cs typeface="Arial" pitchFamily="34" charset="0"/>
              </a:rPr>
              <a:t>of America stemmed from a crisis of masculinity prompted (in part) by male veterans of the Vietnam War being denied the laurels of victory afforded to previous generations of US servicemen</a:t>
            </a:r>
          </a:p>
          <a:p>
            <a:pPr marL="285750" indent="-285750" algn="just" fontAlgn="auto">
              <a:spcBef>
                <a:spcPts val="0"/>
              </a:spcBef>
              <a:spcAft>
                <a:spcPts val="0"/>
              </a:spcAft>
              <a:buFont typeface="Arial" panose="020B0604020202020204" pitchFamily="34" charset="0"/>
              <a:buChar char="•"/>
              <a:defRPr/>
            </a:pPr>
            <a:r>
              <a:rPr lang="en-GB" sz="2800" dirty="0" smtClean="0">
                <a:cs typeface="Arial" pitchFamily="34" charset="0"/>
              </a:rPr>
              <a:t>Susan </a:t>
            </a:r>
            <a:r>
              <a:rPr lang="en-GB" sz="2800" dirty="0" err="1">
                <a:cs typeface="Arial" pitchFamily="34" charset="0"/>
              </a:rPr>
              <a:t>Faludi</a:t>
            </a:r>
            <a:r>
              <a:rPr lang="en-GB" sz="2800" dirty="0">
                <a:cs typeface="Arial" pitchFamily="34" charset="0"/>
              </a:rPr>
              <a:t> links this to wider uncertainties about manhood in late-20</a:t>
            </a:r>
            <a:r>
              <a:rPr lang="en-GB" sz="2800" baseline="30000" dirty="0">
                <a:cs typeface="Arial" pitchFamily="34" charset="0"/>
              </a:rPr>
              <a:t>th</a:t>
            </a:r>
            <a:r>
              <a:rPr lang="en-GB" sz="2800" dirty="0">
                <a:cs typeface="Arial" pitchFamily="34" charset="0"/>
              </a:rPr>
              <a:t>-century US: decline of (‘masculine’) ‘hard’ labour; rise of (‘feminine’) service </a:t>
            </a:r>
            <a:r>
              <a:rPr lang="en-GB" sz="2800" dirty="0" smtClean="0">
                <a:cs typeface="Arial" pitchFamily="34" charset="0"/>
              </a:rPr>
              <a:t>industries</a:t>
            </a:r>
            <a:endParaRPr lang="en-GB" sz="2800" dirty="0">
              <a:cs typeface="Arial"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1813" y="3999042"/>
            <a:ext cx="2318971" cy="26393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419" y="703386"/>
            <a:ext cx="2895600" cy="3295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60784" y="3999042"/>
            <a:ext cx="2449997" cy="26560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11"/>
          <p:cNvSpPr/>
          <p:nvPr/>
        </p:nvSpPr>
        <p:spPr>
          <a:xfrm>
            <a:off x="-24096" y="4"/>
            <a:ext cx="12072757" cy="1767655"/>
          </a:xfrm>
          <a:prstGeom prst="rect">
            <a:avLst/>
          </a:prstGeom>
        </p:spPr>
        <p:txBody>
          <a:bodyPr wrap="square" lIns="540000" tIns="540000" rIns="540000" bIns="540000">
            <a:spAutoFit/>
          </a:bodyPr>
          <a:lstStyle/>
          <a:p>
            <a:pPr>
              <a:defRPr/>
            </a:pPr>
            <a:r>
              <a:rPr lang="en-GB" sz="4400" b="1" dirty="0" smtClean="0">
                <a:solidFill>
                  <a:prstClr val="black"/>
                </a:solidFill>
                <a:latin typeface="Arial Black" panose="020B0A04020102020204" pitchFamily="34" charset="0"/>
                <a:cs typeface="Arial" charset="0"/>
              </a:rPr>
              <a:t>Eighties Masculinity</a:t>
            </a:r>
            <a:endParaRPr lang="en-GB" sz="4400" b="1" dirty="0">
              <a:solidFill>
                <a:prstClr val="black"/>
              </a:solidFill>
              <a:latin typeface="Arial Black" panose="020B0A04020102020204" pitchFamily="34" charset="0"/>
              <a:cs typeface="Arial" charset="0"/>
            </a:endParaRPr>
          </a:p>
        </p:txBody>
      </p:sp>
    </p:spTree>
    <p:extLst>
      <p:ext uri="{BB962C8B-B14F-4D97-AF65-F5344CB8AC3E}">
        <p14:creationId xmlns:p14="http://schemas.microsoft.com/office/powerpoint/2010/main" val="12056264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32" r="27538" b="319"/>
          <a:stretch/>
        </p:blipFill>
        <p:spPr bwMode="auto">
          <a:xfrm>
            <a:off x="1257591" y="0"/>
            <a:ext cx="7309160" cy="69396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24096" y="4"/>
            <a:ext cx="12072757" cy="1767655"/>
          </a:xfrm>
          <a:prstGeom prst="rect">
            <a:avLst/>
          </a:prstGeom>
        </p:spPr>
        <p:txBody>
          <a:bodyPr wrap="square" lIns="540000" tIns="540000" rIns="540000" bIns="540000">
            <a:spAutoFit/>
          </a:bodyPr>
          <a:lstStyle/>
          <a:p>
            <a:pPr>
              <a:defRPr/>
            </a:pPr>
            <a:r>
              <a:rPr lang="en-GB" sz="4400" b="1" dirty="0" smtClean="0">
                <a:solidFill>
                  <a:srgbClr val="FF0000"/>
                </a:solidFill>
                <a:latin typeface="Arial Black" panose="020B0A04020102020204" pitchFamily="34" charset="0"/>
                <a:cs typeface="Arial" charset="0"/>
              </a:rPr>
              <a:t>Eighties Masculinity</a:t>
            </a:r>
            <a:endParaRPr lang="en-GB" sz="4400" b="1" dirty="0">
              <a:solidFill>
                <a:srgbClr val="FF0000"/>
              </a:solidFill>
              <a:latin typeface="Arial Black" panose="020B0A04020102020204" pitchFamily="34" charset="0"/>
              <a:cs typeface="Arial" charset="0"/>
            </a:endParaRPr>
          </a:p>
        </p:txBody>
      </p:sp>
      <p:sp>
        <p:nvSpPr>
          <p:cNvPr id="6" name="Rectangle 5"/>
          <p:cNvSpPr/>
          <p:nvPr/>
        </p:nvSpPr>
        <p:spPr>
          <a:xfrm>
            <a:off x="8516204" y="8"/>
            <a:ext cx="3675797" cy="7148414"/>
          </a:xfrm>
          <a:prstGeom prst="rect">
            <a:avLst/>
          </a:prstGeom>
        </p:spPr>
        <p:txBody>
          <a:bodyPr wrap="square" lIns="360000" tIns="360000" rIns="360000" bIns="288000">
            <a:spAutoFit/>
          </a:bodyPr>
          <a:lstStyle/>
          <a:p>
            <a:pPr algn="just"/>
            <a:r>
              <a:rPr lang="en-GB" sz="2300" b="1" dirty="0" smtClean="0"/>
              <a:t>“The </a:t>
            </a:r>
            <a:r>
              <a:rPr lang="en-GB" sz="2300" b="1" dirty="0"/>
              <a:t>ordinary man </a:t>
            </a:r>
            <a:r>
              <a:rPr lang="en-GB" sz="2300" b="1" dirty="0" smtClean="0"/>
              <a:t>… knows </a:t>
            </a:r>
            <a:r>
              <a:rPr lang="en-GB" sz="2300" b="1" dirty="0"/>
              <a:t>he </a:t>
            </a:r>
            <a:r>
              <a:rPr lang="en-GB" sz="2300" b="1" dirty="0" smtClean="0"/>
              <a:t>can’t </a:t>
            </a:r>
            <a:r>
              <a:rPr lang="en-GB" sz="2300" b="1" dirty="0"/>
              <a:t>be Arnold </a:t>
            </a:r>
            <a:r>
              <a:rPr lang="en-GB" sz="2300" b="1" dirty="0" smtClean="0"/>
              <a:t>Schwarzenegger. </a:t>
            </a:r>
            <a:r>
              <a:rPr lang="en-GB" sz="2300" b="1" dirty="0"/>
              <a:t>N</a:t>
            </a:r>
            <a:r>
              <a:rPr lang="en-GB" sz="2300" b="1" dirty="0" smtClean="0"/>
              <a:t>onetheless, [ornamental] culture </a:t>
            </a:r>
            <a:r>
              <a:rPr lang="en-GB" sz="2300" b="1" dirty="0"/>
              <a:t>reshapes </a:t>
            </a:r>
            <a:r>
              <a:rPr lang="en-GB" sz="2300" b="1" dirty="0" smtClean="0"/>
              <a:t>his sense of </a:t>
            </a:r>
            <a:r>
              <a:rPr lang="en-GB" sz="2300" b="1" dirty="0"/>
              <a:t>manhood by telling him </a:t>
            </a:r>
            <a:r>
              <a:rPr lang="en-GB" sz="2300" b="1" dirty="0" smtClean="0"/>
              <a:t>that </a:t>
            </a:r>
            <a:r>
              <a:rPr lang="en-GB" sz="2300" b="1" dirty="0"/>
              <a:t>masculinity is something to drape over the body, not drawn from inner </a:t>
            </a:r>
            <a:r>
              <a:rPr lang="en-GB" sz="2300" b="1" dirty="0" smtClean="0"/>
              <a:t>resources … What </a:t>
            </a:r>
            <a:r>
              <a:rPr lang="en-GB" sz="2300" b="1" dirty="0"/>
              <a:t>poses for the essence of masculinity is being extracted and bottled and sold back to men</a:t>
            </a:r>
            <a:r>
              <a:rPr lang="en-GB" sz="2300" b="1" dirty="0" smtClean="0"/>
              <a:t>.”</a:t>
            </a:r>
          </a:p>
          <a:p>
            <a:pPr marL="285750" indent="-285750" algn="r">
              <a:buFontTx/>
              <a:buChar char="-"/>
            </a:pPr>
            <a:r>
              <a:rPr lang="en-GB" dirty="0" err="1" smtClean="0"/>
              <a:t>Faludi</a:t>
            </a:r>
            <a:r>
              <a:rPr lang="en-GB" dirty="0"/>
              <a:t>, </a:t>
            </a:r>
            <a:r>
              <a:rPr lang="en-GB" dirty="0" smtClean="0"/>
              <a:t>pp</a:t>
            </a:r>
            <a:r>
              <a:rPr lang="en-GB" dirty="0" smtClean="0"/>
              <a:t>. 34–35</a:t>
            </a:r>
          </a:p>
          <a:p>
            <a:pPr marL="285750" indent="-285750" algn="r">
              <a:buFontTx/>
              <a:buChar char="-"/>
            </a:pPr>
            <a:endParaRPr lang="en-GB" dirty="0"/>
          </a:p>
          <a:p>
            <a:endParaRPr lang="en-GB" dirty="0"/>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120" y="1460310"/>
            <a:ext cx="4073971" cy="53976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35557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3912" y="1588230"/>
            <a:ext cx="6990695" cy="46231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0485" y="1588230"/>
            <a:ext cx="4793065" cy="32657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8184015" y="4853962"/>
            <a:ext cx="3471175" cy="1440734"/>
          </a:xfrm>
          <a:prstGeom prst="rect">
            <a:avLst/>
          </a:prstGeom>
        </p:spPr>
        <p:txBody>
          <a:bodyPr wrap="square" lIns="360000" tIns="180000" rIns="360000" bIns="180000">
            <a:spAutoFit/>
          </a:bodyPr>
          <a:lstStyle/>
          <a:p>
            <a:r>
              <a:rPr lang="en-GB" sz="1400" dirty="0" smtClean="0"/>
              <a:t>Arnold Schwarzenegger with Nancy Reagan at signing of bill to institute State of California ‘Ronald Reagan Day,’ 2010;</a:t>
            </a:r>
            <a:endParaRPr lang="en-GB" sz="1400" i="1" dirty="0"/>
          </a:p>
          <a:p>
            <a:endParaRPr lang="en-GB" sz="1400" i="1" dirty="0"/>
          </a:p>
        </p:txBody>
      </p:sp>
      <p:sp>
        <p:nvSpPr>
          <p:cNvPr id="9" name="Title 1"/>
          <p:cNvSpPr>
            <a:spLocks noGrp="1"/>
          </p:cNvSpPr>
          <p:nvPr>
            <p:ph type="title"/>
          </p:nvPr>
        </p:nvSpPr>
        <p:spPr/>
        <p:txBody>
          <a:bodyPr/>
          <a:lstStyle/>
          <a:p>
            <a:r>
              <a:rPr lang="en-GB" dirty="0" smtClean="0">
                <a:latin typeface="Arial Black" panose="020B0A04020102020204" pitchFamily="34" charset="0"/>
              </a:rPr>
              <a:t>Eighties Masculinity</a:t>
            </a:r>
            <a:endParaRPr lang="en-GB" dirty="0">
              <a:latin typeface="Arial Black" panose="020B0A04020102020204" pitchFamily="34" charset="0"/>
            </a:endParaRPr>
          </a:p>
        </p:txBody>
      </p:sp>
    </p:spTree>
    <p:extLst>
      <p:ext uri="{BB962C8B-B14F-4D97-AF65-F5344CB8AC3E}">
        <p14:creationId xmlns:p14="http://schemas.microsoft.com/office/powerpoint/2010/main" val="30136515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Arial Black" panose="020B0A04020102020204" pitchFamily="34" charset="0"/>
                <a:hlinkClick r:id="rId2"/>
              </a:rPr>
              <a:t>Rambo vs. State Bureaucracy (and the Service Economy)</a:t>
            </a:r>
            <a:endParaRPr lang="en-GB" dirty="0">
              <a:latin typeface="Arial Black" panose="020B0A04020102020204" pitchFamily="34" charset="0"/>
            </a:endParaRPr>
          </a:p>
        </p:txBody>
      </p:sp>
      <p:pic>
        <p:nvPicPr>
          <p:cNvPr id="5" name="Picture 4"/>
          <p:cNvPicPr>
            <a:picLocks noChangeAspect="1"/>
          </p:cNvPicPr>
          <p:nvPr/>
        </p:nvPicPr>
        <p:blipFill rotWithShape="1">
          <a:blip r:embed="rId3"/>
          <a:srcRect t="18620" b="21094"/>
          <a:stretch/>
        </p:blipFill>
        <p:spPr>
          <a:xfrm>
            <a:off x="0" y="1543051"/>
            <a:ext cx="12192000" cy="5880100"/>
          </a:xfrm>
          <a:prstGeom prst="rect">
            <a:avLst/>
          </a:prstGeom>
        </p:spPr>
      </p:pic>
      <p:sp>
        <p:nvSpPr>
          <p:cNvPr id="6" name="Content Placeholder 5"/>
          <p:cNvSpPr>
            <a:spLocks noGrp="1"/>
          </p:cNvSpPr>
          <p:nvPr>
            <p:ph idx="1"/>
          </p:nvPr>
        </p:nvSpPr>
        <p:spPr/>
        <p:txBody>
          <a:bodyPr/>
          <a:lstStyle/>
          <a:p>
            <a:endParaRPr lang="en-GB"/>
          </a:p>
        </p:txBody>
      </p:sp>
    </p:spTree>
    <p:extLst>
      <p:ext uri="{BB962C8B-B14F-4D97-AF65-F5344CB8AC3E}">
        <p14:creationId xmlns:p14="http://schemas.microsoft.com/office/powerpoint/2010/main" val="267086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952" y="138160"/>
            <a:ext cx="10972800" cy="1143000"/>
          </a:xfrm>
        </p:spPr>
        <p:txBody>
          <a:bodyPr/>
          <a:lstStyle/>
          <a:p>
            <a:pPr algn="ctr"/>
            <a:r>
              <a:rPr lang="en-GB" dirty="0" smtClean="0">
                <a:latin typeface="Arial Black" panose="020B0A04020102020204" pitchFamily="34" charset="0"/>
              </a:rPr>
              <a:t>A Life in Movies</a:t>
            </a:r>
            <a:endParaRPr lang="en-GB" dirty="0">
              <a:latin typeface="Arial Black" panose="020B0A04020102020204" pitchFamily="34" charset="0"/>
            </a:endParaRPr>
          </a:p>
        </p:txBody>
      </p:sp>
      <p:sp>
        <p:nvSpPr>
          <p:cNvPr id="3" name="Content Placeholder 2"/>
          <p:cNvSpPr>
            <a:spLocks noGrp="1"/>
          </p:cNvSpPr>
          <p:nvPr>
            <p:ph idx="1"/>
          </p:nvPr>
        </p:nvSpPr>
        <p:spPr>
          <a:xfrm>
            <a:off x="381000" y="1281160"/>
            <a:ext cx="7366000" cy="5475240"/>
          </a:xfrm>
        </p:spPr>
        <p:txBody>
          <a:bodyPr>
            <a:noAutofit/>
          </a:bodyPr>
          <a:lstStyle/>
          <a:p>
            <a:pPr marL="285750" indent="-285750" algn="just">
              <a:buFont typeface="Arial" panose="020B0604020202020204" pitchFamily="34" charset="0"/>
              <a:buChar char="•"/>
              <a:defRPr/>
            </a:pPr>
            <a:r>
              <a:rPr lang="en-GB" altLang="en-US" sz="2200" dirty="0" smtClean="0">
                <a:solidFill>
                  <a:prstClr val="black"/>
                </a:solidFill>
                <a:cs typeface="Arial" charset="0"/>
              </a:rPr>
              <a:t>Reagan </a:t>
            </a:r>
            <a:r>
              <a:rPr lang="en-GB" altLang="en-US" sz="2200" dirty="0">
                <a:solidFill>
                  <a:prstClr val="black"/>
                </a:solidFill>
                <a:cs typeface="Arial" charset="0"/>
              </a:rPr>
              <a:t>diagnosed with Alzheimer’s disease in 1994; speculation he was showing signs of dementia while still in office</a:t>
            </a:r>
          </a:p>
          <a:p>
            <a:pPr marL="285750" indent="-285750" algn="just">
              <a:buFont typeface="Arial" panose="020B0604020202020204" pitchFamily="34" charset="0"/>
              <a:buChar char="•"/>
              <a:defRPr/>
            </a:pPr>
            <a:r>
              <a:rPr lang="en-GB" sz="2200" dirty="0" smtClean="0">
                <a:solidFill>
                  <a:prstClr val="black"/>
                </a:solidFill>
                <a:cs typeface="Arial" pitchFamily="34" charset="0"/>
              </a:rPr>
              <a:t>Reagan </a:t>
            </a:r>
            <a:r>
              <a:rPr lang="en-GB" sz="2200" dirty="0">
                <a:solidFill>
                  <a:prstClr val="black"/>
                </a:solidFill>
                <a:cs typeface="Arial" pitchFamily="34" charset="0"/>
              </a:rPr>
              <a:t>had a highly complex psychology and a selective memory e.g. rewriting his first wife, Jane Wyman, out of his life-story received (just 29 words in a 748-page autobiography); once introduced himself to his own son, Michael at a high school graduation ceremony </a:t>
            </a:r>
          </a:p>
          <a:p>
            <a:pPr marL="285750" indent="-285750" algn="just">
              <a:buFont typeface="Arial" panose="020B0604020202020204" pitchFamily="34" charset="0"/>
              <a:buChar char="•"/>
              <a:defRPr/>
            </a:pPr>
            <a:r>
              <a:rPr lang="en-GB" sz="2200" dirty="0" smtClean="0">
                <a:solidFill>
                  <a:prstClr val="black"/>
                </a:solidFill>
                <a:cs typeface="Arial" pitchFamily="34" charset="0"/>
              </a:rPr>
              <a:t>Reagan </a:t>
            </a:r>
            <a:r>
              <a:rPr lang="en-GB" sz="2200" dirty="0">
                <a:solidFill>
                  <a:prstClr val="black"/>
                </a:solidFill>
                <a:cs typeface="Arial" pitchFamily="34" charset="0"/>
              </a:rPr>
              <a:t>known exponent of phenomenon known as </a:t>
            </a:r>
            <a:r>
              <a:rPr lang="en-GB" sz="2200" b="1" dirty="0">
                <a:solidFill>
                  <a:prstClr val="black"/>
                </a:solidFill>
                <a:cs typeface="Arial" pitchFamily="34" charset="0"/>
              </a:rPr>
              <a:t>“source amnesia”</a:t>
            </a:r>
            <a:r>
              <a:rPr lang="en-GB" sz="2200" dirty="0">
                <a:solidFill>
                  <a:prstClr val="black"/>
                </a:solidFill>
                <a:cs typeface="Arial" pitchFamily="34" charset="0"/>
              </a:rPr>
              <a:t>:</a:t>
            </a:r>
            <a:r>
              <a:rPr lang="en-GB" sz="2200" b="1" dirty="0">
                <a:solidFill>
                  <a:prstClr val="black"/>
                </a:solidFill>
                <a:cs typeface="Arial" pitchFamily="34" charset="0"/>
              </a:rPr>
              <a:t> </a:t>
            </a:r>
            <a:r>
              <a:rPr lang="en-GB" sz="2200" dirty="0">
                <a:solidFill>
                  <a:prstClr val="black"/>
                </a:solidFill>
                <a:cs typeface="Arial" pitchFamily="34" charset="0"/>
              </a:rPr>
              <a:t>misattribution of details derived from external sources and integrating them into one’s own biography</a:t>
            </a:r>
          </a:p>
          <a:p>
            <a:pPr lvl="1" algn="just">
              <a:buFontTx/>
              <a:buChar char="-"/>
              <a:defRPr/>
            </a:pPr>
            <a:r>
              <a:rPr lang="en-GB" sz="2200" dirty="0" smtClean="0">
                <a:solidFill>
                  <a:prstClr val="black"/>
                </a:solidFill>
                <a:cs typeface="Arial" pitchFamily="34" charset="0"/>
              </a:rPr>
              <a:t>In </a:t>
            </a:r>
            <a:r>
              <a:rPr lang="en-GB" sz="2200" dirty="0">
                <a:solidFill>
                  <a:prstClr val="black"/>
                </a:solidFill>
                <a:cs typeface="Arial" pitchFamily="34" charset="0"/>
              </a:rPr>
              <a:t>the 1980 Presidential campaign, Reagan told a story about giving a medal to a WWII fighter pilot that actually matched the plot of the film </a:t>
            </a:r>
            <a:r>
              <a:rPr lang="en-GB" sz="2200" i="1" dirty="0">
                <a:solidFill>
                  <a:prstClr val="black"/>
                </a:solidFill>
                <a:cs typeface="Arial" pitchFamily="34" charset="0"/>
              </a:rPr>
              <a:t>Wing and a Prayer </a:t>
            </a:r>
            <a:r>
              <a:rPr lang="en-GB" sz="2200" dirty="0">
                <a:solidFill>
                  <a:prstClr val="black"/>
                </a:solidFill>
                <a:cs typeface="Arial" pitchFamily="34" charset="0"/>
              </a:rPr>
              <a:t>(1944</a:t>
            </a:r>
            <a:r>
              <a:rPr lang="en-GB" sz="2200" dirty="0" smtClean="0">
                <a:solidFill>
                  <a:prstClr val="black"/>
                </a:solidFill>
                <a:cs typeface="Arial" pitchFamily="34" charset="0"/>
              </a:rPr>
              <a:t>)</a:t>
            </a:r>
            <a:endParaRPr lang="en-GB" sz="2200" dirty="0">
              <a:solidFill>
                <a:prstClr val="black"/>
              </a:solidFill>
              <a:cs typeface="Arial" pitchFamily="34" charset="0"/>
            </a:endParaRPr>
          </a:p>
        </p:txBody>
      </p:sp>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81323" y="1281160"/>
            <a:ext cx="3387429" cy="50811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8148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1723</TotalTime>
  <Words>820</Words>
  <Application>Microsoft Office PowerPoint</Application>
  <PresentationFormat>Widescreen</PresentationFormat>
  <Paragraphs>68</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 Black</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Eighties Masculinity</vt:lpstr>
      <vt:lpstr>Rambo vs. State Bureaucracy (and the Service Economy)</vt:lpstr>
      <vt:lpstr>A Life in Movies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Alexander Scott</dc:creator>
  <cp:lastModifiedBy>Alexander Scott</cp:lastModifiedBy>
  <cp:revision>10</cp:revision>
  <dcterms:created xsi:type="dcterms:W3CDTF">2019-01-15T16:31:44Z</dcterms:created>
  <dcterms:modified xsi:type="dcterms:W3CDTF">2019-02-19T08:44:45Z</dcterms:modified>
</cp:coreProperties>
</file>