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5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1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37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229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645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52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83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270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129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10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852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43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268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D113E1-F970-4B45-ABDD-C6B8AD8B788E}" type="datetimeFigureOut">
              <a:rPr lang="en-GB" smtClean="0"/>
              <a:t>26/01/2020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6D6C3E-E831-46DD-8979-6A58BD831F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78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612211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THERMODYNAMICS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BASIC CONCEPTS</a:t>
            </a:r>
            <a:endParaRPr lang="en-GB" sz="2800" u="sng" dirty="0"/>
          </a:p>
        </p:txBody>
      </p:sp>
    </p:spTree>
    <p:extLst>
      <p:ext uri="{BB962C8B-B14F-4D97-AF65-F5344CB8AC3E}">
        <p14:creationId xmlns:p14="http://schemas.microsoft.com/office/powerpoint/2010/main" val="383905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/>
          <a:lstStyle/>
          <a:p>
            <a:r>
              <a:rPr lang="en-GB" u="sng" dirty="0" smtClean="0"/>
              <a:t>DEFINITION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275" y="1825625"/>
            <a:ext cx="11878574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Thermodynamics can be defined as the science of </a:t>
            </a:r>
            <a:r>
              <a:rPr lang="en-GB" b="1" i="1" dirty="0" smtClean="0"/>
              <a:t>energy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Energy can be viewed as the ability to cause changes.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The name thermodynamics comes from the Greek </a:t>
            </a:r>
            <a:r>
              <a:rPr lang="en-GB" dirty="0" smtClean="0"/>
              <a:t>words</a:t>
            </a:r>
          </a:p>
          <a:p>
            <a:pPr marL="1793875" indent="0">
              <a:buNone/>
            </a:pPr>
            <a:r>
              <a:rPr lang="en-GB" dirty="0" smtClean="0"/>
              <a:t> </a:t>
            </a:r>
            <a:r>
              <a:rPr lang="en-GB" i="1" dirty="0" err="1"/>
              <a:t>therme</a:t>
            </a:r>
            <a:r>
              <a:rPr lang="en-GB" dirty="0"/>
              <a:t> (heat) and </a:t>
            </a:r>
            <a:endParaRPr lang="en-GB" dirty="0" smtClean="0"/>
          </a:p>
          <a:p>
            <a:pPr marL="1881188" indent="0">
              <a:buNone/>
            </a:pPr>
            <a:r>
              <a:rPr lang="en-GB" i="1" dirty="0" err="1" smtClean="0"/>
              <a:t>dynamis</a:t>
            </a:r>
            <a:r>
              <a:rPr lang="en-GB" dirty="0" smtClean="0"/>
              <a:t> </a:t>
            </a:r>
            <a:r>
              <a:rPr lang="en-GB" dirty="0"/>
              <a:t>(power), </a:t>
            </a:r>
            <a:endParaRPr lang="en-GB" dirty="0" smtClean="0"/>
          </a:p>
          <a:p>
            <a:pPr marL="266700" indent="0">
              <a:buNone/>
            </a:pPr>
            <a:r>
              <a:rPr lang="en-GB" dirty="0" smtClean="0"/>
              <a:t>which </a:t>
            </a:r>
            <a:r>
              <a:rPr lang="en-GB" dirty="0"/>
              <a:t>is most descriptive of the early efforts to convert </a:t>
            </a:r>
            <a:r>
              <a:rPr lang="en-GB" i="1" dirty="0"/>
              <a:t>heat</a:t>
            </a:r>
            <a:r>
              <a:rPr lang="en-GB" dirty="0"/>
              <a:t> into </a:t>
            </a:r>
            <a:r>
              <a:rPr lang="en-GB" b="1" u="sng" dirty="0"/>
              <a:t>power</a:t>
            </a:r>
            <a:r>
              <a:rPr lang="en-GB" dirty="0"/>
              <a:t> (the rate at which work is performed or energy is converted).</a:t>
            </a:r>
          </a:p>
        </p:txBody>
      </p:sp>
    </p:spTree>
    <p:extLst>
      <p:ext uri="{BB962C8B-B14F-4D97-AF65-F5344CB8AC3E}">
        <p14:creationId xmlns:p14="http://schemas.microsoft.com/office/powerpoint/2010/main" val="34466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>
            <a:normAutofit/>
          </a:bodyPr>
          <a:lstStyle/>
          <a:p>
            <a:r>
              <a:rPr lang="en-GB" sz="4000" u="sng" dirty="0" smtClean="0"/>
              <a:t>WORK and POWER</a:t>
            </a:r>
            <a:endParaRPr lang="en-GB" sz="40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55275" y="1825625"/>
                <a:ext cx="11198525" cy="4351338"/>
              </a:xfrm>
            </p:spPr>
            <p:txBody>
              <a:bodyPr/>
              <a:lstStyle/>
              <a:p>
                <a:r>
                  <a:rPr lang="en-GB" dirty="0" smtClean="0"/>
                  <a:t>Expression of Work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/>
                  <a:t>Expression of Power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𝑊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55275" y="1825625"/>
                <a:ext cx="11198525" cy="4351338"/>
              </a:xfrm>
              <a:blipFill>
                <a:blip r:embed="rId2"/>
                <a:stretch>
                  <a:fillRect l="-979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Arrow Connector 4"/>
          <p:cNvCxnSpPr/>
          <p:nvPr/>
        </p:nvCxnSpPr>
        <p:spPr>
          <a:xfrm flipV="1">
            <a:off x="4615133" y="2631057"/>
            <a:ext cx="379562" cy="5693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 flipV="1">
            <a:off x="6492816" y="2631057"/>
            <a:ext cx="382437" cy="5693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 flipV="1">
            <a:off x="5837926" y="2631057"/>
            <a:ext cx="97048" cy="7217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778205" y="3150671"/>
            <a:ext cx="439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837926" y="3303071"/>
            <a:ext cx="439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3918728" y="3168134"/>
                <a:ext cx="11843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N.m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≡</m:t>
                    </m:r>
                  </m:oMath>
                </a14:m>
                <a:r>
                  <a:rPr lang="en-GB" dirty="0" smtClean="0"/>
                  <a:t> J </a:t>
                </a:r>
                <a:endParaRPr lang="en-GB" dirty="0"/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8728" y="3168134"/>
                <a:ext cx="1184336" cy="369332"/>
              </a:xfrm>
              <a:prstGeom prst="rect">
                <a:avLst/>
              </a:prstGeom>
              <a:blipFill>
                <a:blip r:embed="rId3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Straight Arrow Connector 13"/>
          <p:cNvCxnSpPr/>
          <p:nvPr/>
        </p:nvCxnSpPr>
        <p:spPr>
          <a:xfrm flipH="1">
            <a:off x="7121104" y="4567909"/>
            <a:ext cx="746185" cy="2705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 flipV="1">
            <a:off x="7026213" y="5354129"/>
            <a:ext cx="467983" cy="2472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7867289" y="4362704"/>
            <a:ext cx="439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7462208" y="5436367"/>
            <a:ext cx="439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>
          <a:xfrm flipV="1">
            <a:off x="4510896" y="5316747"/>
            <a:ext cx="379562" cy="5693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/>
              <p:cNvSpPr txBox="1"/>
              <p:nvPr/>
            </p:nvSpPr>
            <p:spPr>
              <a:xfrm>
                <a:off x="3742694" y="5846861"/>
                <a:ext cx="16108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 smtClean="0"/>
                  <a:t>J/s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≡</m:t>
                    </m:r>
                  </m:oMath>
                </a14:m>
                <a:r>
                  <a:rPr lang="en-GB" dirty="0" smtClean="0"/>
                  <a:t> Watts W</a:t>
                </a:r>
                <a:endParaRPr lang="en-GB" dirty="0"/>
              </a:p>
            </p:txBody>
          </p:sp>
        </mc:Choice>
        <mc:Fallback xmlns="">
          <p:sp>
            <p:nvSpPr>
              <p:cNvPr id="21" name="TextBox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2694" y="5846861"/>
                <a:ext cx="1610804" cy="369332"/>
              </a:xfrm>
              <a:prstGeom prst="rect">
                <a:avLst/>
              </a:prstGeom>
              <a:blipFill>
                <a:blip r:embed="rId4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8094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8" grpId="0"/>
      <p:bldP spid="19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8016" y="1207008"/>
                <a:ext cx="11225784" cy="5086740"/>
              </a:xfrm>
            </p:spPr>
            <p:txBody>
              <a:bodyPr>
                <a:normAutofit fontScale="85000" lnSpcReduction="2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 smtClean="0"/>
                  <a:t>One of the most fundamental laws of nature is the conservation of energy principle.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It simply states that during an interaction, energy can change from one form to another but the total amount of energy remains constant. </a:t>
                </a:r>
                <a:endParaRPr lang="en-GB" dirty="0" smtClean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That </a:t>
                </a:r>
                <a:r>
                  <a:rPr lang="en-GB" dirty="0"/>
                  <a:t>is, </a:t>
                </a:r>
                <a:r>
                  <a:rPr lang="en-GB" b="1" dirty="0"/>
                  <a:t>energy cannot be created </a:t>
                </a:r>
                <a:r>
                  <a:rPr lang="en-GB" b="1" dirty="0" smtClean="0"/>
                  <a:t>nor </a:t>
                </a:r>
                <a:r>
                  <a:rPr lang="en-GB" b="1" dirty="0"/>
                  <a:t>destroyed</a:t>
                </a:r>
                <a:r>
                  <a:rPr lang="en-GB" dirty="0" smtClean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change in the energy content of a body or any other system is equal to the difference between the energy input and the energy output, and the </a:t>
                </a:r>
                <a:r>
                  <a:rPr lang="en-GB" b="1" i="1" dirty="0"/>
                  <a:t>energy balance </a:t>
                </a:r>
                <a:r>
                  <a:rPr lang="en-GB" dirty="0"/>
                  <a:t>is expressed as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solidFill>
                            <a:schemeClr val="bg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𝑬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𝑬</m:t>
                          </m:r>
                        </m:e>
                        <m:sub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𝒊𝒏</m:t>
                          </m:r>
                        </m:sub>
                      </m:sSub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𝑬</m:t>
                          </m:r>
                        </m:e>
                        <m:sub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𝒐𝒖𝒕</m:t>
                          </m:r>
                        </m:sub>
                      </m:sSub>
                    </m:oMath>
                  </m:oMathPara>
                </a14:m>
                <a:endParaRPr lang="en-GB" b="1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   Where: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𝐸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 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𝑤𝑖𝑡h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d>
                      <m:dPr>
                        <m:begChr m:val="{"/>
                        <m:endChr m:val="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1"/>
                                  <m:mcJc m:val="center"/>
                                </m:mcPr>
                              </m:mc>
                            </m:mcs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𝑖𝑛𝑖𝑡𝑖𝑎𝑙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𝑒𝑛𝑒𝑟𝑔𝑦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𝑜𝑓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𝑡h𝑒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𝑠𝑦𝑠𝑡𝑒𝑚</m:t>
                              </m:r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=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𝑓𝑖𝑛𝑎𝑙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𝑒𝑛𝑒𝑟𝑔𝑦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𝑜𝑓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𝑡h𝑒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𝑠𝑦𝑠𝑡𝑒𝑚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8016" y="1207008"/>
                <a:ext cx="11225784" cy="5086740"/>
              </a:xfrm>
              <a:blipFill>
                <a:blip r:embed="rId2"/>
                <a:stretch>
                  <a:fillRect l="-706" t="-959" r="-10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" y="0"/>
            <a:ext cx="11353800" cy="1006475"/>
          </a:xfrm>
        </p:spPr>
        <p:txBody>
          <a:bodyPr/>
          <a:lstStyle/>
          <a:p>
            <a:r>
              <a:rPr lang="en-GB" u="sng" dirty="0" smtClean="0"/>
              <a:t>CONSERVATION OF ENERGY PRINCIPLE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84682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2881"/>
            <a:ext cx="11353800" cy="1033272"/>
          </a:xfrm>
        </p:spPr>
        <p:txBody>
          <a:bodyPr/>
          <a:lstStyle/>
          <a:p>
            <a:pPr algn="ctr"/>
            <a:r>
              <a:rPr lang="en-GB" b="1" u="sng" dirty="0" smtClean="0"/>
              <a:t>SYSTEM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" y="1399032"/>
            <a:ext cx="11271504" cy="4777931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system</a:t>
            </a:r>
            <a:r>
              <a:rPr lang="en-GB" dirty="0"/>
              <a:t> is defined as a </a:t>
            </a:r>
            <a:r>
              <a:rPr lang="en-GB" i="1" dirty="0"/>
              <a:t>quantity of matter or a region in space chosen for study</a:t>
            </a:r>
            <a:r>
              <a:rPr lang="en-GB" dirty="0"/>
              <a:t>.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3011551" y="2446744"/>
            <a:ext cx="4587033" cy="3085374"/>
            <a:chOff x="3011551" y="2446744"/>
            <a:chExt cx="4587033" cy="3085374"/>
          </a:xfrm>
        </p:grpSpPr>
        <p:grpSp>
          <p:nvGrpSpPr>
            <p:cNvPr id="4" name="Group 2"/>
            <p:cNvGrpSpPr>
              <a:grpSpLocks/>
            </p:cNvGrpSpPr>
            <p:nvPr/>
          </p:nvGrpSpPr>
          <p:grpSpPr bwMode="auto">
            <a:xfrm>
              <a:off x="3011551" y="2446744"/>
              <a:ext cx="4587033" cy="3085374"/>
              <a:chOff x="3283" y="12605"/>
              <a:chExt cx="4666" cy="2761"/>
            </a:xfrm>
          </p:grpSpPr>
          <p:sp>
            <p:nvSpPr>
              <p:cNvPr id="5" name="Freeform 3" descr="5%"/>
              <p:cNvSpPr>
                <a:spLocks/>
              </p:cNvSpPr>
              <p:nvPr/>
            </p:nvSpPr>
            <p:spPr bwMode="auto">
              <a:xfrm>
                <a:off x="4440" y="13179"/>
                <a:ext cx="3210" cy="1762"/>
              </a:xfrm>
              <a:custGeom>
                <a:avLst/>
                <a:gdLst>
                  <a:gd name="T0" fmla="*/ 987 w 4217"/>
                  <a:gd name="T1" fmla="*/ 600 h 1912"/>
                  <a:gd name="T2" fmla="*/ 1542 w 4217"/>
                  <a:gd name="T3" fmla="*/ 420 h 1912"/>
                  <a:gd name="T4" fmla="*/ 2022 w 4217"/>
                  <a:gd name="T5" fmla="*/ 150 h 1912"/>
                  <a:gd name="T6" fmla="*/ 2772 w 4217"/>
                  <a:gd name="T7" fmla="*/ 15 h 1912"/>
                  <a:gd name="T8" fmla="*/ 3537 w 4217"/>
                  <a:gd name="T9" fmla="*/ 240 h 1912"/>
                  <a:gd name="T10" fmla="*/ 4092 w 4217"/>
                  <a:gd name="T11" fmla="*/ 855 h 1912"/>
                  <a:gd name="T12" fmla="*/ 4137 w 4217"/>
                  <a:gd name="T13" fmla="*/ 1470 h 1912"/>
                  <a:gd name="T14" fmla="*/ 3612 w 4217"/>
                  <a:gd name="T15" fmla="*/ 1875 h 1912"/>
                  <a:gd name="T16" fmla="*/ 2667 w 4217"/>
                  <a:gd name="T17" fmla="*/ 1695 h 1912"/>
                  <a:gd name="T18" fmla="*/ 2277 w 4217"/>
                  <a:gd name="T19" fmla="*/ 1545 h 1912"/>
                  <a:gd name="T20" fmla="*/ 1752 w 4217"/>
                  <a:gd name="T21" fmla="*/ 1500 h 1912"/>
                  <a:gd name="T22" fmla="*/ 777 w 4217"/>
                  <a:gd name="T23" fmla="*/ 1725 h 1912"/>
                  <a:gd name="T24" fmla="*/ 87 w 4217"/>
                  <a:gd name="T25" fmla="*/ 1320 h 1912"/>
                  <a:gd name="T26" fmla="*/ 252 w 4217"/>
                  <a:gd name="T27" fmla="*/ 780 h 1912"/>
                  <a:gd name="T28" fmla="*/ 987 w 4217"/>
                  <a:gd name="T29" fmla="*/ 600 h 19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217" h="1912">
                    <a:moveTo>
                      <a:pt x="987" y="600"/>
                    </a:moveTo>
                    <a:cubicBezTo>
                      <a:pt x="1202" y="540"/>
                      <a:pt x="1370" y="495"/>
                      <a:pt x="1542" y="420"/>
                    </a:cubicBezTo>
                    <a:cubicBezTo>
                      <a:pt x="1714" y="345"/>
                      <a:pt x="1817" y="217"/>
                      <a:pt x="2022" y="150"/>
                    </a:cubicBezTo>
                    <a:cubicBezTo>
                      <a:pt x="2227" y="83"/>
                      <a:pt x="2520" y="0"/>
                      <a:pt x="2772" y="15"/>
                    </a:cubicBezTo>
                    <a:cubicBezTo>
                      <a:pt x="3024" y="30"/>
                      <a:pt x="3317" y="100"/>
                      <a:pt x="3537" y="240"/>
                    </a:cubicBezTo>
                    <a:cubicBezTo>
                      <a:pt x="3757" y="380"/>
                      <a:pt x="3992" y="650"/>
                      <a:pt x="4092" y="855"/>
                    </a:cubicBezTo>
                    <a:cubicBezTo>
                      <a:pt x="4192" y="1060"/>
                      <a:pt x="4217" y="1300"/>
                      <a:pt x="4137" y="1470"/>
                    </a:cubicBezTo>
                    <a:cubicBezTo>
                      <a:pt x="4057" y="1640"/>
                      <a:pt x="3857" y="1838"/>
                      <a:pt x="3612" y="1875"/>
                    </a:cubicBezTo>
                    <a:cubicBezTo>
                      <a:pt x="3367" y="1912"/>
                      <a:pt x="2889" y="1750"/>
                      <a:pt x="2667" y="1695"/>
                    </a:cubicBezTo>
                    <a:cubicBezTo>
                      <a:pt x="2445" y="1640"/>
                      <a:pt x="2429" y="1577"/>
                      <a:pt x="2277" y="1545"/>
                    </a:cubicBezTo>
                    <a:cubicBezTo>
                      <a:pt x="2125" y="1513"/>
                      <a:pt x="2002" y="1470"/>
                      <a:pt x="1752" y="1500"/>
                    </a:cubicBezTo>
                    <a:cubicBezTo>
                      <a:pt x="1502" y="1530"/>
                      <a:pt x="1054" y="1755"/>
                      <a:pt x="777" y="1725"/>
                    </a:cubicBezTo>
                    <a:cubicBezTo>
                      <a:pt x="500" y="1695"/>
                      <a:pt x="174" y="1477"/>
                      <a:pt x="87" y="1320"/>
                    </a:cubicBezTo>
                    <a:cubicBezTo>
                      <a:pt x="0" y="1163"/>
                      <a:pt x="100" y="900"/>
                      <a:pt x="252" y="780"/>
                    </a:cubicBezTo>
                    <a:cubicBezTo>
                      <a:pt x="404" y="660"/>
                      <a:pt x="772" y="660"/>
                      <a:pt x="987" y="600"/>
                    </a:cubicBezTo>
                    <a:close/>
                  </a:path>
                </a:pathLst>
              </a:custGeom>
              <a:pattFill prst="pct5">
                <a:fgClr>
                  <a:srgbClr val="000000"/>
                </a:fgClr>
                <a:bgClr>
                  <a:srgbClr val="FFFFFF"/>
                </a:bgClr>
              </a:patt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6" name="Text Box 4"/>
              <p:cNvSpPr txBox="1">
                <a:spLocks noChangeArrowheads="1"/>
              </p:cNvSpPr>
              <p:nvPr/>
            </p:nvSpPr>
            <p:spPr bwMode="auto">
              <a:xfrm>
                <a:off x="5460" y="12605"/>
                <a:ext cx="2489" cy="4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ts val="8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altLang="en-US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</a:rPr>
                  <a:t>SURROUNDINGS</a:t>
                </a:r>
                <a:endParaRPr kumimoji="0" lang="en-US" altLang="en-US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  <p:sp>
            <p:nvSpPr>
              <p:cNvPr id="7" name="Text Box 5"/>
              <p:cNvSpPr txBox="1">
                <a:spLocks noChangeArrowheads="1"/>
              </p:cNvSpPr>
              <p:nvPr/>
            </p:nvSpPr>
            <p:spPr bwMode="auto">
              <a:xfrm>
                <a:off x="3283" y="14925"/>
                <a:ext cx="1469" cy="44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ts val="8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altLang="en-US" sz="16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alibri" panose="020F0502020204030204" pitchFamily="34" charset="0"/>
                  </a:rPr>
                  <a:t>BOUNDARY</a:t>
                </a:r>
                <a:endParaRPr kumimoji="0" lang="en-US" altLang="en-US" sz="16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</p:grpSp>
        <p:cxnSp>
          <p:nvCxnSpPr>
            <p:cNvPr id="9" name="Straight Arrow Connector 8"/>
            <p:cNvCxnSpPr/>
            <p:nvPr/>
          </p:nvCxnSpPr>
          <p:spPr>
            <a:xfrm flipV="1">
              <a:off x="3580482" y="4608577"/>
              <a:ext cx="753774" cy="47071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 Box 6"/>
            <p:cNvSpPr txBox="1">
              <a:spLocks noChangeArrowheads="1"/>
            </p:cNvSpPr>
            <p:nvPr/>
          </p:nvSpPr>
          <p:spPr bwMode="auto">
            <a:xfrm>
              <a:off x="5535231" y="3847567"/>
              <a:ext cx="1262176" cy="279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ts val="800"/>
                </a:spcAft>
                <a:buClrTx/>
                <a:buSzTx/>
                <a:buFontTx/>
                <a:buNone/>
                <a:tabLst/>
              </a:pPr>
              <a:r>
                <a:rPr kumimoji="0" lang="en-GB" altLang="en-US" sz="20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anose="020F0502020204030204" pitchFamily="34" charset="0"/>
                </a:rPr>
                <a:t>SYSTEM</a:t>
              </a:r>
              <a:endPara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7656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>
            <a:normAutofit/>
          </a:bodyPr>
          <a:lstStyle/>
          <a:p>
            <a:r>
              <a:rPr lang="en-GB" sz="4000" u="sng" dirty="0" smtClean="0"/>
              <a:t>It exist 2 type of systems in Thermodynamics</a:t>
            </a:r>
            <a:endParaRPr lang="en-GB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Closed system</a:t>
            </a:r>
            <a:r>
              <a:rPr lang="en-GB" dirty="0" smtClean="0"/>
              <a:t> also </a:t>
            </a:r>
            <a:r>
              <a:rPr lang="en-GB" dirty="0"/>
              <a:t>known as </a:t>
            </a:r>
            <a:r>
              <a:rPr lang="en-GB" b="1" dirty="0"/>
              <a:t>control </a:t>
            </a:r>
            <a:r>
              <a:rPr lang="en-GB" b="1" dirty="0" smtClean="0"/>
              <a:t>mass</a:t>
            </a:r>
          </a:p>
          <a:p>
            <a:endParaRPr lang="en-GB" dirty="0"/>
          </a:p>
          <a:p>
            <a:r>
              <a:rPr lang="en-GB" b="1" dirty="0" smtClean="0"/>
              <a:t>Open system</a:t>
            </a:r>
            <a:r>
              <a:rPr lang="en-GB" dirty="0" smtClean="0"/>
              <a:t> </a:t>
            </a:r>
            <a:r>
              <a:rPr lang="en-GB" dirty="0"/>
              <a:t>also known as </a:t>
            </a:r>
            <a:r>
              <a:rPr lang="en-GB" b="1" dirty="0" smtClean="0"/>
              <a:t>control </a:t>
            </a:r>
            <a:r>
              <a:rPr lang="en-GB" b="1" dirty="0"/>
              <a:t>volume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61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b="1" u="sng" dirty="0" smtClean="0"/>
              <a:t>CLOSED SYSTEMS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25563"/>
            <a:ext cx="11353800" cy="4851400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closed </a:t>
            </a:r>
            <a:r>
              <a:rPr lang="en-GB" b="1" dirty="0" smtClean="0"/>
              <a:t>system</a:t>
            </a:r>
            <a:r>
              <a:rPr lang="en-GB" dirty="0" smtClean="0"/>
              <a:t> </a:t>
            </a:r>
            <a:r>
              <a:rPr lang="en-GB" dirty="0"/>
              <a:t>consists of a fixed amount of mass, and no mass can cross its boundary.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2985" y="2871279"/>
            <a:ext cx="4760344" cy="256029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68151" y="3486660"/>
            <a:ext cx="6055744" cy="1047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330575" algn="just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Mass cannot cross the boundary of a closed system, but energy can!</a:t>
            </a:r>
          </a:p>
        </p:txBody>
      </p:sp>
    </p:spTree>
    <p:extLst>
      <p:ext uri="{BB962C8B-B14F-4D97-AF65-F5344CB8AC3E}">
        <p14:creationId xmlns:p14="http://schemas.microsoft.com/office/powerpoint/2010/main" val="78349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855" y="255617"/>
            <a:ext cx="11764993" cy="2177032"/>
          </a:xfrm>
        </p:spPr>
        <p:txBody>
          <a:bodyPr/>
          <a:lstStyle/>
          <a:p>
            <a:r>
              <a:rPr lang="en-GB" dirty="0"/>
              <a:t>Let's consider the following piston-cylinder device where we would like to find out what happens to the enclosed gas when it is heated: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40991"/>
          <a:stretch/>
        </p:blipFill>
        <p:spPr>
          <a:xfrm>
            <a:off x="1120291" y="1665720"/>
            <a:ext cx="3322313" cy="36891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71062" r="-1"/>
          <a:stretch/>
        </p:blipFill>
        <p:spPr>
          <a:xfrm>
            <a:off x="6003985" y="1605860"/>
            <a:ext cx="1682151" cy="380884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60589" y="5630959"/>
            <a:ext cx="11486792" cy="72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0385" marR="600710" algn="just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Since we are focusing our attention on the gas, it is our system and since no mass is crossing the boundary, it is a closed system.</a:t>
            </a:r>
          </a:p>
        </p:txBody>
      </p:sp>
    </p:spTree>
    <p:extLst>
      <p:ext uri="{BB962C8B-B14F-4D97-AF65-F5344CB8AC3E}">
        <p14:creationId xmlns:p14="http://schemas.microsoft.com/office/powerpoint/2010/main" val="226112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278294"/>
          </a:xfrm>
        </p:spPr>
        <p:txBody>
          <a:bodyPr/>
          <a:lstStyle/>
          <a:p>
            <a:pPr algn="ctr"/>
            <a:r>
              <a:rPr lang="en-GB" b="1" u="sng" dirty="0" smtClean="0"/>
              <a:t>OPEN SYSTEMS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3608"/>
            <a:ext cx="12192000" cy="1810139"/>
          </a:xfrm>
        </p:spPr>
        <p:txBody>
          <a:bodyPr>
            <a:normAutofit/>
          </a:bodyPr>
          <a:lstStyle/>
          <a:p>
            <a:r>
              <a:rPr lang="en-GB" dirty="0"/>
              <a:t>An </a:t>
            </a:r>
            <a:r>
              <a:rPr lang="en-GB" b="1" dirty="0"/>
              <a:t>open system</a:t>
            </a:r>
            <a:r>
              <a:rPr lang="en-GB" dirty="0"/>
              <a:t>, or a </a:t>
            </a:r>
            <a:r>
              <a:rPr lang="en-GB" b="1" dirty="0"/>
              <a:t>control volume</a:t>
            </a:r>
            <a:r>
              <a:rPr lang="en-GB" dirty="0" smtClean="0"/>
              <a:t>, </a:t>
            </a:r>
            <a:r>
              <a:rPr lang="en-GB" dirty="0"/>
              <a:t>is a properly selected region in space. It usually encloses a device that involves mass flow such as a compressor, turbine, or nozzle</a:t>
            </a:r>
            <a:r>
              <a:rPr lang="en-GB" dirty="0" smtClean="0"/>
              <a:t>. </a:t>
            </a:r>
            <a:r>
              <a:rPr lang="en-GB" b="1" dirty="0"/>
              <a:t>Both mass and energy can cross the boundary of a control volume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0" y="3561293"/>
            <a:ext cx="4062704" cy="2255254"/>
            <a:chOff x="1996" y="5238"/>
            <a:chExt cx="5783" cy="2622"/>
          </a:xfrm>
        </p:grpSpPr>
        <p:grpSp>
          <p:nvGrpSpPr>
            <p:cNvPr id="6" name="Group 13"/>
            <p:cNvGrpSpPr>
              <a:grpSpLocks/>
            </p:cNvGrpSpPr>
            <p:nvPr/>
          </p:nvGrpSpPr>
          <p:grpSpPr bwMode="auto">
            <a:xfrm>
              <a:off x="4080" y="6075"/>
              <a:ext cx="2730" cy="1785"/>
              <a:chOff x="4080" y="6390"/>
              <a:chExt cx="2730" cy="1785"/>
            </a:xfrm>
          </p:grpSpPr>
          <p:sp>
            <p:nvSpPr>
              <p:cNvPr id="15" name="AutoShape 19"/>
              <p:cNvSpPr>
                <a:spLocks noChangeShapeType="1"/>
              </p:cNvSpPr>
              <p:nvPr/>
            </p:nvSpPr>
            <p:spPr bwMode="auto">
              <a:xfrm>
                <a:off x="4095" y="6390"/>
                <a:ext cx="2715" cy="450"/>
              </a:xfrm>
              <a:prstGeom prst="straightConnector1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6" name="AutoShape 18"/>
              <p:cNvSpPr>
                <a:spLocks noChangeShapeType="1"/>
              </p:cNvSpPr>
              <p:nvPr/>
            </p:nvSpPr>
            <p:spPr bwMode="auto">
              <a:xfrm flipV="1">
                <a:off x="4080" y="7725"/>
                <a:ext cx="2715" cy="450"/>
              </a:xfrm>
              <a:prstGeom prst="straightConnector1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7" name="AutoShape 17"/>
              <p:cNvSpPr>
                <a:spLocks noChangeShapeType="1"/>
              </p:cNvSpPr>
              <p:nvPr/>
            </p:nvSpPr>
            <p:spPr bwMode="auto">
              <a:xfrm>
                <a:off x="4140" y="6480"/>
                <a:ext cx="2610" cy="435"/>
              </a:xfrm>
              <a:prstGeom prst="straightConnector1">
                <a:avLst/>
              </a:prstGeom>
              <a:noFill/>
              <a:ln w="9525">
                <a:solidFill>
                  <a:srgbClr val="548DD4"/>
                </a:solidFill>
                <a:prstDash val="lgDash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8" name="AutoShape 16"/>
              <p:cNvSpPr>
                <a:spLocks noChangeShapeType="1"/>
              </p:cNvSpPr>
              <p:nvPr/>
            </p:nvSpPr>
            <p:spPr bwMode="auto">
              <a:xfrm flipV="1">
                <a:off x="4125" y="7635"/>
                <a:ext cx="2610" cy="435"/>
              </a:xfrm>
              <a:prstGeom prst="straightConnector1">
                <a:avLst/>
              </a:prstGeom>
              <a:noFill/>
              <a:ln w="9525">
                <a:solidFill>
                  <a:srgbClr val="548DD4"/>
                </a:solidFill>
                <a:prstDash val="lgDash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9" name="AutoShape 15"/>
              <p:cNvSpPr>
                <a:spLocks noChangeShapeType="1"/>
              </p:cNvSpPr>
              <p:nvPr/>
            </p:nvSpPr>
            <p:spPr bwMode="auto">
              <a:xfrm>
                <a:off x="4110" y="6495"/>
                <a:ext cx="0" cy="1575"/>
              </a:xfrm>
              <a:prstGeom prst="straightConnector1">
                <a:avLst/>
              </a:prstGeom>
              <a:noFill/>
              <a:ln w="9525">
                <a:solidFill>
                  <a:srgbClr val="C00000"/>
                </a:solidFill>
                <a:prstDash val="lgDash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" name="AutoShape 14"/>
              <p:cNvSpPr>
                <a:spLocks noChangeShapeType="1"/>
              </p:cNvSpPr>
              <p:nvPr/>
            </p:nvSpPr>
            <p:spPr bwMode="auto">
              <a:xfrm>
                <a:off x="6750" y="6945"/>
                <a:ext cx="0" cy="680"/>
              </a:xfrm>
              <a:prstGeom prst="straightConnector1">
                <a:avLst/>
              </a:prstGeom>
              <a:noFill/>
              <a:ln w="9525">
                <a:solidFill>
                  <a:srgbClr val="C00000"/>
                </a:solidFill>
                <a:prstDash val="lgDash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7" name="AutoShape 12"/>
            <p:cNvSpPr>
              <a:spLocks noChangeShapeType="1"/>
            </p:cNvSpPr>
            <p:nvPr/>
          </p:nvSpPr>
          <p:spPr bwMode="auto">
            <a:xfrm>
              <a:off x="3525" y="6945"/>
              <a:ext cx="850" cy="0"/>
            </a:xfrm>
            <a:prstGeom prst="straightConnector1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AutoShape 11"/>
            <p:cNvSpPr>
              <a:spLocks noChangeShapeType="1"/>
            </p:cNvSpPr>
            <p:nvPr/>
          </p:nvSpPr>
          <p:spPr bwMode="auto">
            <a:xfrm>
              <a:off x="6570" y="6960"/>
              <a:ext cx="567" cy="0"/>
            </a:xfrm>
            <a:prstGeom prst="straightConnector1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" name="Text Box 10"/>
            <p:cNvSpPr txBox="1">
              <a:spLocks noChangeArrowheads="1"/>
            </p:cNvSpPr>
            <p:nvPr/>
          </p:nvSpPr>
          <p:spPr bwMode="auto">
            <a:xfrm>
              <a:off x="2896" y="6708"/>
              <a:ext cx="803" cy="6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flow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" name="Text Box 9"/>
            <p:cNvSpPr txBox="1">
              <a:spLocks noChangeArrowheads="1"/>
            </p:cNvSpPr>
            <p:nvPr/>
          </p:nvSpPr>
          <p:spPr bwMode="auto">
            <a:xfrm>
              <a:off x="4471" y="6603"/>
              <a:ext cx="1823" cy="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Control Volume</a:t>
              </a:r>
              <a:endParaRPr kumimoji="0" lang="en-US" altLang="en-US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(nozzle)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" name="AutoShape 8"/>
            <p:cNvSpPr>
              <a:spLocks noChangeShapeType="1"/>
            </p:cNvSpPr>
            <p:nvPr/>
          </p:nvSpPr>
          <p:spPr bwMode="auto">
            <a:xfrm>
              <a:off x="3405" y="6120"/>
              <a:ext cx="690" cy="450"/>
            </a:xfrm>
            <a:prstGeom prst="straightConnector1">
              <a:avLst/>
            </a:prstGeom>
            <a:noFill/>
            <a:ln w="9525">
              <a:solidFill>
                <a:srgbClr val="C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Text Box 7"/>
            <p:cNvSpPr txBox="1">
              <a:spLocks noChangeArrowheads="1"/>
            </p:cNvSpPr>
            <p:nvPr/>
          </p:nvSpPr>
          <p:spPr bwMode="auto">
            <a:xfrm>
              <a:off x="1996" y="5583"/>
              <a:ext cx="1928" cy="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 smtClean="0">
                  <a:ln>
                    <a:noFill/>
                  </a:ln>
                  <a:solidFill>
                    <a:srgbClr val="C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Imaginary</a:t>
              </a:r>
              <a:endParaRPr kumimoji="0" lang="en-US" altLang="en-US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 smtClean="0">
                  <a:ln>
                    <a:noFill/>
                  </a:ln>
                  <a:solidFill>
                    <a:srgbClr val="C0000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boundary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" name="AutoShape 6"/>
            <p:cNvSpPr>
              <a:spLocks noChangeShapeType="1"/>
            </p:cNvSpPr>
            <p:nvPr/>
          </p:nvSpPr>
          <p:spPr bwMode="auto">
            <a:xfrm flipH="1">
              <a:off x="6150" y="5850"/>
              <a:ext cx="585" cy="660"/>
            </a:xfrm>
            <a:prstGeom prst="straightConnector1">
              <a:avLst/>
            </a:prstGeom>
            <a:noFill/>
            <a:ln w="9525">
              <a:solidFill>
                <a:srgbClr val="548DD4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Text Box 5"/>
            <p:cNvSpPr txBox="1">
              <a:spLocks noChangeArrowheads="1"/>
            </p:cNvSpPr>
            <p:nvPr/>
          </p:nvSpPr>
          <p:spPr bwMode="auto">
            <a:xfrm>
              <a:off x="5851" y="5238"/>
              <a:ext cx="1928" cy="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 smtClean="0">
                  <a:ln>
                    <a:noFill/>
                  </a:ln>
                  <a:solidFill>
                    <a:srgbClr val="548DD4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real</a:t>
              </a:r>
              <a:endParaRPr kumimoji="0" lang="en-US" altLang="en-US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 smtClean="0">
                  <a:ln>
                    <a:noFill/>
                  </a:ln>
                  <a:solidFill>
                    <a:srgbClr val="548DD4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boundary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grpSp>
        <p:nvGrpSpPr>
          <p:cNvPr id="21" name="Group 1"/>
          <p:cNvGrpSpPr>
            <a:grpSpLocks/>
          </p:cNvGrpSpPr>
          <p:nvPr/>
        </p:nvGrpSpPr>
        <p:grpSpPr bwMode="auto">
          <a:xfrm>
            <a:off x="4310618" y="4149312"/>
            <a:ext cx="1935624" cy="307408"/>
            <a:chOff x="7800" y="6678"/>
            <a:chExt cx="2754" cy="358"/>
          </a:xfrm>
        </p:grpSpPr>
        <p:sp>
          <p:nvSpPr>
            <p:cNvPr id="22" name="Text Box 3"/>
            <p:cNvSpPr txBox="1">
              <a:spLocks noChangeArrowheads="1"/>
            </p:cNvSpPr>
            <p:nvPr/>
          </p:nvSpPr>
          <p:spPr bwMode="auto">
            <a:xfrm>
              <a:off x="8461" y="6678"/>
              <a:ext cx="2093" cy="3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kumimoji="0" lang="en-US" altLang="en-US" sz="14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Control Surface</a:t>
              </a:r>
              <a:endParaRPr kumimoji="0" lang="en-US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3" name="AutoShape 2"/>
            <p:cNvSpPr>
              <a:spLocks noChangeShapeType="1"/>
            </p:cNvSpPr>
            <p:nvPr/>
          </p:nvSpPr>
          <p:spPr bwMode="auto">
            <a:xfrm>
              <a:off x="7800" y="6900"/>
              <a:ext cx="780" cy="0"/>
            </a:xfrm>
            <a:prstGeom prst="straightConnector1">
              <a:avLst/>
            </a:prstGeom>
            <a:noFill/>
            <a:ln w="12700">
              <a:solidFill>
                <a:srgbClr val="000000"/>
              </a:solidFill>
              <a:prstDash val="lg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24" name="Rectangle 20"/>
          <p:cNvSpPr>
            <a:spLocks noChangeArrowheads="1"/>
          </p:cNvSpPr>
          <p:nvPr/>
        </p:nvSpPr>
        <p:spPr bwMode="auto">
          <a:xfrm>
            <a:off x="102636" y="2785307"/>
            <a:ext cx="1348965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 of open systems: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5" name="Rectangle 26"/>
          <p:cNvSpPr>
            <a:spLocks noChangeArrowheads="1"/>
          </p:cNvSpPr>
          <p:nvPr/>
        </p:nvSpPr>
        <p:spPr bwMode="auto">
          <a:xfrm>
            <a:off x="811762" y="3312367"/>
            <a:ext cx="13489651" cy="619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5462" y="2608286"/>
            <a:ext cx="5733193" cy="409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7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94116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/>
              <a:t>PROPERTIES OF A SYSTEM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5829"/>
            <a:ext cx="11092543" cy="4351338"/>
          </a:xfrm>
        </p:spPr>
        <p:txBody>
          <a:bodyPr>
            <a:normAutofit/>
          </a:bodyPr>
          <a:lstStyle/>
          <a:p>
            <a:r>
              <a:rPr lang="en-GB" dirty="0"/>
              <a:t>Any characteristic of a system is called a </a:t>
            </a:r>
            <a:r>
              <a:rPr lang="en-GB" b="1" dirty="0"/>
              <a:t>property</a:t>
            </a:r>
            <a:r>
              <a:rPr lang="en-GB" dirty="0"/>
              <a:t>. Some familiar properties are:</a:t>
            </a:r>
          </a:p>
          <a:p>
            <a:pPr marL="1520825" lvl="0" indent="0">
              <a:buNone/>
            </a:pPr>
            <a:r>
              <a:rPr lang="en-GB" dirty="0"/>
              <a:t>Pressure P   (in N/m</a:t>
            </a:r>
            <a:r>
              <a:rPr lang="en-GB" baseline="30000" dirty="0"/>
              <a:t>2</a:t>
            </a:r>
            <a:r>
              <a:rPr lang="en-GB" dirty="0"/>
              <a:t> </a:t>
            </a:r>
            <a:r>
              <a:rPr lang="en-GB" dirty="0">
                <a:sym typeface="Symbol" panose="05050102010706020507" pitchFamily="18" charset="2"/>
              </a:rPr>
              <a:t></a:t>
            </a:r>
            <a:r>
              <a:rPr lang="en-GB" dirty="0"/>
              <a:t> Pa)</a:t>
            </a:r>
          </a:p>
          <a:p>
            <a:pPr marL="1520825" lvl="0" indent="0">
              <a:buNone/>
            </a:pPr>
            <a:r>
              <a:rPr lang="en-GB" dirty="0"/>
              <a:t>T</a:t>
            </a:r>
            <a:r>
              <a:rPr lang="en-GB" dirty="0" smtClean="0"/>
              <a:t>emperature </a:t>
            </a:r>
            <a:r>
              <a:rPr lang="en-GB" dirty="0"/>
              <a:t>T  (in °C or K)</a:t>
            </a:r>
          </a:p>
          <a:p>
            <a:pPr marL="1520825" lvl="0" indent="0">
              <a:buNone/>
            </a:pPr>
            <a:r>
              <a:rPr lang="en-GB" dirty="0"/>
              <a:t>Volume V  (in m</a:t>
            </a:r>
            <a:r>
              <a:rPr lang="en-GB" baseline="30000" dirty="0"/>
              <a:t>3</a:t>
            </a:r>
            <a:r>
              <a:rPr lang="en-GB" dirty="0"/>
              <a:t>)</a:t>
            </a:r>
          </a:p>
          <a:p>
            <a:pPr marL="1520825" lvl="0" indent="0">
              <a:buNone/>
            </a:pPr>
            <a:r>
              <a:rPr lang="en-GB" dirty="0"/>
              <a:t>Mass m  (in kg</a:t>
            </a:r>
            <a:r>
              <a:rPr lang="en-GB" dirty="0" smtClean="0"/>
              <a:t>)</a:t>
            </a:r>
          </a:p>
          <a:p>
            <a:pPr marL="1520825" indent="0">
              <a:buNone/>
            </a:pPr>
            <a:r>
              <a:rPr lang="en-GB" dirty="0"/>
              <a:t>Density </a:t>
            </a:r>
            <a:r>
              <a:rPr lang="en-GB" dirty="0">
                <a:sym typeface="Symbol" panose="05050102010706020507" pitchFamily="18" charset="2"/>
              </a:rPr>
              <a:t></a:t>
            </a:r>
            <a:r>
              <a:rPr lang="en-GB" dirty="0"/>
              <a:t>  (in kg/m</a:t>
            </a:r>
            <a:r>
              <a:rPr lang="en-GB" baseline="30000" dirty="0"/>
              <a:t>3</a:t>
            </a:r>
            <a:r>
              <a:rPr lang="en-GB" dirty="0" smtClean="0"/>
              <a:t>)</a:t>
            </a:r>
          </a:p>
          <a:p>
            <a:pPr marL="1520825" indent="0">
              <a:buNone/>
            </a:pPr>
            <a:r>
              <a:rPr lang="en-GB" dirty="0" err="1" smtClean="0"/>
              <a:t>etc</a:t>
            </a: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45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645"/>
            <a:ext cx="12192000" cy="1616043"/>
          </a:xfrm>
        </p:spPr>
        <p:txBody>
          <a:bodyPr>
            <a:normAutofit fontScale="90000"/>
          </a:bodyPr>
          <a:lstStyle/>
          <a:p>
            <a:r>
              <a:rPr lang="en-GB" dirty="0"/>
              <a:t>Properties are considered to be either </a:t>
            </a:r>
            <a:r>
              <a:rPr lang="en-GB" b="1" i="1" dirty="0"/>
              <a:t>intensive</a:t>
            </a:r>
            <a:r>
              <a:rPr lang="en-GB" dirty="0"/>
              <a:t> or </a:t>
            </a:r>
            <a:r>
              <a:rPr lang="en-GB" b="1" i="1" dirty="0"/>
              <a:t>extensive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08921"/>
            <a:ext cx="12073812" cy="4768041"/>
          </a:xfrm>
        </p:spPr>
        <p:txBody>
          <a:bodyPr/>
          <a:lstStyle/>
          <a:p>
            <a:r>
              <a:rPr lang="en-GB" b="1" dirty="0"/>
              <a:t>Intensive properties</a:t>
            </a:r>
            <a:r>
              <a:rPr lang="en-GB" dirty="0"/>
              <a:t> are those that are independent of the mass of a system, such as temperature, pressure, and density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Extensive properties</a:t>
            </a:r>
            <a:r>
              <a:rPr lang="en-GB" dirty="0"/>
              <a:t> are those whose values depend on the size −or extent− of the system. Total mass and total volume are some examples of extensive properties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" name="Rectangle 15"/>
          <p:cNvSpPr>
            <a:spLocks noChangeArrowheads="1"/>
          </p:cNvSpPr>
          <p:nvPr/>
        </p:nvSpPr>
        <p:spPr bwMode="auto">
          <a:xfrm>
            <a:off x="0" y="4572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52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387" y="351388"/>
            <a:ext cx="11795449" cy="4351338"/>
          </a:xfrm>
        </p:spPr>
        <p:txBody>
          <a:bodyPr/>
          <a:lstStyle/>
          <a:p>
            <a:r>
              <a:rPr lang="en-GB" dirty="0" smtClean="0"/>
              <a:t>Easy </a:t>
            </a:r>
            <a:r>
              <a:rPr lang="en-GB" dirty="0"/>
              <a:t>way to determine whether a property is intensive or </a:t>
            </a:r>
            <a:r>
              <a:rPr lang="en-GB" dirty="0" smtClean="0"/>
              <a:t>extensive: </a:t>
            </a:r>
          </a:p>
          <a:p>
            <a:pPr marL="539750">
              <a:buFont typeface="Wingdings" panose="05000000000000000000" pitchFamily="2" charset="2"/>
              <a:buChar char="ü"/>
            </a:pPr>
            <a:r>
              <a:rPr lang="en-GB" dirty="0" smtClean="0"/>
              <a:t>Divide </a:t>
            </a:r>
            <a:r>
              <a:rPr lang="en-GB" dirty="0"/>
              <a:t>the system into two equal parts with an imaginary partition. </a:t>
            </a:r>
            <a:endParaRPr lang="en-GB" dirty="0" smtClean="0"/>
          </a:p>
          <a:p>
            <a:pPr marL="539750">
              <a:buFont typeface="Wingdings" panose="05000000000000000000" pitchFamily="2" charset="2"/>
              <a:buChar char="ü"/>
            </a:pPr>
            <a:r>
              <a:rPr lang="en-GB" dirty="0" smtClean="0"/>
              <a:t>Each </a:t>
            </a:r>
            <a:r>
              <a:rPr lang="en-GB" dirty="0"/>
              <a:t>part will have the same value of intensive properties as the original system, but half the value of extensive properties.</a:t>
            </a:r>
          </a:p>
          <a:p>
            <a:endParaRPr lang="en-GB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8637" y="2286001"/>
            <a:ext cx="7080681" cy="3307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45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/>
          <a:lstStyle/>
          <a:p>
            <a:pPr algn="ctr"/>
            <a:r>
              <a:rPr lang="en-GB" b="1" u="sng" dirty="0" smtClean="0"/>
              <a:t>SPECIFIC </a:t>
            </a:r>
            <a:r>
              <a:rPr lang="en-GB" b="1" u="sng" dirty="0" smtClean="0"/>
              <a:t>PROPERTIES</a:t>
            </a:r>
            <a:endParaRPr lang="en-GB" b="1" u="sng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39959" y="1825625"/>
                <a:ext cx="11812555" cy="4351338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Extensive properties per unit mass are called </a:t>
                </a:r>
                <a:r>
                  <a:rPr lang="en-GB" b="1" u="sng" dirty="0">
                    <a:solidFill>
                      <a:srgbClr val="FF0000"/>
                    </a:solidFill>
                  </a:rPr>
                  <a:t>specific properties</a:t>
                </a:r>
                <a:r>
                  <a:rPr lang="en-GB" dirty="0"/>
                  <a:t>. </a:t>
                </a:r>
                <a:r>
                  <a:rPr lang="en-GB" dirty="0" smtClean="0"/>
                  <a:t>Specific properties are denoted by small letters. </a:t>
                </a:r>
              </a:p>
              <a:p>
                <a:r>
                  <a:rPr lang="en-GB" dirty="0" smtClean="0"/>
                  <a:t>Some </a:t>
                </a:r>
                <a:r>
                  <a:rPr lang="en-GB" dirty="0"/>
                  <a:t>examples of specific properties are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1258888" lvl="0" indent="0">
                  <a:buNone/>
                </a:pPr>
                <a:r>
                  <a:rPr lang="en-GB" dirty="0"/>
                  <a:t>Specific volume v:	v = V / </a:t>
                </a:r>
                <a:r>
                  <a:rPr lang="en-GB" dirty="0" smtClean="0"/>
                  <a:t>m               in m</a:t>
                </a:r>
                <a:r>
                  <a:rPr lang="en-GB" baseline="30000" dirty="0" smtClean="0"/>
                  <a:t>3</a:t>
                </a:r>
                <a:r>
                  <a:rPr lang="en-GB" dirty="0" smtClean="0"/>
                  <a:t>/kg</a:t>
                </a:r>
              </a:p>
              <a:p>
                <a:pPr marL="1258888" lvl="0" indent="0">
                  <a:buNone/>
                </a:pPr>
                <a:endParaRPr lang="en-GB" dirty="0"/>
              </a:p>
              <a:p>
                <a:pPr marL="1258888" lvl="0" indent="0">
                  <a:buNone/>
                </a:pPr>
                <a:r>
                  <a:rPr lang="en-GB" dirty="0"/>
                  <a:t>Specific </a:t>
                </a:r>
                <a:r>
                  <a:rPr lang="en-GB" dirty="0" smtClean="0"/>
                  <a:t>work w:</a:t>
                </a:r>
                <a:r>
                  <a:rPr lang="en-GB" dirty="0"/>
                  <a:t>	</a:t>
                </a:r>
                <a:r>
                  <a:rPr lang="en-GB" dirty="0" smtClean="0"/>
                  <a:t>           w </a:t>
                </a:r>
                <a:r>
                  <a:rPr lang="en-GB" dirty="0"/>
                  <a:t>= </a:t>
                </a:r>
                <a:r>
                  <a:rPr lang="en-GB" dirty="0" smtClean="0"/>
                  <a:t>W </a:t>
                </a:r>
                <a:r>
                  <a:rPr lang="en-GB" dirty="0"/>
                  <a:t>/ m   </a:t>
                </a:r>
                <a:r>
                  <a:rPr lang="en-GB" dirty="0" smtClean="0"/>
                  <a:t>          in J/kg </a:t>
                </a:r>
              </a:p>
              <a:p>
                <a:pPr marL="1258888" lvl="0" indent="0">
                  <a:buNone/>
                </a:pPr>
                <a:endParaRPr lang="en-GB" dirty="0"/>
              </a:p>
              <a:p>
                <a:pPr marL="1258888" indent="0">
                  <a:buNone/>
                </a:pPr>
                <a:r>
                  <a:rPr lang="en-GB" dirty="0"/>
                  <a:t>Specific </a:t>
                </a:r>
                <a:r>
                  <a:rPr lang="en-GB" dirty="0" smtClean="0"/>
                  <a:t>power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b="0" i="0" dirty="0" smtClean="0">
                            <a:latin typeface="Cambria Math" panose="02040503050406030204" pitchFamily="18" charset="0"/>
                          </a:rPr>
                          <m:t>w</m:t>
                        </m:r>
                      </m:e>
                    </m:acc>
                  </m:oMath>
                </a14:m>
                <a:r>
                  <a:rPr lang="en-GB" dirty="0" smtClean="0"/>
                  <a:t>:        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i="0" dirty="0">
                            <a:latin typeface="Cambria Math" panose="02040503050406030204" pitchFamily="18" charset="0"/>
                          </a:rPr>
                          <m:t>w</m:t>
                        </m:r>
                      </m:e>
                    </m:acc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acc>
                      <m:accPr>
                        <m:chr m:val="̇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i="0" dirty="0">
                            <a:latin typeface="Cambria Math" panose="02040503050406030204" pitchFamily="18" charset="0"/>
                          </a:rPr>
                          <m:t>W</m:t>
                        </m:r>
                      </m:e>
                    </m:acc>
                    <m:r>
                      <a:rPr lang="en-GB" i="1" dirty="0" smtClean="0">
                        <a:latin typeface="Cambria Math" panose="02040503050406030204" pitchFamily="18" charset="0"/>
                      </a:rPr>
                      <m:t> /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𝑚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  </m:t>
                    </m:r>
                  </m:oMath>
                </a14:m>
                <a:r>
                  <a:rPr lang="en-GB" dirty="0" smtClean="0"/>
                  <a:t>      in W/kg or J/</a:t>
                </a:r>
                <a:r>
                  <a:rPr lang="en-GB" dirty="0" err="1" smtClean="0"/>
                  <a:t>kg.s</a:t>
                </a:r>
                <a:endParaRPr lang="en-GB" dirty="0"/>
              </a:p>
              <a:p>
                <a:pPr marL="1258888" lv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39959" y="1825625"/>
                <a:ext cx="11812555" cy="4351338"/>
              </a:xfrm>
              <a:blipFill>
                <a:blip r:embed="rId2"/>
                <a:stretch>
                  <a:fillRect l="-929" t="-30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939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"/>
            <a:ext cx="12192000" cy="1446244"/>
          </a:xfrm>
        </p:spPr>
        <p:txBody>
          <a:bodyPr/>
          <a:lstStyle/>
          <a:p>
            <a:pPr algn="ctr"/>
            <a:r>
              <a:rPr lang="en-GB" b="1" dirty="0"/>
              <a:t>THE ZEROTH LAW OF THERMODYNAMICS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13" y="839756"/>
            <a:ext cx="12017829" cy="533720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u="sng" dirty="0"/>
              <a:t>zeroth law of thermodynamics</a:t>
            </a:r>
            <a:r>
              <a:rPr lang="en-GB" dirty="0"/>
              <a:t> states that if two bodies are in thermal equilibrium with a third body, they are also in thermal equilibrium with each other.</a:t>
            </a:r>
          </a:p>
          <a:p>
            <a:r>
              <a:rPr lang="en-GB" dirty="0"/>
              <a:t>This obvious fact cannot be concluded from the other laws of thermodynamics, and it serves as a basis for the validity of temperature measurement. </a:t>
            </a:r>
            <a:endParaRPr lang="en-GB" dirty="0" smtClean="0"/>
          </a:p>
          <a:p>
            <a:r>
              <a:rPr lang="en-GB" dirty="0" smtClean="0"/>
              <a:t>By </a:t>
            </a:r>
            <a:r>
              <a:rPr lang="en-GB" dirty="0"/>
              <a:t>replacing the third body by a thermometer, the zeroth law can be restated as:</a:t>
            </a:r>
          </a:p>
          <a:p>
            <a:pPr marL="625475" indent="0">
              <a:buNone/>
            </a:pPr>
            <a:r>
              <a:rPr lang="en-GB" i="1" dirty="0"/>
              <a:t>Two bodies are in thermal equilibrium if both have the same temperature reading even if they are not in contact.</a:t>
            </a:r>
            <a:endParaRPr lang="en-GB" dirty="0"/>
          </a:p>
          <a:p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2088979" y="4227659"/>
            <a:ext cx="6671437" cy="2276570"/>
            <a:chOff x="2088979" y="4227659"/>
            <a:chExt cx="6671437" cy="227657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/>
            <a:srcRect l="13662" b="36097"/>
            <a:stretch/>
          </p:blipFill>
          <p:spPr>
            <a:xfrm>
              <a:off x="3388038" y="4227659"/>
              <a:ext cx="5372378" cy="1949305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4963887" y="6134897"/>
              <a:ext cx="9662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mercury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2088979" y="4832979"/>
              <a:ext cx="1453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thermometer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04546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097" y="1013254"/>
            <a:ext cx="10657703" cy="5163709"/>
          </a:xfrm>
        </p:spPr>
        <p:txBody>
          <a:bodyPr/>
          <a:lstStyle/>
          <a:p>
            <a:pPr algn="just"/>
            <a:r>
              <a:rPr lang="en-GB" dirty="0" smtClean="0"/>
              <a:t>The </a:t>
            </a:r>
            <a:r>
              <a:rPr lang="en-GB" dirty="0"/>
              <a:t>zeroth law was first formulated and labelled by R.H. Fowler in 1931 (Sir Ralph Howard Fowler [1889-1944] was a British physicist and astronomer). </a:t>
            </a:r>
            <a:endParaRPr lang="en-GB" dirty="0" smtClean="0"/>
          </a:p>
          <a:p>
            <a:pPr algn="just"/>
            <a:r>
              <a:rPr lang="en-GB" dirty="0" smtClean="0"/>
              <a:t>Its </a:t>
            </a:r>
            <a:r>
              <a:rPr lang="en-GB" dirty="0"/>
              <a:t>value as a fundamental principle was recognised more than half a century after the formulation of the first and second laws of thermodynamics. </a:t>
            </a:r>
            <a:endParaRPr lang="en-GB" dirty="0" smtClean="0"/>
          </a:p>
          <a:p>
            <a:pPr algn="just"/>
            <a:r>
              <a:rPr lang="en-GB" dirty="0" smtClean="0"/>
              <a:t>It </a:t>
            </a:r>
            <a:r>
              <a:rPr lang="en-GB" dirty="0"/>
              <a:t>was named the zeroth law since it should have preceded the first and second laws of thermodynamics.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90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712</Words>
  <Application>Microsoft Office PowerPoint</Application>
  <PresentationFormat>Widescreen</PresentationFormat>
  <Paragraphs>93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Calibri Light</vt:lpstr>
      <vt:lpstr>Cambria Math</vt:lpstr>
      <vt:lpstr>Symbol</vt:lpstr>
      <vt:lpstr>Times New Roman</vt:lpstr>
      <vt:lpstr>Wingdings</vt:lpstr>
      <vt:lpstr>Office Theme</vt:lpstr>
      <vt:lpstr>THERMODYNAMICS</vt:lpstr>
      <vt:lpstr>DEFINITION</vt:lpstr>
      <vt:lpstr>WORK and POWER</vt:lpstr>
      <vt:lpstr>CONSERVATION OF ENERGY PRINCIPLE</vt:lpstr>
      <vt:lpstr>SYSTEM</vt:lpstr>
      <vt:lpstr>It exist 2 type of systems in Thermodynamics</vt:lpstr>
      <vt:lpstr>CLOSED SYSTEMS</vt:lpstr>
      <vt:lpstr>PowerPoint Presentation</vt:lpstr>
      <vt:lpstr>OPEN SYSTEMS</vt:lpstr>
      <vt:lpstr>PROPERTIES OF A SYSTEM </vt:lpstr>
      <vt:lpstr>Properties are considered to be either intensive or extensive. </vt:lpstr>
      <vt:lpstr>PowerPoint Presentation</vt:lpstr>
      <vt:lpstr>SPECIFIC PROPERTIES</vt:lpstr>
      <vt:lpstr>THE ZEROTH LAW OF THERMODYNAMICS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THERMODYNAMICS</dc:title>
  <dc:creator>Arnaud Marotin</dc:creator>
  <cp:lastModifiedBy>Arnaud Marotin</cp:lastModifiedBy>
  <cp:revision>22</cp:revision>
  <dcterms:created xsi:type="dcterms:W3CDTF">2019-01-24T10:27:10Z</dcterms:created>
  <dcterms:modified xsi:type="dcterms:W3CDTF">2020-01-26T21:52:33Z</dcterms:modified>
</cp:coreProperties>
</file>