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9" r:id="rId3"/>
    <p:sldId id="271" r:id="rId4"/>
    <p:sldId id="272" r:id="rId5"/>
    <p:sldId id="270" r:id="rId6"/>
    <p:sldId id="262" r:id="rId7"/>
    <p:sldId id="264" r:id="rId8"/>
    <p:sldId id="273" r:id="rId9"/>
    <p:sldId id="257" r:id="rId10"/>
    <p:sldId id="258" r:id="rId11"/>
    <p:sldId id="259" r:id="rId12"/>
    <p:sldId id="260" r:id="rId13"/>
    <p:sldId id="265" r:id="rId14"/>
    <p:sldId id="266" r:id="rId15"/>
    <p:sldId id="274" r:id="rId16"/>
    <p:sldId id="275" r:id="rId17"/>
    <p:sldId id="267" r:id="rId18"/>
    <p:sldId id="26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2" autoAdjust="0"/>
    <p:restoredTop sz="94660"/>
  </p:normalViewPr>
  <p:slideViewPr>
    <p:cSldViewPr snapToGrid="0">
      <p:cViewPr varScale="1">
        <p:scale>
          <a:sx n="116" d="100"/>
          <a:sy n="116" d="100"/>
        </p:scale>
        <p:origin x="10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229F991-8562-491D-A08A-01A7550516DF}" type="datetimeFigureOut">
              <a:rPr lang="en-GB" smtClean="0"/>
              <a:t>07/11/2017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14AD5-F1D9-4FF6-AFAB-3465F886FE35}" type="slidenum">
              <a:rPr lang="en-GB" smtClean="0"/>
              <a:t>‹#›</a:t>
            </a:fld>
            <a:endParaRPr lang="en-GB"/>
          </a:p>
        </p:txBody>
      </p:sp>
    </p:spTree>
    <p:extLst>
      <p:ext uri="{BB962C8B-B14F-4D97-AF65-F5344CB8AC3E}">
        <p14:creationId xmlns:p14="http://schemas.microsoft.com/office/powerpoint/2010/main" val="1688939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229F991-8562-491D-A08A-01A7550516DF}" type="datetimeFigureOut">
              <a:rPr lang="en-GB" smtClean="0"/>
              <a:t>07/11/2017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14AD5-F1D9-4FF6-AFAB-3465F886FE35}" type="slidenum">
              <a:rPr lang="en-GB" smtClean="0"/>
              <a:t>‹#›</a:t>
            </a:fld>
            <a:endParaRPr lang="en-GB"/>
          </a:p>
        </p:txBody>
      </p:sp>
    </p:spTree>
    <p:extLst>
      <p:ext uri="{BB962C8B-B14F-4D97-AF65-F5344CB8AC3E}">
        <p14:creationId xmlns:p14="http://schemas.microsoft.com/office/powerpoint/2010/main" val="3310528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229F991-8562-491D-A08A-01A7550516DF}" type="datetimeFigureOut">
              <a:rPr lang="en-GB" smtClean="0"/>
              <a:t>07/11/2017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14AD5-F1D9-4FF6-AFAB-3465F886FE35}" type="slidenum">
              <a:rPr lang="en-GB" smtClean="0"/>
              <a:t>‹#›</a:t>
            </a:fld>
            <a:endParaRPr lang="en-GB"/>
          </a:p>
        </p:txBody>
      </p:sp>
    </p:spTree>
    <p:extLst>
      <p:ext uri="{BB962C8B-B14F-4D97-AF65-F5344CB8AC3E}">
        <p14:creationId xmlns:p14="http://schemas.microsoft.com/office/powerpoint/2010/main" val="42401962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229F991-8562-491D-A08A-01A7550516DF}" type="datetimeFigureOut">
              <a:rPr lang="en-GB" smtClean="0"/>
              <a:t>07/11/2017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114AD5-F1D9-4FF6-AFAB-3465F886FE35}" type="slidenum">
              <a:rPr lang="en-GB" smtClean="0"/>
              <a:t>‹#›</a:t>
            </a:fld>
            <a:endParaRPr lang="en-GB"/>
          </a:p>
        </p:txBody>
      </p:sp>
    </p:spTree>
    <p:extLst>
      <p:ext uri="{BB962C8B-B14F-4D97-AF65-F5344CB8AC3E}">
        <p14:creationId xmlns:p14="http://schemas.microsoft.com/office/powerpoint/2010/main" val="26228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229F991-8562-491D-A08A-01A7550516DF}" type="datetimeFigureOut">
              <a:rPr lang="en-GB" smtClean="0"/>
              <a:t>07/11/2017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114AD5-F1D9-4FF6-AFAB-3465F886FE35}" type="slidenum">
              <a:rPr lang="en-GB" smtClean="0"/>
              <a:t>‹#›</a:t>
            </a:fld>
            <a:endParaRPr lang="en-GB"/>
          </a:p>
        </p:txBody>
      </p:sp>
    </p:spTree>
    <p:extLst>
      <p:ext uri="{BB962C8B-B14F-4D97-AF65-F5344CB8AC3E}">
        <p14:creationId xmlns:p14="http://schemas.microsoft.com/office/powerpoint/2010/main" val="3454639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229F991-8562-491D-A08A-01A7550516DF}" type="datetimeFigureOut">
              <a:rPr lang="en-GB" smtClean="0"/>
              <a:t>07/11/2017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114AD5-F1D9-4FF6-AFAB-3465F886FE35}" type="slidenum">
              <a:rPr lang="en-GB" smtClean="0"/>
              <a:t>‹#›</a:t>
            </a:fld>
            <a:endParaRPr lang="en-GB"/>
          </a:p>
        </p:txBody>
      </p:sp>
    </p:spTree>
    <p:extLst>
      <p:ext uri="{BB962C8B-B14F-4D97-AF65-F5344CB8AC3E}">
        <p14:creationId xmlns:p14="http://schemas.microsoft.com/office/powerpoint/2010/main" val="353130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9F991-8562-491D-A08A-01A7550516DF}" type="datetimeFigureOut">
              <a:rPr lang="en-GB" smtClean="0"/>
              <a:t>07/11/2017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5114AD5-F1D9-4FF6-AFAB-3465F886FE35}" type="slidenum">
              <a:rPr lang="en-GB" smtClean="0"/>
              <a:t>‹#›</a:t>
            </a:fld>
            <a:endParaRPr lang="en-GB"/>
          </a:p>
        </p:txBody>
      </p:sp>
    </p:spTree>
    <p:extLst>
      <p:ext uri="{BB962C8B-B14F-4D97-AF65-F5344CB8AC3E}">
        <p14:creationId xmlns:p14="http://schemas.microsoft.com/office/powerpoint/2010/main" val="658881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229F991-8562-491D-A08A-01A7550516DF}" type="datetimeFigureOut">
              <a:rPr lang="en-GB" smtClean="0"/>
              <a:t>07/11/2017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114AD5-F1D9-4FF6-AFAB-3465F886FE35}" type="slidenum">
              <a:rPr lang="en-GB" smtClean="0"/>
              <a:t>‹#›</a:t>
            </a:fld>
            <a:endParaRPr lang="en-GB"/>
          </a:p>
        </p:txBody>
      </p:sp>
    </p:spTree>
    <p:extLst>
      <p:ext uri="{BB962C8B-B14F-4D97-AF65-F5344CB8AC3E}">
        <p14:creationId xmlns:p14="http://schemas.microsoft.com/office/powerpoint/2010/main" val="18010507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229F991-8562-491D-A08A-01A7550516DF}" type="datetimeFigureOut">
              <a:rPr lang="en-GB" smtClean="0"/>
              <a:t>07/11/2017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114AD5-F1D9-4FF6-AFAB-3465F886FE35}" type="slidenum">
              <a:rPr lang="en-GB" smtClean="0"/>
              <a:t>‹#›</a:t>
            </a:fld>
            <a:endParaRPr lang="en-GB"/>
          </a:p>
        </p:txBody>
      </p:sp>
    </p:spTree>
    <p:extLst>
      <p:ext uri="{BB962C8B-B14F-4D97-AF65-F5344CB8AC3E}">
        <p14:creationId xmlns:p14="http://schemas.microsoft.com/office/powerpoint/2010/main" val="1836242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229F991-8562-491D-A08A-01A7550516DF}" type="datetimeFigureOut">
              <a:rPr lang="en-GB" smtClean="0"/>
              <a:t>07/11/2017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14AD5-F1D9-4FF6-AFAB-3465F886FE35}" type="slidenum">
              <a:rPr lang="en-GB" smtClean="0"/>
              <a:t>‹#›</a:t>
            </a:fld>
            <a:endParaRPr lang="en-GB"/>
          </a:p>
        </p:txBody>
      </p:sp>
    </p:spTree>
    <p:extLst>
      <p:ext uri="{BB962C8B-B14F-4D97-AF65-F5344CB8AC3E}">
        <p14:creationId xmlns:p14="http://schemas.microsoft.com/office/powerpoint/2010/main" val="14174266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229F991-8562-491D-A08A-01A7550516DF}" type="datetimeFigureOut">
              <a:rPr lang="en-GB" smtClean="0"/>
              <a:t>07/11/2017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114AD5-F1D9-4FF6-AFAB-3465F886FE35}" type="slidenum">
              <a:rPr lang="en-GB" smtClean="0"/>
              <a:t>‹#›</a:t>
            </a:fld>
            <a:endParaRPr lang="en-GB"/>
          </a:p>
        </p:txBody>
      </p:sp>
    </p:spTree>
    <p:extLst>
      <p:ext uri="{BB962C8B-B14F-4D97-AF65-F5344CB8AC3E}">
        <p14:creationId xmlns:p14="http://schemas.microsoft.com/office/powerpoint/2010/main" val="441818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29F991-8562-491D-A08A-01A7550516DF}" type="datetimeFigureOut">
              <a:rPr lang="en-GB" smtClean="0"/>
              <a:t>07/11/2017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114AD5-F1D9-4FF6-AFAB-3465F886FE35}" type="slidenum">
              <a:rPr lang="en-GB" smtClean="0"/>
              <a:t>‹#›</a:t>
            </a:fld>
            <a:endParaRPr lang="en-GB"/>
          </a:p>
        </p:txBody>
      </p:sp>
    </p:spTree>
    <p:extLst>
      <p:ext uri="{BB962C8B-B14F-4D97-AF65-F5344CB8AC3E}">
        <p14:creationId xmlns:p14="http://schemas.microsoft.com/office/powerpoint/2010/main" val="23910556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Community Development: Wales and Policy</a:t>
            </a:r>
            <a:endParaRPr lang="en-GB" dirty="0"/>
          </a:p>
        </p:txBody>
      </p:sp>
      <p:sp>
        <p:nvSpPr>
          <p:cNvPr id="3" name="Subtitle 2"/>
          <p:cNvSpPr>
            <a:spLocks noGrp="1"/>
          </p:cNvSpPr>
          <p:nvPr>
            <p:ph type="subTitle" idx="1"/>
          </p:nvPr>
        </p:nvSpPr>
        <p:spPr/>
        <p:txBody>
          <a:bodyPr/>
          <a:lstStyle/>
          <a:p>
            <a:r>
              <a:rPr lang="en-GB" dirty="0" smtClean="0"/>
              <a:t>An Evaluation of Strategy </a:t>
            </a:r>
            <a:endParaRPr lang="en-GB" dirty="0"/>
          </a:p>
        </p:txBody>
      </p:sp>
    </p:spTree>
    <p:extLst>
      <p:ext uri="{BB962C8B-B14F-4D97-AF65-F5344CB8AC3E}">
        <p14:creationId xmlns:p14="http://schemas.microsoft.com/office/powerpoint/2010/main" val="306201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r>
              <a:rPr lang="en-GB" dirty="0" smtClean="0"/>
              <a:t>How would you define ‘Community Development’?</a:t>
            </a:r>
          </a:p>
          <a:p>
            <a:endParaRPr lang="en-GB" dirty="0"/>
          </a:p>
          <a:p>
            <a:r>
              <a:rPr lang="en-GB" dirty="0" smtClean="0"/>
              <a:t>Write a few sentences in pairs or threes</a:t>
            </a:r>
            <a:endParaRPr lang="en-GB" dirty="0"/>
          </a:p>
        </p:txBody>
      </p:sp>
    </p:spTree>
    <p:extLst>
      <p:ext uri="{BB962C8B-B14F-4D97-AF65-F5344CB8AC3E}">
        <p14:creationId xmlns:p14="http://schemas.microsoft.com/office/powerpoint/2010/main" val="1488680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a:t>
            </a:r>
            <a:endParaRPr lang="en-GB" dirty="0"/>
          </a:p>
        </p:txBody>
      </p:sp>
      <p:sp>
        <p:nvSpPr>
          <p:cNvPr id="3" name="Content Placeholder 2"/>
          <p:cNvSpPr>
            <a:spLocks noGrp="1"/>
          </p:cNvSpPr>
          <p:nvPr>
            <p:ph idx="1"/>
          </p:nvPr>
        </p:nvSpPr>
        <p:spPr/>
        <p:txBody>
          <a:bodyPr>
            <a:normAutofit/>
          </a:bodyPr>
          <a:lstStyle/>
          <a:p>
            <a:r>
              <a:rPr lang="en-GB" dirty="0" smtClean="0"/>
              <a:t>No single universally accepted definition of Community Development</a:t>
            </a:r>
          </a:p>
          <a:p>
            <a:r>
              <a:rPr lang="en-GB" dirty="0" smtClean="0"/>
              <a:t>Definitions exist (see The Budapest Declaration, The Community Development Exchange and The Scottish Community Development Centre)</a:t>
            </a:r>
          </a:p>
          <a:p>
            <a:endParaRPr lang="en-GB" dirty="0" smtClean="0"/>
          </a:p>
          <a:p>
            <a:r>
              <a:rPr lang="en-GB" dirty="0" smtClean="0"/>
              <a:t>Policy strategies have their own definitions </a:t>
            </a:r>
          </a:p>
          <a:p>
            <a:r>
              <a:rPr lang="en-GB" dirty="0" smtClean="0"/>
              <a:t>These – if effective – should be linked to MEASUREMENTS and OUTCOME</a:t>
            </a:r>
          </a:p>
          <a:p>
            <a:endParaRPr lang="en-GB" dirty="0" smtClean="0"/>
          </a:p>
          <a:p>
            <a:endParaRPr lang="en-GB" dirty="0"/>
          </a:p>
        </p:txBody>
      </p:sp>
    </p:spTree>
    <p:extLst>
      <p:ext uri="{BB962C8B-B14F-4D97-AF65-F5344CB8AC3E}">
        <p14:creationId xmlns:p14="http://schemas.microsoft.com/office/powerpoint/2010/main" val="37223511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r>
              <a:rPr lang="en-GB" dirty="0" smtClean="0"/>
              <a:t>Why is it important to be able to measure the outcome of any social policy?</a:t>
            </a:r>
          </a:p>
          <a:p>
            <a:endParaRPr lang="en-GB" dirty="0"/>
          </a:p>
          <a:p>
            <a:r>
              <a:rPr lang="en-GB" dirty="0" smtClean="0"/>
              <a:t>Is it possible to do this all of the time? </a:t>
            </a:r>
            <a:endParaRPr lang="en-GB" dirty="0"/>
          </a:p>
        </p:txBody>
      </p:sp>
    </p:spTree>
    <p:extLst>
      <p:ext uri="{BB962C8B-B14F-4D97-AF65-F5344CB8AC3E}">
        <p14:creationId xmlns:p14="http://schemas.microsoft.com/office/powerpoint/2010/main" val="907875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in Policy</a:t>
            </a:r>
            <a:endParaRPr lang="en-GB" dirty="0"/>
          </a:p>
        </p:txBody>
      </p:sp>
      <p:sp>
        <p:nvSpPr>
          <p:cNvPr id="3" name="Content Placeholder 2"/>
          <p:cNvSpPr>
            <a:spLocks noGrp="1"/>
          </p:cNvSpPr>
          <p:nvPr>
            <p:ph idx="1"/>
          </p:nvPr>
        </p:nvSpPr>
        <p:spPr/>
        <p:txBody>
          <a:bodyPr/>
          <a:lstStyle/>
          <a:p>
            <a:r>
              <a:rPr lang="en-GB" dirty="0" smtClean="0"/>
              <a:t>Community may refer either to a geographical community </a:t>
            </a:r>
          </a:p>
          <a:p>
            <a:r>
              <a:rPr lang="en-GB" dirty="0" smtClean="0"/>
              <a:t>With </a:t>
            </a:r>
            <a:r>
              <a:rPr lang="en-GB" dirty="0" smtClean="0"/>
              <a:t>common issues within the locality</a:t>
            </a:r>
          </a:p>
          <a:p>
            <a:r>
              <a:rPr lang="en-GB" dirty="0"/>
              <a:t>O</a:t>
            </a:r>
            <a:r>
              <a:rPr lang="en-GB" dirty="0" smtClean="0"/>
              <a:t>r a community of interest or identity</a:t>
            </a:r>
          </a:p>
          <a:p>
            <a:r>
              <a:rPr lang="en-GB" dirty="0"/>
              <a:t>W</a:t>
            </a:r>
            <a:r>
              <a:rPr lang="en-GB" dirty="0" smtClean="0"/>
              <a:t>here the common issues are not spatial (i.e. not just linked to one area)</a:t>
            </a:r>
          </a:p>
          <a:p>
            <a:endParaRPr lang="en-GB" dirty="0"/>
          </a:p>
        </p:txBody>
      </p:sp>
    </p:spTree>
    <p:extLst>
      <p:ext uri="{BB962C8B-B14F-4D97-AF65-F5344CB8AC3E}">
        <p14:creationId xmlns:p14="http://schemas.microsoft.com/office/powerpoint/2010/main" val="16750194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Development and Policy </a:t>
            </a:r>
            <a:endParaRPr lang="en-GB" dirty="0"/>
          </a:p>
        </p:txBody>
      </p:sp>
      <p:sp>
        <p:nvSpPr>
          <p:cNvPr id="3" name="Content Placeholder 2"/>
          <p:cNvSpPr>
            <a:spLocks noGrp="1"/>
          </p:cNvSpPr>
          <p:nvPr>
            <p:ph idx="1"/>
          </p:nvPr>
        </p:nvSpPr>
        <p:spPr/>
        <p:txBody>
          <a:bodyPr>
            <a:normAutofit/>
          </a:bodyPr>
          <a:lstStyle/>
          <a:p>
            <a:r>
              <a:rPr lang="en-GB" dirty="0" smtClean="0"/>
              <a:t>Community Development is a process of change</a:t>
            </a:r>
          </a:p>
          <a:p>
            <a:r>
              <a:rPr lang="en-GB" dirty="0" smtClean="0"/>
              <a:t>Work within common issues and aspirations</a:t>
            </a:r>
          </a:p>
          <a:p>
            <a:r>
              <a:rPr lang="en-GB" dirty="0" smtClean="0"/>
              <a:t>Include ways that enhance learning and encourage participation</a:t>
            </a:r>
          </a:p>
          <a:p>
            <a:r>
              <a:rPr lang="en-GB" dirty="0" smtClean="0"/>
              <a:t>It must support informed and accountable decision making</a:t>
            </a:r>
          </a:p>
        </p:txBody>
      </p:sp>
    </p:spTree>
    <p:extLst>
      <p:ext uri="{BB962C8B-B14F-4D97-AF65-F5344CB8AC3E}">
        <p14:creationId xmlns:p14="http://schemas.microsoft.com/office/powerpoint/2010/main" val="414797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of Community Development Policies</a:t>
            </a:r>
            <a:endParaRPr lang="en-GB" dirty="0"/>
          </a:p>
        </p:txBody>
      </p:sp>
      <p:sp>
        <p:nvSpPr>
          <p:cNvPr id="3" name="Content Placeholder 2"/>
          <p:cNvSpPr>
            <a:spLocks noGrp="1"/>
          </p:cNvSpPr>
          <p:nvPr>
            <p:ph idx="1"/>
          </p:nvPr>
        </p:nvSpPr>
        <p:spPr/>
        <p:txBody>
          <a:bodyPr>
            <a:normAutofit/>
          </a:bodyPr>
          <a:lstStyle/>
          <a:p>
            <a:r>
              <a:rPr lang="en-GB" dirty="0" smtClean="0"/>
              <a:t>Mainly to benefit the population within the community in question </a:t>
            </a:r>
          </a:p>
          <a:p>
            <a:r>
              <a:rPr lang="en-GB" dirty="0" smtClean="0"/>
              <a:t>Encourage active involvement in community development processes</a:t>
            </a:r>
          </a:p>
          <a:p>
            <a:r>
              <a:rPr lang="en-GB" dirty="0" smtClean="0"/>
              <a:t>Government and other agencies will also benefit from their interaction with communities which are more confident, better informed, more articulate and better organised</a:t>
            </a:r>
          </a:p>
          <a:p>
            <a:r>
              <a:rPr lang="en-GB" dirty="0" smtClean="0"/>
              <a:t>Then policy and service delivery will be better focused, less wasteful and more sustainable in the longer term</a:t>
            </a:r>
            <a:endParaRPr lang="en-GB" dirty="0"/>
          </a:p>
        </p:txBody>
      </p:sp>
    </p:spTree>
    <p:extLst>
      <p:ext uri="{BB962C8B-B14F-4D97-AF65-F5344CB8AC3E}">
        <p14:creationId xmlns:p14="http://schemas.microsoft.com/office/powerpoint/2010/main" val="2859892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r>
              <a:rPr lang="en-GB" dirty="0" smtClean="0"/>
              <a:t>Read over the following again:</a:t>
            </a:r>
          </a:p>
          <a:p>
            <a:r>
              <a:rPr lang="en-GB" i="1" dirty="0" smtClean="0"/>
              <a:t>Government and other agencies will also benefit from their interaction with communities which are more confident, better informed, more articulate and better organised</a:t>
            </a:r>
          </a:p>
          <a:p>
            <a:r>
              <a:rPr lang="en-GB" i="1" dirty="0" smtClean="0"/>
              <a:t>Then policy and service delivery will be better focused, less wasteful and more sustainable in the longer term</a:t>
            </a:r>
          </a:p>
          <a:p>
            <a:r>
              <a:rPr lang="en-GB" dirty="0" smtClean="0"/>
              <a:t>Do you agree that this is the case?</a:t>
            </a:r>
          </a:p>
          <a:p>
            <a:r>
              <a:rPr lang="en-GB" dirty="0" smtClean="0"/>
              <a:t>Explain your answer</a:t>
            </a:r>
            <a:endParaRPr lang="en-GB" dirty="0"/>
          </a:p>
        </p:txBody>
      </p:sp>
    </p:spTree>
    <p:extLst>
      <p:ext uri="{BB962C8B-B14F-4D97-AF65-F5344CB8AC3E}">
        <p14:creationId xmlns:p14="http://schemas.microsoft.com/office/powerpoint/2010/main" val="28273541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normAutofit/>
          </a:bodyPr>
          <a:lstStyle/>
          <a:p>
            <a:r>
              <a:rPr lang="en-GB" dirty="0" smtClean="0"/>
              <a:t>Community development is a process through which local people engage and enact change in local communities</a:t>
            </a:r>
          </a:p>
          <a:p>
            <a:r>
              <a:rPr lang="en-GB" dirty="0" smtClean="0"/>
              <a:t>Can help achieve equal opportunities, accessibility, participation in democratic processes and sustainable economic, social and environmental change</a:t>
            </a:r>
          </a:p>
          <a:p>
            <a:endParaRPr lang="en-GB" dirty="0"/>
          </a:p>
          <a:p>
            <a:r>
              <a:rPr lang="en-GB" dirty="0" smtClean="0"/>
              <a:t>Do you feel Wales is an equal society?</a:t>
            </a:r>
          </a:p>
          <a:p>
            <a:r>
              <a:rPr lang="en-GB" dirty="0" smtClean="0"/>
              <a:t>Explain your answer</a:t>
            </a:r>
          </a:p>
        </p:txBody>
      </p:sp>
    </p:spTree>
    <p:extLst>
      <p:ext uri="{BB962C8B-B14F-4D97-AF65-F5344CB8AC3E}">
        <p14:creationId xmlns:p14="http://schemas.microsoft.com/office/powerpoint/2010/main" val="2873847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Wales and Community Development</a:t>
            </a:r>
            <a:endParaRPr lang="en-GB" dirty="0"/>
          </a:p>
        </p:txBody>
      </p:sp>
      <p:sp>
        <p:nvSpPr>
          <p:cNvPr id="3" name="Content Placeholder 2"/>
          <p:cNvSpPr>
            <a:spLocks noGrp="1"/>
          </p:cNvSpPr>
          <p:nvPr>
            <p:ph idx="1"/>
          </p:nvPr>
        </p:nvSpPr>
        <p:spPr/>
        <p:txBody>
          <a:bodyPr>
            <a:normAutofit/>
          </a:bodyPr>
          <a:lstStyle/>
          <a:p>
            <a:r>
              <a:rPr lang="en-GB" dirty="0" smtClean="0"/>
              <a:t>CD is an increasingly central part of strategies and policies at all levels in Wales </a:t>
            </a:r>
          </a:p>
          <a:p>
            <a:r>
              <a:rPr lang="en-GB" dirty="0" smtClean="0"/>
              <a:t>This is since the Community Development </a:t>
            </a:r>
            <a:r>
              <a:rPr lang="en-GB" dirty="0" err="1" smtClean="0"/>
              <a:t>Cymru</a:t>
            </a:r>
            <a:r>
              <a:rPr lang="en-GB" dirty="0" smtClean="0"/>
              <a:t> conference in 2003 where a need for a strategic overview of CD was identified</a:t>
            </a:r>
          </a:p>
          <a:p>
            <a:r>
              <a:rPr lang="en-GB" dirty="0" smtClean="0"/>
              <a:t>In 2004, agreement was reached with WG about the timetable and mechanism for developing this National Strategic Framework</a:t>
            </a:r>
          </a:p>
          <a:p>
            <a:r>
              <a:rPr lang="en-GB" dirty="0" smtClean="0"/>
              <a:t>Community Development </a:t>
            </a:r>
            <a:r>
              <a:rPr lang="en-GB" dirty="0" err="1" smtClean="0"/>
              <a:t>Cymru</a:t>
            </a:r>
            <a:r>
              <a:rPr lang="en-GB" dirty="0" smtClean="0"/>
              <a:t> consulted on the process so that those working in the field in Wales could contribute </a:t>
            </a:r>
          </a:p>
          <a:p>
            <a:pPr marL="0" indent="0">
              <a:buNone/>
            </a:pPr>
            <a:endParaRPr lang="en-GB" dirty="0"/>
          </a:p>
        </p:txBody>
      </p:sp>
    </p:spTree>
    <p:extLst>
      <p:ext uri="{BB962C8B-B14F-4D97-AF65-F5344CB8AC3E}">
        <p14:creationId xmlns:p14="http://schemas.microsoft.com/office/powerpoint/2010/main" val="12725374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National Strategic Framework for</a:t>
            </a:r>
            <a:br>
              <a:rPr lang="en-GB" dirty="0" smtClean="0"/>
            </a:br>
            <a:r>
              <a:rPr lang="en-GB" dirty="0" smtClean="0"/>
              <a:t>Community Development in Wales </a:t>
            </a:r>
            <a:endParaRPr lang="en-GB" dirty="0"/>
          </a:p>
        </p:txBody>
      </p:sp>
      <p:sp>
        <p:nvSpPr>
          <p:cNvPr id="3" name="Content Placeholder 2"/>
          <p:cNvSpPr>
            <a:spLocks noGrp="1"/>
          </p:cNvSpPr>
          <p:nvPr>
            <p:ph idx="1"/>
          </p:nvPr>
        </p:nvSpPr>
        <p:spPr>
          <a:xfrm>
            <a:off x="838200" y="1825625"/>
            <a:ext cx="10515600" cy="4814072"/>
          </a:xfrm>
        </p:spPr>
        <p:txBody>
          <a:bodyPr>
            <a:normAutofit lnSpcReduction="10000"/>
          </a:bodyPr>
          <a:lstStyle/>
          <a:p>
            <a:r>
              <a:rPr lang="en-GB" dirty="0" smtClean="0"/>
              <a:t>Aimed to offer support and assistance to everyone involved in community development in Wales</a:t>
            </a:r>
            <a:r>
              <a:rPr lang="en-GB" dirty="0"/>
              <a:t> </a:t>
            </a:r>
            <a:endParaRPr lang="en-GB" dirty="0" smtClean="0"/>
          </a:p>
          <a:p>
            <a:pPr marL="0" indent="0">
              <a:buNone/>
            </a:pPr>
            <a:r>
              <a:rPr lang="en-GB" dirty="0" smtClean="0"/>
              <a:t>Its objectives are:</a:t>
            </a:r>
          </a:p>
          <a:p>
            <a:pPr marL="514350" indent="-514350">
              <a:buFont typeface="+mj-lt"/>
              <a:buAutoNum type="arabicPeriod"/>
            </a:pPr>
            <a:r>
              <a:rPr lang="en-GB" dirty="0" smtClean="0"/>
              <a:t>To outline the elements essential for effective community development work</a:t>
            </a:r>
          </a:p>
          <a:p>
            <a:pPr marL="514350" indent="-514350">
              <a:buFont typeface="+mj-lt"/>
              <a:buAutoNum type="arabicPeriod"/>
            </a:pPr>
            <a:r>
              <a:rPr lang="en-GB" dirty="0" smtClean="0"/>
              <a:t>To provide a reference point for raising standards in good practice</a:t>
            </a:r>
          </a:p>
          <a:p>
            <a:pPr marL="514350" indent="-514350">
              <a:buFont typeface="+mj-lt"/>
              <a:buAutoNum type="arabicPeriod"/>
            </a:pPr>
            <a:r>
              <a:rPr lang="en-GB" dirty="0" smtClean="0"/>
              <a:t>To influence and guide policy</a:t>
            </a:r>
          </a:p>
          <a:p>
            <a:pPr marL="514350" indent="-514350">
              <a:buFont typeface="+mj-lt"/>
              <a:buAutoNum type="arabicPeriod"/>
            </a:pPr>
            <a:r>
              <a:rPr lang="en-GB" dirty="0" smtClean="0"/>
              <a:t>To advocate, lead and indicate the direction for future community development activity in Wales</a:t>
            </a:r>
          </a:p>
          <a:p>
            <a:pPr marL="0" indent="0">
              <a:buNone/>
            </a:pPr>
            <a:r>
              <a:rPr lang="en-GB" b="1" dirty="0" smtClean="0"/>
              <a:t>Look over these 4 objectives. In pairs or threes, write down how each could be measured in terms of success or effectiveness </a:t>
            </a:r>
            <a:endParaRPr lang="en-GB" b="1" dirty="0"/>
          </a:p>
        </p:txBody>
      </p:sp>
    </p:spTree>
    <p:extLst>
      <p:ext uri="{BB962C8B-B14F-4D97-AF65-F5344CB8AC3E}">
        <p14:creationId xmlns:p14="http://schemas.microsoft.com/office/powerpoint/2010/main" val="31131453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Citizen Centred Approach </a:t>
            </a:r>
            <a:endParaRPr lang="en-GB" dirty="0"/>
          </a:p>
        </p:txBody>
      </p:sp>
      <p:sp>
        <p:nvSpPr>
          <p:cNvPr id="3" name="Content Placeholder 2"/>
          <p:cNvSpPr>
            <a:spLocks noGrp="1"/>
          </p:cNvSpPr>
          <p:nvPr>
            <p:ph idx="1"/>
          </p:nvPr>
        </p:nvSpPr>
        <p:spPr/>
        <p:txBody>
          <a:bodyPr>
            <a:normAutofit/>
          </a:bodyPr>
          <a:lstStyle/>
          <a:p>
            <a:r>
              <a:rPr lang="en-GB" dirty="0" smtClean="0"/>
              <a:t>The citizen-centred approach to improving public services has been supported in numerous reviews and research areas (i.e. Making the Connections, the Beecham Review)</a:t>
            </a:r>
          </a:p>
          <a:p>
            <a:r>
              <a:rPr lang="en-GB" dirty="0" smtClean="0"/>
              <a:t>It focuses on the rights of the citizen in a participative democracy</a:t>
            </a:r>
          </a:p>
          <a:p>
            <a:r>
              <a:rPr lang="en-GB" dirty="0" smtClean="0"/>
              <a:t>Effective community development work is underpinned by values and principles</a:t>
            </a:r>
          </a:p>
          <a:p>
            <a:r>
              <a:rPr lang="en-GB" dirty="0" smtClean="0"/>
              <a:t>These are:</a:t>
            </a:r>
          </a:p>
          <a:p>
            <a:endParaRPr lang="en-GB" dirty="0" smtClean="0"/>
          </a:p>
        </p:txBody>
      </p:sp>
    </p:spTree>
    <p:extLst>
      <p:ext uri="{BB962C8B-B14F-4D97-AF65-F5344CB8AC3E}">
        <p14:creationId xmlns:p14="http://schemas.microsoft.com/office/powerpoint/2010/main" val="18565879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Ethics and Values</a:t>
            </a:r>
            <a:endParaRPr lang="en-GB" dirty="0"/>
          </a:p>
        </p:txBody>
      </p:sp>
      <p:sp>
        <p:nvSpPr>
          <p:cNvPr id="3" name="Content Placeholder 2"/>
          <p:cNvSpPr>
            <a:spLocks noGrp="1"/>
          </p:cNvSpPr>
          <p:nvPr>
            <p:ph idx="1"/>
          </p:nvPr>
        </p:nvSpPr>
        <p:spPr/>
        <p:txBody>
          <a:bodyPr>
            <a:normAutofit/>
          </a:bodyPr>
          <a:lstStyle/>
          <a:p>
            <a:r>
              <a:rPr lang="en-GB" dirty="0" smtClean="0"/>
              <a:t>Social Justice: Building an equal and fair society where all community and human rights are promoted and oppression in any form is  challenged</a:t>
            </a:r>
          </a:p>
          <a:p>
            <a:r>
              <a:rPr lang="en-GB" dirty="0" smtClean="0"/>
              <a:t>Self-determination: Individuals and groups identifying shared issues and concerns to enable them to take collective action</a:t>
            </a:r>
          </a:p>
          <a:p>
            <a:r>
              <a:rPr lang="en-GB" dirty="0" smtClean="0"/>
              <a:t>Working and Learning together: Valuing, sharing and using the skills, knowledge, experience and diversity within communities to collectively bring about desired changes</a:t>
            </a:r>
          </a:p>
          <a:p>
            <a:endParaRPr lang="en-GB" dirty="0"/>
          </a:p>
        </p:txBody>
      </p:sp>
    </p:spTree>
    <p:extLst>
      <p:ext uri="{BB962C8B-B14F-4D97-AF65-F5344CB8AC3E}">
        <p14:creationId xmlns:p14="http://schemas.microsoft.com/office/powerpoint/2010/main" val="13370715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Ethics and Values</a:t>
            </a:r>
            <a:endParaRPr lang="en-GB" dirty="0"/>
          </a:p>
        </p:txBody>
      </p:sp>
      <p:sp>
        <p:nvSpPr>
          <p:cNvPr id="3" name="Content Placeholder 2"/>
          <p:cNvSpPr>
            <a:spLocks noGrp="1"/>
          </p:cNvSpPr>
          <p:nvPr>
            <p:ph idx="1"/>
          </p:nvPr>
        </p:nvSpPr>
        <p:spPr/>
        <p:txBody>
          <a:bodyPr>
            <a:normAutofit/>
          </a:bodyPr>
          <a:lstStyle/>
          <a:p>
            <a:r>
              <a:rPr lang="en-GB" dirty="0" smtClean="0"/>
              <a:t>Sustainable Communities: Supporting communities to develop their strengths, resources, and independence whilst making and maintaining links to the wider society</a:t>
            </a:r>
          </a:p>
          <a:p>
            <a:r>
              <a:rPr lang="en-GB" dirty="0" smtClean="0"/>
              <a:t>Participation: The right for all to be active participants in the processes that affect their communities and lives.</a:t>
            </a:r>
          </a:p>
          <a:p>
            <a:r>
              <a:rPr lang="en-GB" dirty="0" smtClean="0"/>
              <a:t>Reflective Practice: People learning from their collective and individual experiences to inform their future action</a:t>
            </a:r>
            <a:endParaRPr lang="en-GB" dirty="0"/>
          </a:p>
        </p:txBody>
      </p:sp>
    </p:spTree>
    <p:extLst>
      <p:ext uri="{BB962C8B-B14F-4D97-AF65-F5344CB8AC3E}">
        <p14:creationId xmlns:p14="http://schemas.microsoft.com/office/powerpoint/2010/main" val="25695700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SIX KEY COMPONENTS OF</a:t>
            </a:r>
            <a:br>
              <a:rPr lang="en-GB" dirty="0" smtClean="0"/>
            </a:br>
            <a:r>
              <a:rPr lang="en-GB" dirty="0" smtClean="0"/>
              <a:t>COMMUNITY DEVELOPMENT</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smtClean="0"/>
              <a:t>1. Community led </a:t>
            </a:r>
          </a:p>
          <a:p>
            <a:r>
              <a:rPr lang="en-GB" dirty="0" smtClean="0"/>
              <a:t>2. Includes all parts of the community </a:t>
            </a:r>
          </a:p>
          <a:p>
            <a:r>
              <a:rPr lang="en-GB" dirty="0" smtClean="0"/>
              <a:t>3. Changes the balance of power </a:t>
            </a:r>
          </a:p>
          <a:p>
            <a:r>
              <a:rPr lang="en-GB" dirty="0" smtClean="0"/>
              <a:t>4. Recognises the length of time needed to achieve change </a:t>
            </a:r>
          </a:p>
          <a:p>
            <a:r>
              <a:rPr lang="en-GB" dirty="0" smtClean="0"/>
              <a:t>5. A learning process </a:t>
            </a:r>
          </a:p>
          <a:p>
            <a:r>
              <a:rPr lang="en-GB" dirty="0" smtClean="0"/>
              <a:t>6. A holistic process</a:t>
            </a:r>
          </a:p>
          <a:p>
            <a:endParaRPr lang="en-GB" dirty="0"/>
          </a:p>
          <a:p>
            <a:r>
              <a:rPr lang="en-GB" dirty="0" smtClean="0"/>
              <a:t>Write these down</a:t>
            </a:r>
            <a:endParaRPr lang="en-GB" dirty="0"/>
          </a:p>
        </p:txBody>
      </p:sp>
    </p:spTree>
    <p:extLst>
      <p:ext uri="{BB962C8B-B14F-4D97-AF65-F5344CB8AC3E}">
        <p14:creationId xmlns:p14="http://schemas.microsoft.com/office/powerpoint/2010/main" val="41709798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Complete the following</a:t>
            </a:r>
            <a:endParaRPr lang="en-GB" dirty="0"/>
          </a:p>
        </p:txBody>
      </p:sp>
      <p:sp>
        <p:nvSpPr>
          <p:cNvPr id="3" name="Content Placeholder 2"/>
          <p:cNvSpPr>
            <a:spLocks noGrp="1"/>
          </p:cNvSpPr>
          <p:nvPr>
            <p:ph idx="1"/>
          </p:nvPr>
        </p:nvSpPr>
        <p:spPr/>
        <p:txBody>
          <a:bodyPr/>
          <a:lstStyle/>
          <a:p>
            <a:r>
              <a:rPr lang="en-GB" dirty="0" smtClean="0"/>
              <a:t>Write out and complete the following based upon the six components you have just written out </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275753026"/>
              </p:ext>
            </p:extLst>
          </p:nvPr>
        </p:nvGraphicFramePr>
        <p:xfrm>
          <a:off x="1735438" y="3059212"/>
          <a:ext cx="8128000" cy="2865120"/>
        </p:xfrm>
        <a:graphic>
          <a:graphicData uri="http://schemas.openxmlformats.org/drawingml/2006/table">
            <a:tbl>
              <a:tblPr firstRow="1" bandRow="1">
                <a:tableStyleId>{5C22544A-7EE6-4342-B048-85BDC9FD1C3A}</a:tableStyleId>
              </a:tblPr>
              <a:tblGrid>
                <a:gridCol w="2032000"/>
                <a:gridCol w="2032000"/>
                <a:gridCol w="2032000"/>
                <a:gridCol w="2032000"/>
              </a:tblGrid>
              <a:tr h="370840">
                <a:tc>
                  <a:txBody>
                    <a:bodyPr/>
                    <a:lstStyle/>
                    <a:p>
                      <a:r>
                        <a:rPr lang="en-GB" dirty="0" smtClean="0"/>
                        <a:t>Component</a:t>
                      </a:r>
                      <a:r>
                        <a:rPr lang="en-GB" baseline="0" dirty="0" smtClean="0"/>
                        <a:t> </a:t>
                      </a:r>
                      <a:endParaRPr lang="en-GB" dirty="0"/>
                    </a:p>
                  </a:txBody>
                  <a:tcPr/>
                </a:tc>
                <a:tc>
                  <a:txBody>
                    <a:bodyPr/>
                    <a:lstStyle/>
                    <a:p>
                      <a:r>
                        <a:rPr lang="en-GB" dirty="0" smtClean="0"/>
                        <a:t>What does this mean</a:t>
                      </a:r>
                      <a:endParaRPr lang="en-GB" dirty="0"/>
                    </a:p>
                  </a:txBody>
                  <a:tcPr/>
                </a:tc>
                <a:tc>
                  <a:txBody>
                    <a:bodyPr/>
                    <a:lstStyle/>
                    <a:p>
                      <a:r>
                        <a:rPr lang="en-GB" dirty="0" smtClean="0"/>
                        <a:t>How could it be measured</a:t>
                      </a:r>
                      <a:endParaRPr lang="en-GB" dirty="0"/>
                    </a:p>
                  </a:txBody>
                  <a:tcPr/>
                </a:tc>
                <a:tc>
                  <a:txBody>
                    <a:bodyPr/>
                    <a:lstStyle/>
                    <a:p>
                      <a:r>
                        <a:rPr lang="en-GB" dirty="0" smtClean="0"/>
                        <a:t>Barriers to effectiveness </a:t>
                      </a:r>
                      <a:endParaRPr lang="en-GB" dirty="0"/>
                    </a:p>
                  </a:txBody>
                  <a:tcPr/>
                </a:tc>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r>
            </a:tbl>
          </a:graphicData>
        </a:graphic>
      </p:graphicFrame>
    </p:spTree>
    <p:extLst>
      <p:ext uri="{BB962C8B-B14F-4D97-AF65-F5344CB8AC3E}">
        <p14:creationId xmlns:p14="http://schemas.microsoft.com/office/powerpoint/2010/main" val="28410342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SIX KEY COMPONENTS OF</a:t>
            </a:r>
            <a:br>
              <a:rPr lang="en-GB" dirty="0" smtClean="0"/>
            </a:br>
            <a:r>
              <a:rPr lang="en-GB" dirty="0" smtClean="0"/>
              <a:t>COMMUNITY DEVELOPMENT</a:t>
            </a:r>
            <a:br>
              <a:rPr lang="en-GB" dirty="0" smtClean="0"/>
            </a:br>
            <a:endParaRPr lang="en-GB" dirty="0"/>
          </a:p>
        </p:txBody>
      </p:sp>
      <p:sp>
        <p:nvSpPr>
          <p:cNvPr id="3" name="Content Placeholder 2"/>
          <p:cNvSpPr>
            <a:spLocks noGrp="1"/>
          </p:cNvSpPr>
          <p:nvPr>
            <p:ph idx="1"/>
          </p:nvPr>
        </p:nvSpPr>
        <p:spPr>
          <a:xfrm>
            <a:off x="838200" y="1334530"/>
            <a:ext cx="10515600" cy="5523470"/>
          </a:xfrm>
        </p:spPr>
        <p:txBody>
          <a:bodyPr>
            <a:normAutofit fontScale="62500" lnSpcReduction="20000"/>
          </a:bodyPr>
          <a:lstStyle/>
          <a:p>
            <a:r>
              <a:rPr lang="en-GB" dirty="0" smtClean="0"/>
              <a:t>1. Community led </a:t>
            </a:r>
          </a:p>
          <a:p>
            <a:pPr marL="0" indent="0">
              <a:buNone/>
            </a:pPr>
            <a:r>
              <a:rPr lang="en-GB" dirty="0" smtClean="0"/>
              <a:t>It always begins by working with people in communities to identify their common concerns and shared resources, so that they can organise to bring about change and progress.</a:t>
            </a:r>
          </a:p>
          <a:p>
            <a:r>
              <a:rPr lang="en-GB" dirty="0" smtClean="0"/>
              <a:t>2. Includes all parts of the community </a:t>
            </a:r>
          </a:p>
          <a:p>
            <a:pPr marL="0" indent="0">
              <a:buNone/>
            </a:pPr>
            <a:r>
              <a:rPr lang="en-GB" dirty="0" smtClean="0"/>
              <a:t>Many people face barriers to participation. Community development seeks to help people overcome these barriers so that all voices are heard, not just the voices of the most confident, skilled or dominant.</a:t>
            </a:r>
          </a:p>
          <a:p>
            <a:r>
              <a:rPr lang="en-GB" dirty="0" smtClean="0"/>
              <a:t>3. Changes the balance of power </a:t>
            </a:r>
          </a:p>
          <a:p>
            <a:pPr marL="0" indent="0">
              <a:buNone/>
            </a:pPr>
            <a:r>
              <a:rPr lang="en-GB" dirty="0" smtClean="0"/>
              <a:t>It has a commitment to empowerment and the creation of communities where local people can both influence and be responsible for the decisions that affect their lives.</a:t>
            </a:r>
          </a:p>
          <a:p>
            <a:r>
              <a:rPr lang="en-GB" dirty="0" smtClean="0"/>
              <a:t>4. Recognises the length of time needed to achieve change </a:t>
            </a:r>
          </a:p>
          <a:p>
            <a:pPr marL="0" indent="0">
              <a:buNone/>
            </a:pPr>
            <a:r>
              <a:rPr lang="en-GB" dirty="0" smtClean="0"/>
              <a:t>Community development is an ongoing process. It is not a project which can be achieved and completed within one year or even three years.</a:t>
            </a:r>
          </a:p>
          <a:p>
            <a:r>
              <a:rPr lang="en-GB" dirty="0" smtClean="0"/>
              <a:t>5. A learning process </a:t>
            </a:r>
          </a:p>
          <a:p>
            <a:pPr marL="0" indent="0">
              <a:buNone/>
            </a:pPr>
            <a:r>
              <a:rPr lang="en-GB" dirty="0" smtClean="0"/>
              <a:t>Community development activity results in individual and collective learning for all who are involved, enabling increasingly effective action.</a:t>
            </a:r>
          </a:p>
          <a:p>
            <a:r>
              <a:rPr lang="en-GB" dirty="0" smtClean="0"/>
              <a:t>6. A holistic process </a:t>
            </a:r>
          </a:p>
          <a:p>
            <a:pPr marL="0" indent="0">
              <a:buNone/>
            </a:pPr>
            <a:r>
              <a:rPr lang="en-GB" dirty="0" smtClean="0"/>
              <a:t>A community development approach recognises that all issues in a community are interlinked and cannot be tackled in isolation. In addition, community development activity has to recognise the local, regional, national and global contexts which both impact on and can be affected by community development.</a:t>
            </a:r>
            <a:endParaRPr lang="en-GB" dirty="0"/>
          </a:p>
        </p:txBody>
      </p:sp>
    </p:spTree>
    <p:extLst>
      <p:ext uri="{BB962C8B-B14F-4D97-AF65-F5344CB8AC3E}">
        <p14:creationId xmlns:p14="http://schemas.microsoft.com/office/powerpoint/2010/main" val="28524286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4004764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TotalTime>
  <Words>1019</Words>
  <Application>Microsoft Office PowerPoint</Application>
  <PresentationFormat>Widescreen</PresentationFormat>
  <Paragraphs>97</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Community Development: Wales and Policy</vt:lpstr>
      <vt:lpstr>Question</vt:lpstr>
      <vt:lpstr>Definitions</vt:lpstr>
      <vt:lpstr>Question</vt:lpstr>
      <vt:lpstr>Community in Policy</vt:lpstr>
      <vt:lpstr>Community Development and Policy </vt:lpstr>
      <vt:lpstr>Aim of Community Development Policies</vt:lpstr>
      <vt:lpstr>Question</vt:lpstr>
      <vt:lpstr>Aims</vt:lpstr>
      <vt:lpstr>Wales and Community Development</vt:lpstr>
      <vt:lpstr>National Strategic Framework for Community Development in Wales </vt:lpstr>
      <vt:lpstr>Citizen Centred Approach </vt:lpstr>
      <vt:lpstr>Ethics and Values</vt:lpstr>
      <vt:lpstr>Ethics and Values</vt:lpstr>
      <vt:lpstr>THE SIX KEY COMPONENTS OF COMMUNITY DEVELOPMENT </vt:lpstr>
      <vt:lpstr>Complete the following</vt:lpstr>
      <vt:lpstr>THE SIX KEY COMPONENTS OF COMMUNITY DEVELOPMENT </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Development: Wales and Policy</dc:title>
  <dc:creator>Tania Davies</dc:creator>
  <cp:lastModifiedBy>Tania Davies</cp:lastModifiedBy>
  <cp:revision>2</cp:revision>
  <dcterms:created xsi:type="dcterms:W3CDTF">2017-11-07T09:51:39Z</dcterms:created>
  <dcterms:modified xsi:type="dcterms:W3CDTF">2017-11-07T11:05:35Z</dcterms:modified>
</cp:coreProperties>
</file>