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7"/>
  </p:notesMasterIdLst>
  <p:sldIdLst>
    <p:sldId id="256" r:id="rId2"/>
    <p:sldId id="260" r:id="rId3"/>
    <p:sldId id="257"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909" autoAdjust="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993B4-173A-47E6-AFAA-EF734ECE6F45}" type="datetimeFigureOut">
              <a:rPr lang="en-US" smtClean="0"/>
              <a:t>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E91761-BAAC-4262-98C3-C2933FDF1B47}" type="slidenum">
              <a:rPr lang="en-US" smtClean="0"/>
              <a:t>‹#›</a:t>
            </a:fld>
            <a:endParaRPr lang="en-US"/>
          </a:p>
        </p:txBody>
      </p:sp>
    </p:spTree>
    <p:extLst>
      <p:ext uri="{BB962C8B-B14F-4D97-AF65-F5344CB8AC3E}">
        <p14:creationId xmlns:p14="http://schemas.microsoft.com/office/powerpoint/2010/main" val="3524870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Therefore, this PPT is going to over benefit of the teamwork at workplace and how it helps in resolving the issues.</a:t>
            </a:r>
          </a:p>
          <a:p>
            <a:endParaRPr lang="en-US" dirty="0"/>
          </a:p>
        </p:txBody>
      </p:sp>
      <p:sp>
        <p:nvSpPr>
          <p:cNvPr id="4" name="Slide Number Placeholder 3"/>
          <p:cNvSpPr>
            <a:spLocks noGrp="1"/>
          </p:cNvSpPr>
          <p:nvPr>
            <p:ph type="sldNum" sz="quarter" idx="10"/>
          </p:nvPr>
        </p:nvSpPr>
        <p:spPr/>
        <p:txBody>
          <a:bodyPr/>
          <a:lstStyle/>
          <a:p>
            <a:fld id="{53E91761-BAAC-4262-98C3-C2933FDF1B47}" type="slidenum">
              <a:rPr lang="en-US" smtClean="0"/>
              <a:t>2</a:t>
            </a:fld>
            <a:endParaRPr lang="en-US"/>
          </a:p>
        </p:txBody>
      </p:sp>
    </p:spTree>
    <p:extLst>
      <p:ext uri="{BB962C8B-B14F-4D97-AF65-F5344CB8AC3E}">
        <p14:creationId xmlns:p14="http://schemas.microsoft.com/office/powerpoint/2010/main" val="4181103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Increased productivity- </a:t>
            </a:r>
            <a:r>
              <a:rPr lang="en-GB" sz="1200" b="0" kern="1200" dirty="0">
                <a:solidFill>
                  <a:schemeClr val="tx1"/>
                </a:solidFill>
                <a:effectLst/>
                <a:latin typeface="+mn-lt"/>
                <a:ea typeface="+mn-ea"/>
                <a:cs typeface="+mn-cs"/>
              </a:rPr>
              <a:t>In a group, contribution of every members help the team in bring positive outcome that feel that feel valued, supported &amp; committed to open another. It lead to a productive, motivated and happier staff. </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Problem solving- </a:t>
            </a:r>
            <a:r>
              <a:rPr lang="en-GB" sz="1200" b="0" kern="1200" dirty="0">
                <a:solidFill>
                  <a:schemeClr val="tx1"/>
                </a:solidFill>
                <a:effectLst/>
                <a:latin typeface="+mn-lt"/>
                <a:ea typeface="+mn-ea"/>
                <a:cs typeface="+mn-cs"/>
              </a:rPr>
              <a:t>In a team, different members have different idea and experience of how to do a tasks. A number of individuals coming others for considering an issue can frequently be more effectual at finding the solution than single person working alone. </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Support network- </a:t>
            </a:r>
            <a:r>
              <a:rPr lang="en-GB" sz="1200" b="0" kern="1200" dirty="0">
                <a:solidFill>
                  <a:schemeClr val="tx1"/>
                </a:solidFill>
                <a:effectLst/>
                <a:latin typeface="+mn-lt"/>
                <a:ea typeface="+mn-ea"/>
                <a:cs typeface="+mn-cs"/>
              </a:rPr>
              <a:t>In face of the business challenges members in a team or group are able to support each other by assisting one another out especially of a members in the team is facing any kind of difficulties. </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Boost morale- </a:t>
            </a:r>
            <a:r>
              <a:rPr lang="en-GB" sz="1200" b="0" kern="1200" dirty="0">
                <a:solidFill>
                  <a:schemeClr val="tx1"/>
                </a:solidFill>
                <a:effectLst/>
                <a:latin typeface="+mn-lt"/>
                <a:ea typeface="+mn-ea"/>
                <a:cs typeface="+mn-cs"/>
              </a:rPr>
              <a:t>Teamwork help in increasing the staff morale as members will have sense of the belonging to the group or team and appreciation from the others for different qualities that they bring to the team (</a:t>
            </a:r>
            <a:r>
              <a:rPr lang="en-GB" sz="1200" b="0" kern="1200" dirty="0" err="1">
                <a:solidFill>
                  <a:schemeClr val="tx1"/>
                </a:solidFill>
                <a:effectLst/>
                <a:latin typeface="+mn-lt"/>
                <a:ea typeface="+mn-ea"/>
                <a:cs typeface="+mn-cs"/>
              </a:rPr>
              <a:t>Kazemitabar</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Lajoie</a:t>
            </a:r>
            <a:r>
              <a:rPr lang="en-GB" sz="1200" b="0" kern="1200" dirty="0">
                <a:solidFill>
                  <a:schemeClr val="tx1"/>
                </a:solidFill>
                <a:effectLst/>
                <a:latin typeface="+mn-lt"/>
                <a:ea typeface="+mn-ea"/>
                <a:cs typeface="+mn-cs"/>
              </a:rPr>
              <a:t> and Li, 2022).</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Strong relationship- </a:t>
            </a:r>
            <a:r>
              <a:rPr lang="en-GB" sz="1200" b="0" kern="1200" dirty="0">
                <a:solidFill>
                  <a:schemeClr val="tx1"/>
                </a:solidFill>
                <a:effectLst/>
                <a:latin typeface="+mn-lt"/>
                <a:ea typeface="+mn-ea"/>
                <a:cs typeface="+mn-cs"/>
              </a:rPr>
              <a:t>Teamwork helps in building a strong relation between the colleagues. When working together, team members learn about one another, develop a better understanding of other's weakness, strength &amp; personal traits. Through a stronger relationship, trust is build &amp; communication become more open, natural and free. </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3E91761-BAAC-4262-98C3-C2933FDF1B47}" type="slidenum">
              <a:rPr lang="en-US" smtClean="0"/>
              <a:t>3</a:t>
            </a:fld>
            <a:endParaRPr lang="en-US"/>
          </a:p>
        </p:txBody>
      </p:sp>
    </p:spTree>
    <p:extLst>
      <p:ext uri="{BB962C8B-B14F-4D97-AF65-F5344CB8AC3E}">
        <p14:creationId xmlns:p14="http://schemas.microsoft.com/office/powerpoint/2010/main" val="23672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Communicate and listen- </a:t>
            </a:r>
            <a:r>
              <a:rPr lang="en-GB" sz="1200" b="0" kern="1200" dirty="0">
                <a:solidFill>
                  <a:schemeClr val="tx1"/>
                </a:solidFill>
                <a:effectLst/>
                <a:latin typeface="+mn-lt"/>
                <a:ea typeface="+mn-ea"/>
                <a:cs typeface="+mn-cs"/>
              </a:rPr>
              <a:t>It is significant that all the parties involved have an opportunity of sharing their perspective and listen to what the other have to say. It require to be empathetic and attentive, and try to understand that  how other person feel when still saying everything management or team need to say.</a:t>
            </a:r>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Acknowledge the conflict &amp; find a resolution- </a:t>
            </a:r>
            <a:r>
              <a:rPr lang="en-GB" sz="1200" kern="1200" dirty="0">
                <a:solidFill>
                  <a:schemeClr val="tx1"/>
                </a:solidFill>
                <a:effectLst/>
                <a:latin typeface="+mn-lt"/>
                <a:ea typeface="+mn-ea"/>
                <a:cs typeface="+mn-cs"/>
              </a:rPr>
              <a:t>Conflict resolution involve acknowledging there's an issue in first place. After </a:t>
            </a:r>
            <a:r>
              <a:rPr lang="en-GB" sz="1200" kern="1200" dirty="0" err="1">
                <a:solidFill>
                  <a:schemeClr val="tx1"/>
                </a:solidFill>
                <a:effectLst/>
                <a:latin typeface="+mn-lt"/>
                <a:ea typeface="+mn-ea"/>
                <a:cs typeface="+mn-cs"/>
              </a:rPr>
              <a:t>recognization</a:t>
            </a:r>
            <a:r>
              <a:rPr lang="en-GB" sz="1200" kern="1200" dirty="0">
                <a:solidFill>
                  <a:schemeClr val="tx1"/>
                </a:solidFill>
                <a:effectLst/>
                <a:latin typeface="+mn-lt"/>
                <a:ea typeface="+mn-ea"/>
                <a:cs typeface="+mn-cs"/>
              </a:rPr>
              <a:t> of the conflict, everyone involved needs in order to agree on reaching the resolution. The conflict is seen from everyone's point of view and focus on those things that management or team can agree on. It will help them in better understanding what they fell &amp; how they thing &amp; also allow them to come to specific resolution together.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Involve HR or leadership- </a:t>
            </a:r>
            <a:r>
              <a:rPr lang="en-GB" sz="1200" b="0" kern="1200" dirty="0">
                <a:solidFill>
                  <a:schemeClr val="tx1"/>
                </a:solidFill>
                <a:effectLst/>
                <a:latin typeface="+mn-lt"/>
                <a:ea typeface="+mn-ea"/>
                <a:cs typeface="+mn-cs"/>
              </a:rPr>
              <a:t>In few cases, team need to involve the HR department or any hypervisor if any conflict can not be solved, whether it is because someone is unsuccessful in cooperating or something very serious, such as  discrimination and harassment  (MacGregor and </a:t>
            </a:r>
            <a:r>
              <a:rPr lang="en-GB" sz="1200" b="0" kern="1200" dirty="0" err="1">
                <a:solidFill>
                  <a:schemeClr val="tx1"/>
                </a:solidFill>
                <a:effectLst/>
                <a:latin typeface="+mn-lt"/>
                <a:ea typeface="+mn-ea"/>
                <a:cs typeface="+mn-cs"/>
              </a:rPr>
              <a:t>Bearman</a:t>
            </a:r>
            <a:r>
              <a:rPr lang="en-GB" sz="1200" b="0" kern="1200" dirty="0">
                <a:solidFill>
                  <a:schemeClr val="tx1"/>
                </a:solidFill>
                <a:effectLst/>
                <a:latin typeface="+mn-lt"/>
                <a:ea typeface="+mn-ea"/>
                <a:cs typeface="+mn-cs"/>
              </a:rPr>
              <a:t>,  2022). </a:t>
            </a:r>
            <a:endParaRPr lang="en-US" sz="1200" b="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Resolving the conflicts requires effective teamwork &amp;  understanding of one other’s differing point of view. When conflict is resolved,  best way to move forward is recognized which mistakes happen. A group or team which is willing for working together in order to resolve the conflicts helps in accomplishing their goals  and also  strengthen their relationships (Whalen, 2022). </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3E91761-BAAC-4262-98C3-C2933FDF1B47}" type="slidenum">
              <a:rPr lang="en-US" smtClean="0"/>
              <a:t>4</a:t>
            </a:fld>
            <a:endParaRPr lang="en-US"/>
          </a:p>
        </p:txBody>
      </p:sp>
    </p:spTree>
    <p:extLst>
      <p:ext uri="{BB962C8B-B14F-4D97-AF65-F5344CB8AC3E}">
        <p14:creationId xmlns:p14="http://schemas.microsoft.com/office/powerpoint/2010/main" val="193826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01332D9-5071-4830-A868-2CC78FF8609C}"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1106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spTree>
    <p:extLst>
      <p:ext uri="{BB962C8B-B14F-4D97-AF65-F5344CB8AC3E}">
        <p14:creationId xmlns:p14="http://schemas.microsoft.com/office/powerpoint/2010/main" val="79268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8415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7DF5E-E88E-41E6-AD8A-D8111F5E4256}" type="datetimeFigureOut">
              <a:rPr lang="en-US" smtClean="0"/>
              <a:t>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1332D9-5071-4830-A868-2CC78FF8609C}" type="slidenum">
              <a:rPr lang="en-US" smtClean="0"/>
              <a:t>‹#›</a:t>
            </a:fld>
            <a:endParaRPr lang="en-US"/>
          </a:p>
        </p:txBody>
      </p:sp>
    </p:spTree>
    <p:extLst>
      <p:ext uri="{BB962C8B-B14F-4D97-AF65-F5344CB8AC3E}">
        <p14:creationId xmlns:p14="http://schemas.microsoft.com/office/powerpoint/2010/main" val="3681809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7DF5E-E88E-41E6-AD8A-D8111F5E4256}" type="datetimeFigureOut">
              <a:rPr lang="en-US" smtClean="0"/>
              <a:t>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1332D9-5071-4830-A868-2CC78FF8609C}"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8674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7DF5E-E88E-41E6-AD8A-D8111F5E4256}" type="datetimeFigureOut">
              <a:rPr lang="en-US" smtClean="0"/>
              <a:t>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1332D9-5071-4830-A868-2CC78FF8609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8133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7DF5E-E88E-41E6-AD8A-D8111F5E4256}" type="datetimeFigureOut">
              <a:rPr lang="en-US" smtClean="0"/>
              <a:t>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1332D9-5071-4830-A868-2CC78FF8609C}" type="slidenum">
              <a:rPr lang="en-US" smtClean="0"/>
              <a:t>‹#›</a:t>
            </a:fld>
            <a:endParaRPr lang="en-US"/>
          </a:p>
        </p:txBody>
      </p:sp>
    </p:spTree>
    <p:extLst>
      <p:ext uri="{BB962C8B-B14F-4D97-AF65-F5344CB8AC3E}">
        <p14:creationId xmlns:p14="http://schemas.microsoft.com/office/powerpoint/2010/main" val="2559010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817DF5E-E88E-41E6-AD8A-D8111F5E4256}" type="datetimeFigureOut">
              <a:rPr lang="en-US" smtClean="0"/>
              <a:t>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1332D9-5071-4830-A868-2CC78FF8609C}"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1681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817DF5E-E88E-41E6-AD8A-D8111F5E4256}" type="datetimeFigureOut">
              <a:rPr lang="en-US" smtClean="0"/>
              <a:t>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1332D9-5071-4830-A868-2CC78FF8609C}" type="slidenum">
              <a:rPr lang="en-US" smtClean="0"/>
              <a:t>‹#›</a:t>
            </a:fld>
            <a:endParaRPr lang="en-US"/>
          </a:p>
        </p:txBody>
      </p:sp>
    </p:spTree>
    <p:extLst>
      <p:ext uri="{BB962C8B-B14F-4D97-AF65-F5344CB8AC3E}">
        <p14:creationId xmlns:p14="http://schemas.microsoft.com/office/powerpoint/2010/main" val="3774338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817DF5E-E88E-41E6-AD8A-D8111F5E4256}" type="datetimeFigureOut">
              <a:rPr lang="en-US" smtClean="0"/>
              <a:t>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1332D9-5071-4830-A868-2CC78FF8609C}" type="slidenum">
              <a:rPr lang="en-US" smtClean="0"/>
              <a:t>‹#›</a:t>
            </a:fld>
            <a:endParaRPr lang="en-US"/>
          </a:p>
        </p:txBody>
      </p:sp>
    </p:spTree>
    <p:extLst>
      <p:ext uri="{BB962C8B-B14F-4D97-AF65-F5344CB8AC3E}">
        <p14:creationId xmlns:p14="http://schemas.microsoft.com/office/powerpoint/2010/main" val="378591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5855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8966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spTree>
    <p:extLst>
      <p:ext uri="{BB962C8B-B14F-4D97-AF65-F5344CB8AC3E}">
        <p14:creationId xmlns:p14="http://schemas.microsoft.com/office/powerpoint/2010/main" val="3383140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2408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7649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3351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7DF5E-E88E-41E6-AD8A-D8111F5E4256}" type="datetimeFigureOut">
              <a:rPr lang="en-US" smtClean="0"/>
              <a:t>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1332D9-5071-4830-A868-2CC78FF8609C}"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4778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817DF5E-E88E-41E6-AD8A-D8111F5E4256}" type="datetimeFigureOut">
              <a:rPr lang="en-US" smtClean="0"/>
              <a:t>8/20/22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01332D9-5071-4830-A868-2CC78FF8609C}" type="slidenum">
              <a:rPr lang="en-US" smtClean="0"/>
              <a:t>‹#›</a:t>
            </a:fld>
            <a:endParaRPr lang="en-US"/>
          </a:p>
        </p:txBody>
      </p:sp>
    </p:spTree>
    <p:extLst>
      <p:ext uri="{BB962C8B-B14F-4D97-AF65-F5344CB8AC3E}">
        <p14:creationId xmlns:p14="http://schemas.microsoft.com/office/powerpoint/2010/main" val="30107314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423851" y="1554480"/>
            <a:ext cx="9844785" cy="1569660"/>
          </a:xfrm>
          <a:prstGeom prst="rect">
            <a:avLst/>
          </a:prstGeom>
        </p:spPr>
        <p:txBody>
          <a:bodyPr wrap="square">
            <a:spAutoFit/>
          </a:bodyPr>
          <a:lstStyle/>
          <a:p>
            <a:pPr algn="ctr"/>
            <a:r>
              <a:rPr lang="en-US" sz="4800" b="0" i="0" dirty="0">
                <a:solidFill>
                  <a:srgbClr val="333333"/>
                </a:solidFill>
                <a:effectLst/>
                <a:latin typeface="Times New Roman" panose="02020603050405020304" pitchFamily="18" charset="0"/>
                <a:cs typeface="Times New Roman" panose="02020603050405020304" pitchFamily="18" charset="0"/>
              </a:rPr>
              <a:t>Effective team work and communication PPT</a:t>
            </a:r>
            <a:endParaRPr lang="en-US" sz="4800" dirty="0">
              <a:latin typeface="Times New Roman" panose="02020603050405020304" pitchFamily="18" charset="0"/>
              <a:cs typeface="Times New Roman" panose="02020603050405020304" pitchFamily="18" charset="0"/>
            </a:endParaRPr>
          </a:p>
        </p:txBody>
      </p:sp>
      <p:pic>
        <p:nvPicPr>
          <p:cNvPr id="3082" name="Picture 10" descr="Effective Teamwork - Shirley Taylor's B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8886" y="700617"/>
            <a:ext cx="3214713" cy="10140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B8F5CFE-7B74-151D-5C04-826BFB1D47C1}"/>
              </a:ext>
            </a:extLst>
          </p:cNvPr>
          <p:cNvSpPr txBox="1"/>
          <p:nvPr/>
        </p:nvSpPr>
        <p:spPr>
          <a:xfrm>
            <a:off x="4588675" y="3518416"/>
            <a:ext cx="5721050" cy="1785104"/>
          </a:xfrm>
          <a:prstGeom prst="rect">
            <a:avLst/>
          </a:prstGeom>
          <a:noFill/>
        </p:spPr>
        <p:txBody>
          <a:bodyPr wrap="square" rtlCol="0">
            <a:spAutoFit/>
          </a:bodyPr>
          <a:lstStyle/>
          <a:p>
            <a:pPr algn="l"/>
            <a:r>
              <a:rPr lang="en-GB" sz="2200"/>
              <a:t>Module code : Bmsw4002</a:t>
            </a:r>
          </a:p>
          <a:p>
            <a:pPr algn="l"/>
            <a:r>
              <a:rPr lang="en-GB" sz="2200"/>
              <a:t>Lecturer: Soban sadiq </a:t>
            </a:r>
          </a:p>
          <a:p>
            <a:pPr algn="l"/>
            <a:r>
              <a:rPr lang="en-GB" sz="2200"/>
              <a:t>Names:</a:t>
            </a:r>
          </a:p>
          <a:p>
            <a:pPr algn="l"/>
            <a:r>
              <a:rPr lang="en-GB" sz="2200"/>
              <a:t>Milan Gaspar 2120110</a:t>
            </a:r>
          </a:p>
          <a:p>
            <a:pPr algn="l"/>
            <a:r>
              <a:rPr lang="en-GB" sz="2200"/>
              <a:t>Stacey sugarova 2120140</a:t>
            </a:r>
          </a:p>
        </p:txBody>
      </p:sp>
    </p:spTree>
    <p:extLst>
      <p:ext uri="{BB962C8B-B14F-4D97-AF65-F5344CB8AC3E}">
        <p14:creationId xmlns:p14="http://schemas.microsoft.com/office/powerpoint/2010/main" val="2490967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a:xfrm>
            <a:off x="1295401" y="2556932"/>
            <a:ext cx="5119467" cy="3318936"/>
          </a:xfrm>
        </p:spPr>
        <p:txBody>
          <a:bodyPr>
            <a:normAutofit lnSpcReduction="10000"/>
          </a:bodyPr>
          <a:lstStyle/>
          <a:p>
            <a:pPr marL="0" indent="0" algn="just">
              <a:lnSpc>
                <a:spcPct val="150000"/>
              </a:lnSpc>
              <a:buNone/>
            </a:pPr>
            <a:r>
              <a:rPr lang="en-GB" sz="1600" dirty="0">
                <a:latin typeface="Times New Roman" panose="02020603050405020304" pitchFamily="18" charset="0"/>
                <a:cs typeface="Times New Roman" panose="02020603050405020304" pitchFamily="18" charset="0"/>
              </a:rPr>
              <a:t>In organisation, teamwork is play vital role as it helps them to attain the business target and goal successfully. In workplace, encouraging a uniform distribution pf the responsibilities in </a:t>
            </a:r>
            <a:r>
              <a:rPr lang="en-GB" sz="1600">
                <a:latin typeface="Times New Roman" panose="02020603050405020304" pitchFamily="18" charset="0"/>
                <a:cs typeface="Times New Roman" panose="02020603050405020304" pitchFamily="18" charset="0"/>
              </a:rPr>
              <a:t>team work ,</a:t>
            </a:r>
          </a:p>
          <a:p>
            <a:pPr marL="0" indent="0" algn="just">
              <a:lnSpc>
                <a:spcPct val="150000"/>
              </a:lnSpc>
              <a:buNone/>
            </a:pPr>
            <a:r>
              <a:rPr lang="en-GB" sz="1600">
                <a:latin typeface="Times New Roman" panose="02020603050405020304" pitchFamily="18" charset="0"/>
                <a:cs typeface="Times New Roman" panose="02020603050405020304" pitchFamily="18" charset="0"/>
              </a:rPr>
              <a:t> helps </a:t>
            </a:r>
            <a:r>
              <a:rPr lang="en-GB" sz="1600" dirty="0">
                <a:latin typeface="Times New Roman" panose="02020603050405020304" pitchFamily="18" charset="0"/>
                <a:cs typeface="Times New Roman" panose="02020603050405020304" pitchFamily="18" charset="0"/>
              </a:rPr>
              <a:t>in preventing the conflict. In workplace, if conflict occur because one or more members feel that they are not being allowed to make a contribution, then examining the team methods for the work distribution &amp; task achievement helps in resolving the issue</a:t>
            </a:r>
            <a:r>
              <a:rPr lang="en-US" sz="1600" dirty="0">
                <a:latin typeface="Times New Roman" panose="02020603050405020304" pitchFamily="18" charset="0"/>
                <a:cs typeface="Times New Roman" panose="02020603050405020304" pitchFamily="18" charset="0"/>
              </a:rPr>
              <a:t>. </a:t>
            </a:r>
          </a:p>
        </p:txBody>
      </p:sp>
      <p:pic>
        <p:nvPicPr>
          <p:cNvPr id="1026" name="Picture 2" descr="Teamwork - Step by Step Guide for Effective Team Building - Potential.co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5126" y="2736660"/>
            <a:ext cx="3961472" cy="147974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ommon Causes of Team Confli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5125" y="4216400"/>
            <a:ext cx="3714117" cy="1424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903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lgn="ctr"/>
            <a:r>
              <a:rPr lang="en-GB" sz="3800" b="1" dirty="0">
                <a:latin typeface="Times New Roman" panose="02020603050405020304" pitchFamily="18" charset="0"/>
                <a:cs typeface="Times New Roman" panose="02020603050405020304" pitchFamily="18" charset="0"/>
              </a:rPr>
              <a:t>Benefit of team working</a:t>
            </a:r>
            <a:br>
              <a:rPr lang="en-US" sz="3800" b="1" dirty="0">
                <a:latin typeface="Times New Roman" panose="02020603050405020304" pitchFamily="18" charset="0"/>
                <a:cs typeface="Times New Roman" panose="02020603050405020304" pitchFamily="18" charset="0"/>
              </a:rPr>
            </a:br>
            <a:endParaRPr lang="en-US" sz="3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556931"/>
            <a:ext cx="6188611" cy="3618785"/>
          </a:xfrm>
        </p:spPr>
        <p:txBody>
          <a:bodyPr>
            <a:noAutofit/>
          </a:bodyPr>
          <a:lstStyle/>
          <a:p>
            <a:pPr marL="0" indent="0">
              <a:lnSpc>
                <a:spcPct val="150000"/>
              </a:lnSpc>
              <a:buNone/>
            </a:pPr>
            <a:r>
              <a:rPr lang="en-GB" sz="1600" dirty="0">
                <a:latin typeface="Times New Roman" panose="02020603050405020304" pitchFamily="18" charset="0"/>
                <a:cs typeface="Times New Roman" panose="02020603050405020304" pitchFamily="18" charset="0"/>
              </a:rPr>
              <a:t>Work in a team and encourage a better teamwork in the staff can bring many benefits and other competitive benefit in a business. </a:t>
            </a:r>
          </a:p>
          <a:p>
            <a:pPr>
              <a:lnSpc>
                <a:spcPct val="150000"/>
              </a:lnSpc>
            </a:pPr>
            <a:r>
              <a:rPr lang="en-GB" sz="1600" b="1" dirty="0">
                <a:latin typeface="Times New Roman" panose="02020603050405020304" pitchFamily="18" charset="0"/>
                <a:cs typeface="Times New Roman" panose="02020603050405020304" pitchFamily="18" charset="0"/>
              </a:rPr>
              <a:t>Enhanced productivity</a:t>
            </a:r>
            <a:endParaRPr lang="en-US" sz="1600" b="1"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Problem solving</a:t>
            </a:r>
            <a:endParaRPr lang="en-US" sz="1600" b="1"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Support network</a:t>
            </a:r>
            <a:endParaRPr lang="en-US" sz="1600" b="1"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Boost morale</a:t>
            </a:r>
            <a:endParaRPr lang="en-US" sz="1600" b="1"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Strong relationship</a:t>
            </a:r>
            <a:endParaRPr lang="en-US" sz="1600" b="1"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p:txBody>
      </p:sp>
      <p:pic>
        <p:nvPicPr>
          <p:cNvPr id="1030" name="Picture 6" descr="Advantages of Corporate Days &amp; Team Building | Ribby Hall Village |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4178" y="2791078"/>
            <a:ext cx="2962420" cy="2821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132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b="1" dirty="0">
                <a:latin typeface="Times New Roman" panose="02020603050405020304" pitchFamily="18" charset="0"/>
                <a:cs typeface="Times New Roman" panose="02020603050405020304" pitchFamily="18" charset="0"/>
              </a:rPr>
              <a:t>Managing conflict</a:t>
            </a:r>
            <a:endParaRPr lang="en-US" sz="3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556932"/>
            <a:ext cx="5428956" cy="3318936"/>
          </a:xfrm>
        </p:spPr>
        <p:txBody>
          <a:bodyPr>
            <a:normAutofit/>
          </a:bodyPr>
          <a:lstStyle/>
          <a:p>
            <a:pPr>
              <a:lnSpc>
                <a:spcPct val="150000"/>
              </a:lnSpc>
            </a:pPr>
            <a:r>
              <a:rPr lang="en-GB" sz="1600" dirty="0">
                <a:latin typeface="Times New Roman" panose="02020603050405020304" pitchFamily="18" charset="0"/>
                <a:cs typeface="Times New Roman" panose="02020603050405020304" pitchFamily="18" charset="0"/>
              </a:rPr>
              <a:t>Many conflicts are caused by the misunderstandings &amp;  lack of the communication among the team members.. few ways of managing conflicts are discussed below:</a:t>
            </a:r>
            <a:endParaRPr lang="en-US" sz="1600" b="1"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Communicate and listen</a:t>
            </a:r>
            <a:endParaRPr lang="en-US" sz="1600" b="1"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Acknowledge the conflict &amp; find a resolution</a:t>
            </a:r>
            <a:endParaRPr lang="en-US" sz="1600" dirty="0">
              <a:latin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cs typeface="Times New Roman" panose="02020603050405020304" pitchFamily="18" charset="0"/>
              </a:rPr>
              <a:t>Involve HR or leadership</a:t>
            </a:r>
            <a:endParaRPr lang="en-US" sz="1600" dirty="0">
              <a:latin typeface="Times New Roman" panose="02020603050405020304" pitchFamily="18" charset="0"/>
              <a:cs typeface="Times New Roman" panose="02020603050405020304" pitchFamily="18" charset="0"/>
            </a:endParaRPr>
          </a:p>
          <a:p>
            <a:pPr>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2050" name="Picture 2" descr="Five Conflict Management Approaches in Project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598" y="2825848"/>
            <a:ext cx="3810000" cy="3050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8098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800" dirty="0">
                <a:latin typeface="Times New Roman" panose="02020603050405020304" pitchFamily="18" charset="0"/>
                <a:cs typeface="Times New Roman" panose="02020603050405020304" pitchFamily="18" charset="0"/>
              </a:rPr>
              <a:t>References</a:t>
            </a:r>
            <a:endParaRPr lang="en-US" sz="3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pPr marL="0" indent="0">
              <a:buNone/>
            </a:pPr>
            <a:endParaRPr lang="en-US" sz="1800" dirty="0">
              <a:latin typeface="Times New Roman" panose="02020603050405020304" pitchFamily="18" charset="0"/>
              <a:cs typeface="Times New Roman" panose="02020603050405020304" pitchFamily="18" charset="0"/>
            </a:endParaRPr>
          </a:p>
          <a:p>
            <a:r>
              <a:rPr lang="en-GB" sz="1800" dirty="0" err="1">
                <a:latin typeface="Times New Roman" panose="02020603050405020304" pitchFamily="18" charset="0"/>
                <a:cs typeface="Times New Roman" panose="02020603050405020304" pitchFamily="18" charset="0"/>
              </a:rPr>
              <a:t>Kazemitabar</a:t>
            </a:r>
            <a:r>
              <a:rPr lang="en-GB" sz="1800" dirty="0">
                <a:latin typeface="Times New Roman" panose="02020603050405020304" pitchFamily="18" charset="0"/>
                <a:cs typeface="Times New Roman" panose="02020603050405020304" pitchFamily="18" charset="0"/>
              </a:rPr>
              <a:t>, M.A., </a:t>
            </a:r>
            <a:r>
              <a:rPr lang="en-GB" sz="1800" dirty="0" err="1">
                <a:latin typeface="Times New Roman" panose="02020603050405020304" pitchFamily="18" charset="0"/>
                <a:cs typeface="Times New Roman" panose="02020603050405020304" pitchFamily="18" charset="0"/>
              </a:rPr>
              <a:t>Lajoie</a:t>
            </a:r>
            <a:r>
              <a:rPr lang="en-GB" sz="1800" dirty="0">
                <a:latin typeface="Times New Roman" panose="02020603050405020304" pitchFamily="18" charset="0"/>
                <a:cs typeface="Times New Roman" panose="02020603050405020304" pitchFamily="18" charset="0"/>
              </a:rPr>
              <a:t>, S.P. and Li, T., 2022. A classification of Challenges encountered in Complex Teamwork Settings. </a:t>
            </a:r>
            <a:r>
              <a:rPr lang="en-GB" sz="1800" i="1" dirty="0">
                <a:latin typeface="Times New Roman" panose="02020603050405020304" pitchFamily="18" charset="0"/>
                <a:cs typeface="Times New Roman" panose="02020603050405020304" pitchFamily="18" charset="0"/>
              </a:rPr>
              <a:t>International Journal of Computer-Supported Collaborative Learning</a:t>
            </a:r>
            <a:r>
              <a:rPr lang="en-GB" sz="1800" dirty="0">
                <a:latin typeface="Times New Roman" panose="02020603050405020304" pitchFamily="18" charset="0"/>
                <a:cs typeface="Times New Roman" panose="02020603050405020304" pitchFamily="18" charset="0"/>
              </a:rPr>
              <a:t>, pp.1-23.</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MacGregor, C.S. and </a:t>
            </a:r>
            <a:r>
              <a:rPr lang="en-GB" sz="1800" dirty="0" err="1">
                <a:latin typeface="Times New Roman" panose="02020603050405020304" pitchFamily="18" charset="0"/>
                <a:cs typeface="Times New Roman" panose="02020603050405020304" pitchFamily="18" charset="0"/>
              </a:rPr>
              <a:t>Bearman</a:t>
            </a:r>
            <a:r>
              <a:rPr lang="en-GB" sz="1800" dirty="0">
                <a:latin typeface="Times New Roman" panose="02020603050405020304" pitchFamily="18" charset="0"/>
                <a:cs typeface="Times New Roman" panose="02020603050405020304" pitchFamily="18" charset="0"/>
              </a:rPr>
              <a:t>, C., 2022. The danger in the dark: Safety and teamwork in Australian dark territory railway operations. </a:t>
            </a:r>
            <a:r>
              <a:rPr lang="en-GB" sz="1800" i="1" dirty="0">
                <a:latin typeface="Times New Roman" panose="02020603050405020304" pitchFamily="18" charset="0"/>
                <a:cs typeface="Times New Roman" panose="02020603050405020304" pitchFamily="18" charset="0"/>
              </a:rPr>
              <a:t>Safety science</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148</a:t>
            </a:r>
            <a:r>
              <a:rPr lang="en-GB" sz="1800" dirty="0">
                <a:latin typeface="Times New Roman" panose="02020603050405020304" pitchFamily="18" charset="0"/>
                <a:cs typeface="Times New Roman" panose="02020603050405020304" pitchFamily="18" charset="0"/>
              </a:rPr>
              <a:t>, p.105638.</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Whalen, D.J., 2022. Selections from the ABC 2021 Annual Conference, Placing Another Log on ABC’s My </a:t>
            </a:r>
            <a:r>
              <a:rPr lang="en-GB" sz="1800" dirty="0" err="1">
                <a:latin typeface="Times New Roman" panose="02020603050405020304" pitchFamily="18" charset="0"/>
                <a:cs typeface="Times New Roman" panose="02020603050405020304" pitchFamily="18" charset="0"/>
              </a:rPr>
              <a:t>Favorite</a:t>
            </a:r>
            <a:r>
              <a:rPr lang="en-GB" sz="1800" dirty="0">
                <a:latin typeface="Times New Roman" panose="02020603050405020304" pitchFamily="18" charset="0"/>
                <a:cs typeface="Times New Roman" panose="02020603050405020304" pitchFamily="18" charset="0"/>
              </a:rPr>
              <a:t> Assignment’s Cool Fire. </a:t>
            </a:r>
            <a:r>
              <a:rPr lang="en-GB" sz="1800" i="1" dirty="0">
                <a:latin typeface="Times New Roman" panose="02020603050405020304" pitchFamily="18" charset="0"/>
                <a:cs typeface="Times New Roman" panose="02020603050405020304" pitchFamily="18" charset="0"/>
              </a:rPr>
              <a:t>Business and Professional Communication Quarterly</a:t>
            </a:r>
            <a:r>
              <a:rPr lang="en-GB" sz="1800" dirty="0">
                <a:latin typeface="Times New Roman" panose="02020603050405020304" pitchFamily="18" charset="0"/>
                <a:cs typeface="Times New Roman" panose="02020603050405020304" pitchFamily="18" charset="0"/>
              </a:rPr>
              <a:t>, p.23294906221078226.</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34212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31</TotalTime>
  <Words>777</Words>
  <Application>Microsoft Office PowerPoint</Application>
  <PresentationFormat>Widescreen</PresentationFormat>
  <Paragraphs>35</Paragraphs>
  <Slides>5</Slides>
  <Notes>3</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Organic</vt:lpstr>
      <vt:lpstr>PowerPoint Presentation</vt:lpstr>
      <vt:lpstr>Introduction </vt:lpstr>
      <vt:lpstr>Benefit of team working </vt:lpstr>
      <vt:lpstr>Managing conflict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Stacey Sugarova (2120140)</cp:lastModifiedBy>
  <cp:revision>11</cp:revision>
  <dcterms:created xsi:type="dcterms:W3CDTF">2022-08-08T07:23:13Z</dcterms:created>
  <dcterms:modified xsi:type="dcterms:W3CDTF">2022-08-20T03:26:58Z</dcterms:modified>
</cp:coreProperties>
</file>