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65" autoAdjust="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49" r:id="rId1"/>
    <p:sldLayoutId id="2147484250" r:id="rId2"/>
    <p:sldLayoutId id="2147484251" r:id="rId3"/>
    <p:sldLayoutId id="2147484252" r:id="rId4"/>
    <p:sldLayoutId id="2147484253" r:id="rId5"/>
    <p:sldLayoutId id="2147484254" r:id="rId6"/>
    <p:sldLayoutId id="2147484255" r:id="rId7"/>
    <p:sldLayoutId id="2147484256" r:id="rId8"/>
    <p:sldLayoutId id="2147484257" r:id="rId9"/>
    <p:sldLayoutId id="2147484258" r:id="rId10"/>
    <p:sldLayoutId id="214748425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5000" y="3352800"/>
            <a:ext cx="6553200" cy="2438400"/>
          </a:xfrm>
        </p:spPr>
        <p:txBody>
          <a:bodyPr>
            <a:normAutofit fontScale="70000" lnSpcReduction="20000"/>
          </a:bodyPr>
          <a:lstStyle/>
          <a:p>
            <a:endParaRPr lang="en-GB" sz="3600" b="1" dirty="0" smtClean="0"/>
          </a:p>
          <a:p>
            <a:r>
              <a:rPr lang="en-GB" sz="3600" b="1" dirty="0" smtClean="0"/>
              <a:t>Student Name  Andrei Valentin Solomon </a:t>
            </a:r>
          </a:p>
          <a:p>
            <a:r>
              <a:rPr lang="en-GB" sz="3600" b="1" dirty="0" smtClean="0"/>
              <a:t>Student ID 2423875 </a:t>
            </a:r>
          </a:p>
          <a:p>
            <a:r>
              <a:rPr lang="en-GB" sz="3600" b="1" dirty="0" smtClean="0"/>
              <a:t>Module Lecture  Melanie Squire</a:t>
            </a:r>
          </a:p>
          <a:p>
            <a:r>
              <a:rPr lang="en-GB" sz="3600" b="1" dirty="0" smtClean="0"/>
              <a:t>Reward , Recognition and Delegation  </a:t>
            </a:r>
          </a:p>
          <a:p>
            <a:endParaRPr lang="en-GB" sz="3600" b="1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838200"/>
            <a:ext cx="7239000" cy="2514600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Effective Teamwork and Communication (BMSW4009-CARD)</a:t>
            </a: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2015256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Reward ,Recognition and Delegation</a:t>
            </a:r>
            <a:endParaRPr lang="en-GB" dirty="0"/>
          </a:p>
          <a:p>
            <a:r>
              <a:rPr lang="en-GB" dirty="0" smtClean="0"/>
              <a:t>1 Definition</a:t>
            </a:r>
          </a:p>
          <a:p>
            <a:r>
              <a:rPr lang="en-GB" dirty="0" smtClean="0"/>
              <a:t> 1.1 Why is important ?</a:t>
            </a:r>
          </a:p>
          <a:p>
            <a:r>
              <a:rPr lang="en-GB" dirty="0" smtClean="0"/>
              <a:t>2 Impact and motivation </a:t>
            </a:r>
          </a:p>
          <a:p>
            <a:r>
              <a:rPr lang="en-GB" dirty="0" smtClean="0"/>
              <a:t> 2.1 Example from my experience </a:t>
            </a:r>
          </a:p>
          <a:p>
            <a:r>
              <a:rPr lang="en-GB" dirty="0" smtClean="0"/>
              <a:t>3 Relevant Theories </a:t>
            </a:r>
          </a:p>
          <a:p>
            <a:r>
              <a:rPr lang="en-GB" dirty="0" smtClean="0"/>
              <a:t>3.1 Maslow theory</a:t>
            </a:r>
          </a:p>
          <a:p>
            <a:r>
              <a:rPr lang="en-GB" dirty="0" smtClean="0"/>
              <a:t>4 Reference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Berlin Sans FB Demi" panose="020E0802020502020306" pitchFamily="34" charset="0"/>
              </a:rPr>
              <a:t>Presentation Overview</a:t>
            </a:r>
            <a:endParaRPr lang="en-GB" dirty="0">
              <a:latin typeface="Berlin Sans FB Demi" panose="020E0802020502020306" pitchFamily="34" charset="0"/>
            </a:endParaRPr>
          </a:p>
        </p:txBody>
      </p:sp>
      <p:pic>
        <p:nvPicPr>
          <p:cNvPr id="4" name="Picture 3" descr="Multi-colored push pins connected by a black wire">
            <a:extLst>
              <a:ext uri="{FF2B5EF4-FFF2-40B4-BE49-F238E27FC236}">
                <a16:creationId xmlns:a16="http://schemas.microsoft.com/office/drawing/2014/main" xmlns="" id="{C56064F6-2794-58C4-4C51-BB37B49F21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047" b="-1"/>
          <a:stretch>
            <a:fillRect/>
          </a:stretch>
        </p:blipFill>
        <p:spPr>
          <a:xfrm flipV="1">
            <a:off x="6513738" y="2057400"/>
            <a:ext cx="2630262" cy="480060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20931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486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- Reward is something that increase the frequency of an employee action ( J, </a:t>
            </a:r>
            <a:r>
              <a:rPr lang="en-GB" dirty="0" err="1" smtClean="0"/>
              <a:t>Zigon</a:t>
            </a:r>
            <a:r>
              <a:rPr lang="en-GB" dirty="0" smtClean="0"/>
              <a:t> 1998) </a:t>
            </a:r>
          </a:p>
          <a:p>
            <a:pPr marL="0" indent="0">
              <a:buNone/>
            </a:pPr>
            <a:r>
              <a:rPr lang="en-GB" dirty="0" smtClean="0"/>
              <a:t>- Recognition it is a </a:t>
            </a:r>
            <a:r>
              <a:rPr lang="en-GB" dirty="0" err="1" smtClean="0"/>
              <a:t>constuctive,genuine</a:t>
            </a:r>
            <a:r>
              <a:rPr lang="en-GB" dirty="0" smtClean="0"/>
              <a:t> feedback based on acknowledging people as sincere , worthy of respect, having needs, and equipped with their own personal expertise </a:t>
            </a:r>
          </a:p>
          <a:p>
            <a:pPr marL="0" indent="0">
              <a:buNone/>
            </a:pPr>
            <a:r>
              <a:rPr lang="en-GB" dirty="0" smtClean="0"/>
              <a:t>( </a:t>
            </a:r>
            <a:r>
              <a:rPr lang="en-GB" dirty="0" err="1" smtClean="0"/>
              <a:t>Brun</a:t>
            </a:r>
            <a:r>
              <a:rPr lang="en-GB" dirty="0" smtClean="0"/>
              <a:t> &amp; </a:t>
            </a:r>
            <a:r>
              <a:rPr lang="en-GB" dirty="0" err="1" smtClean="0"/>
              <a:t>Dugas</a:t>
            </a:r>
            <a:r>
              <a:rPr lang="en-GB" dirty="0" smtClean="0"/>
              <a:t> 2002)</a:t>
            </a:r>
          </a:p>
          <a:p>
            <a:pPr>
              <a:buFontTx/>
              <a:buChar char="-"/>
            </a:pPr>
            <a:r>
              <a:rPr lang="en-GB" dirty="0" smtClean="0"/>
              <a:t>Delegation means giving  someone else  the</a:t>
            </a:r>
          </a:p>
          <a:p>
            <a:pPr marL="0" indent="0">
              <a:buNone/>
            </a:pPr>
            <a:r>
              <a:rPr lang="en-GB" dirty="0" smtClean="0"/>
              <a:t>responsibility to do a task or make decisions </a:t>
            </a:r>
          </a:p>
          <a:p>
            <a:pPr marL="0" indent="0">
              <a:buNone/>
            </a:pPr>
            <a:r>
              <a:rPr lang="en-GB" dirty="0" smtClean="0"/>
              <a:t>( Koontz H &amp; </a:t>
            </a:r>
            <a:r>
              <a:rPr lang="en-GB" dirty="0" err="1" smtClean="0"/>
              <a:t>Weihrich</a:t>
            </a:r>
            <a:r>
              <a:rPr lang="en-GB" dirty="0" smtClean="0"/>
              <a:t> H 2007)</a:t>
            </a:r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Berlin Sans FB Demi" panose="020E0802020502020306" pitchFamily="34" charset="0"/>
              </a:rPr>
              <a:t>1. Definition </a:t>
            </a:r>
            <a:endParaRPr lang="en-GB" dirty="0">
              <a:latin typeface="Berlin Sans FB Demi" panose="020E0802020502020306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6904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Motivation</a:t>
            </a:r>
          </a:p>
          <a:p>
            <a:r>
              <a:rPr lang="en-GB" dirty="0" smtClean="0"/>
              <a:t>Increased productivity and performance</a:t>
            </a:r>
          </a:p>
          <a:p>
            <a:r>
              <a:rPr lang="en-GB" dirty="0" smtClean="0"/>
              <a:t>Positive work environment</a:t>
            </a:r>
          </a:p>
          <a:p>
            <a:r>
              <a:rPr lang="en-GB" dirty="0" smtClean="0"/>
              <a:t>Reduce stress</a:t>
            </a:r>
          </a:p>
          <a:p>
            <a:r>
              <a:rPr lang="en-GB" dirty="0" smtClean="0"/>
              <a:t>Building Loyalty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Berlin Sans FB Demi" panose="020E0802020502020306" pitchFamily="34" charset="0"/>
              </a:rPr>
              <a:t>1.1 Importance of Rewards and Recognition</a:t>
            </a:r>
            <a:endParaRPr lang="en-GB" dirty="0">
              <a:latin typeface="Berlin Sans FB Demi" panose="020E0802020502020306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14088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305800" cy="5715000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 Reward – (bonuses or promotions) gives people a reason to work harder and meet goals .</a:t>
            </a:r>
          </a:p>
          <a:p>
            <a:r>
              <a:rPr lang="en-GB" dirty="0" smtClean="0"/>
              <a:t>Recognition - ( saying thank you) makes employees feel proud and valued ,encourages them to keep doing their best .</a:t>
            </a:r>
          </a:p>
          <a:p>
            <a:r>
              <a:rPr lang="en-GB" dirty="0" smtClean="0"/>
              <a:t>Delegation – ( responsibility) show trust and helps employees feel important , gives them chances to lean and grow.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Berlin Sans FB Demi" panose="020E0802020502020306" pitchFamily="34" charset="0"/>
              </a:rPr>
              <a:t>2.Impact and Motivation</a:t>
            </a:r>
            <a:endParaRPr lang="en-GB" dirty="0">
              <a:latin typeface="Berlin Sans FB Demi" panose="020E0802020502020306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003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524000"/>
            <a:ext cx="48768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Working hard</a:t>
            </a:r>
          </a:p>
          <a:p>
            <a:pPr marL="0" indent="0">
              <a:buNone/>
            </a:pPr>
            <a:r>
              <a:rPr lang="en-GB" dirty="0" smtClean="0"/>
              <a:t> – more than 12 hour day / 60 hours weekly </a:t>
            </a:r>
          </a:p>
          <a:p>
            <a:r>
              <a:rPr lang="en-GB" dirty="0" smtClean="0"/>
              <a:t>Busy and Stressful environment  </a:t>
            </a:r>
          </a:p>
          <a:p>
            <a:r>
              <a:rPr lang="en-GB" dirty="0" smtClean="0"/>
              <a:t>My reword and recognition </a:t>
            </a:r>
          </a:p>
          <a:p>
            <a:r>
              <a:rPr lang="en-GB" dirty="0" smtClean="0"/>
              <a:t>- £ 100 bonus and a superhero cup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Berlin Sans FB Demi" panose="020E0802020502020306" pitchFamily="34" charset="0"/>
              </a:rPr>
              <a:t>3. Example of my experience </a:t>
            </a:r>
            <a:endParaRPr lang="en-GB" dirty="0">
              <a:latin typeface="Berlin Sans FB Demi" panose="020E0802020502020306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3124200"/>
            <a:ext cx="371475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223795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876800" cy="4191000"/>
          </a:xfrm>
        </p:spPr>
        <p:txBody>
          <a:bodyPr>
            <a:normAutofit/>
          </a:bodyPr>
          <a:lstStyle/>
          <a:p>
            <a:r>
              <a:rPr lang="en-GB" dirty="0" smtClean="0"/>
              <a:t>Maslow`s Hierarchy of Needs ( 1943)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People having </a:t>
            </a:r>
            <a:r>
              <a:rPr lang="en-GB" dirty="0" err="1" smtClean="0"/>
              <a:t>diferent</a:t>
            </a:r>
            <a:r>
              <a:rPr lang="en-GB" dirty="0" smtClean="0"/>
              <a:t> levels of needs – from basic (food , safety ) to higher ones (self-esteem, self-actualization 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Berlin Sans FB Demi" panose="020E0802020502020306" pitchFamily="34" charset="0"/>
              </a:rPr>
              <a:t>4. Relevant theory</a:t>
            </a:r>
            <a:endParaRPr lang="en-GB" dirty="0">
              <a:latin typeface="Berlin Sans FB Demi" panose="020E0802020502020306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996" y="1828800"/>
            <a:ext cx="5112004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87721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92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 Jean-Pierre </a:t>
            </a:r>
            <a:r>
              <a:rPr lang="en-GB" sz="2400" dirty="0" err="1" smtClean="0"/>
              <a:t>Brun</a:t>
            </a:r>
            <a:r>
              <a:rPr lang="en-GB" sz="2400" dirty="0" smtClean="0"/>
              <a:t> &amp; Nadine </a:t>
            </a:r>
            <a:r>
              <a:rPr lang="en-GB" sz="2400" dirty="0" err="1" smtClean="0"/>
              <a:t>Dugas</a:t>
            </a:r>
            <a:r>
              <a:rPr lang="en-GB" sz="2400" dirty="0" smtClean="0"/>
              <a:t> (2002) La reconnaissance au travail: </a:t>
            </a:r>
            <a:r>
              <a:rPr lang="en-GB" sz="2400" dirty="0" err="1" smtClean="0"/>
              <a:t>une</a:t>
            </a:r>
            <a:r>
              <a:rPr lang="en-GB" sz="2400" dirty="0" smtClean="0"/>
              <a:t> </a:t>
            </a:r>
            <a:r>
              <a:rPr lang="en-GB" sz="2400" dirty="0" err="1" smtClean="0"/>
              <a:t>pratique</a:t>
            </a:r>
            <a:r>
              <a:rPr lang="en-GB" sz="2400" dirty="0" smtClean="0"/>
              <a:t> de </a:t>
            </a:r>
            <a:r>
              <a:rPr lang="en-GB" sz="2400" dirty="0" err="1" smtClean="0"/>
              <a:t>sens.</a:t>
            </a:r>
            <a:r>
              <a:rPr lang="en-GB" sz="2400" dirty="0" smtClean="0"/>
              <a:t> In Proceedings of the 15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 AIPTLF Congress</a:t>
            </a:r>
          </a:p>
          <a:p>
            <a:r>
              <a:rPr lang="en-GB" sz="2400" dirty="0" smtClean="0"/>
              <a:t>Jack </a:t>
            </a:r>
            <a:r>
              <a:rPr lang="en-GB" sz="2400" dirty="0" err="1" smtClean="0"/>
              <a:t>Zigon</a:t>
            </a:r>
            <a:r>
              <a:rPr lang="en-GB" sz="2400" dirty="0" smtClean="0"/>
              <a:t> (1998) Recognition and Reward Programs : Building Employee Commitment Through Effective Motivation . </a:t>
            </a:r>
            <a:r>
              <a:rPr lang="en-GB" sz="2400" dirty="0" err="1" smtClean="0"/>
              <a:t>Zigon</a:t>
            </a:r>
            <a:r>
              <a:rPr lang="en-GB" sz="2400" dirty="0"/>
              <a:t> </a:t>
            </a:r>
            <a:r>
              <a:rPr lang="en-GB" sz="2400" dirty="0" smtClean="0"/>
              <a:t>Performance Group</a:t>
            </a:r>
          </a:p>
          <a:p>
            <a:r>
              <a:rPr lang="en-GB" sz="2400" dirty="0" smtClean="0"/>
              <a:t> Harold </a:t>
            </a:r>
            <a:r>
              <a:rPr lang="en-GB" sz="2400" dirty="0" err="1" smtClean="0"/>
              <a:t>Hoontz</a:t>
            </a:r>
            <a:r>
              <a:rPr lang="en-GB" sz="2400" dirty="0" smtClean="0"/>
              <a:t> &amp; Heinz </a:t>
            </a:r>
            <a:r>
              <a:rPr lang="en-GB" sz="2400" dirty="0" err="1" smtClean="0"/>
              <a:t>Weihrich</a:t>
            </a:r>
            <a:r>
              <a:rPr lang="en-GB" sz="2400" dirty="0" smtClean="0"/>
              <a:t> (2007) Essentials of Management An </a:t>
            </a:r>
            <a:r>
              <a:rPr lang="en-GB" sz="2400" dirty="0" err="1" smtClean="0"/>
              <a:t>Internatonal</a:t>
            </a:r>
            <a:r>
              <a:rPr lang="en-GB" sz="2400" dirty="0" smtClean="0"/>
              <a:t> Perspective  (7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</a:t>
            </a:r>
            <a:r>
              <a:rPr lang="en-GB" sz="2400" dirty="0" err="1" smtClean="0"/>
              <a:t>ed</a:t>
            </a:r>
            <a:r>
              <a:rPr lang="en-GB" sz="2400" dirty="0" smtClean="0"/>
              <a:t>).New Delhi: Tata McGraw-Hill Education</a:t>
            </a:r>
          </a:p>
          <a:p>
            <a:r>
              <a:rPr lang="en-GB" sz="2400" dirty="0" smtClean="0"/>
              <a:t>Abraham Harold Maslow (1943) A theory of a human motivation. Psychological  Review , 50(4) , 370-396</a:t>
            </a:r>
          </a:p>
          <a:p>
            <a:r>
              <a:rPr lang="en-GB" dirty="0" smtClean="0"/>
              <a:t>Thank You !!!</a:t>
            </a:r>
          </a:p>
          <a:p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Berlin Sans FB Demi" panose="020E0802020502020306" pitchFamily="34" charset="0"/>
              </a:rPr>
              <a:t>5. Reference </a:t>
            </a:r>
            <a:endParaRPr lang="en-GB" dirty="0">
              <a:latin typeface="Berlin Sans FB Demi" panose="020E0802020502020306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326" y="5257800"/>
            <a:ext cx="16002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81983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e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236</TotalTime>
  <Words>383</Words>
  <Application>Microsoft Office PowerPoint</Application>
  <PresentationFormat>On-screen Show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Paper</vt:lpstr>
      <vt:lpstr>Effective Teamwork and Communication (BMSW4009-CARD)</vt:lpstr>
      <vt:lpstr>Presentation Overview</vt:lpstr>
      <vt:lpstr>1. Definition </vt:lpstr>
      <vt:lpstr>1.1 Importance of Rewards and Recognition</vt:lpstr>
      <vt:lpstr>2.Impact and Motivation</vt:lpstr>
      <vt:lpstr>3. Example of my experience </vt:lpstr>
      <vt:lpstr>4. Relevant theory</vt:lpstr>
      <vt:lpstr>5. Reference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Teamwork and Communication ( BMSW4009-CARD)</dc:title>
  <dc:creator>solomon andrei</dc:creator>
  <cp:lastModifiedBy>user</cp:lastModifiedBy>
  <cp:revision>27</cp:revision>
  <dcterms:created xsi:type="dcterms:W3CDTF">2006-08-16T00:00:00Z</dcterms:created>
  <dcterms:modified xsi:type="dcterms:W3CDTF">2025-06-29T13:52:39Z</dcterms:modified>
</cp:coreProperties>
</file>