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5" r:id="rId3"/>
    <p:sldId id="271" r:id="rId4"/>
    <p:sldId id="272" r:id="rId5"/>
    <p:sldId id="270" r:id="rId6"/>
    <p:sldId id="273" r:id="rId7"/>
    <p:sldId id="268" r:id="rId8"/>
    <p:sldId id="275" r:id="rId9"/>
    <p:sldId id="274" r:id="rId10"/>
    <p:sldId id="280" r:id="rId11"/>
    <p:sldId id="258" r:id="rId12"/>
    <p:sldId id="282" r:id="rId13"/>
    <p:sldId id="283" r:id="rId14"/>
    <p:sldId id="284" r:id="rId15"/>
    <p:sldId id="276" r:id="rId16"/>
    <p:sldId id="277" r:id="rId17"/>
    <p:sldId id="278" r:id="rId18"/>
    <p:sldId id="279" r:id="rId19"/>
    <p:sldId id="281" r:id="rId20"/>
    <p:sldId id="285"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1704" y="-112"/>
      </p:cViewPr>
      <p:guideLst>
        <p:guide orient="horz" pos="2160"/>
        <p:guide pos="2880"/>
      </p:guideLst>
    </p:cSldViewPr>
  </p:slideViewPr>
  <p:notesTextViewPr>
    <p:cViewPr>
      <p:scale>
        <a:sx n="100" d="100"/>
        <a:sy n="100" d="100"/>
      </p:scale>
      <p:origin x="0" y="0"/>
    </p:cViewPr>
  </p:notesTextViewPr>
  <p:sorterViewPr>
    <p:cViewPr>
      <p:scale>
        <a:sx n="171" d="100"/>
        <a:sy n="171" d="100"/>
      </p:scale>
      <p:origin x="0" y="1912"/>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14/11/16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14/11/16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62BE3E2-CEAE-6546-BA90-4655B505F3D6}" type="datetimeFigureOut">
              <a:rPr lang="en-US" smtClean="0"/>
              <a:t>14/11/16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62BE3E2-CEAE-6546-BA90-4655B505F3D6}" type="datetimeFigureOut">
              <a:rPr lang="en-US" smtClean="0"/>
              <a:t>14/11/16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62BE3E2-CEAE-6546-BA90-4655B505F3D6}" type="datetimeFigureOut">
              <a:rPr lang="en-US" smtClean="0"/>
              <a:t>14/11/16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62BE3E2-CEAE-6546-BA90-4655B505F3D6}" type="datetimeFigureOut">
              <a:rPr lang="en-US" smtClean="0"/>
              <a:t>14/11/16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2BE3E2-CEAE-6546-BA90-4655B505F3D6}" type="datetimeFigureOut">
              <a:rPr lang="en-US" smtClean="0"/>
              <a:t>14/11/16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14/11/16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14/11/16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14/11/16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14/11/16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2BE3E2-CEAE-6546-BA90-4655B505F3D6}" type="datetimeFigureOut">
              <a:rPr lang="en-US" smtClean="0"/>
              <a:t>14/11/16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CBC5C-FCA6-E84A-9211-F7CE57BB73C5}"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png"/><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jpeg"/><Relationship Id="rId3" Type="http://schemas.openxmlformats.org/officeDocument/2006/relationships/image" Target="../media/image1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png"/><Relationship Id="rId3"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60400"/>
            <a:ext cx="7772400" cy="1470025"/>
          </a:xfrm>
        </p:spPr>
        <p:txBody>
          <a:bodyPr/>
          <a:lstStyle/>
          <a:p>
            <a:r>
              <a:rPr lang="en-US" dirty="0" smtClean="0"/>
              <a:t>Water </a:t>
            </a:r>
            <a:endParaRPr lang="en-US"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20422" y="1842558"/>
            <a:ext cx="4035425"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2283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New </a:t>
            </a:r>
            <a:r>
              <a:rPr lang="en-GB" dirty="0" err="1" smtClean="0"/>
              <a:t>Materialities</a:t>
            </a:r>
            <a:r>
              <a:rPr lang="en-GB" dirty="0" smtClean="0"/>
              <a:t> move asks</a:t>
            </a:r>
            <a:endParaRPr lang="en-GB" dirty="0"/>
          </a:p>
        </p:txBody>
      </p:sp>
      <p:sp>
        <p:nvSpPr>
          <p:cNvPr id="4" name="Content Placeholder 3"/>
          <p:cNvSpPr>
            <a:spLocks noGrp="1"/>
          </p:cNvSpPr>
          <p:nvPr>
            <p:ph sz="half" idx="1"/>
          </p:nvPr>
        </p:nvSpPr>
        <p:spPr/>
        <p:txBody>
          <a:bodyPr/>
          <a:lstStyle/>
          <a:p>
            <a:r>
              <a:rPr lang="en-GB" dirty="0" smtClean="0"/>
              <a:t>How do substances provoke us to behave?</a:t>
            </a:r>
          </a:p>
          <a:p>
            <a:r>
              <a:rPr lang="en-GB" dirty="0" smtClean="0"/>
              <a:t>What part does stuff play in making us human</a:t>
            </a:r>
            <a:r>
              <a:rPr lang="en-GB" dirty="0" smtClean="0"/>
              <a:t>?</a:t>
            </a:r>
          </a:p>
          <a:p>
            <a:r>
              <a:rPr lang="en-GB" dirty="0" smtClean="0"/>
              <a:t>(Bennett; </a:t>
            </a:r>
            <a:r>
              <a:rPr lang="en-GB" dirty="0" err="1" smtClean="0"/>
              <a:t>Coole</a:t>
            </a:r>
            <a:r>
              <a:rPr lang="en-GB" dirty="0" smtClean="0"/>
              <a:t> and Frost</a:t>
            </a:r>
            <a:endParaRPr lang="en-GB" dirty="0" smtClean="0"/>
          </a:p>
          <a:p>
            <a:pPr marL="0" indent="0">
              <a:buNone/>
            </a:pPr>
            <a:endParaRPr lang="en-GB" dirty="0"/>
          </a:p>
        </p:txBody>
      </p:sp>
      <p:pic>
        <p:nvPicPr>
          <p:cNvPr id="5123" name="Picture 3"/>
          <p:cNvPicPr>
            <a:picLocks noGrp="1" noChangeAspect="1" noChangeArrowheads="1"/>
          </p:cNvPicPr>
          <p:nvPr>
            <p:ph sz="half" idx="2"/>
          </p:nvPr>
        </p:nvPicPr>
        <p:blipFill>
          <a:blip r:embed="rId2" cstate="screen">
            <a:extLst>
              <a:ext uri="{28A0092B-C50C-407E-A947-70E740481C1C}">
                <a14:useLocalDpi xmlns:a14="http://schemas.microsoft.com/office/drawing/2010/main"/>
              </a:ext>
            </a:extLst>
          </a:blip>
          <a:srcRect/>
          <a:stretch>
            <a:fillRect/>
          </a:stretch>
        </p:blipFill>
        <p:spPr bwMode="auto">
          <a:xfrm>
            <a:off x="4970264" y="1600200"/>
            <a:ext cx="3394472"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5670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material world</a:t>
            </a:r>
            <a:endParaRPr lang="en-US" dirty="0"/>
          </a:p>
        </p:txBody>
      </p:sp>
      <p:sp>
        <p:nvSpPr>
          <p:cNvPr id="3" name="Content Placeholder 2"/>
          <p:cNvSpPr>
            <a:spLocks noGrp="1"/>
          </p:cNvSpPr>
          <p:nvPr>
            <p:ph sz="half" idx="1"/>
          </p:nvPr>
        </p:nvSpPr>
        <p:spPr/>
        <p:txBody>
          <a:bodyPr/>
          <a:lstStyle/>
          <a:p>
            <a:r>
              <a:rPr lang="en-US" dirty="0" smtClean="0"/>
              <a:t>Everything is material</a:t>
            </a:r>
          </a:p>
          <a:p>
            <a:r>
              <a:rPr lang="en-US" dirty="0" smtClean="0"/>
              <a:t>Human bodies are materials engaging with other materials</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56277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Watery bodies</a:t>
            </a:r>
            <a:endParaRPr lang="en-US" dirty="0"/>
          </a:p>
        </p:txBody>
      </p:sp>
      <p:sp>
        <p:nvSpPr>
          <p:cNvPr id="3" name="Content Placeholder 2"/>
          <p:cNvSpPr>
            <a:spLocks noGrp="1"/>
          </p:cNvSpPr>
          <p:nvPr>
            <p:ph sz="half" idx="1"/>
          </p:nvPr>
        </p:nvSpPr>
        <p:spPr>
          <a:xfrm>
            <a:off x="457200" y="1600200"/>
            <a:ext cx="4038600" cy="4931229"/>
          </a:xfrm>
        </p:spPr>
        <p:txBody>
          <a:bodyPr>
            <a:normAutofit/>
          </a:bodyPr>
          <a:lstStyle/>
          <a:p>
            <a:r>
              <a:rPr lang="en-US" dirty="0" smtClean="0"/>
              <a:t>Water flows around the world</a:t>
            </a:r>
          </a:p>
          <a:p>
            <a:r>
              <a:rPr lang="en-US" dirty="0" smtClean="0"/>
              <a:t>Without water life changes dramatically (dies)</a:t>
            </a:r>
          </a:p>
          <a:p>
            <a:r>
              <a:rPr lang="en-US" dirty="0" smtClean="0"/>
              <a:t>Water’s cycle goes through your body</a:t>
            </a:r>
          </a:p>
          <a:p>
            <a:r>
              <a:rPr lang="en-US" dirty="0" smtClean="0"/>
              <a:t>You are intimately (materially) connected to the world’s water. </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12195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Who/what </a:t>
            </a:r>
            <a:r>
              <a:rPr lang="en-GB" dirty="0" smtClean="0"/>
              <a:t>is water?</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a:t>
            </a:r>
            <a:r>
              <a:rPr lang="en-GB" dirty="0"/>
              <a:t>source of all our problems... is our failure to regard water as an </a:t>
            </a:r>
            <a:r>
              <a:rPr lang="en-GB" dirty="0" smtClean="0"/>
              <a:t>organism. One </a:t>
            </a:r>
            <a:r>
              <a:rPr lang="en-GB" dirty="0"/>
              <a:t>day water spoke to </a:t>
            </a:r>
            <a:r>
              <a:rPr lang="en-GB" dirty="0" err="1"/>
              <a:t>Schauberger</a:t>
            </a:r>
            <a:r>
              <a:rPr lang="en-GB" dirty="0"/>
              <a:t>: it told him that it needed to move in a specific way to be healthy. </a:t>
            </a:r>
            <a:r>
              <a:rPr lang="en-GB" dirty="0" smtClean="0"/>
              <a:t>Heat </a:t>
            </a:r>
            <a:r>
              <a:rPr lang="en-GB" dirty="0"/>
              <a:t>and the wrong movement caused water to become </a:t>
            </a:r>
            <a:r>
              <a:rPr lang="en-GB" dirty="0" smtClean="0"/>
              <a:t>unhealthy’ (105-6)…. </a:t>
            </a:r>
            <a:r>
              <a:rPr lang="en-GB" dirty="0"/>
              <a:t>‘the nature of water is to move’ (ibid</a:t>
            </a:r>
            <a:r>
              <a:rPr lang="en-GB" dirty="0" smtClean="0"/>
              <a:t>).</a:t>
            </a:r>
            <a:r>
              <a:rPr lang="en-GB" dirty="0"/>
              <a:t> </a:t>
            </a:r>
            <a:r>
              <a:rPr lang="en-GB" dirty="0" smtClean="0"/>
              <a:t>Bartholomew, A. 2012 </a:t>
            </a:r>
            <a:r>
              <a:rPr lang="en-GB" i="1" dirty="0" smtClean="0"/>
              <a:t>Hidden Natures</a:t>
            </a:r>
            <a:endParaRPr lang="en-GB" i="1" dirty="0"/>
          </a:p>
          <a:p>
            <a:endParaRPr lang="en-GB" dirty="0"/>
          </a:p>
        </p:txBody>
      </p:sp>
      <p:pic>
        <p:nvPicPr>
          <p:cNvPr id="10242" name="Picture 2"/>
          <p:cNvPicPr>
            <a:picLocks noGrp="1" noChangeAspect="1" noChangeArrowheads="1"/>
          </p:cNvPicPr>
          <p:nvPr>
            <p:ph sz="half" idx="2"/>
          </p:nvPr>
        </p:nvPicPr>
        <p:blipFill>
          <a:blip r:embed="rId2" cstate="screen">
            <a:extLst>
              <a:ext uri="{28A0092B-C50C-407E-A947-70E740481C1C}">
                <a14:useLocalDpi xmlns:a14="http://schemas.microsoft.com/office/drawing/2010/main"/>
              </a:ext>
            </a:extLst>
          </a:blip>
          <a:srcRect/>
          <a:stretch>
            <a:fillRect/>
          </a:stretch>
        </p:blipFill>
        <p:spPr bwMode="auto">
          <a:xfrm>
            <a:off x="4648200" y="1843881"/>
            <a:ext cx="40386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5677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 are the water</a:t>
            </a:r>
            <a:endParaRPr lang="en-US" dirty="0"/>
          </a:p>
        </p:txBody>
      </p:sp>
      <p:sp>
        <p:nvSpPr>
          <p:cNvPr id="4" name="Content Placeholder 3"/>
          <p:cNvSpPr>
            <a:spLocks noGrp="1"/>
          </p:cNvSpPr>
          <p:nvPr>
            <p:ph sz="half" idx="2"/>
          </p:nvPr>
        </p:nvSpPr>
        <p:spPr/>
        <p:txBody>
          <a:bodyPr>
            <a:normAutofit/>
          </a:bodyPr>
          <a:lstStyle/>
          <a:p>
            <a:r>
              <a:rPr lang="en-US" dirty="0" smtClean="0"/>
              <a:t>And a little bit of protein, sugars and lipids</a:t>
            </a:r>
            <a:r>
              <a:rPr lang="mr-IN" dirty="0" smtClean="0"/>
              <a:t>…</a:t>
            </a:r>
            <a:r>
              <a:rPr lang="en-GB" dirty="0" smtClean="0"/>
              <a:t>but not much else.</a:t>
            </a:r>
          </a:p>
          <a:p>
            <a:r>
              <a:rPr lang="en-GB" dirty="0" smtClean="0"/>
              <a:t>Just 3% fluid loss causes breakdown in body functions</a:t>
            </a:r>
            <a:endParaRPr lang="en-US" dirty="0"/>
          </a:p>
        </p:txBody>
      </p:sp>
      <p:pic>
        <p:nvPicPr>
          <p:cNvPr id="9" name="Content Placeholder 8"/>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599504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water to understand humanity</a:t>
            </a:r>
            <a:endParaRPr lang="en-GB" dirty="0"/>
          </a:p>
        </p:txBody>
      </p:sp>
      <p:sp>
        <p:nvSpPr>
          <p:cNvPr id="3" name="Content Placeholder 2"/>
          <p:cNvSpPr>
            <a:spLocks noGrp="1"/>
          </p:cNvSpPr>
          <p:nvPr>
            <p:ph sz="half" idx="1"/>
          </p:nvPr>
        </p:nvSpPr>
        <p:spPr>
          <a:xfrm>
            <a:off x="457200" y="1600200"/>
            <a:ext cx="4038600" cy="4767146"/>
          </a:xfrm>
        </p:spPr>
        <p:txBody>
          <a:bodyPr/>
          <a:lstStyle/>
          <a:p>
            <a:r>
              <a:rPr lang="en-GB" dirty="0" smtClean="0"/>
              <a:t>Consider</a:t>
            </a:r>
            <a:r>
              <a:rPr lang="en-GB" dirty="0" smtClean="0"/>
              <a:t> </a:t>
            </a:r>
            <a:r>
              <a:rPr lang="en-GB" dirty="0" smtClean="0"/>
              <a:t>the inherent properties of </a:t>
            </a:r>
            <a:r>
              <a:rPr lang="en-GB" dirty="0" smtClean="0"/>
              <a:t>water; and </a:t>
            </a:r>
            <a:r>
              <a:rPr lang="en-GB" dirty="0" smtClean="0"/>
              <a:t>what </a:t>
            </a:r>
            <a:r>
              <a:rPr lang="en-GB" dirty="0"/>
              <a:t>water is </a:t>
            </a:r>
            <a:r>
              <a:rPr lang="en-GB" dirty="0" smtClean="0"/>
              <a:t>doing </a:t>
            </a:r>
            <a:r>
              <a:rPr lang="en-GB" dirty="0"/>
              <a:t>within any given ecological arrangement </a:t>
            </a:r>
          </a:p>
          <a:p>
            <a:r>
              <a:rPr lang="en-GB" dirty="0" smtClean="0"/>
              <a:t>Explore how water shapes culture</a:t>
            </a:r>
            <a:endParaRPr lang="en-GB" dirty="0" smtClean="0"/>
          </a:p>
        </p:txBody>
      </p:sp>
      <p:pic>
        <p:nvPicPr>
          <p:cNvPr id="8195" name="Picture 3"/>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800600" y="1600200"/>
            <a:ext cx="381000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4135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US" dirty="0" smtClean="0"/>
              <a:t>‘Cultural understandings do not proceed, but rather are helped into becoming, by the material world and human engagement with it’ </a:t>
            </a:r>
            <a:br>
              <a:rPr lang="en-US" dirty="0" smtClean="0"/>
            </a:br>
            <a:r>
              <a:rPr lang="en-US" dirty="0"/>
              <a:t/>
            </a:r>
            <a:br>
              <a:rPr lang="en-US" dirty="0"/>
            </a:br>
            <a:r>
              <a:rPr lang="en-US" dirty="0" smtClean="0"/>
              <a:t>(</a:t>
            </a:r>
            <a:r>
              <a:rPr lang="en-US" dirty="0" err="1" smtClean="0"/>
              <a:t>Boivin</a:t>
            </a:r>
            <a:r>
              <a:rPr lang="en-US" dirty="0" smtClean="0"/>
              <a:t> 2008: 47)</a:t>
            </a:r>
            <a:endParaRPr lang="en-US" dirty="0"/>
          </a:p>
        </p:txBody>
      </p:sp>
    </p:spTree>
    <p:extLst>
      <p:ext uri="{BB962C8B-B14F-4D97-AF65-F5344CB8AC3E}">
        <p14:creationId xmlns:p14="http://schemas.microsoft.com/office/powerpoint/2010/main" val="50659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 </a:t>
            </a:r>
            <a:r>
              <a:rPr lang="mr-IN" dirty="0" smtClean="0"/>
              <a:t>–</a:t>
            </a:r>
            <a:r>
              <a:rPr lang="en-US" dirty="0" smtClean="0"/>
              <a:t> inherent properties</a:t>
            </a:r>
            <a:endParaRPr lang="en-US" dirty="0"/>
          </a:p>
        </p:txBody>
      </p:sp>
      <p:sp>
        <p:nvSpPr>
          <p:cNvPr id="3" name="Content Placeholder 2"/>
          <p:cNvSpPr>
            <a:spLocks noGrp="1"/>
          </p:cNvSpPr>
          <p:nvPr>
            <p:ph sz="half" idx="1"/>
          </p:nvPr>
        </p:nvSpPr>
        <p:spPr/>
        <p:txBody>
          <a:bodyPr/>
          <a:lstStyle/>
          <a:p>
            <a:r>
              <a:rPr lang="en-US" dirty="0" smtClean="0"/>
              <a:t>Fluidity = movement</a:t>
            </a:r>
          </a:p>
          <a:p>
            <a:pPr lvl="1"/>
            <a:r>
              <a:rPr lang="en-US" dirty="0" smtClean="0"/>
              <a:t>Methods of movement?</a:t>
            </a:r>
          </a:p>
          <a:p>
            <a:pPr lvl="1"/>
            <a:r>
              <a:rPr lang="en-US" dirty="0" smtClean="0"/>
              <a:t>?</a:t>
            </a:r>
          </a:p>
          <a:p>
            <a:pPr lvl="1"/>
            <a:r>
              <a:rPr lang="en-US" dirty="0" smtClean="0"/>
              <a:t>?</a:t>
            </a:r>
          </a:p>
          <a:p>
            <a:pPr lvl="1"/>
            <a:r>
              <a:rPr lang="en-US" dirty="0"/>
              <a:t>?</a:t>
            </a:r>
            <a:endParaRPr lang="en-US" dirty="0" smtClean="0"/>
          </a:p>
          <a:p>
            <a:r>
              <a:rPr lang="en-US" dirty="0" smtClean="0"/>
              <a:t>Weight</a:t>
            </a:r>
          </a:p>
          <a:p>
            <a:r>
              <a:rPr lang="en-US" dirty="0" smtClean="0"/>
              <a:t>Transformation </a:t>
            </a:r>
          </a:p>
          <a:p>
            <a:r>
              <a:rPr lang="en-US" dirty="0" smtClean="0"/>
              <a:t>Solution   </a:t>
            </a:r>
            <a:endParaRPr lang="en-US" dirty="0"/>
          </a:p>
        </p:txBody>
      </p:sp>
      <p:sp>
        <p:nvSpPr>
          <p:cNvPr id="4" name="Content Placeholder 3"/>
          <p:cNvSpPr>
            <a:spLocks noGrp="1"/>
          </p:cNvSpPr>
          <p:nvPr>
            <p:ph sz="half" idx="2"/>
          </p:nvPr>
        </p:nvSpPr>
        <p:spPr/>
        <p:txBody>
          <a:bodyPr/>
          <a:lstStyle/>
          <a:p>
            <a:endParaRPr lang="en-US"/>
          </a:p>
        </p:txBody>
      </p:sp>
      <p:pic>
        <p:nvPicPr>
          <p:cNvPr id="5" name="Picture 3"/>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8200" y="2564191"/>
            <a:ext cx="4038600" cy="2687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3371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Morethanhuman</a:t>
            </a:r>
            <a:r>
              <a:rPr lang="en-US" dirty="0" smtClean="0"/>
              <a:t> </a:t>
            </a:r>
            <a:r>
              <a:rPr lang="en-US" dirty="0" err="1" smtClean="0"/>
              <a:t>organisation</a:t>
            </a:r>
            <a:endParaRPr lang="en-US" dirty="0"/>
          </a:p>
        </p:txBody>
      </p:sp>
      <p:sp>
        <p:nvSpPr>
          <p:cNvPr id="3" name="Content Placeholder 2"/>
          <p:cNvSpPr>
            <a:spLocks noGrp="1"/>
          </p:cNvSpPr>
          <p:nvPr>
            <p:ph sz="half" idx="1"/>
          </p:nvPr>
        </p:nvSpPr>
        <p:spPr>
          <a:xfrm>
            <a:off x="457200" y="1600200"/>
            <a:ext cx="4038600" cy="4938627"/>
          </a:xfrm>
        </p:spPr>
        <p:txBody>
          <a:bodyPr>
            <a:normAutofit/>
          </a:bodyPr>
          <a:lstStyle/>
          <a:p>
            <a:r>
              <a:rPr lang="en-US" dirty="0" smtClean="0"/>
              <a:t>Dehydration symptoms </a:t>
            </a:r>
            <a:r>
              <a:rPr lang="en-US" dirty="0" smtClean="0"/>
              <a:t>occur rapidly; </a:t>
            </a:r>
            <a:r>
              <a:rPr lang="en-US" dirty="0" smtClean="0"/>
              <a:t>3 days without water can result in death.</a:t>
            </a:r>
          </a:p>
          <a:p>
            <a:r>
              <a:rPr lang="en-US" dirty="0" smtClean="0"/>
              <a:t>This vital need for water means settlements surround water sources</a:t>
            </a:r>
            <a:r>
              <a:rPr lang="en-US" dirty="0" smtClean="0"/>
              <a:t>.</a:t>
            </a:r>
            <a:endParaRPr lang="en-US" dirty="0" smtClean="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8887779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Ball, P 2002 </a:t>
            </a:r>
            <a:r>
              <a:rPr lang="en-US" sz="3600" i="1" dirty="0" smtClean="0"/>
              <a:t>H20: </a:t>
            </a:r>
            <a:r>
              <a:rPr lang="en-US" sz="3600" i="1" dirty="0"/>
              <a:t>the biography of water</a:t>
            </a:r>
            <a:r>
              <a:rPr lang="en-US" sz="3600" dirty="0"/>
              <a:t/>
            </a:r>
            <a:br>
              <a:rPr lang="en-US" sz="3600" dirty="0"/>
            </a:br>
            <a:endParaRPr lang="en-US" sz="3600" dirty="0"/>
          </a:p>
        </p:txBody>
      </p:sp>
      <p:sp>
        <p:nvSpPr>
          <p:cNvPr id="3" name="Content Placeholder 2"/>
          <p:cNvSpPr>
            <a:spLocks noGrp="1"/>
          </p:cNvSpPr>
          <p:nvPr>
            <p:ph sz="half" idx="1"/>
          </p:nvPr>
        </p:nvSpPr>
        <p:spPr>
          <a:xfrm>
            <a:off x="457200" y="1417638"/>
            <a:ext cx="4038600" cy="5210552"/>
          </a:xfrm>
        </p:spPr>
        <p:txBody>
          <a:bodyPr>
            <a:normAutofit fontScale="70000" lnSpcReduction="20000"/>
          </a:bodyPr>
          <a:lstStyle/>
          <a:p>
            <a:pPr marL="0" indent="0">
              <a:buNone/>
            </a:pPr>
            <a:r>
              <a:rPr lang="en-US" dirty="0" smtClean="0"/>
              <a:t>‘</a:t>
            </a:r>
            <a:r>
              <a:rPr lang="en-US" dirty="0"/>
              <a:t>For all its fluidity, water is…one of the main shaping agents of nature. It makes rugged corrugations in highlands, carving out the intaglio of river valleys. It eats away at coastlines to generate </a:t>
            </a:r>
            <a:r>
              <a:rPr lang="en-US" dirty="0" err="1"/>
              <a:t>underhands</a:t>
            </a:r>
            <a:r>
              <a:rPr lang="en-US" dirty="0"/>
              <a:t>, caves and eventually collapse, and to shift entire beaches down the coast. on its course from mountain to sea it may leave exquisite rock sculptures in its path. Cycles of freezing and thawing split apart the firmest of rocks, reducing sloes to rubble or heaving up stones from beneath the group in fantastic, geological ‘fairy rings’.’ (ibid: 23)</a:t>
            </a:r>
          </a:p>
          <a:p>
            <a:r>
              <a:rPr lang="en-US" dirty="0"/>
              <a:t>Thus water is an agent of life and death (ibid)</a:t>
            </a:r>
            <a:endParaRPr lang="en-US"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a:ext>
            </a:extLst>
          </a:blip>
          <a:srcRect/>
          <a:stretch>
            <a:fillRect/>
          </a:stretch>
        </p:blipFill>
        <p:spPr bwMode="auto">
          <a:xfrm>
            <a:off x="4649549" y="1601369"/>
            <a:ext cx="4035902" cy="4523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8430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Ethnographic example</a:t>
            </a:r>
            <a:endParaRPr lang="en-US" dirty="0"/>
          </a:p>
        </p:txBody>
      </p:sp>
      <p:sp>
        <p:nvSpPr>
          <p:cNvPr id="5" name="Subtitle 4"/>
          <p:cNvSpPr>
            <a:spLocks noGrp="1"/>
          </p:cNvSpPr>
          <p:nvPr>
            <p:ph type="subTitle" idx="1"/>
          </p:nvPr>
        </p:nvSpPr>
        <p:spPr/>
        <p:txBody>
          <a:bodyPr/>
          <a:lstStyle/>
          <a:p>
            <a:r>
              <a:rPr lang="en-US" dirty="0" err="1" smtClean="0"/>
              <a:t>Giriama</a:t>
            </a:r>
            <a:r>
              <a:rPr lang="en-US" dirty="0" smtClean="0"/>
              <a:t>, Kenya</a:t>
            </a:r>
            <a:endParaRPr lang="en-US" dirty="0"/>
          </a:p>
        </p:txBody>
      </p:sp>
    </p:spTree>
    <p:extLst>
      <p:ext uri="{BB962C8B-B14F-4D97-AF65-F5344CB8AC3E}">
        <p14:creationId xmlns:p14="http://schemas.microsoft.com/office/powerpoint/2010/main" val="1480574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2104436" y="1580999"/>
            <a:ext cx="5969060" cy="4974038"/>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189" y="2794000"/>
            <a:ext cx="3052395" cy="3207789"/>
          </a:xfrm>
          <a:prstGeom prst="rect">
            <a:avLst/>
          </a:prstGeom>
        </p:spPr>
      </p:pic>
      <p:sp>
        <p:nvSpPr>
          <p:cNvPr id="4" name="Rectangle 3"/>
          <p:cNvSpPr/>
          <p:nvPr/>
        </p:nvSpPr>
        <p:spPr>
          <a:xfrm rot="942948">
            <a:off x="2891175" y="4895937"/>
            <a:ext cx="4678362" cy="584776"/>
          </a:xfrm>
          <a:prstGeom prst="rect">
            <a:avLst/>
          </a:prstGeom>
        </p:spPr>
        <p:txBody>
          <a:bodyPr wrap="square">
            <a:spAutoFit/>
          </a:bodyPr>
          <a:lstStyle/>
          <a:p>
            <a:r>
              <a:rPr lang="en-US" sz="3200" dirty="0" smtClean="0">
                <a:latin typeface="Wingdings"/>
                <a:ea typeface="Wingdings"/>
                <a:cs typeface="Wingdings"/>
                <a:sym typeface="Wingdings"/>
              </a:rPr>
              <a:t></a:t>
            </a:r>
            <a:endParaRPr lang="en-US" sz="3200" dirty="0"/>
          </a:p>
        </p:txBody>
      </p:sp>
      <p:sp>
        <p:nvSpPr>
          <p:cNvPr id="5" name="Rectangle 4"/>
          <p:cNvSpPr/>
          <p:nvPr/>
        </p:nvSpPr>
        <p:spPr>
          <a:xfrm>
            <a:off x="4435371" y="3244334"/>
            <a:ext cx="3125918" cy="369332"/>
          </a:xfrm>
          <a:prstGeom prst="rect">
            <a:avLst/>
          </a:prstGeom>
        </p:spPr>
        <p:txBody>
          <a:bodyPr wrap="square">
            <a:spAutoFit/>
          </a:bodyPr>
          <a:lstStyle/>
          <a:p>
            <a:r>
              <a:rPr lang="en-US" dirty="0"/>
              <a:t></a:t>
            </a:r>
          </a:p>
        </p:txBody>
      </p:sp>
      <p:sp>
        <p:nvSpPr>
          <p:cNvPr id="6" name="Rectangle 5"/>
          <p:cNvSpPr/>
          <p:nvPr/>
        </p:nvSpPr>
        <p:spPr>
          <a:xfrm>
            <a:off x="4435371" y="3244334"/>
            <a:ext cx="2550387" cy="369332"/>
          </a:xfrm>
          <a:prstGeom prst="rect">
            <a:avLst/>
          </a:prstGeom>
        </p:spPr>
        <p:txBody>
          <a:bodyPr wrap="square">
            <a:spAutoFit/>
          </a:bodyPr>
          <a:lstStyle/>
          <a:p>
            <a:r>
              <a:rPr lang="en-US" dirty="0"/>
              <a:t></a:t>
            </a:r>
          </a:p>
        </p:txBody>
      </p:sp>
      <p:sp>
        <p:nvSpPr>
          <p:cNvPr id="8" name="Title 7"/>
          <p:cNvSpPr>
            <a:spLocks noGrp="1"/>
          </p:cNvSpPr>
          <p:nvPr>
            <p:ph type="title"/>
          </p:nvPr>
        </p:nvSpPr>
        <p:spPr/>
        <p:txBody>
          <a:bodyPr>
            <a:normAutofit fontScale="90000"/>
          </a:bodyPr>
          <a:lstStyle/>
          <a:p>
            <a:r>
              <a:rPr lang="en-GB" dirty="0" smtClean="0"/>
              <a:t>Location</a:t>
            </a:r>
            <a:r>
              <a:rPr lang="en-GB" dirty="0" smtClean="0"/>
              <a:t/>
            </a:r>
            <a:br>
              <a:rPr lang="en-GB" dirty="0" smtClean="0"/>
            </a:br>
            <a:r>
              <a:rPr lang="en-GB" dirty="0" smtClean="0"/>
              <a:t>Bore, </a:t>
            </a:r>
            <a:r>
              <a:rPr lang="en-GB" dirty="0"/>
              <a:t>C</a:t>
            </a:r>
            <a:r>
              <a:rPr lang="en-GB" dirty="0" smtClean="0"/>
              <a:t>oastal Province Kenya</a:t>
            </a:r>
            <a:endParaRPr lang="en-GB" dirty="0"/>
          </a:p>
        </p:txBody>
      </p:sp>
    </p:spTree>
    <p:extLst>
      <p:ext uri="{BB962C8B-B14F-4D97-AF65-F5344CB8AC3E}">
        <p14:creationId xmlns:p14="http://schemas.microsoft.com/office/powerpoint/2010/main" val="311612658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DC033867-83A0-49E6-AADD-0CA2414C4A39"/>
          <p:cNvPicPr>
            <a:picLocks noChangeAspect="1" noChangeArrowheads="1"/>
          </p:cNvPicPr>
          <p:nvPr/>
        </p:nvPicPr>
        <p:blipFill>
          <a:blip r:embed="rId2" cstate="screen"/>
          <a:srcRect/>
          <a:stretch>
            <a:fillRect/>
          </a:stretch>
        </p:blipFill>
        <p:spPr bwMode="auto">
          <a:xfrm>
            <a:off x="552986" y="1416691"/>
            <a:ext cx="3760118" cy="5013491"/>
          </a:xfrm>
          <a:prstGeom prst="rect">
            <a:avLst/>
          </a:prstGeom>
          <a:noFill/>
          <a:ln w="9525">
            <a:noFill/>
            <a:miter lim="800000"/>
            <a:headEnd/>
            <a:tailEnd/>
          </a:ln>
        </p:spPr>
      </p:pic>
      <p:sp>
        <p:nvSpPr>
          <p:cNvPr id="4" name="Title 3"/>
          <p:cNvSpPr>
            <a:spLocks noGrp="1"/>
          </p:cNvSpPr>
          <p:nvPr>
            <p:ph type="title"/>
          </p:nvPr>
        </p:nvSpPr>
        <p:spPr/>
        <p:txBody>
          <a:bodyPr>
            <a:normAutofit/>
          </a:bodyPr>
          <a:lstStyle/>
          <a:p>
            <a:r>
              <a:rPr lang="en-GB" dirty="0" smtClean="0"/>
              <a:t>The local water source</a:t>
            </a:r>
            <a:endParaRPr lang="en-GB" dirty="0"/>
          </a:p>
        </p:txBody>
      </p:sp>
      <p:pic>
        <p:nvPicPr>
          <p:cNvPr id="5" name="Content Placeholder 6" descr="The local water hole.JPG"/>
          <p:cNvPicPr>
            <a:picLocks noChangeAspect="1"/>
          </p:cNvPicPr>
          <p:nvPr/>
        </p:nvPicPr>
        <p:blipFill>
          <a:blip r:embed="rId3" cstate="screen"/>
          <a:stretch>
            <a:fillRect/>
          </a:stretch>
        </p:blipFill>
        <p:spPr>
          <a:xfrm>
            <a:off x="4648200" y="2348706"/>
            <a:ext cx="4038600" cy="3028950"/>
          </a:xfrm>
          <a:prstGeom prst="rect">
            <a:avLst/>
          </a:prstGeom>
        </p:spPr>
      </p:pic>
    </p:spTree>
    <p:extLst>
      <p:ext uri="{BB962C8B-B14F-4D97-AF65-F5344CB8AC3E}">
        <p14:creationId xmlns:p14="http://schemas.microsoft.com/office/powerpoint/2010/main" val="145398201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Giriama</a:t>
            </a:r>
            <a:r>
              <a:rPr lang="en-US" dirty="0" smtClean="0"/>
              <a:t> authenticity and water</a:t>
            </a:r>
            <a:endParaRPr lang="en-US" dirty="0"/>
          </a:p>
        </p:txBody>
      </p:sp>
      <p:sp>
        <p:nvSpPr>
          <p:cNvPr id="3" name="Content Placeholder 2"/>
          <p:cNvSpPr>
            <a:spLocks noGrp="1"/>
          </p:cNvSpPr>
          <p:nvPr>
            <p:ph sz="half" idx="1"/>
          </p:nvPr>
        </p:nvSpPr>
        <p:spPr/>
        <p:txBody>
          <a:bodyPr/>
          <a:lstStyle/>
          <a:p>
            <a:r>
              <a:rPr lang="en-US" i="1" dirty="0" err="1" smtClean="0"/>
              <a:t>Shungwaya</a:t>
            </a:r>
            <a:r>
              <a:rPr lang="en-US" dirty="0" smtClean="0"/>
              <a:t> – mythical home</a:t>
            </a:r>
          </a:p>
          <a:p>
            <a:r>
              <a:rPr lang="en-US" dirty="0" smtClean="0"/>
              <a:t>Reliant on climate and environment </a:t>
            </a:r>
            <a:r>
              <a:rPr lang="en-US" dirty="0" smtClean="0"/>
              <a:t>for water supply </a:t>
            </a:r>
            <a:r>
              <a:rPr lang="en-US" dirty="0" smtClean="0"/>
              <a:t>= </a:t>
            </a:r>
            <a:r>
              <a:rPr lang="en-US" dirty="0" smtClean="0"/>
              <a:t>‘cry’ </a:t>
            </a:r>
            <a:r>
              <a:rPr lang="en-US" dirty="0" smtClean="0"/>
              <a:t>for water</a:t>
            </a:r>
          </a:p>
          <a:p>
            <a:r>
              <a:rPr lang="en-US" dirty="0" smtClean="0"/>
              <a:t>Cosmology – water hides in trees</a:t>
            </a:r>
          </a:p>
          <a:p>
            <a:r>
              <a:rPr lang="en-US" dirty="0" smtClean="0"/>
              <a:t>The </a:t>
            </a:r>
            <a:r>
              <a:rPr lang="en-US" i="1" dirty="0" smtClean="0"/>
              <a:t>Kaya</a:t>
            </a:r>
            <a:r>
              <a:rPr lang="en-US" dirty="0" smtClean="0"/>
              <a:t> (8</a:t>
            </a:r>
            <a:r>
              <a:rPr lang="en-US" dirty="0" smtClean="0"/>
              <a:t>) (</a:t>
            </a:r>
            <a:r>
              <a:rPr lang="en-US" dirty="0" err="1" smtClean="0"/>
              <a:t>Parkin</a:t>
            </a:r>
            <a:r>
              <a:rPr lang="en-US" dirty="0" smtClean="0"/>
              <a:t> 1991)</a:t>
            </a:r>
            <a:endParaRPr lang="en-US" dirty="0" smtClean="0"/>
          </a:p>
          <a:p>
            <a:endParaRPr lang="en-US" dirty="0"/>
          </a:p>
        </p:txBody>
      </p:sp>
      <p:pic>
        <p:nvPicPr>
          <p:cNvPr id="8" name="Content Placeholder 7" descr="Screen Shot 2015-11-17 at 17.52.07.png"/>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4648200" y="1600200"/>
            <a:ext cx="4038600" cy="4197534"/>
          </a:xfrm>
        </p:spPr>
      </p:pic>
    </p:spTree>
    <p:extLst>
      <p:ext uri="{BB962C8B-B14F-4D97-AF65-F5344CB8AC3E}">
        <p14:creationId xmlns:p14="http://schemas.microsoft.com/office/powerpoint/2010/main" val="1862523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Healthy (re)fresh invigorating sparkle… </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12014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Giriama</a:t>
            </a:r>
            <a:r>
              <a:rPr lang="en-US" dirty="0" smtClean="0"/>
              <a:t> cosmology – </a:t>
            </a:r>
            <a:br>
              <a:rPr lang="en-US" dirty="0" smtClean="0"/>
            </a:br>
            <a:r>
              <a:rPr lang="en-US" dirty="0" smtClean="0"/>
              <a:t>water is dangerous</a:t>
            </a:r>
            <a:endParaRPr lang="en-US" dirty="0"/>
          </a:p>
        </p:txBody>
      </p:sp>
      <p:sp>
        <p:nvSpPr>
          <p:cNvPr id="3" name="Content Placeholder 2"/>
          <p:cNvSpPr>
            <a:spLocks noGrp="1"/>
          </p:cNvSpPr>
          <p:nvPr>
            <p:ph sz="half" idx="1"/>
          </p:nvPr>
        </p:nvSpPr>
        <p:spPr/>
        <p:txBody>
          <a:bodyPr/>
          <a:lstStyle/>
          <a:p>
            <a:r>
              <a:rPr lang="en-US" dirty="0" smtClean="0"/>
              <a:t>Mistrusts still water as </a:t>
            </a:r>
            <a:r>
              <a:rPr lang="en-US" dirty="0" err="1" smtClean="0"/>
              <a:t>harbour</a:t>
            </a:r>
            <a:r>
              <a:rPr lang="en-US" dirty="0" smtClean="0"/>
              <a:t> of spirits/demons that can cause misfortune.</a:t>
            </a:r>
          </a:p>
          <a:p>
            <a:pPr lvl="1"/>
            <a:r>
              <a:rPr lang="en-US" dirty="0" smtClean="0"/>
              <a:t>Water must move, as it does without human interference</a:t>
            </a:r>
          </a:p>
          <a:p>
            <a:r>
              <a:rPr lang="en-US" dirty="0" smtClean="0"/>
              <a:t>Therefore storing water is dangerous.</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17857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physics of water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physical properties and abilities of water prompt </a:t>
            </a:r>
            <a:r>
              <a:rPr lang="en-US" dirty="0" err="1" smtClean="0"/>
              <a:t>Giriama</a:t>
            </a:r>
            <a:r>
              <a:rPr lang="en-US" dirty="0" smtClean="0"/>
              <a:t> responses to it.</a:t>
            </a:r>
          </a:p>
          <a:p>
            <a:r>
              <a:rPr lang="en-US" dirty="0" smtClean="0"/>
              <a:t>What water can do determines how the people can engage with it.</a:t>
            </a:r>
          </a:p>
          <a:p>
            <a:r>
              <a:rPr lang="en-US" dirty="0" smtClean="0"/>
              <a:t>The relationship is predicated on physics of interacting materials </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54573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Materiality of water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Water is fundamentally shared </a:t>
            </a:r>
          </a:p>
          <a:p>
            <a:r>
              <a:rPr lang="en-US" dirty="0" smtClean="0"/>
              <a:t>Fluid sharing fosters cohesion through same-</a:t>
            </a:r>
            <a:r>
              <a:rPr lang="en-US" dirty="0" err="1" smtClean="0"/>
              <a:t>ing</a:t>
            </a:r>
            <a:endParaRPr lang="en-US" dirty="0" smtClean="0"/>
          </a:p>
          <a:p>
            <a:r>
              <a:rPr lang="en-US" dirty="0" smtClean="0"/>
              <a:t>Sharing water </a:t>
            </a:r>
          </a:p>
          <a:p>
            <a:pPr lvl="1"/>
            <a:r>
              <a:rPr lang="en-US" dirty="0" smtClean="0"/>
              <a:t>levels by avoiding socially dangerous accumulation</a:t>
            </a:r>
          </a:p>
          <a:p>
            <a:pPr lvl="1"/>
            <a:r>
              <a:rPr lang="en-US" dirty="0" smtClean="0"/>
              <a:t>Avoids contamination through stagnation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6490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Refs</a:t>
            </a:r>
            <a:endParaRPr lang="en-US" dirty="0"/>
          </a:p>
        </p:txBody>
      </p:sp>
      <p:sp>
        <p:nvSpPr>
          <p:cNvPr id="5" name="Content Placeholder 4"/>
          <p:cNvSpPr>
            <a:spLocks noGrp="1"/>
          </p:cNvSpPr>
          <p:nvPr>
            <p:ph idx="1"/>
          </p:nvPr>
        </p:nvSpPr>
        <p:spPr/>
        <p:txBody>
          <a:bodyPr>
            <a:normAutofit fontScale="85000" lnSpcReduction="10000"/>
          </a:bodyPr>
          <a:lstStyle/>
          <a:p>
            <a:r>
              <a:rPr lang="en-US" dirty="0" smtClean="0"/>
              <a:t>Ball, P. </a:t>
            </a:r>
            <a:r>
              <a:rPr lang="en-US" dirty="0"/>
              <a:t>2002 </a:t>
            </a:r>
            <a:r>
              <a:rPr lang="en-US" i="1" dirty="0"/>
              <a:t>H20: </a:t>
            </a:r>
            <a:r>
              <a:rPr lang="en-US" i="1" dirty="0" smtClean="0"/>
              <a:t>The </a:t>
            </a:r>
            <a:r>
              <a:rPr lang="en-US" i="1" dirty="0"/>
              <a:t>biography of </a:t>
            </a:r>
            <a:r>
              <a:rPr lang="en-US" i="1" dirty="0" smtClean="0"/>
              <a:t>water </a:t>
            </a:r>
            <a:r>
              <a:rPr lang="en-US" dirty="0" err="1" smtClean="0"/>
              <a:t>Pheonix</a:t>
            </a:r>
            <a:r>
              <a:rPr lang="en-US" dirty="0" smtClean="0"/>
              <a:t> Press</a:t>
            </a:r>
          </a:p>
          <a:p>
            <a:r>
              <a:rPr lang="en-GB" dirty="0"/>
              <a:t>Bartholomew, A. 2012 </a:t>
            </a:r>
            <a:r>
              <a:rPr lang="en-GB" i="1" dirty="0"/>
              <a:t>Hidden </a:t>
            </a:r>
            <a:r>
              <a:rPr lang="en-GB" i="1" dirty="0" smtClean="0"/>
              <a:t>Natures:</a:t>
            </a:r>
            <a:r>
              <a:rPr lang="en-US" i="1" dirty="0"/>
              <a:t>The Startling Insights of Viktor </a:t>
            </a:r>
            <a:r>
              <a:rPr lang="en-US" i="1" dirty="0" err="1" smtClean="0"/>
              <a:t>Schauberger</a:t>
            </a:r>
            <a:r>
              <a:rPr lang="en-US" dirty="0" smtClean="0"/>
              <a:t> </a:t>
            </a:r>
            <a:r>
              <a:rPr lang="en-US" dirty="0" err="1" smtClean="0"/>
              <a:t>Floris</a:t>
            </a:r>
            <a:r>
              <a:rPr lang="en-US" dirty="0" smtClean="0"/>
              <a:t> Books</a:t>
            </a:r>
            <a:endParaRPr lang="en-GB" i="1" dirty="0" smtClean="0"/>
          </a:p>
          <a:p>
            <a:r>
              <a:rPr lang="en-GB" dirty="0" smtClean="0"/>
              <a:t>Bennett, J. 2010 </a:t>
            </a:r>
            <a:r>
              <a:rPr lang="en-GB" i="1" dirty="0" smtClean="0"/>
              <a:t>Vibrant Matter </a:t>
            </a:r>
            <a:r>
              <a:rPr lang="en-GB" dirty="0" smtClean="0"/>
              <a:t>Duke Press</a:t>
            </a:r>
            <a:endParaRPr lang="en-US" dirty="0" smtClean="0"/>
          </a:p>
          <a:p>
            <a:r>
              <a:rPr lang="en-US" dirty="0" err="1" smtClean="0"/>
              <a:t>Boivin</a:t>
            </a:r>
            <a:r>
              <a:rPr lang="en-US" dirty="0" smtClean="0"/>
              <a:t>, N. 2008 </a:t>
            </a:r>
            <a:r>
              <a:rPr lang="en-US" i="1" dirty="0"/>
              <a:t>Material Cultures, Material Minds: The Role of Things in Human Thought, Society and Evolution</a:t>
            </a:r>
            <a:r>
              <a:rPr lang="en-US" dirty="0"/>
              <a:t>, Cambridge: Cambridge University Press</a:t>
            </a:r>
            <a:endParaRPr lang="en-US" dirty="0" smtClean="0"/>
          </a:p>
          <a:p>
            <a:r>
              <a:rPr lang="en-US" dirty="0" err="1" smtClean="0"/>
              <a:t>Coole</a:t>
            </a:r>
            <a:r>
              <a:rPr lang="en-US" dirty="0" smtClean="0"/>
              <a:t>, D., and Frost, S. 2010 </a:t>
            </a:r>
            <a:r>
              <a:rPr lang="en-US" i="1" dirty="0" smtClean="0"/>
              <a:t>New Materialisms: Ontology</a:t>
            </a:r>
            <a:r>
              <a:rPr lang="en-US" i="1" dirty="0"/>
              <a:t>, Agency, and </a:t>
            </a:r>
            <a:r>
              <a:rPr lang="en-US" i="1" dirty="0" smtClean="0"/>
              <a:t>Politics </a:t>
            </a:r>
            <a:r>
              <a:rPr lang="en-US" dirty="0" smtClean="0"/>
              <a:t>Duke Press</a:t>
            </a:r>
            <a:endParaRPr lang="en-US" dirty="0"/>
          </a:p>
        </p:txBody>
      </p:sp>
    </p:spTree>
    <p:extLst>
      <p:ext uri="{BB962C8B-B14F-4D97-AF65-F5344CB8AC3E}">
        <p14:creationId xmlns:p14="http://schemas.microsoft.com/office/powerpoint/2010/main" val="2408975334"/>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2577</TotalTime>
  <Words>668</Words>
  <Application>Microsoft Macintosh PowerPoint</Application>
  <PresentationFormat>On-screen Show (4:3)</PresentationFormat>
  <Paragraphs>70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Black</vt:lpstr>
      <vt:lpstr>Water </vt:lpstr>
      <vt:lpstr>New Materialities move asks</vt:lpstr>
      <vt:lpstr>The material world</vt:lpstr>
      <vt:lpstr>Watery bodies</vt:lpstr>
      <vt:lpstr>Who/what is water?</vt:lpstr>
      <vt:lpstr>You are the water</vt:lpstr>
      <vt:lpstr>Using water to understand humanity</vt:lpstr>
      <vt:lpstr>‘Cultural understandings do not proceed, but rather are helped into becoming, by the material world and human engagement with it’   (Boivin 2008: 47)</vt:lpstr>
      <vt:lpstr>Water – inherent properties</vt:lpstr>
      <vt:lpstr>Morethanhuman organisation</vt:lpstr>
      <vt:lpstr>Ball, P 2002 H20: the biography of water </vt:lpstr>
      <vt:lpstr>Ethnographic example</vt:lpstr>
      <vt:lpstr>Location Bore, Coastal Province Kenya</vt:lpstr>
      <vt:lpstr>The local water source</vt:lpstr>
      <vt:lpstr>Giriama authenticity and water</vt:lpstr>
      <vt:lpstr>Healthy (re)fresh invigorating sparkle… </vt:lpstr>
      <vt:lpstr>Giriama cosmology –  water is dangerous</vt:lpstr>
      <vt:lpstr>The physics of water</vt:lpstr>
      <vt:lpstr>Materiality of water</vt:lpstr>
      <vt:lpstr>Refs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 Attala</dc:creator>
  <cp:lastModifiedBy>Luci Attala</cp:lastModifiedBy>
  <cp:revision>21</cp:revision>
  <dcterms:created xsi:type="dcterms:W3CDTF">2014-10-04T12:45:11Z</dcterms:created>
  <dcterms:modified xsi:type="dcterms:W3CDTF">2016-11-14T22:28:36Z</dcterms:modified>
</cp:coreProperties>
</file>