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7" r:id="rId1"/>
  </p:sldMasterIdLst>
  <p:notesMasterIdLst>
    <p:notesMasterId r:id="rId26"/>
  </p:notesMasterIdLst>
  <p:handoutMasterIdLst>
    <p:handoutMasterId r:id="rId27"/>
  </p:handoutMasterIdLst>
  <p:sldIdLst>
    <p:sldId id="363" r:id="rId2"/>
    <p:sldId id="331" r:id="rId3"/>
    <p:sldId id="383" r:id="rId4"/>
    <p:sldId id="384" r:id="rId5"/>
    <p:sldId id="385" r:id="rId6"/>
    <p:sldId id="390" r:id="rId7"/>
    <p:sldId id="391" r:id="rId8"/>
    <p:sldId id="392" r:id="rId9"/>
    <p:sldId id="393" r:id="rId10"/>
    <p:sldId id="394" r:id="rId11"/>
    <p:sldId id="395" r:id="rId12"/>
    <p:sldId id="396" r:id="rId13"/>
    <p:sldId id="397" r:id="rId14"/>
    <p:sldId id="398" r:id="rId15"/>
    <p:sldId id="399" r:id="rId16"/>
    <p:sldId id="400" r:id="rId17"/>
    <p:sldId id="401" r:id="rId18"/>
    <p:sldId id="403" r:id="rId19"/>
    <p:sldId id="402" r:id="rId20"/>
    <p:sldId id="404" r:id="rId21"/>
    <p:sldId id="406" r:id="rId22"/>
    <p:sldId id="332" r:id="rId23"/>
    <p:sldId id="369" r:id="rId24"/>
    <p:sldId id="370" r:id="rId25"/>
  </p:sldIdLst>
  <p:sldSz cx="12192000" cy="6858000"/>
  <p:notesSz cx="6669088" cy="9753600"/>
  <p:embeddedFontLst>
    <p:embeddedFont>
      <p:font typeface="Aharoni" panose="02010803020104030203" pitchFamily="2" charset="-79"/>
      <p:bold r:id="rId28"/>
    </p:embeddedFont>
    <p:embeddedFont>
      <p:font typeface="Comic Sans MS" panose="030F0702030302020204" pitchFamily="66" charset="0"/>
      <p:regular r:id="rId29"/>
      <p:bold r:id="rId30"/>
      <p:italic r:id="rId31"/>
      <p:boldItalic r:id="rId32"/>
    </p:embeddedFont>
    <p:embeddedFont>
      <p:font typeface="Verdana" panose="020B0604030504040204" pitchFamily="34" charset="0"/>
      <p:regular r:id="rId33"/>
      <p:bold r:id="rId34"/>
      <p:italic r:id="rId35"/>
      <p:boldItalic r:id="rId36"/>
    </p:embeddedFont>
  </p:embeddedFontLst>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953619-8433-482B-92CB-4658A260B255}" v="2" dt="2026-10-10T13:47:49.9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90315" autoAdjust="0"/>
  </p:normalViewPr>
  <p:slideViewPr>
    <p:cSldViewPr>
      <p:cViewPr varScale="1">
        <p:scale>
          <a:sx n="94" d="100"/>
          <a:sy n="94" d="100"/>
        </p:scale>
        <p:origin x="108" y="8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7.fntdata"/><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id Usman" userId="2be69f11-f7c0-4ef2-b3f5-4496cccf096e" providerId="ADAL" clId="{2E749639-5689-4430-B845-7496F5001837}"/>
    <pc:docChg chg="delSld modSld">
      <pc:chgData name="Said Usman" userId="2be69f11-f7c0-4ef2-b3f5-4496cccf096e" providerId="ADAL" clId="{2E749639-5689-4430-B845-7496F5001837}" dt="2026-10-10T13:48:32.456" v="46" actId="20577"/>
      <pc:docMkLst>
        <pc:docMk/>
      </pc:docMkLst>
      <pc:sldChg chg="modSp mod">
        <pc:chgData name="Said Usman" userId="2be69f11-f7c0-4ef2-b3f5-4496cccf096e" providerId="ADAL" clId="{2E749639-5689-4430-B845-7496F5001837}" dt="2026-10-10T13:48:20.465" v="43" actId="20577"/>
        <pc:sldMkLst>
          <pc:docMk/>
          <pc:sldMk cId="764574" sldId="332"/>
        </pc:sldMkLst>
        <pc:spChg chg="mod">
          <ac:chgData name="Said Usman" userId="2be69f11-f7c0-4ef2-b3f5-4496cccf096e" providerId="ADAL" clId="{2E749639-5689-4430-B845-7496F5001837}" dt="2026-10-10T13:48:20.465" v="43" actId="20577"/>
          <ac:spMkLst>
            <pc:docMk/>
            <pc:sldMk cId="764574" sldId="332"/>
            <ac:spMk id="2" creationId="{00000000-0000-0000-0000-000000000000}"/>
          </ac:spMkLst>
        </pc:spChg>
        <pc:spChg chg="mod">
          <ac:chgData name="Said Usman" userId="2be69f11-f7c0-4ef2-b3f5-4496cccf096e" providerId="ADAL" clId="{2E749639-5689-4430-B845-7496F5001837}" dt="2026-10-10T13:47:59.738" v="25" actId="255"/>
          <ac:spMkLst>
            <pc:docMk/>
            <pc:sldMk cId="764574" sldId="332"/>
            <ac:spMk id="4" creationId="{B54272C6-CA1F-449C-9963-9538CCC8EF42}"/>
          </ac:spMkLst>
        </pc:spChg>
      </pc:sldChg>
      <pc:sldChg chg="modSp mod">
        <pc:chgData name="Said Usman" userId="2be69f11-f7c0-4ef2-b3f5-4496cccf096e" providerId="ADAL" clId="{2E749639-5689-4430-B845-7496F5001837}" dt="2026-10-10T13:48:32.456" v="46" actId="20577"/>
        <pc:sldMkLst>
          <pc:docMk/>
          <pc:sldMk cId="2624633604" sldId="404"/>
        </pc:sldMkLst>
        <pc:spChg chg="mod">
          <ac:chgData name="Said Usman" userId="2be69f11-f7c0-4ef2-b3f5-4496cccf096e" providerId="ADAL" clId="{2E749639-5689-4430-B845-7496F5001837}" dt="2026-10-10T13:48:32.456" v="46" actId="20577"/>
          <ac:spMkLst>
            <pc:docMk/>
            <pc:sldMk cId="2624633604" sldId="404"/>
            <ac:spMk id="4" creationId="{B54272C6-CA1F-449C-9963-9538CCC8EF42}"/>
          </ac:spMkLst>
        </pc:spChg>
      </pc:sldChg>
      <pc:sldChg chg="del">
        <pc:chgData name="Said Usman" userId="2be69f11-f7c0-4ef2-b3f5-4496cccf096e" providerId="ADAL" clId="{2E749639-5689-4430-B845-7496F5001837}" dt="2026-10-10T13:46:23.483" v="23" actId="2696"/>
        <pc:sldMkLst>
          <pc:docMk/>
          <pc:sldMk cId="1275960348" sldId="40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3017019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4074533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3895915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Font typeface="Arial" panose="020B0604020202020204" pitchFamily="34" charset="0"/>
              <a:buNone/>
            </a:pPr>
            <a:r>
              <a:rPr lang="en-GB" altLang="en-US" dirty="0"/>
              <a:t>Five factors tend to define the extent of rivalry in an industry or market:</a:t>
            </a:r>
          </a:p>
          <a:p>
            <a:pPr marL="171450" indent="-171450">
              <a:buFont typeface="Arial" panose="020B0604020202020204" pitchFamily="34" charset="0"/>
              <a:buChar char="•"/>
            </a:pPr>
            <a:r>
              <a:rPr lang="en-GB" altLang="en-US" dirty="0"/>
              <a:t>Competitor concentration and balance. Where competitors are numerous or of roughly equal size or power there is the danger of intensely rivalrous behaviour as competitors attempt to gain dominance over others, through aggressive price cuts, for example. Conversely, less rivalrous industries tend to have one or two dominant organisations, with the smaller players reluctant to challenge the larger ones directly (e.g. by focusing on niches to avoid the ‘attention’ of the dominant companies).</a:t>
            </a:r>
          </a:p>
          <a:p>
            <a:pPr marL="171450" indent="-171450">
              <a:buFont typeface="Arial" panose="020B0604020202020204" pitchFamily="34" charset="0"/>
              <a:buChar char="•"/>
            </a:pPr>
            <a:r>
              <a:rPr lang="en-GB" altLang="en-US" dirty="0"/>
              <a:t>Industry growth rate. In situations of strong growth, an organisation can grow with the market, but in situations of low growth or decline, any growth is likely to be at the expense of a rival, and meet with fierce resistance. Low-growth markets are therefore often associated with price competition and low profitability. </a:t>
            </a:r>
          </a:p>
          <a:p>
            <a:pPr marL="171450" indent="-171450">
              <a:buFont typeface="Arial" panose="020B0604020202020204" pitchFamily="34" charset="0"/>
              <a:buChar char="•"/>
            </a:pPr>
            <a:r>
              <a:rPr lang="en-GB" altLang="en-US" dirty="0"/>
              <a:t>High fixed costs. Industries with high fixed costs, perhaps because they require high investments in capital equipment or initial research, tend to be highly rivalrous. Companies will seek to spread their costs (i.e. reduce unit costs) by increasing their volumes: to do so, they typically cut their prices, prompting competitors to do the same and thereby triggering price wars in which everyone in the industry suffers. Similarly, if extra capacity can only be added in large increments (as in many manufacturing sectors, for example a chemical or glass factory), the competitor making such an addition is likely to create short-term over-capacity in the industry, leading to increased competition to use capacity.</a:t>
            </a:r>
          </a:p>
          <a:p>
            <a:pPr marL="171450" indent="-171450">
              <a:buFont typeface="Arial" panose="020B0604020202020204" pitchFamily="34" charset="0"/>
              <a:buChar char="•"/>
            </a:pPr>
            <a:r>
              <a:rPr lang="en-GB" altLang="en-US" dirty="0"/>
              <a:t>High exit barriers. The existence of high barriers to exit – in other words, closure or disinvestment – tends to increase rivalry, especially in declining industries. Excess capacity persists and consequently incumbents fight to maintain market share. Exit barriers might be high for a variety of reasons: for example, high redundancy costs or high investment in specific assets such as plant and equipment which others would not buy. Low differentiation. In a commodity market, where products or services are poorly differentiated, rivalry is increased because there is little to stop customers switching between competitors and the only way to compete is on price. Petrol is a commodity market, for instance.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3506644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Font typeface="Arial" panose="020B0604020202020204" pitchFamily="34" charset="0"/>
              <a:buNone/>
            </a:pPr>
            <a:r>
              <a:rPr lang="en-GB" altLang="en-US" dirty="0"/>
              <a:t>Five important entry barriers are:</a:t>
            </a:r>
          </a:p>
          <a:p>
            <a:pPr marL="171450" indent="-171450">
              <a:buFont typeface="Arial" panose="020B0604020202020204" pitchFamily="34" charset="0"/>
              <a:buChar char="•"/>
            </a:pPr>
            <a:r>
              <a:rPr lang="en-GB" altLang="en-US" dirty="0"/>
              <a:t>Scale and experience. In some industries, economies of scale are extremely important: for example, in the production of automobiles or the advertising of fast-moving consumer goods. Once incumbents have reached large-scale production, it will be very expensive for new entrants to match them and until they reach a similar volume they will have higher unit costs. This scale effect is increased where there are high capital investment requirements for entry, for example research costs in pharmaceuticals or capital equipment costs in automobiles. Barriers to entry also come from experience curve effects that give incumbents a cost advantage because they have learnt how to do things more efficiently than an inexperienced new entrant could possibly do. Until the new entrant has built up equivalent experience over time, it will tend to produce at higher cost. In some industries there are ‘demand or buyer side’ economies of scale or network effects as buyers value being in a ‘network’ of a large number of other customers.</a:t>
            </a:r>
          </a:p>
          <a:p>
            <a:pPr marL="171450" indent="-171450">
              <a:buFont typeface="Arial" panose="020B0604020202020204" pitchFamily="34" charset="0"/>
              <a:buChar char="•"/>
            </a:pPr>
            <a:r>
              <a:rPr lang="en-GB" altLang="en-US" dirty="0"/>
              <a:t>Access to supply or distribution channels. In many industries manufacturers have had control over supply and/or distribution channels. Sometimes this has been through direct ownership (vertical integration), sometimes just through customer or supplier loyalty. In some industries this barrier has been overcome by new entrants who have bypassed retail distributors and sold directly to consumers through e-commerce (e.g. Dell Computers and Amazon).</a:t>
            </a:r>
          </a:p>
          <a:p>
            <a:pPr marL="171450" indent="-171450">
              <a:buFont typeface="Arial" panose="020B0604020202020204" pitchFamily="34" charset="0"/>
              <a:buChar char="•"/>
            </a:pPr>
            <a:r>
              <a:rPr lang="en-GB" altLang="en-US" dirty="0"/>
              <a:t>Expected retaliation. If an organisation considering entering an industry believes that the retaliation of an existing firm will be so great as to prevent entry, or mean that entry would be too costly, this is also a barrier. Retaliation could take the form of a price war or a marketing blitz. Just the knowledge that incumbents are prepared to retaliate is often sufficiently discouraging to act as a barrier.</a:t>
            </a:r>
          </a:p>
          <a:p>
            <a:pPr marL="171450" indent="-171450">
              <a:buFont typeface="Arial" panose="020B0604020202020204" pitchFamily="34" charset="0"/>
              <a:buChar char="•"/>
            </a:pPr>
            <a:r>
              <a:rPr lang="en-GB" altLang="en-US" dirty="0"/>
              <a:t>Legislation or government action. Legal restraints on new entry vary from patent protection (e.g. pharmaceuticals), to regulation of markets (e.g. pension selling), through to direct government action (e.g. tariffs). Of course, organisations are vulnerable to new entrants if governments remove such protection, as has happened with deregulation of the airline industry over the last couple of decades.</a:t>
            </a:r>
          </a:p>
          <a:p>
            <a:pPr marL="171450" indent="-171450">
              <a:buFont typeface="Arial" panose="020B0604020202020204" pitchFamily="34" charset="0"/>
              <a:buChar char="•"/>
            </a:pPr>
            <a:r>
              <a:rPr lang="en-GB" altLang="en-US" dirty="0"/>
              <a:t>Incumbency advantages. Incumbents may have cost or quality advantages not available to entrants including access to proprietary technology, raw material sources and geographical locations or an established brand identity. The medical instruments industry is, for example, protected by many patents and Coca Cola and Pepsi have brand loyalties developed over decades that few can overcome.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36389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There are two important points to bear in mind about substitutes:</a:t>
            </a:r>
          </a:p>
          <a:p>
            <a:pPr marL="171450" indent="-171450">
              <a:buFont typeface="Arial" panose="020B0604020202020204" pitchFamily="34" charset="0"/>
              <a:buChar char="•"/>
            </a:pPr>
            <a:r>
              <a:rPr lang="en-GB" altLang="en-US" dirty="0"/>
              <a:t>The price/performance ratio is critical to substitution threats. A substitute is still an effective threat even if more expensive, so long as it offers performance advantages that customers value. Thus aluminium is more expensive than steel, but its relative lightness and its resistance to corrosion gives it an advantage in some automobile manufacturing applications. It is the ratio of price to performance that matters, rather than simple price.</a:t>
            </a:r>
          </a:p>
          <a:p>
            <a:pPr marL="171450" indent="-171450">
              <a:buFont typeface="Arial" panose="020B0604020202020204" pitchFamily="34" charset="0"/>
              <a:buChar char="•"/>
            </a:pPr>
            <a:r>
              <a:rPr lang="en-GB" altLang="en-US" dirty="0"/>
              <a:t>Extra-industry effects are the core of the substitution concept. Substitutes come from outside the incumbents’ industry and should not be confused with competitors’ threats from within the industry. The value of the substitution concept is to force managers to look outside their own industry to consider more distant threats and constraints. If the buyers’ switching costs for the substitute are low the threat increases and the higher the threat, the less attractive the industry is likely to be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a:p>
        </p:txBody>
      </p:sp>
    </p:spTree>
    <p:extLst>
      <p:ext uri="{BB962C8B-B14F-4D97-AF65-F5344CB8AC3E}">
        <p14:creationId xmlns:p14="http://schemas.microsoft.com/office/powerpoint/2010/main" val="3292413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Buyer power is likely to be high when some of the following four conditions prevail:</a:t>
            </a:r>
          </a:p>
          <a:p>
            <a:pPr marL="171450" indent="-171450">
              <a:buFont typeface="Arial" panose="020B0604020202020204" pitchFamily="34" charset="0"/>
              <a:buChar char="•"/>
            </a:pPr>
            <a:r>
              <a:rPr lang="en-GB" altLang="en-US" dirty="0"/>
              <a:t>Concentrated buyers. Where a few large customers account for the majority of sales, buyer power is increased. This is the case for items such as milk in the grocery sector in many European countries, where just a few retailers dominate the market. If a product or service accounts for a high percentage of total purchases of the buyer their power is also likely to increase as they are more likely to ‘shop around’ to get the best price and therefore ‘squeeze’ suppliers more than they would for more trivial purchases.</a:t>
            </a:r>
          </a:p>
          <a:p>
            <a:pPr marL="171450" indent="-171450">
              <a:buFont typeface="Arial" panose="020B0604020202020204" pitchFamily="34" charset="0"/>
              <a:buChar char="•"/>
            </a:pPr>
            <a:r>
              <a:rPr lang="en-GB" altLang="en-US" dirty="0"/>
              <a:t>Low switching costs. Where buyers can easily switch between one supplier and another, they have a strong negotiating position and can squeeze suppliers who are desperate for their business. Switching costs are typically low for standardised and undifferentiated products like commodities such as steel. They are also likely to be low when the buyers are fully informed about prices and product performance.</a:t>
            </a:r>
          </a:p>
          <a:p>
            <a:pPr marL="171450" indent="-171450">
              <a:buFont typeface="Arial" panose="020B0604020202020204" pitchFamily="34" charset="0"/>
              <a:buChar char="•"/>
            </a:pPr>
            <a:r>
              <a:rPr lang="en-GB" altLang="en-US" dirty="0"/>
              <a:t>Buyer competition threat. If the buyer has the capability to supply itself, or if it has the possibility of acquiring such a capability, it tends to be powerful. In negotiation with its suppliers, it can raise the threat of doing the suppliers’ job themselves. This is called backward vertical integration, moving back to sources of supply, and might occur if satisfactory prices or quality from suppliers cannot be obtained. For example, some steel companies have gained power over their iron ore suppliers as they have acquired iron ore sources for themselves.</a:t>
            </a:r>
          </a:p>
          <a:p>
            <a:pPr marL="171450" indent="-171450">
              <a:buFont typeface="Arial" panose="020B0604020202020204" pitchFamily="34" charset="0"/>
              <a:buChar char="•"/>
            </a:pPr>
            <a:r>
              <a:rPr lang="en-GB" altLang="en-US" dirty="0"/>
              <a:t>Low buyer profits and impact on quality. For industrial or organisational buyers there are two additional factors that can make them price sensitive and thus increase their threat: first, if the buyer group is unprofitable and pressured to reduce purchasing costs and, second, if the quality of the buyer’s product or services is little affected by the purchased product.</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719984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Thus supplier power is likely to be high where there are:</a:t>
            </a:r>
          </a:p>
          <a:p>
            <a:pPr marL="171450" indent="-171450">
              <a:buFont typeface="Arial" panose="020B0604020202020204" pitchFamily="34" charset="0"/>
              <a:buChar char="•"/>
            </a:pPr>
            <a:r>
              <a:rPr lang="en-GB" altLang="en-US" dirty="0"/>
              <a:t>Concentrated suppliers. Where just a few producers dominate supply, suppliers have more power over buyers. The iron ore industry is now concentrated in the hands of three main producers, leaving the steel companies, still relatively fragmented, in a weak negotiating position for this essential raw material. </a:t>
            </a:r>
          </a:p>
          <a:p>
            <a:pPr marL="171450" indent="-171450">
              <a:buFont typeface="Arial" panose="020B0604020202020204" pitchFamily="34" charset="0"/>
              <a:buChar char="•"/>
            </a:pPr>
            <a:r>
              <a:rPr lang="en-GB" altLang="en-US" dirty="0"/>
              <a:t>High switching costs. If it is expensive or disruptive to move from one supplier to another, then the buyer becomes relatively dependent and correspondingly weak. Microsoft is a powerful supplier because of the high switching costs of moving from one operating system to another. Buyers are prepared to pay a premium to avoid the trouble, and Microsoft knows it.</a:t>
            </a:r>
          </a:p>
          <a:p>
            <a:pPr marL="171450" indent="-171450">
              <a:buFont typeface="Arial" panose="020B0604020202020204" pitchFamily="34" charset="0"/>
              <a:buChar char="•"/>
            </a:pPr>
            <a:r>
              <a:rPr lang="en-GB" altLang="en-US" dirty="0"/>
              <a:t>Supplier competition threat. Suppliers have increased power where they are able to enter the industry themselves or cut out buyers who are acting as intermediaries. Thus airlines have been able to negotiate tough contracts with travel agencies as the rise of online booking has allowed them to create a direct route to customers. This is called forward vertical integration, moving up closer to the ultimate customer.</a:t>
            </a:r>
          </a:p>
          <a:p>
            <a:pPr marL="171450" indent="-171450">
              <a:buFont typeface="Arial" panose="020B0604020202020204" pitchFamily="34" charset="0"/>
              <a:buChar char="•"/>
            </a:pPr>
            <a:r>
              <a:rPr lang="en-GB" altLang="en-US" dirty="0"/>
              <a:t>Differentiated products. When the products or services are highly differentiated, suppliers will be more powerful. For example, although discount retailers like Walmart are extremely powerful, suppliers with strong brands, like P&amp;G with </a:t>
            </a:r>
            <a:r>
              <a:rPr lang="en-GB" altLang="en-US" dirty="0" err="1"/>
              <a:t>Gilette</a:t>
            </a:r>
            <a:r>
              <a:rPr lang="en-GB" altLang="en-US" dirty="0"/>
              <a:t>, still have high negotiating power. Also, if there is no or few substitutes for the input the supplier group will be more powerful, like pilots’ unions in the airline industry.</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1510920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a:p>
        </p:txBody>
      </p:sp>
    </p:spTree>
    <p:extLst>
      <p:ext uri="{BB962C8B-B14F-4D97-AF65-F5344CB8AC3E}">
        <p14:creationId xmlns:p14="http://schemas.microsoft.com/office/powerpoint/2010/main" val="1537024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a:p>
        </p:txBody>
      </p:sp>
    </p:spTree>
    <p:extLst>
      <p:ext uri="{BB962C8B-B14F-4D97-AF65-F5344CB8AC3E}">
        <p14:creationId xmlns:p14="http://schemas.microsoft.com/office/powerpoint/2010/main" val="541667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a:p>
        </p:txBody>
      </p:sp>
    </p:spTree>
    <p:extLst>
      <p:ext uri="{BB962C8B-B14F-4D97-AF65-F5344CB8AC3E}">
        <p14:creationId xmlns:p14="http://schemas.microsoft.com/office/powerpoint/2010/main" val="10916063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2164689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dirty="0"/>
          </a:p>
        </p:txBody>
      </p:sp>
    </p:spTree>
    <p:extLst>
      <p:ext uri="{BB962C8B-B14F-4D97-AF65-F5344CB8AC3E}">
        <p14:creationId xmlns:p14="http://schemas.microsoft.com/office/powerpoint/2010/main" val="30027545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15547091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a:p>
        </p:txBody>
      </p:sp>
    </p:spTree>
    <p:extLst>
      <p:ext uri="{BB962C8B-B14F-4D97-AF65-F5344CB8AC3E}">
        <p14:creationId xmlns:p14="http://schemas.microsoft.com/office/powerpoint/2010/main" val="1852008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560228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15902736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24</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10/10/2026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10/10/2026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10/10/2026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10/10/2026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10/10/2026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10/10/2026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10/10/2026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10/10/2026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10/10/2026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10/10/2026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10/10/2026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10/10/2026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jpeg"/><Relationship Id="rId4" Type="http://schemas.openxmlformats.org/officeDocument/2006/relationships/image" Target="../media/image12.png"/><Relationship Id="rId9"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a:t>LCBB6015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717032"/>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a:t>
            </a:r>
            <a:r>
              <a:rPr lang="en-GB" altLang="en-US" b="1">
                <a:solidFill>
                  <a:srgbClr val="FFFF00"/>
                </a:solidFill>
              </a:rPr>
              <a:t>2- Session 2</a:t>
            </a:r>
            <a:endParaRPr lang="en-GB" altLang="en-US" b="1" dirty="0">
              <a:solidFill>
                <a:srgbClr val="FFFF00"/>
              </a:solidFill>
            </a:endParaRPr>
          </a:p>
          <a:p>
            <a:pPr eaLnBrk="1" hangingPunct="1"/>
            <a:r>
              <a:rPr lang="en-GB" altLang="en-US" sz="4000" dirty="0">
                <a:solidFill>
                  <a:srgbClr val="FFFF00"/>
                </a:solidFill>
              </a:rPr>
              <a:t>Analysing </a:t>
            </a:r>
            <a:r>
              <a:rPr lang="en-GB" altLang="en-US" sz="3600" dirty="0">
                <a:solidFill>
                  <a:srgbClr val="FFFF00"/>
                </a:solidFill>
              </a:rPr>
              <a:t>The Strategic Environment</a:t>
            </a:r>
          </a:p>
          <a:p>
            <a:pPr eaLnBrk="1" hangingPunct="1"/>
            <a:r>
              <a:rPr lang="en-GB" altLang="en-US" dirty="0">
                <a:solidFill>
                  <a:srgbClr val="FFFF00"/>
                </a:solidFill>
              </a:rPr>
              <a:t>(Industry and Sector Analysis)</a:t>
            </a: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and Sustainability</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700808"/>
            <a:ext cx="10729191" cy="4032448"/>
          </a:xfrm>
        </p:spPr>
        <p:txBody>
          <a:bodyPr/>
          <a:lstStyle/>
          <a:p>
            <a:pPr algn="just"/>
            <a:r>
              <a:rPr lang="en-GB" dirty="0"/>
              <a:t>Use Porter’s Competitive Five Forces Framework to analyse industries or sectors.</a:t>
            </a:r>
          </a:p>
          <a:p>
            <a:pPr algn="just"/>
            <a:r>
              <a:rPr lang="en-GB" dirty="0"/>
              <a:t>On the basis of the five competitive forces and complementors and network effects, define industry attractiveness and identify ways of managing these.</a:t>
            </a:r>
          </a:p>
          <a:p>
            <a:pPr algn="just"/>
            <a:r>
              <a:rPr lang="en-GB" dirty="0"/>
              <a:t>Analyse strategic and competitor positions in terms of strategic groups, market segments. </a:t>
            </a:r>
          </a:p>
          <a:p>
            <a:pPr algn="just"/>
            <a:endParaRPr lang="en-GB" dirty="0"/>
          </a:p>
          <a:p>
            <a:endParaRPr lang="en-US" sz="2800" dirty="0"/>
          </a:p>
          <a:p>
            <a:pPr marL="0" indent="0" eaLnBrk="1" hangingPunct="1">
              <a:buNone/>
              <a:defRPr/>
            </a:pPr>
            <a:endParaRPr lang="en-GB"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000"/>
                                        <p:tgtEl>
                                          <p:spTgt spid="7172">
                                            <p:txEl>
                                              <p:pRg st="1" end="1"/>
                                            </p:txEl>
                                          </p:spTgt>
                                        </p:tgtEl>
                                      </p:cBhvr>
                                    </p:animEffect>
                                    <p:anim calcmode="lin" valueType="num">
                                      <p:cBhvr>
                                        <p:cTn id="14"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Industry &amp; Market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628800"/>
            <a:ext cx="10765195" cy="4032448"/>
          </a:xfrm>
        </p:spPr>
        <p:txBody>
          <a:bodyPr/>
          <a:lstStyle/>
          <a:p>
            <a:pPr algn="just"/>
            <a:r>
              <a:rPr lang="en-GB" sz="3000" dirty="0"/>
              <a:t>An </a:t>
            </a:r>
            <a:r>
              <a:rPr lang="en-GB" sz="3000" b="1" dirty="0">
                <a:solidFill>
                  <a:srgbClr val="FF0000"/>
                </a:solidFill>
              </a:rPr>
              <a:t>industry</a:t>
            </a:r>
            <a:r>
              <a:rPr lang="en-GB" sz="3000" dirty="0"/>
              <a:t> is a group of firms producing products and services that are essentially the same. Industries and sectors are often made up of several specific markets or market segments.</a:t>
            </a:r>
          </a:p>
          <a:p>
            <a:pPr algn="just"/>
            <a:r>
              <a:rPr lang="en-GB" sz="3000" dirty="0"/>
              <a:t>A </a:t>
            </a:r>
            <a:r>
              <a:rPr lang="en-GB" sz="3000" b="1" dirty="0">
                <a:solidFill>
                  <a:srgbClr val="FF0000"/>
                </a:solidFill>
              </a:rPr>
              <a:t>market</a:t>
            </a:r>
            <a:r>
              <a:rPr lang="en-GB" sz="3000" dirty="0"/>
              <a:t> is a group of customers for specific products or services that are essentially the same (e.g. a particular geographical market).</a:t>
            </a:r>
          </a:p>
          <a:p>
            <a:pPr algn="just"/>
            <a:endParaRPr lang="en-GB" altLang="en-US" sz="2400" dirty="0"/>
          </a:p>
        </p:txBody>
      </p:sp>
    </p:spTree>
    <p:extLst>
      <p:ext uri="{BB962C8B-B14F-4D97-AF65-F5344CB8AC3E}">
        <p14:creationId xmlns:p14="http://schemas.microsoft.com/office/powerpoint/2010/main" val="1786836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200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6000"/>
                                        <p:tgtEl>
                                          <p:spTgt spid="7172">
                                            <p:txEl>
                                              <p:pRg st="1" end="1"/>
                                            </p:txEl>
                                          </p:spTgt>
                                        </p:tgtEl>
                                      </p:cBhvr>
                                    </p:animEffect>
                                    <p:anim calcmode="lin" valueType="num">
                                      <p:cBhvr>
                                        <p:cTn id="14" dur="6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6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Competitive Forces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4464496"/>
          </a:xfrm>
        </p:spPr>
        <p:txBody>
          <a:bodyPr/>
          <a:lstStyle/>
          <a:p>
            <a:pPr algn="just"/>
            <a:r>
              <a:rPr lang="en-GB" sz="2700" dirty="0"/>
              <a:t>Industries vary widely in terms of their attractiveness, as measured by how easy it is for participating firms to earn high profits. </a:t>
            </a:r>
          </a:p>
          <a:p>
            <a:pPr algn="just"/>
            <a:r>
              <a:rPr lang="en-GB" altLang="en-US" sz="2700" dirty="0"/>
              <a:t>A key determinant of profitability is the extent of competition and the strength of buyers and suppliers, and this varies between industries.</a:t>
            </a:r>
          </a:p>
          <a:p>
            <a:pPr algn="just"/>
            <a:r>
              <a:rPr lang="en-GB" altLang="en-US" sz="2700" dirty="0"/>
              <a:t>Which industry is more attractive: airline industry or pharmaceutical industry? Why? </a:t>
            </a:r>
          </a:p>
          <a:p>
            <a:pPr algn="just"/>
            <a:r>
              <a:rPr lang="en-GB" altLang="en-US" sz="2700" dirty="0"/>
              <a:t>Profitability between industries can thus vary considerably; for example, the pharmaceutical industry has performed very well while others, like the airline industry, have underperformed.</a:t>
            </a:r>
          </a:p>
        </p:txBody>
      </p:sp>
    </p:spTree>
    <p:extLst>
      <p:ext uri="{BB962C8B-B14F-4D97-AF65-F5344CB8AC3E}">
        <p14:creationId xmlns:p14="http://schemas.microsoft.com/office/powerpoint/2010/main" val="365631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200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1000"/>
                                        <p:tgtEl>
                                          <p:spTgt spid="7172">
                                            <p:txEl>
                                              <p:pRg st="1" end="1"/>
                                            </p:txEl>
                                          </p:spTgt>
                                        </p:tgtEl>
                                      </p:cBhvr>
                                    </p:animEffect>
                                    <p:anim calcmode="lin" valueType="num">
                                      <p:cBhvr>
                                        <p:cTn id="14"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200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1000"/>
                                        <p:tgtEl>
                                          <p:spTgt spid="7172">
                                            <p:txEl>
                                              <p:pRg st="2" end="2"/>
                                            </p:txEl>
                                          </p:spTgt>
                                        </p:tgtEl>
                                      </p:cBhvr>
                                    </p:animEffect>
                                    <p:anim calcmode="lin" valueType="num">
                                      <p:cBhvr>
                                        <p:cTn id="20"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7000"/>
                            </p:stCondLst>
                            <p:childTnLst>
                              <p:par>
                                <p:cTn id="23" presetID="42" presetClass="entr" presetSubtype="0" fill="hold" nodeType="afterEffect">
                                  <p:stCondLst>
                                    <p:cond delay="200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1000"/>
                                        <p:tgtEl>
                                          <p:spTgt spid="7172">
                                            <p:txEl>
                                              <p:pRg st="3" end="3"/>
                                            </p:txEl>
                                          </p:spTgt>
                                        </p:tgtEl>
                                      </p:cBhvr>
                                    </p:animEffect>
                                    <p:anim calcmode="lin" valueType="num">
                                      <p:cBhvr>
                                        <p:cTn id="26"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Porter’s Five Forces Framework</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67408" y="1340768"/>
            <a:ext cx="5382598" cy="3888432"/>
          </a:xfrm>
        </p:spPr>
        <p:txBody>
          <a:bodyPr/>
          <a:lstStyle/>
          <a:p>
            <a:pPr marL="0" indent="0" algn="just">
              <a:buNone/>
            </a:pPr>
            <a:r>
              <a:rPr lang="en-GB" altLang="en-US" sz="2800" b="1" dirty="0">
                <a:solidFill>
                  <a:srgbClr val="FF0000"/>
                </a:solidFill>
              </a:rPr>
              <a:t>Porter’s Five Forces Framework </a:t>
            </a:r>
            <a:r>
              <a:rPr lang="en-GB" altLang="en-US" sz="2800" dirty="0"/>
              <a:t>helps to analyse an industry and identify the attractiveness of it in terms of five competitive forces: (</a:t>
            </a:r>
            <a:r>
              <a:rPr lang="en-GB" altLang="en-US" sz="2800" dirty="0" err="1"/>
              <a:t>i</a:t>
            </a:r>
            <a:r>
              <a:rPr lang="en-GB" altLang="en-US" sz="2800" dirty="0"/>
              <a:t>) extent of rivalry between competitors (ii) threat of entry, (iii) threat of substitutes, (iv) power of buyers and (v) power of suppliers.</a:t>
            </a:r>
          </a:p>
        </p:txBody>
      </p:sp>
      <p:pic>
        <p:nvPicPr>
          <p:cNvPr id="2" name="Picture 1">
            <a:extLst>
              <a:ext uri="{FF2B5EF4-FFF2-40B4-BE49-F238E27FC236}">
                <a16:creationId xmlns:a16="http://schemas.microsoft.com/office/drawing/2014/main" id="{9FD69FB5-C29E-46B4-9CDB-1524ABF36B49}"/>
              </a:ext>
            </a:extLst>
          </p:cNvPr>
          <p:cNvPicPr>
            <a:picLocks noChangeAspect="1"/>
          </p:cNvPicPr>
          <p:nvPr/>
        </p:nvPicPr>
        <p:blipFill>
          <a:blip r:embed="rId3"/>
          <a:stretch>
            <a:fillRect/>
          </a:stretch>
        </p:blipFill>
        <p:spPr>
          <a:xfrm>
            <a:off x="6816080" y="1143000"/>
            <a:ext cx="4464496" cy="4525648"/>
          </a:xfrm>
          <a:prstGeom prst="rect">
            <a:avLst/>
          </a:prstGeom>
        </p:spPr>
      </p:pic>
    </p:spTree>
    <p:extLst>
      <p:ext uri="{BB962C8B-B14F-4D97-AF65-F5344CB8AC3E}">
        <p14:creationId xmlns:p14="http://schemas.microsoft.com/office/powerpoint/2010/main" val="4127354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Competitive Rivalry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556792"/>
            <a:ext cx="10765195" cy="4104456"/>
          </a:xfrm>
        </p:spPr>
        <p:txBody>
          <a:bodyPr/>
          <a:lstStyle/>
          <a:p>
            <a:pPr marL="0" indent="0" algn="just">
              <a:buNone/>
            </a:pPr>
            <a:r>
              <a:rPr lang="en-GB" sz="2700" b="1" dirty="0">
                <a:solidFill>
                  <a:srgbClr val="FF0000"/>
                </a:solidFill>
              </a:rPr>
              <a:t>Competitive rivals </a:t>
            </a:r>
            <a:r>
              <a:rPr lang="en-GB" sz="2700" dirty="0"/>
              <a:t>are organisations aiming at the same customer groups and with similar products and services. </a:t>
            </a:r>
          </a:p>
          <a:p>
            <a:pPr marL="0" indent="0" algn="just">
              <a:buNone/>
            </a:pPr>
            <a:endParaRPr lang="en-GB" sz="2700" dirty="0"/>
          </a:p>
          <a:p>
            <a:pPr lvl="1" algn="just">
              <a:buFont typeface="Wingdings" panose="05000000000000000000" pitchFamily="2" charset="2"/>
              <a:buChar char="§"/>
            </a:pPr>
            <a:r>
              <a:rPr lang="en-GB" altLang="en-US" sz="2400" dirty="0"/>
              <a:t>Competitor concentration and balance</a:t>
            </a:r>
          </a:p>
          <a:p>
            <a:pPr lvl="1" algn="just">
              <a:buFont typeface="Wingdings" panose="05000000000000000000" pitchFamily="2" charset="2"/>
              <a:buChar char="§"/>
            </a:pPr>
            <a:r>
              <a:rPr lang="en-GB" altLang="en-US" sz="2400" dirty="0"/>
              <a:t>Industry growth rate</a:t>
            </a:r>
          </a:p>
          <a:p>
            <a:pPr lvl="1" algn="just">
              <a:buFont typeface="Wingdings" panose="05000000000000000000" pitchFamily="2" charset="2"/>
              <a:buChar char="§"/>
            </a:pPr>
            <a:r>
              <a:rPr lang="en-GB" altLang="en-US" sz="2400" dirty="0"/>
              <a:t>High fixed costs</a:t>
            </a:r>
          </a:p>
          <a:p>
            <a:pPr lvl="1" algn="just">
              <a:buFont typeface="Wingdings" panose="05000000000000000000" pitchFamily="2" charset="2"/>
              <a:buChar char="§"/>
            </a:pPr>
            <a:r>
              <a:rPr lang="en-GB" altLang="en-US" sz="2400" dirty="0"/>
              <a:t>High exit barriers</a:t>
            </a:r>
          </a:p>
          <a:p>
            <a:pPr lvl="1" algn="just">
              <a:buFont typeface="Wingdings" panose="05000000000000000000" pitchFamily="2" charset="2"/>
              <a:buChar char="§"/>
            </a:pPr>
            <a:r>
              <a:rPr lang="en-GB" altLang="en-US" sz="2400" dirty="0"/>
              <a:t>Low differentiation</a:t>
            </a:r>
          </a:p>
        </p:txBody>
      </p:sp>
      <p:pic>
        <p:nvPicPr>
          <p:cNvPr id="3" name="Picture 2" descr="A picture containing table, sitting, cake, white&#10;&#10;Description automatically generated">
            <a:extLst>
              <a:ext uri="{FF2B5EF4-FFF2-40B4-BE49-F238E27FC236}">
                <a16:creationId xmlns:a16="http://schemas.microsoft.com/office/drawing/2014/main" id="{34B38C1B-4401-4838-96B3-C0A5D84CE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4690" y="2420887"/>
            <a:ext cx="4873957" cy="3243429"/>
          </a:xfrm>
          <a:prstGeom prst="rect">
            <a:avLst/>
          </a:prstGeom>
        </p:spPr>
      </p:pic>
    </p:spTree>
    <p:extLst>
      <p:ext uri="{BB962C8B-B14F-4D97-AF65-F5344CB8AC3E}">
        <p14:creationId xmlns:p14="http://schemas.microsoft.com/office/powerpoint/2010/main" val="107208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7172">
                                            <p:txEl>
                                              <p:pRg st="2" end="2"/>
                                            </p:txEl>
                                          </p:spTgt>
                                        </p:tgtEl>
                                        <p:attrNameLst>
                                          <p:attrName>style.visibility</p:attrName>
                                        </p:attrNameLst>
                                      </p:cBhvr>
                                      <p:to>
                                        <p:strVal val="visible"/>
                                      </p:to>
                                    </p:set>
                                    <p:animEffect transition="in" filter="fade">
                                      <p:cBhvr>
                                        <p:cTn id="18" dur="1000"/>
                                        <p:tgtEl>
                                          <p:spTgt spid="7172">
                                            <p:txEl>
                                              <p:pRg st="2" end="2"/>
                                            </p:txEl>
                                          </p:spTgt>
                                        </p:tgtEl>
                                      </p:cBhvr>
                                    </p:animEffect>
                                    <p:anim calcmode="lin" valueType="num">
                                      <p:cBhvr>
                                        <p:cTn id="19"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2" presetClass="entr" presetSubtype="0" fill="hold" nodeType="after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1000"/>
                                        <p:tgtEl>
                                          <p:spTgt spid="7172">
                                            <p:txEl>
                                              <p:pRg st="3" end="3"/>
                                            </p:txEl>
                                          </p:spTgt>
                                        </p:tgtEl>
                                      </p:cBhvr>
                                    </p:animEffect>
                                    <p:anim calcmode="lin" valueType="num">
                                      <p:cBhvr>
                                        <p:cTn id="25"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Threat of Entry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80728"/>
            <a:ext cx="10765195" cy="4752528"/>
          </a:xfrm>
        </p:spPr>
        <p:txBody>
          <a:bodyPr/>
          <a:lstStyle/>
          <a:p>
            <a:pPr marL="0" indent="0" algn="just">
              <a:buNone/>
            </a:pPr>
            <a:r>
              <a:rPr lang="en-GB" sz="2700" dirty="0"/>
              <a:t>How easy it is to enter the industry influences the degree of competition. The greater the threat of entry, the worse it is for incumbents in an industry. An attractive industry has high barriers to entry that reduce the threat of new competitors. </a:t>
            </a:r>
            <a:r>
              <a:rPr lang="en-GB" sz="2700" b="1" dirty="0">
                <a:solidFill>
                  <a:srgbClr val="FF0000"/>
                </a:solidFill>
              </a:rPr>
              <a:t>Barriers to entry </a:t>
            </a:r>
            <a:r>
              <a:rPr lang="en-GB" sz="2700" dirty="0"/>
              <a:t>are the factors that need to be overcome by new entrants if they are to compete in an industry. </a:t>
            </a:r>
            <a:endParaRPr lang="en-GB" altLang="en-US" sz="2400" dirty="0"/>
          </a:p>
          <a:p>
            <a:pPr lvl="1" algn="just">
              <a:buFont typeface="Wingdings" panose="05000000000000000000" pitchFamily="2" charset="2"/>
              <a:buChar char="§"/>
            </a:pPr>
            <a:r>
              <a:rPr lang="en-GB" altLang="en-US" sz="2400" dirty="0"/>
              <a:t>Scale and experience</a:t>
            </a:r>
          </a:p>
          <a:p>
            <a:pPr lvl="1" algn="just">
              <a:buFont typeface="Wingdings" panose="05000000000000000000" pitchFamily="2" charset="2"/>
              <a:buChar char="§"/>
            </a:pPr>
            <a:r>
              <a:rPr lang="en-GB" altLang="en-US" sz="2400" dirty="0"/>
              <a:t>Access to supply or distribution channels</a:t>
            </a:r>
          </a:p>
          <a:p>
            <a:pPr lvl="1" algn="just">
              <a:buFont typeface="Wingdings" panose="05000000000000000000" pitchFamily="2" charset="2"/>
              <a:buChar char="§"/>
            </a:pPr>
            <a:r>
              <a:rPr lang="en-GB" altLang="en-US" sz="2400" dirty="0"/>
              <a:t>Expected retaliation</a:t>
            </a:r>
          </a:p>
          <a:p>
            <a:pPr lvl="1" algn="just">
              <a:buFont typeface="Wingdings" panose="05000000000000000000" pitchFamily="2" charset="2"/>
              <a:buChar char="§"/>
            </a:pPr>
            <a:r>
              <a:rPr lang="en-GB" altLang="en-US" sz="2400" dirty="0"/>
              <a:t>Legislation or government action</a:t>
            </a:r>
          </a:p>
          <a:p>
            <a:pPr lvl="1" algn="just">
              <a:buFont typeface="Wingdings" panose="05000000000000000000" pitchFamily="2" charset="2"/>
              <a:buChar char="§"/>
            </a:pPr>
            <a:r>
              <a:rPr lang="en-GB" altLang="en-US" sz="2400" dirty="0"/>
              <a:t>Incumbency advantages</a:t>
            </a:r>
          </a:p>
        </p:txBody>
      </p:sp>
      <p:pic>
        <p:nvPicPr>
          <p:cNvPr id="3" name="Picture 2" descr="A picture containing table, indoor, toy, shaped&#10;&#10;Description automatically generated">
            <a:extLst>
              <a:ext uri="{FF2B5EF4-FFF2-40B4-BE49-F238E27FC236}">
                <a16:creationId xmlns:a16="http://schemas.microsoft.com/office/drawing/2014/main" id="{3D193DF8-B3BF-48FC-B1F5-5B9B518495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2184" y="3140968"/>
            <a:ext cx="3366373" cy="2524780"/>
          </a:xfrm>
          <a:prstGeom prst="rect">
            <a:avLst/>
          </a:prstGeom>
        </p:spPr>
      </p:pic>
    </p:spTree>
    <p:extLst>
      <p:ext uri="{BB962C8B-B14F-4D97-AF65-F5344CB8AC3E}">
        <p14:creationId xmlns:p14="http://schemas.microsoft.com/office/powerpoint/2010/main" val="135403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42" presetClass="entr" presetSubtype="0" fill="hold" nodeType="afterEffect">
                                  <p:stCondLst>
                                    <p:cond delay="59000"/>
                                  </p:stCondLst>
                                  <p:childTnLst>
                                    <p:set>
                                      <p:cBhvr>
                                        <p:cTn id="19" dur="1" fill="hold">
                                          <p:stCondLst>
                                            <p:cond delay="0"/>
                                          </p:stCondLst>
                                        </p:cTn>
                                        <p:tgtEl>
                                          <p:spTgt spid="7172">
                                            <p:txEl>
                                              <p:pRg st="1" end="1"/>
                                            </p:txEl>
                                          </p:spTgt>
                                        </p:tgtEl>
                                        <p:attrNameLst>
                                          <p:attrName>style.visibility</p:attrName>
                                        </p:attrNameLst>
                                      </p:cBhvr>
                                      <p:to>
                                        <p:strVal val="visible"/>
                                      </p:to>
                                    </p:set>
                                    <p:animEffect transition="in" filter="fade">
                                      <p:cBhvr>
                                        <p:cTn id="20" dur="1000"/>
                                        <p:tgtEl>
                                          <p:spTgt spid="7172">
                                            <p:txEl>
                                              <p:pRg st="1" end="1"/>
                                            </p:txEl>
                                          </p:spTgt>
                                        </p:tgtEl>
                                      </p:cBhvr>
                                    </p:animEffect>
                                    <p:anim calcmode="lin" valueType="num">
                                      <p:cBhvr>
                                        <p:cTn id="21"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descr="A picture containing clock&#10;&#10;Description automatically generated">
            <a:extLst>
              <a:ext uri="{FF2B5EF4-FFF2-40B4-BE49-F238E27FC236}">
                <a16:creationId xmlns:a16="http://schemas.microsoft.com/office/drawing/2014/main" id="{091C26F3-491B-47DF-A833-F17F4B5595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3573016"/>
            <a:ext cx="5976664" cy="1143000"/>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Threat of Substitutes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3" y="980728"/>
            <a:ext cx="10765195" cy="4680520"/>
          </a:xfrm>
        </p:spPr>
        <p:txBody>
          <a:bodyPr/>
          <a:lstStyle/>
          <a:p>
            <a:pPr marL="0" indent="0" algn="just">
              <a:buNone/>
            </a:pPr>
            <a:r>
              <a:rPr lang="en-GB" sz="2700" b="1" dirty="0">
                <a:solidFill>
                  <a:srgbClr val="FF0000"/>
                </a:solidFill>
              </a:rPr>
              <a:t>Substitutes</a:t>
            </a:r>
            <a:r>
              <a:rPr lang="en-GB" sz="2700" dirty="0"/>
              <a:t> are products or services that offer the same or a similar benefit to an industry’s products or services, but have a different nature. For example, aluminium is a substitute for steel or a tablet computer is a substitute for a laptop. Substitutes can reduce demand for a particular type of product as customers switch to alternatives – even to the extent that this type of product or service becomes obsolete.</a:t>
            </a:r>
          </a:p>
          <a:p>
            <a:pPr marL="0" indent="0" algn="just">
              <a:buNone/>
            </a:pPr>
            <a:endParaRPr lang="en-GB" sz="1800" dirty="0"/>
          </a:p>
          <a:p>
            <a:pPr lvl="1" algn="just">
              <a:buFont typeface="Wingdings" panose="05000000000000000000" pitchFamily="2" charset="2"/>
              <a:buChar char="§"/>
            </a:pPr>
            <a:r>
              <a:rPr lang="en-GB" altLang="en-US" sz="2000" dirty="0"/>
              <a:t>the possible threat of obsolescence;</a:t>
            </a:r>
          </a:p>
          <a:p>
            <a:pPr lvl="1" algn="just">
              <a:buFont typeface="Wingdings" panose="05000000000000000000" pitchFamily="2" charset="2"/>
              <a:buChar char="§"/>
            </a:pPr>
            <a:r>
              <a:rPr lang="en-GB" altLang="en-US" sz="2000" dirty="0"/>
              <a:t>the ability of customers to switch to the substitute;</a:t>
            </a:r>
          </a:p>
          <a:p>
            <a:pPr lvl="1" algn="just">
              <a:buFont typeface="Wingdings" panose="05000000000000000000" pitchFamily="2" charset="2"/>
              <a:buChar char="§"/>
            </a:pPr>
            <a:r>
              <a:rPr lang="en-GB" altLang="en-US" sz="2000" dirty="0"/>
              <a:t>the costs of providing some extra aspect of the service that will prevent switching;</a:t>
            </a:r>
          </a:p>
          <a:p>
            <a:pPr lvl="1" algn="just">
              <a:buFont typeface="Wingdings" panose="05000000000000000000" pitchFamily="2" charset="2"/>
              <a:buChar char="§"/>
            </a:pPr>
            <a:r>
              <a:rPr lang="en-GB" altLang="en-US" sz="2000" dirty="0"/>
              <a:t>the likely reduction in profit margin if prices come down or are held.</a:t>
            </a:r>
          </a:p>
        </p:txBody>
      </p:sp>
    </p:spTree>
    <p:extLst>
      <p:ext uri="{BB962C8B-B14F-4D97-AF65-F5344CB8AC3E}">
        <p14:creationId xmlns:p14="http://schemas.microsoft.com/office/powerpoint/2010/main" val="182973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6000"/>
                                  </p:stCondLst>
                                  <p:childTnLst>
                                    <p:set>
                                      <p:cBhvr>
                                        <p:cTn id="17" dur="1" fill="hold">
                                          <p:stCondLst>
                                            <p:cond delay="0"/>
                                          </p:stCondLst>
                                        </p:cTn>
                                        <p:tgtEl>
                                          <p:spTgt spid="7172">
                                            <p:txEl>
                                              <p:pRg st="2" end="2"/>
                                            </p:txEl>
                                          </p:spTgt>
                                        </p:tgtEl>
                                        <p:attrNameLst>
                                          <p:attrName>style.visibility</p:attrName>
                                        </p:attrNameLst>
                                      </p:cBhvr>
                                      <p:to>
                                        <p:strVal val="visible"/>
                                      </p:to>
                                    </p:set>
                                    <p:animEffect transition="in" filter="fade">
                                      <p:cBhvr>
                                        <p:cTn id="18" dur="1000"/>
                                        <p:tgtEl>
                                          <p:spTgt spid="7172">
                                            <p:txEl>
                                              <p:pRg st="2" end="2"/>
                                            </p:txEl>
                                          </p:spTgt>
                                        </p:tgtEl>
                                      </p:cBhvr>
                                    </p:animEffect>
                                    <p:anim calcmode="lin" valueType="num">
                                      <p:cBhvr>
                                        <p:cTn id="19"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2" presetClass="entr" presetSubtype="0" fill="hold" nodeType="after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1000"/>
                                        <p:tgtEl>
                                          <p:spTgt spid="7172">
                                            <p:txEl>
                                              <p:pRg st="3" end="3"/>
                                            </p:txEl>
                                          </p:spTgt>
                                        </p:tgtEl>
                                      </p:cBhvr>
                                    </p:animEffect>
                                    <p:anim calcmode="lin" valueType="num">
                                      <p:cBhvr>
                                        <p:cTn id="25"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7" fill="hold">
                            <p:stCondLst>
                              <p:cond delay="9000"/>
                            </p:stCondLst>
                            <p:childTnLst>
                              <p:par>
                                <p:cTn id="28" presetID="42" presetClass="entr" presetSubtype="0" fill="hold" nodeType="afterEffect">
                                  <p:stCondLst>
                                    <p:cond delay="0"/>
                                  </p:stCondLst>
                                  <p:childTnLst>
                                    <p:set>
                                      <p:cBhvr>
                                        <p:cTn id="29" dur="1" fill="hold">
                                          <p:stCondLst>
                                            <p:cond delay="0"/>
                                          </p:stCondLst>
                                        </p:cTn>
                                        <p:tgtEl>
                                          <p:spTgt spid="7172">
                                            <p:txEl>
                                              <p:pRg st="4" end="4"/>
                                            </p:txEl>
                                          </p:spTgt>
                                        </p:tgtEl>
                                        <p:attrNameLst>
                                          <p:attrName>style.visibility</p:attrName>
                                        </p:attrNameLst>
                                      </p:cBhvr>
                                      <p:to>
                                        <p:strVal val="visible"/>
                                      </p:to>
                                    </p:set>
                                    <p:animEffect transition="in" filter="fade">
                                      <p:cBhvr>
                                        <p:cTn id="30" dur="1000"/>
                                        <p:tgtEl>
                                          <p:spTgt spid="7172">
                                            <p:txEl>
                                              <p:pRg st="4" end="4"/>
                                            </p:txEl>
                                          </p:spTgt>
                                        </p:tgtEl>
                                      </p:cBhvr>
                                    </p:animEffect>
                                    <p:anim calcmode="lin" valueType="num">
                                      <p:cBhvr>
                                        <p:cTn id="31"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10000"/>
                            </p:stCondLst>
                            <p:childTnLst>
                              <p:par>
                                <p:cTn id="34" presetID="42" presetClass="entr" presetSubtype="0" fill="hold" nodeType="afterEffect">
                                  <p:stCondLst>
                                    <p:cond delay="0"/>
                                  </p:stCondLst>
                                  <p:childTnLst>
                                    <p:set>
                                      <p:cBhvr>
                                        <p:cTn id="35" dur="1" fill="hold">
                                          <p:stCondLst>
                                            <p:cond delay="0"/>
                                          </p:stCondLst>
                                        </p:cTn>
                                        <p:tgtEl>
                                          <p:spTgt spid="7172">
                                            <p:txEl>
                                              <p:pRg st="5" end="5"/>
                                            </p:txEl>
                                          </p:spTgt>
                                        </p:tgtEl>
                                        <p:attrNameLst>
                                          <p:attrName>style.visibility</p:attrName>
                                        </p:attrNameLst>
                                      </p:cBhvr>
                                      <p:to>
                                        <p:strVal val="visible"/>
                                      </p:to>
                                    </p:set>
                                    <p:animEffect transition="in" filter="fade">
                                      <p:cBhvr>
                                        <p:cTn id="36" dur="1000"/>
                                        <p:tgtEl>
                                          <p:spTgt spid="7172">
                                            <p:txEl>
                                              <p:pRg st="5" end="5"/>
                                            </p:txEl>
                                          </p:spTgt>
                                        </p:tgtEl>
                                      </p:cBhvr>
                                    </p:animEffect>
                                    <p:anim calcmode="lin" valueType="num">
                                      <p:cBhvr>
                                        <p:cTn id="37"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Power of Buyers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4464496"/>
          </a:xfrm>
        </p:spPr>
        <p:txBody>
          <a:bodyPr/>
          <a:lstStyle/>
          <a:p>
            <a:pPr marL="0" indent="0" algn="just">
              <a:buNone/>
            </a:pPr>
            <a:r>
              <a:rPr lang="en-GB" sz="2700" b="1" dirty="0">
                <a:solidFill>
                  <a:srgbClr val="FF0000"/>
                </a:solidFill>
              </a:rPr>
              <a:t>Buyers</a:t>
            </a:r>
            <a:r>
              <a:rPr lang="en-GB" sz="2700" dirty="0"/>
              <a:t> are the organisation’s immediate customers, not necessarily the ultimate consumers. If buyers are powerful, then they can demand low prices or costly product or service improvements.</a:t>
            </a:r>
          </a:p>
          <a:p>
            <a:pPr marL="0" indent="0" algn="just">
              <a:buNone/>
            </a:pPr>
            <a:endParaRPr lang="en-GB" sz="2700" dirty="0"/>
          </a:p>
          <a:p>
            <a:pPr lvl="1" algn="just">
              <a:buFont typeface="Wingdings" panose="05000000000000000000" pitchFamily="2" charset="2"/>
              <a:buChar char="§"/>
            </a:pPr>
            <a:r>
              <a:rPr lang="en-GB" altLang="en-US" sz="2400" dirty="0"/>
              <a:t>Concentrated buyers</a:t>
            </a:r>
          </a:p>
          <a:p>
            <a:pPr lvl="1" algn="just">
              <a:buFont typeface="Wingdings" panose="05000000000000000000" pitchFamily="2" charset="2"/>
              <a:buChar char="§"/>
            </a:pPr>
            <a:r>
              <a:rPr lang="en-GB" altLang="en-US" sz="2400" dirty="0"/>
              <a:t>Low switching costs </a:t>
            </a:r>
          </a:p>
          <a:p>
            <a:pPr lvl="1" algn="just">
              <a:buFont typeface="Wingdings" panose="05000000000000000000" pitchFamily="2" charset="2"/>
              <a:buChar char="§"/>
            </a:pPr>
            <a:r>
              <a:rPr lang="en-GB" altLang="en-US" sz="2400" dirty="0"/>
              <a:t>Buyer competition threat</a:t>
            </a:r>
          </a:p>
          <a:p>
            <a:pPr lvl="1" algn="just">
              <a:buFont typeface="Wingdings" panose="05000000000000000000" pitchFamily="2" charset="2"/>
              <a:buChar char="§"/>
            </a:pPr>
            <a:r>
              <a:rPr lang="en-GB" altLang="en-US" sz="2400" dirty="0"/>
              <a:t>Low buyer profits and impact on quality</a:t>
            </a:r>
          </a:p>
        </p:txBody>
      </p:sp>
      <p:pic>
        <p:nvPicPr>
          <p:cNvPr id="3" name="Picture 2" descr="A picture containing laptop, computer&#10;&#10;Description automatically generated">
            <a:extLst>
              <a:ext uri="{FF2B5EF4-FFF2-40B4-BE49-F238E27FC236}">
                <a16:creationId xmlns:a16="http://schemas.microsoft.com/office/drawing/2014/main" id="{CB034FF9-64C6-4C8F-90D1-249C212FCF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1984" y="2150858"/>
            <a:ext cx="6609725" cy="4131078"/>
          </a:xfrm>
          <a:prstGeom prst="rect">
            <a:avLst/>
          </a:prstGeom>
        </p:spPr>
      </p:pic>
    </p:spTree>
    <p:extLst>
      <p:ext uri="{BB962C8B-B14F-4D97-AF65-F5344CB8AC3E}">
        <p14:creationId xmlns:p14="http://schemas.microsoft.com/office/powerpoint/2010/main" val="158119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7172">
                                            <p:txEl>
                                              <p:pRg st="2" end="2"/>
                                            </p:txEl>
                                          </p:spTgt>
                                        </p:tgtEl>
                                        <p:attrNameLst>
                                          <p:attrName>style.visibility</p:attrName>
                                        </p:attrNameLst>
                                      </p:cBhvr>
                                      <p:to>
                                        <p:strVal val="visible"/>
                                      </p:to>
                                    </p:set>
                                    <p:animEffect transition="in" filter="fade">
                                      <p:cBhvr>
                                        <p:cTn id="20" dur="1000"/>
                                        <p:tgtEl>
                                          <p:spTgt spid="7172">
                                            <p:txEl>
                                              <p:pRg st="2" end="2"/>
                                            </p:txEl>
                                          </p:spTgt>
                                        </p:tgtEl>
                                      </p:cBhvr>
                                    </p:animEffect>
                                    <p:anim calcmode="lin" valueType="num">
                                      <p:cBhvr>
                                        <p:cTn id="21"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42" presetClass="entr" presetSubtype="0" fill="hold" nodeType="afterEffect">
                                  <p:stCondLst>
                                    <p:cond delay="0"/>
                                  </p:stCondLst>
                                  <p:childTnLst>
                                    <p:set>
                                      <p:cBhvr>
                                        <p:cTn id="25" dur="1" fill="hold">
                                          <p:stCondLst>
                                            <p:cond delay="0"/>
                                          </p:stCondLst>
                                        </p:cTn>
                                        <p:tgtEl>
                                          <p:spTgt spid="7172">
                                            <p:txEl>
                                              <p:pRg st="3" end="3"/>
                                            </p:txEl>
                                          </p:spTgt>
                                        </p:tgtEl>
                                        <p:attrNameLst>
                                          <p:attrName>style.visibility</p:attrName>
                                        </p:attrNameLst>
                                      </p:cBhvr>
                                      <p:to>
                                        <p:strVal val="visible"/>
                                      </p:to>
                                    </p:set>
                                    <p:animEffect transition="in" filter="fade">
                                      <p:cBhvr>
                                        <p:cTn id="26" dur="1000"/>
                                        <p:tgtEl>
                                          <p:spTgt spid="7172">
                                            <p:txEl>
                                              <p:pRg st="3" end="3"/>
                                            </p:txEl>
                                          </p:spTgt>
                                        </p:tgtEl>
                                      </p:cBhvr>
                                    </p:animEffect>
                                    <p:anim calcmode="lin" valueType="num">
                                      <p:cBhvr>
                                        <p:cTn id="27"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7172">
                                            <p:txEl>
                                              <p:pRg st="4" end="4"/>
                                            </p:txEl>
                                          </p:spTgt>
                                        </p:tgtEl>
                                        <p:attrNameLst>
                                          <p:attrName>style.visibility</p:attrName>
                                        </p:attrNameLst>
                                      </p:cBhvr>
                                      <p:to>
                                        <p:strVal val="visible"/>
                                      </p:to>
                                    </p:set>
                                    <p:animEffect transition="in" filter="fade">
                                      <p:cBhvr>
                                        <p:cTn id="32" dur="1000"/>
                                        <p:tgtEl>
                                          <p:spTgt spid="7172">
                                            <p:txEl>
                                              <p:pRg st="4" end="4"/>
                                            </p:txEl>
                                          </p:spTgt>
                                        </p:tgtEl>
                                      </p:cBhvr>
                                    </p:animEffect>
                                    <p:anim calcmode="lin" valueType="num">
                                      <p:cBhvr>
                                        <p:cTn id="33"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7172">
                                            <p:txEl>
                                              <p:pRg st="5" end="5"/>
                                            </p:txEl>
                                          </p:spTgt>
                                        </p:tgtEl>
                                        <p:attrNameLst>
                                          <p:attrName>style.visibility</p:attrName>
                                        </p:attrNameLst>
                                      </p:cBhvr>
                                      <p:to>
                                        <p:strVal val="visible"/>
                                      </p:to>
                                    </p:set>
                                    <p:animEffect transition="in" filter="fade">
                                      <p:cBhvr>
                                        <p:cTn id="38" dur="1000"/>
                                        <p:tgtEl>
                                          <p:spTgt spid="7172">
                                            <p:txEl>
                                              <p:pRg st="5" end="5"/>
                                            </p:txEl>
                                          </p:spTgt>
                                        </p:tgtEl>
                                      </p:cBhvr>
                                    </p:animEffect>
                                    <p:anim calcmode="lin" valueType="num">
                                      <p:cBhvr>
                                        <p:cTn id="39"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descr="A picture containing laptop, computer&#10;&#10;Description automatically generated">
            <a:extLst>
              <a:ext uri="{FF2B5EF4-FFF2-40B4-BE49-F238E27FC236}">
                <a16:creationId xmlns:a16="http://schemas.microsoft.com/office/drawing/2014/main" id="{6D5BD237-736D-4ECC-A600-E05A2A05B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1772816"/>
            <a:ext cx="7430616" cy="4644135"/>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Power of Suppliers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4464496"/>
          </a:xfrm>
        </p:spPr>
        <p:txBody>
          <a:bodyPr/>
          <a:lstStyle/>
          <a:p>
            <a:pPr marL="0" indent="0" algn="just">
              <a:buNone/>
            </a:pPr>
            <a:r>
              <a:rPr lang="en-GB" sz="2700" b="1" dirty="0">
                <a:solidFill>
                  <a:srgbClr val="FF0000"/>
                </a:solidFill>
              </a:rPr>
              <a:t>Suppliers</a:t>
            </a:r>
            <a:r>
              <a:rPr lang="en-GB" sz="2700" dirty="0"/>
              <a:t> are those who supply the organisation with what it needs to produce the product or service. As well as fuel, raw materials and equipment, this can include labour and sources of finance. The factors increasing supplier power are the converse to those for buyer power. </a:t>
            </a:r>
          </a:p>
          <a:p>
            <a:pPr marL="0" indent="0" algn="just">
              <a:buNone/>
            </a:pPr>
            <a:endParaRPr lang="en-GB" sz="2700" dirty="0"/>
          </a:p>
          <a:p>
            <a:pPr lvl="1" algn="just">
              <a:buFont typeface="Wingdings" panose="05000000000000000000" pitchFamily="2" charset="2"/>
              <a:buChar char="§"/>
            </a:pPr>
            <a:r>
              <a:rPr lang="en-GB" altLang="en-US" sz="2400" dirty="0"/>
              <a:t>Concentrated suppliers</a:t>
            </a:r>
          </a:p>
          <a:p>
            <a:pPr lvl="1" algn="just">
              <a:buFont typeface="Wingdings" panose="05000000000000000000" pitchFamily="2" charset="2"/>
              <a:buChar char="§"/>
            </a:pPr>
            <a:r>
              <a:rPr lang="en-GB" altLang="en-US" sz="2400" dirty="0"/>
              <a:t>High switching costs</a:t>
            </a:r>
          </a:p>
          <a:p>
            <a:pPr lvl="1" algn="just">
              <a:buFont typeface="Wingdings" panose="05000000000000000000" pitchFamily="2" charset="2"/>
              <a:buChar char="§"/>
            </a:pPr>
            <a:r>
              <a:rPr lang="en-GB" altLang="en-US" sz="2400" dirty="0"/>
              <a:t>Supplier competition threat</a:t>
            </a:r>
          </a:p>
          <a:p>
            <a:pPr lvl="1" algn="just">
              <a:buFont typeface="Wingdings" panose="05000000000000000000" pitchFamily="2" charset="2"/>
              <a:buChar char="§"/>
            </a:pPr>
            <a:r>
              <a:rPr lang="en-GB" altLang="en-US" sz="2400" dirty="0"/>
              <a:t>Differentiated products</a:t>
            </a:r>
          </a:p>
          <a:p>
            <a:pPr lvl="1" algn="just">
              <a:buFont typeface="Wingdings" panose="05000000000000000000" pitchFamily="2" charset="2"/>
              <a:buChar char="§"/>
            </a:pPr>
            <a:endParaRPr lang="en-GB" altLang="en-US" sz="2400" dirty="0"/>
          </a:p>
        </p:txBody>
      </p:sp>
    </p:spTree>
    <p:extLst>
      <p:ext uri="{BB962C8B-B14F-4D97-AF65-F5344CB8AC3E}">
        <p14:creationId xmlns:p14="http://schemas.microsoft.com/office/powerpoint/2010/main" val="135464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42" presetClass="entr" presetSubtype="0" fill="hold" nodeType="afterEffect">
                                  <p:stCondLst>
                                    <p:cond delay="6000"/>
                                  </p:stCondLst>
                                  <p:childTnLst>
                                    <p:set>
                                      <p:cBhvr>
                                        <p:cTn id="19" dur="1" fill="hold">
                                          <p:stCondLst>
                                            <p:cond delay="0"/>
                                          </p:stCondLst>
                                        </p:cTn>
                                        <p:tgtEl>
                                          <p:spTgt spid="7172">
                                            <p:txEl>
                                              <p:pRg st="2" end="2"/>
                                            </p:txEl>
                                          </p:spTgt>
                                        </p:tgtEl>
                                        <p:attrNameLst>
                                          <p:attrName>style.visibility</p:attrName>
                                        </p:attrNameLst>
                                      </p:cBhvr>
                                      <p:to>
                                        <p:strVal val="visible"/>
                                      </p:to>
                                    </p:set>
                                    <p:animEffect transition="in" filter="fade">
                                      <p:cBhvr>
                                        <p:cTn id="20" dur="1000"/>
                                        <p:tgtEl>
                                          <p:spTgt spid="7172">
                                            <p:txEl>
                                              <p:pRg st="2" end="2"/>
                                            </p:txEl>
                                          </p:spTgt>
                                        </p:tgtEl>
                                      </p:cBhvr>
                                    </p:animEffect>
                                    <p:anim calcmode="lin" valueType="num">
                                      <p:cBhvr>
                                        <p:cTn id="21"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3" fill="hold">
                            <p:stCondLst>
                              <p:cond delay="7500"/>
                            </p:stCondLst>
                            <p:childTnLst>
                              <p:par>
                                <p:cTn id="24" presetID="42" presetClass="entr" presetSubtype="0" fill="hold" nodeType="afterEffect">
                                  <p:stCondLst>
                                    <p:cond delay="0"/>
                                  </p:stCondLst>
                                  <p:childTnLst>
                                    <p:set>
                                      <p:cBhvr>
                                        <p:cTn id="25" dur="1" fill="hold">
                                          <p:stCondLst>
                                            <p:cond delay="0"/>
                                          </p:stCondLst>
                                        </p:cTn>
                                        <p:tgtEl>
                                          <p:spTgt spid="7172">
                                            <p:txEl>
                                              <p:pRg st="3" end="3"/>
                                            </p:txEl>
                                          </p:spTgt>
                                        </p:tgtEl>
                                        <p:attrNameLst>
                                          <p:attrName>style.visibility</p:attrName>
                                        </p:attrNameLst>
                                      </p:cBhvr>
                                      <p:to>
                                        <p:strVal val="visible"/>
                                      </p:to>
                                    </p:set>
                                    <p:animEffect transition="in" filter="fade">
                                      <p:cBhvr>
                                        <p:cTn id="26" dur="1000"/>
                                        <p:tgtEl>
                                          <p:spTgt spid="7172">
                                            <p:txEl>
                                              <p:pRg st="3" end="3"/>
                                            </p:txEl>
                                          </p:spTgt>
                                        </p:tgtEl>
                                      </p:cBhvr>
                                    </p:animEffect>
                                    <p:anim calcmode="lin" valueType="num">
                                      <p:cBhvr>
                                        <p:cTn id="27"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9" fill="hold">
                            <p:stCondLst>
                              <p:cond delay="8500"/>
                            </p:stCondLst>
                            <p:childTnLst>
                              <p:par>
                                <p:cTn id="30" presetID="42" presetClass="entr" presetSubtype="0" fill="hold" nodeType="afterEffect">
                                  <p:stCondLst>
                                    <p:cond delay="0"/>
                                  </p:stCondLst>
                                  <p:childTnLst>
                                    <p:set>
                                      <p:cBhvr>
                                        <p:cTn id="31" dur="1" fill="hold">
                                          <p:stCondLst>
                                            <p:cond delay="0"/>
                                          </p:stCondLst>
                                        </p:cTn>
                                        <p:tgtEl>
                                          <p:spTgt spid="7172">
                                            <p:txEl>
                                              <p:pRg st="4" end="4"/>
                                            </p:txEl>
                                          </p:spTgt>
                                        </p:tgtEl>
                                        <p:attrNameLst>
                                          <p:attrName>style.visibility</p:attrName>
                                        </p:attrNameLst>
                                      </p:cBhvr>
                                      <p:to>
                                        <p:strVal val="visible"/>
                                      </p:to>
                                    </p:set>
                                    <p:animEffect transition="in" filter="fade">
                                      <p:cBhvr>
                                        <p:cTn id="32" dur="1000"/>
                                        <p:tgtEl>
                                          <p:spTgt spid="7172">
                                            <p:txEl>
                                              <p:pRg st="4" end="4"/>
                                            </p:txEl>
                                          </p:spTgt>
                                        </p:tgtEl>
                                      </p:cBhvr>
                                    </p:animEffect>
                                    <p:anim calcmode="lin" valueType="num">
                                      <p:cBhvr>
                                        <p:cTn id="33"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5" fill="hold">
                            <p:stCondLst>
                              <p:cond delay="9500"/>
                            </p:stCondLst>
                            <p:childTnLst>
                              <p:par>
                                <p:cTn id="36" presetID="42" presetClass="entr" presetSubtype="0" fill="hold" nodeType="afterEffect">
                                  <p:stCondLst>
                                    <p:cond delay="0"/>
                                  </p:stCondLst>
                                  <p:childTnLst>
                                    <p:set>
                                      <p:cBhvr>
                                        <p:cTn id="37" dur="1" fill="hold">
                                          <p:stCondLst>
                                            <p:cond delay="0"/>
                                          </p:stCondLst>
                                        </p:cTn>
                                        <p:tgtEl>
                                          <p:spTgt spid="7172">
                                            <p:txEl>
                                              <p:pRg st="5" end="5"/>
                                            </p:txEl>
                                          </p:spTgt>
                                        </p:tgtEl>
                                        <p:attrNameLst>
                                          <p:attrName>style.visibility</p:attrName>
                                        </p:attrNameLst>
                                      </p:cBhvr>
                                      <p:to>
                                        <p:strVal val="visible"/>
                                      </p:to>
                                    </p:set>
                                    <p:animEffect transition="in" filter="fade">
                                      <p:cBhvr>
                                        <p:cTn id="38" dur="1000"/>
                                        <p:tgtEl>
                                          <p:spTgt spid="7172">
                                            <p:txEl>
                                              <p:pRg st="5" end="5"/>
                                            </p:txEl>
                                          </p:spTgt>
                                        </p:tgtEl>
                                      </p:cBhvr>
                                    </p:animEffect>
                                    <p:anim calcmode="lin" valueType="num">
                                      <p:cBhvr>
                                        <p:cTn id="39"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Implications of the Competitive Five Forces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052736"/>
            <a:ext cx="10765195" cy="4464496"/>
          </a:xfrm>
        </p:spPr>
        <p:txBody>
          <a:bodyPr/>
          <a:lstStyle/>
          <a:p>
            <a:pPr algn="just"/>
            <a:r>
              <a:rPr lang="en-GB" sz="2200" dirty="0"/>
              <a:t>There are several important steps in an industry analysis before and after analysing the five forces.</a:t>
            </a:r>
          </a:p>
          <a:p>
            <a:pPr algn="just"/>
            <a:r>
              <a:rPr lang="en-GB" sz="2200" dirty="0"/>
              <a:t>In group, read the coffee shop case study and discuss important steps in the industry analysis. </a:t>
            </a:r>
          </a:p>
          <a:p>
            <a:pPr algn="just"/>
            <a:r>
              <a:rPr lang="en-GB" altLang="en-US" sz="2200" dirty="0"/>
              <a:t>The aim of the five force analysis is an assessment of the attractiveness of the industry and any possibilities to manage strategies in relation to the forces to promote long-term survival and competitive advantage. </a:t>
            </a:r>
          </a:p>
          <a:p>
            <a:pPr algn="just"/>
            <a:r>
              <a:rPr lang="en-GB" altLang="en-US" sz="2200" dirty="0"/>
              <a:t>When each of the five forces has been evaluated, the next step is to understand the implications of these:</a:t>
            </a:r>
          </a:p>
          <a:p>
            <a:pPr lvl="2" algn="just"/>
            <a:r>
              <a:rPr lang="en-GB" altLang="en-US" sz="2000" dirty="0"/>
              <a:t>Which industries to enter (or leave)? </a:t>
            </a:r>
          </a:p>
          <a:p>
            <a:pPr lvl="2" algn="just"/>
            <a:r>
              <a:rPr lang="en-GB" altLang="en-US" sz="2000" dirty="0"/>
              <a:t>How can the five forces be managed? </a:t>
            </a:r>
          </a:p>
          <a:p>
            <a:pPr lvl="2" algn="just"/>
            <a:r>
              <a:rPr lang="en-GB" altLang="en-US" sz="2000" dirty="0"/>
              <a:t>How are competitors affected differently? </a:t>
            </a:r>
          </a:p>
        </p:txBody>
      </p:sp>
    </p:spTree>
    <p:extLst>
      <p:ext uri="{BB962C8B-B14F-4D97-AF65-F5344CB8AC3E}">
        <p14:creationId xmlns:p14="http://schemas.microsoft.com/office/powerpoint/2010/main" val="2899590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000"/>
                                        <p:tgtEl>
                                          <p:spTgt spid="7172">
                                            <p:txEl>
                                              <p:pRg st="1" end="1"/>
                                            </p:txEl>
                                          </p:spTgt>
                                        </p:tgtEl>
                                      </p:cBhvr>
                                    </p:animEffect>
                                    <p:anim calcmode="lin" valueType="num">
                                      <p:cBhvr>
                                        <p:cTn id="14"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nodeType="afterEffect">
                                  <p:stCondLst>
                                    <p:cond delay="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2000"/>
                                        <p:tgtEl>
                                          <p:spTgt spid="7172">
                                            <p:txEl>
                                              <p:pRg st="3" end="3"/>
                                            </p:txEl>
                                          </p:spTgt>
                                        </p:tgtEl>
                                      </p:cBhvr>
                                    </p:animEffect>
                                    <p:anim calcmode="lin" valueType="num">
                                      <p:cBhvr>
                                        <p:cTn id="26"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nodeType="afterEffect">
                                  <p:stCondLst>
                                    <p:cond delay="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2000"/>
                                        <p:tgtEl>
                                          <p:spTgt spid="7172">
                                            <p:txEl>
                                              <p:pRg st="4" end="4"/>
                                            </p:txEl>
                                          </p:spTgt>
                                        </p:tgtEl>
                                      </p:cBhvr>
                                    </p:animEffect>
                                    <p:anim calcmode="lin" valueType="num">
                                      <p:cBhvr>
                                        <p:cTn id="32"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10000"/>
                            </p:stCondLst>
                            <p:childTnLst>
                              <p:par>
                                <p:cTn id="35" presetID="42" presetClass="entr" presetSubtype="0" fill="hold" nodeType="afterEffect">
                                  <p:stCondLst>
                                    <p:cond delay="0"/>
                                  </p:stCondLst>
                                  <p:childTnLst>
                                    <p:set>
                                      <p:cBhvr>
                                        <p:cTn id="36" dur="1" fill="hold">
                                          <p:stCondLst>
                                            <p:cond delay="0"/>
                                          </p:stCondLst>
                                        </p:cTn>
                                        <p:tgtEl>
                                          <p:spTgt spid="7172">
                                            <p:txEl>
                                              <p:pRg st="5" end="5"/>
                                            </p:txEl>
                                          </p:spTgt>
                                        </p:tgtEl>
                                        <p:attrNameLst>
                                          <p:attrName>style.visibility</p:attrName>
                                        </p:attrNameLst>
                                      </p:cBhvr>
                                      <p:to>
                                        <p:strVal val="visible"/>
                                      </p:to>
                                    </p:set>
                                    <p:animEffect transition="in" filter="fade">
                                      <p:cBhvr>
                                        <p:cTn id="37" dur="2000"/>
                                        <p:tgtEl>
                                          <p:spTgt spid="7172">
                                            <p:txEl>
                                              <p:pRg st="5" end="5"/>
                                            </p:txEl>
                                          </p:spTgt>
                                        </p:tgtEl>
                                      </p:cBhvr>
                                    </p:animEffect>
                                    <p:anim calcmode="lin" valueType="num">
                                      <p:cBhvr>
                                        <p:cTn id="38"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9" dur="2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12000"/>
                            </p:stCondLst>
                            <p:childTnLst>
                              <p:par>
                                <p:cTn id="41" presetID="42" presetClass="entr" presetSubtype="0" fill="hold" nodeType="afterEffect">
                                  <p:stCondLst>
                                    <p:cond delay="0"/>
                                  </p:stCondLst>
                                  <p:childTnLst>
                                    <p:set>
                                      <p:cBhvr>
                                        <p:cTn id="42" dur="1" fill="hold">
                                          <p:stCondLst>
                                            <p:cond delay="0"/>
                                          </p:stCondLst>
                                        </p:cTn>
                                        <p:tgtEl>
                                          <p:spTgt spid="7172">
                                            <p:txEl>
                                              <p:pRg st="6" end="6"/>
                                            </p:txEl>
                                          </p:spTgt>
                                        </p:tgtEl>
                                        <p:attrNameLst>
                                          <p:attrName>style.visibility</p:attrName>
                                        </p:attrNameLst>
                                      </p:cBhvr>
                                      <p:to>
                                        <p:strVal val="visible"/>
                                      </p:to>
                                    </p:set>
                                    <p:animEffect transition="in" filter="fade">
                                      <p:cBhvr>
                                        <p:cTn id="43" dur="2000"/>
                                        <p:tgtEl>
                                          <p:spTgt spid="7172">
                                            <p:txEl>
                                              <p:pRg st="6" end="6"/>
                                            </p:txEl>
                                          </p:spTgt>
                                        </p:tgtEl>
                                      </p:cBhvr>
                                    </p:animEffect>
                                    <p:anim calcmode="lin" valueType="num">
                                      <p:cBhvr>
                                        <p:cTn id="44" dur="2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45" dur="2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7CF9696-C1CE-42C0-9C8B-CD35A003A7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8848" y="2068586"/>
            <a:ext cx="4349258" cy="3058072"/>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Class Activity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1008112"/>
          </a:xfrm>
        </p:spPr>
        <p:txBody>
          <a:bodyPr/>
          <a:lstStyle/>
          <a:p>
            <a:pPr marL="0" indent="0" algn="just">
              <a:buNone/>
            </a:pPr>
            <a:r>
              <a:rPr lang="en-GB" sz="2600" dirty="0"/>
              <a:t>In group, apply </a:t>
            </a:r>
            <a:r>
              <a:rPr lang="en-GB" sz="2600" b="1" dirty="0"/>
              <a:t>The Competitive Five Forces Framework </a:t>
            </a:r>
            <a:r>
              <a:rPr lang="en-GB" sz="2600" dirty="0"/>
              <a:t>for the </a:t>
            </a:r>
            <a:r>
              <a:rPr lang="en-GB" sz="2600" b="1" dirty="0">
                <a:solidFill>
                  <a:srgbClr val="00B050"/>
                </a:solidFill>
              </a:rPr>
              <a:t>global car manufacturing industry </a:t>
            </a:r>
            <a:r>
              <a:rPr lang="en-GB" sz="2600" dirty="0"/>
              <a:t>and the </a:t>
            </a:r>
            <a:r>
              <a:rPr lang="en-GB" sz="2600" b="1" dirty="0">
                <a:solidFill>
                  <a:schemeClr val="accent6">
                    <a:lumMod val="50000"/>
                  </a:schemeClr>
                </a:solidFill>
              </a:rPr>
              <a:t>global airlines industry</a:t>
            </a:r>
            <a:r>
              <a:rPr lang="en-GB" sz="2600" dirty="0"/>
              <a:t>.</a:t>
            </a:r>
            <a:endParaRPr lang="en-GB" altLang="en-US" sz="2600" dirty="0"/>
          </a:p>
        </p:txBody>
      </p:sp>
      <p:sp>
        <p:nvSpPr>
          <p:cNvPr id="4" name="Content Placeholder 2">
            <a:extLst>
              <a:ext uri="{FF2B5EF4-FFF2-40B4-BE49-F238E27FC236}">
                <a16:creationId xmlns:a16="http://schemas.microsoft.com/office/drawing/2014/main" id="{61F144E8-4516-45EA-97A4-387CB5403793}"/>
              </a:ext>
            </a:extLst>
          </p:cNvPr>
          <p:cNvSpPr txBox="1">
            <a:spLocks/>
          </p:cNvSpPr>
          <p:nvPr/>
        </p:nvSpPr>
        <p:spPr bwMode="auto">
          <a:xfrm>
            <a:off x="697080" y="5071797"/>
            <a:ext cx="10765195" cy="5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700" dirty="0"/>
              <a:t>Based on your analysis, which industry is more attractive? And why?</a:t>
            </a:r>
          </a:p>
        </p:txBody>
      </p:sp>
      <p:pic>
        <p:nvPicPr>
          <p:cNvPr id="3" name="Picture 2" descr="A close up of text on a white background&#10;&#10;Description automatically generated">
            <a:extLst>
              <a:ext uri="{FF2B5EF4-FFF2-40B4-BE49-F238E27FC236}">
                <a16:creationId xmlns:a16="http://schemas.microsoft.com/office/drawing/2014/main" id="{FBF9BB89-4268-473A-9AFE-ED12AC1D74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39610" y="2125327"/>
            <a:ext cx="4538170" cy="2944590"/>
          </a:xfrm>
          <a:prstGeom prst="rect">
            <a:avLst/>
          </a:prstGeom>
        </p:spPr>
      </p:pic>
      <p:sp>
        <p:nvSpPr>
          <p:cNvPr id="9" name="Content Placeholder 2">
            <a:extLst>
              <a:ext uri="{FF2B5EF4-FFF2-40B4-BE49-F238E27FC236}">
                <a16:creationId xmlns:a16="http://schemas.microsoft.com/office/drawing/2014/main" id="{E2518281-807E-410B-A5F3-7AECE71BF221}"/>
              </a:ext>
            </a:extLst>
          </p:cNvPr>
          <p:cNvSpPr txBox="1">
            <a:spLocks/>
          </p:cNvSpPr>
          <p:nvPr/>
        </p:nvSpPr>
        <p:spPr bwMode="auto">
          <a:xfrm>
            <a:off x="5658829" y="3309590"/>
            <a:ext cx="540059" cy="5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2700" dirty="0"/>
              <a:t>Vs</a:t>
            </a:r>
          </a:p>
        </p:txBody>
      </p:sp>
    </p:spTree>
    <p:extLst>
      <p:ext uri="{BB962C8B-B14F-4D97-AF65-F5344CB8AC3E}">
        <p14:creationId xmlns:p14="http://schemas.microsoft.com/office/powerpoint/2010/main" val="1014671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style.rotation</p:attrName>
                                        </p:attrNameLst>
                                      </p:cBhvr>
                                      <p:tavLst>
                                        <p:tav tm="0">
                                          <p:val>
                                            <p:fltVal val="90"/>
                                          </p:val>
                                        </p:tav>
                                        <p:tav tm="100000">
                                          <p:val>
                                            <p:fltVal val="0"/>
                                          </p:val>
                                        </p:tav>
                                      </p:tavLst>
                                    </p:anim>
                                    <p:animEffect transition="in" filter="fade">
                                      <p:cBhvr>
                                        <p:cTn id="16" dur="2000"/>
                                        <p:tgtEl>
                                          <p:spTgt spid="6"/>
                                        </p:tgtEl>
                                      </p:cBhvr>
                                    </p:animEffec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 calcmode="lin" valueType="num">
                                      <p:cBhvr>
                                        <p:cTn id="21" dur="2000" fill="hold"/>
                                        <p:tgtEl>
                                          <p:spTgt spid="3"/>
                                        </p:tgtEl>
                                        <p:attrNameLst>
                                          <p:attrName>style.rotation</p:attrName>
                                        </p:attrNameLst>
                                      </p:cBhvr>
                                      <p:tavLst>
                                        <p:tav tm="0">
                                          <p:val>
                                            <p:fltVal val="90"/>
                                          </p:val>
                                        </p:tav>
                                        <p:tav tm="100000">
                                          <p:val>
                                            <p:fltVal val="0"/>
                                          </p:val>
                                        </p:tav>
                                      </p:tavLst>
                                    </p:anim>
                                    <p:animEffect transition="in" filter="fade">
                                      <p:cBhvr>
                                        <p:cTn id="22" dur="2000"/>
                                        <p:tgtEl>
                                          <p:spTgt spid="3"/>
                                        </p:tgtEl>
                                      </p:cBhvr>
                                    </p:animEffect>
                                  </p:childTnLst>
                                </p:cTn>
                              </p:par>
                            </p:childTnLst>
                          </p:cTn>
                        </p:par>
                        <p:par>
                          <p:cTn id="23" fill="hold">
                            <p:stCondLst>
                              <p:cond delay="3000"/>
                            </p:stCondLst>
                            <p:childTnLst>
                              <p:par>
                                <p:cTn id="24" presetID="42" presetClass="entr" presetSubtype="0"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anim calcmode="lin" valueType="num">
                                      <p:cBhvr>
                                        <p:cTn id="27" dur="2000" fill="hold"/>
                                        <p:tgtEl>
                                          <p:spTgt spid="4"/>
                                        </p:tgtEl>
                                        <p:attrNameLst>
                                          <p:attrName>ppt_x</p:attrName>
                                        </p:attrNameLst>
                                      </p:cBhvr>
                                      <p:tavLst>
                                        <p:tav tm="0">
                                          <p:val>
                                            <p:strVal val="#ppt_x"/>
                                          </p:val>
                                        </p:tav>
                                        <p:tav tm="100000">
                                          <p:val>
                                            <p:strVal val="#ppt_x"/>
                                          </p:val>
                                        </p:tav>
                                      </p:tavLst>
                                    </p:anim>
                                    <p:anim calcmode="lin" valueType="num">
                                      <p:cBhvr>
                                        <p:cTn id="28"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 name="Picture 7" descr="A picture containing drawing, food&#10;&#10;Description automatically generated">
            <a:extLst>
              <a:ext uri="{FF2B5EF4-FFF2-40B4-BE49-F238E27FC236}">
                <a16:creationId xmlns:a16="http://schemas.microsoft.com/office/drawing/2014/main" id="{D584BA6E-7B75-43ED-AEE9-35B8E48B15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5761" y="1068630"/>
            <a:ext cx="2160240" cy="1210604"/>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Industry Types</a:t>
            </a:r>
          </a:p>
        </p:txBody>
      </p:sp>
      <p:pic>
        <p:nvPicPr>
          <p:cNvPr id="2" name="Picture 1">
            <a:extLst>
              <a:ext uri="{FF2B5EF4-FFF2-40B4-BE49-F238E27FC236}">
                <a16:creationId xmlns:a16="http://schemas.microsoft.com/office/drawing/2014/main" id="{AFA92B25-2DA4-4AC3-8947-8BB73ECB7935}"/>
              </a:ext>
            </a:extLst>
          </p:cNvPr>
          <p:cNvPicPr>
            <a:picLocks noChangeAspect="1"/>
          </p:cNvPicPr>
          <p:nvPr/>
        </p:nvPicPr>
        <p:blipFill>
          <a:blip r:embed="rId4"/>
          <a:stretch>
            <a:fillRect/>
          </a:stretch>
        </p:blipFill>
        <p:spPr>
          <a:xfrm>
            <a:off x="695321" y="2204864"/>
            <a:ext cx="10801357" cy="3454685"/>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38E41A48-CD0B-4240-BE67-D08436A6BC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0435" y="1220205"/>
            <a:ext cx="1225123" cy="833264"/>
          </a:xfrm>
          <a:prstGeom prst="rect">
            <a:avLst/>
          </a:prstGeom>
        </p:spPr>
      </p:pic>
      <p:pic>
        <p:nvPicPr>
          <p:cNvPr id="6" name="Picture 5" descr="A close up of a sign&#10;&#10;Description automatically generated">
            <a:extLst>
              <a:ext uri="{FF2B5EF4-FFF2-40B4-BE49-F238E27FC236}">
                <a16:creationId xmlns:a16="http://schemas.microsoft.com/office/drawing/2014/main" id="{FAC35EB5-DFEE-44CA-9B76-8D3491C1D4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5347" y="1196546"/>
            <a:ext cx="908720" cy="908720"/>
          </a:xfrm>
          <a:prstGeom prst="rect">
            <a:avLst/>
          </a:prstGeom>
        </p:spPr>
      </p:pic>
      <p:pic>
        <p:nvPicPr>
          <p:cNvPr id="12" name="Picture 11" descr="A picture containing guitar&#10;&#10;Description automatically generated">
            <a:extLst>
              <a:ext uri="{FF2B5EF4-FFF2-40B4-BE49-F238E27FC236}">
                <a16:creationId xmlns:a16="http://schemas.microsoft.com/office/drawing/2014/main" id="{64F47DF0-AA0C-41AA-9742-B2FAE2E0572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20980" y="1187157"/>
            <a:ext cx="1630295" cy="917380"/>
          </a:xfrm>
          <a:prstGeom prst="rect">
            <a:avLst/>
          </a:prstGeom>
        </p:spPr>
      </p:pic>
      <p:pic>
        <p:nvPicPr>
          <p:cNvPr id="10" name="Picture 9" descr="A close up of a sign&#10;&#10;Description automatically generated">
            <a:extLst>
              <a:ext uri="{FF2B5EF4-FFF2-40B4-BE49-F238E27FC236}">
                <a16:creationId xmlns:a16="http://schemas.microsoft.com/office/drawing/2014/main" id="{3B51111C-3ED0-4050-9703-C9A33A4D91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6014" y="1229866"/>
            <a:ext cx="1817440" cy="908720"/>
          </a:xfrm>
          <a:prstGeom prst="rect">
            <a:avLst/>
          </a:prstGeom>
        </p:spPr>
      </p:pic>
      <p:pic>
        <p:nvPicPr>
          <p:cNvPr id="14" name="Picture 13" descr="A close up of a sign&#10;&#10;Description automatically generated">
            <a:extLst>
              <a:ext uri="{FF2B5EF4-FFF2-40B4-BE49-F238E27FC236}">
                <a16:creationId xmlns:a16="http://schemas.microsoft.com/office/drawing/2014/main" id="{E9210218-1AD3-4763-B6ED-391DE0933E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08778" y="1421723"/>
            <a:ext cx="1594240" cy="555516"/>
          </a:xfrm>
          <a:prstGeom prst="rect">
            <a:avLst/>
          </a:prstGeom>
        </p:spPr>
      </p:pic>
      <p:pic>
        <p:nvPicPr>
          <p:cNvPr id="18" name="Picture 17" descr="A close up of text on a white background&#10;&#10;Description automatically generated">
            <a:extLst>
              <a:ext uri="{FF2B5EF4-FFF2-40B4-BE49-F238E27FC236}">
                <a16:creationId xmlns:a16="http://schemas.microsoft.com/office/drawing/2014/main" id="{56E1B5E8-01B3-48E2-AD0C-753F4E93584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151829" y="1196546"/>
            <a:ext cx="1219200" cy="975360"/>
          </a:xfrm>
          <a:prstGeom prst="rect">
            <a:avLst/>
          </a:prstGeom>
        </p:spPr>
      </p:pic>
    </p:spTree>
    <p:extLst>
      <p:ext uri="{BB962C8B-B14F-4D97-AF65-F5344CB8AC3E}">
        <p14:creationId xmlns:p14="http://schemas.microsoft.com/office/powerpoint/2010/main" val="4210162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3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 calcmode="lin" valueType="num">
                                      <p:cBhvr>
                                        <p:cTn id="21" dur="1000" fill="hold"/>
                                        <p:tgtEl>
                                          <p:spTgt spid="8"/>
                                        </p:tgtEl>
                                        <p:attrNameLst>
                                          <p:attrName>style.rotation</p:attrName>
                                        </p:attrNameLst>
                                      </p:cBhvr>
                                      <p:tavLst>
                                        <p:tav tm="0">
                                          <p:val>
                                            <p:fltVal val="90"/>
                                          </p:val>
                                        </p:tav>
                                        <p:tav tm="100000">
                                          <p:val>
                                            <p:fltVal val="0"/>
                                          </p:val>
                                        </p:tav>
                                      </p:tavLst>
                                    </p:anim>
                                    <p:animEffect transition="in" filter="fade">
                                      <p:cBhvr>
                                        <p:cTn id="22" dur="1000"/>
                                        <p:tgtEl>
                                          <p:spTgt spid="8"/>
                                        </p:tgtEl>
                                      </p:cBhvr>
                                    </p:animEffect>
                                  </p:childTnLst>
                                </p:cTn>
                              </p:par>
                              <p:par>
                                <p:cTn id="23" presetID="3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par>
                                <p:cTn id="29" presetID="31"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par>
                                <p:cTn id="41" presetID="31"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1000" fill="hold"/>
                                        <p:tgtEl>
                                          <p:spTgt spid="18"/>
                                        </p:tgtEl>
                                        <p:attrNameLst>
                                          <p:attrName>ppt_w</p:attrName>
                                        </p:attrNameLst>
                                      </p:cBhvr>
                                      <p:tavLst>
                                        <p:tav tm="0">
                                          <p:val>
                                            <p:fltVal val="0"/>
                                          </p:val>
                                        </p:tav>
                                        <p:tav tm="100000">
                                          <p:val>
                                            <p:strVal val="#ppt_w"/>
                                          </p:val>
                                        </p:tav>
                                      </p:tavLst>
                                    </p:anim>
                                    <p:anim calcmode="lin" valueType="num">
                                      <p:cBhvr>
                                        <p:cTn id="44" dur="1000" fill="hold"/>
                                        <p:tgtEl>
                                          <p:spTgt spid="18"/>
                                        </p:tgtEl>
                                        <p:attrNameLst>
                                          <p:attrName>ppt_h</p:attrName>
                                        </p:attrNameLst>
                                      </p:cBhvr>
                                      <p:tavLst>
                                        <p:tav tm="0">
                                          <p:val>
                                            <p:fltVal val="0"/>
                                          </p:val>
                                        </p:tav>
                                        <p:tav tm="100000">
                                          <p:val>
                                            <p:strVal val="#ppt_h"/>
                                          </p:val>
                                        </p:tav>
                                      </p:tavLst>
                                    </p:anim>
                                    <p:anim calcmode="lin" valueType="num">
                                      <p:cBhvr>
                                        <p:cTn id="45" dur="1000" fill="hold"/>
                                        <p:tgtEl>
                                          <p:spTgt spid="18"/>
                                        </p:tgtEl>
                                        <p:attrNameLst>
                                          <p:attrName>style.rotation</p:attrName>
                                        </p:attrNameLst>
                                      </p:cBhvr>
                                      <p:tavLst>
                                        <p:tav tm="0">
                                          <p:val>
                                            <p:fltVal val="90"/>
                                          </p:val>
                                        </p:tav>
                                        <p:tav tm="100000">
                                          <p:val>
                                            <p:fltVal val="0"/>
                                          </p:val>
                                        </p:tav>
                                      </p:tavLst>
                                    </p:anim>
                                    <p:animEffect transition="in" filter="fade">
                                      <p:cBhvr>
                                        <p:cTn id="46" dur="1000"/>
                                        <p:tgtEl>
                                          <p:spTgt spid="18"/>
                                        </p:tgtEl>
                                      </p:cBhvr>
                                    </p:animEffect>
                                  </p:childTnLst>
                                </p:cTn>
                              </p:par>
                              <p:par>
                                <p:cTn id="47" presetID="42" presetClass="entr" presetSubtype="0"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1000"/>
                                        <p:tgtEl>
                                          <p:spTgt spid="2"/>
                                        </p:tgtEl>
                                      </p:cBhvr>
                                    </p:animEffect>
                                    <p:anim calcmode="lin" valueType="num">
                                      <p:cBhvr>
                                        <p:cTn id="50" dur="1000" fill="hold"/>
                                        <p:tgtEl>
                                          <p:spTgt spid="2"/>
                                        </p:tgtEl>
                                        <p:attrNameLst>
                                          <p:attrName>ppt_x</p:attrName>
                                        </p:attrNameLst>
                                      </p:cBhvr>
                                      <p:tavLst>
                                        <p:tav tm="0">
                                          <p:val>
                                            <p:strVal val="#ppt_x"/>
                                          </p:val>
                                        </p:tav>
                                        <p:tav tm="100000">
                                          <p:val>
                                            <p:strVal val="#ppt_x"/>
                                          </p:val>
                                        </p:tav>
                                      </p:tavLst>
                                    </p:anim>
                                    <p:anim calcmode="lin" valueType="num">
                                      <p:cBhvr>
                                        <p:cTn id="5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Industry Life Cycle</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1384" y="958788"/>
            <a:ext cx="4158461" cy="4680520"/>
          </a:xfrm>
        </p:spPr>
        <p:txBody>
          <a:bodyPr/>
          <a:lstStyle/>
          <a:p>
            <a:pPr marL="0" indent="0" algn="just">
              <a:buNone/>
            </a:pPr>
            <a:r>
              <a:rPr lang="en-GB" sz="2200" dirty="0"/>
              <a:t>The </a:t>
            </a:r>
            <a:r>
              <a:rPr lang="en-GB" sz="2200" b="1" dirty="0">
                <a:solidFill>
                  <a:srgbClr val="FF0000"/>
                </a:solidFill>
              </a:rPr>
              <a:t>industry life-cycle </a:t>
            </a:r>
            <a:r>
              <a:rPr lang="en-GB" sz="2200" dirty="0"/>
              <a:t>concept proposes that industries start small in their development or introduction stage, then go through a period of rapid growth (the equivalent to ‘adolescence’ in the human life cycle), culminating in a period of ‘shake-out’. The final two stages are first a period of slow or even zero growth (‘maturity’), and then the final stage of decline (‘old age’). </a:t>
            </a:r>
            <a:endParaRPr lang="en-GB" altLang="en-US" sz="2000" dirty="0"/>
          </a:p>
        </p:txBody>
      </p:sp>
      <p:pic>
        <p:nvPicPr>
          <p:cNvPr id="2" name="Picture 1">
            <a:extLst>
              <a:ext uri="{FF2B5EF4-FFF2-40B4-BE49-F238E27FC236}">
                <a16:creationId xmlns:a16="http://schemas.microsoft.com/office/drawing/2014/main" id="{DF4AB6E6-A8D1-4C4C-89A0-58CDE39A5757}"/>
              </a:ext>
            </a:extLst>
          </p:cNvPr>
          <p:cNvPicPr>
            <a:picLocks noChangeAspect="1"/>
          </p:cNvPicPr>
          <p:nvPr/>
        </p:nvPicPr>
        <p:blipFill>
          <a:blip r:embed="rId3"/>
          <a:stretch>
            <a:fillRect/>
          </a:stretch>
        </p:blipFill>
        <p:spPr>
          <a:xfrm>
            <a:off x="4754850" y="1412776"/>
            <a:ext cx="6840760" cy="3466256"/>
          </a:xfrm>
          <a:prstGeom prst="rect">
            <a:avLst/>
          </a:prstGeom>
        </p:spPr>
      </p:pic>
    </p:spTree>
    <p:extLst>
      <p:ext uri="{BB962C8B-B14F-4D97-AF65-F5344CB8AC3E}">
        <p14:creationId xmlns:p14="http://schemas.microsoft.com/office/powerpoint/2010/main" val="311034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Discussion Questions?</a:t>
            </a:r>
          </a:p>
        </p:txBody>
      </p:sp>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36300" y="20199"/>
            <a:ext cx="1700808" cy="1700808"/>
          </a:xfrm>
          <a:prstGeom prst="rect">
            <a:avLst/>
          </a:prstGeom>
        </p:spPr>
      </p:pic>
      <p:sp>
        <p:nvSpPr>
          <p:cNvPr id="6" name="Title 1">
            <a:extLst>
              <a:ext uri="{FF2B5EF4-FFF2-40B4-BE49-F238E27FC236}">
                <a16:creationId xmlns:a16="http://schemas.microsoft.com/office/drawing/2014/main" id="{4D40B737-16F4-48F7-A3D2-7291ED8D37C8}"/>
              </a:ext>
            </a:extLst>
          </p:cNvPr>
          <p:cNvSpPr txBox="1">
            <a:spLocks/>
          </p:cNvSpPr>
          <p:nvPr/>
        </p:nvSpPr>
        <p:spPr bwMode="auto">
          <a:xfrm>
            <a:off x="695400" y="1143000"/>
            <a:ext cx="10585176" cy="444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marL="514350" indent="-514350" algn="just" eaLnBrk="1" hangingPunct="1">
              <a:buFont typeface="+mj-lt"/>
              <a:buAutoNum type="arabicPeriod"/>
            </a:pPr>
            <a:r>
              <a:rPr lang="en-GB" altLang="en-US" sz="2800" dirty="0">
                <a:solidFill>
                  <a:schemeClr val="tx2">
                    <a:lumMod val="75000"/>
                  </a:schemeClr>
                </a:solidFill>
              </a:rPr>
              <a:t>Which stage is the most suitable for investors to invest?</a:t>
            </a:r>
          </a:p>
          <a:p>
            <a:pPr marL="514350" indent="-514350" algn="just" eaLnBrk="1" hangingPunct="1">
              <a:buFont typeface="+mj-lt"/>
              <a:buAutoNum type="arabicPeriod"/>
            </a:pPr>
            <a:r>
              <a:rPr lang="en-GB" altLang="en-US" sz="2800" dirty="0">
                <a:solidFill>
                  <a:schemeClr val="tx2">
                    <a:lumMod val="75000"/>
                  </a:schemeClr>
                </a:solidFill>
              </a:rPr>
              <a:t>In which stage of the product life cycle is advertising and promotion aimed at retaining existing customers and persuading customers to switch from competitor products?</a:t>
            </a:r>
          </a:p>
          <a:p>
            <a:pPr marL="514350" indent="-514350" algn="just" eaLnBrk="1" hangingPunct="1">
              <a:buFont typeface="+mj-lt"/>
              <a:buAutoNum type="arabicPeriod"/>
            </a:pPr>
            <a:r>
              <a:rPr lang="en-GB" altLang="en-US" sz="2800" dirty="0">
                <a:solidFill>
                  <a:schemeClr val="tx2">
                    <a:lumMod val="75000"/>
                  </a:schemeClr>
                </a:solidFill>
              </a:rPr>
              <a:t>Typically, profits are highest in which stage of the industry life-cycle?</a:t>
            </a:r>
          </a:p>
          <a:p>
            <a:pPr marL="514350" indent="-514350" algn="just" eaLnBrk="1" hangingPunct="1">
              <a:buFont typeface="+mj-lt"/>
              <a:buAutoNum type="arabicPeriod"/>
            </a:pPr>
            <a:r>
              <a:rPr lang="en-GB" altLang="en-US" sz="2800" dirty="0">
                <a:solidFill>
                  <a:schemeClr val="tx2">
                    <a:lumMod val="75000"/>
                  </a:schemeClr>
                </a:solidFill>
              </a:rPr>
              <a:t>In which stages of the industry life cycle are the electric vehicle industry, tobacco industry, and digital camera industry?</a:t>
            </a:r>
            <a:endParaRPr lang="en-GB" altLang="en-US" sz="3600" b="1" dirty="0">
              <a:solidFill>
                <a:schemeClr val="tx2">
                  <a:lumMod val="75000"/>
                </a:schemeClr>
              </a:solidFill>
            </a:endParaRPr>
          </a:p>
        </p:txBody>
      </p:sp>
    </p:spTree>
    <p:extLst>
      <p:ext uri="{BB962C8B-B14F-4D97-AF65-F5344CB8AC3E}">
        <p14:creationId xmlns:p14="http://schemas.microsoft.com/office/powerpoint/2010/main" val="4018339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2000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2000"/>
                            </p:stCondLst>
                            <p:childTnLst>
                              <p:par>
                                <p:cTn id="17" presetID="42" presetClass="entr" presetSubtype="0" fill="hold" nodeType="afterEffect">
                                  <p:stCondLst>
                                    <p:cond delay="2000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43000"/>
                            </p:stCondLst>
                            <p:childTnLst>
                              <p:par>
                                <p:cTn id="23" presetID="42" presetClass="entr" presetSubtype="0" fill="hold" nodeType="afterEffect">
                                  <p:stCondLst>
                                    <p:cond delay="2000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fade">
                                      <p:cBhvr>
                                        <p:cTn id="25" dur="1000"/>
                                        <p:tgtEl>
                                          <p:spTgt spid="6">
                                            <p:txEl>
                                              <p:pRg st="3" end="3"/>
                                            </p:txEl>
                                          </p:spTgt>
                                        </p:tgtEl>
                                      </p:cBhvr>
                                    </p:animEffect>
                                    <p:anim calcmode="lin" valueType="num">
                                      <p:cBhvr>
                                        <p:cTn id="26"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Groups Analysis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94031"/>
            <a:ext cx="10765195" cy="1872208"/>
          </a:xfrm>
        </p:spPr>
        <p:txBody>
          <a:bodyPr/>
          <a:lstStyle/>
          <a:p>
            <a:pPr algn="just">
              <a:buClr>
                <a:schemeClr val="tx1"/>
              </a:buClr>
            </a:pPr>
            <a:r>
              <a:rPr lang="en-GB" sz="2200" b="1" dirty="0">
                <a:solidFill>
                  <a:srgbClr val="FF0000"/>
                </a:solidFill>
              </a:rPr>
              <a:t>Strategic groups </a:t>
            </a:r>
            <a:r>
              <a:rPr lang="en-GB" sz="2200" dirty="0"/>
              <a:t>are organisations within the same industry or sector with similar strategic characteristics, following similar strategies or competing on similar bases. These characteristics are different from those in other strategic groups in the same industry or sector.</a:t>
            </a:r>
          </a:p>
          <a:p>
            <a:pPr algn="just">
              <a:buClr>
                <a:schemeClr val="tx1"/>
              </a:buClr>
            </a:pPr>
            <a:r>
              <a:rPr lang="en-GB" sz="2200" dirty="0"/>
              <a:t>Some characteristics for identifying strategic groups:</a:t>
            </a:r>
          </a:p>
        </p:txBody>
      </p:sp>
      <p:sp>
        <p:nvSpPr>
          <p:cNvPr id="4" name="Content Placeholder 2">
            <a:extLst>
              <a:ext uri="{FF2B5EF4-FFF2-40B4-BE49-F238E27FC236}">
                <a16:creationId xmlns:a16="http://schemas.microsoft.com/office/drawing/2014/main" id="{3799ABC0-AAA9-467E-BD90-2F2EA4B8C21F}"/>
              </a:ext>
            </a:extLst>
          </p:cNvPr>
          <p:cNvSpPr txBox="1">
            <a:spLocks/>
          </p:cNvSpPr>
          <p:nvPr/>
        </p:nvSpPr>
        <p:spPr bwMode="auto">
          <a:xfrm>
            <a:off x="839416" y="2996952"/>
            <a:ext cx="4752528"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altLang="en-US" sz="2000" b="1" dirty="0"/>
              <a:t>Scope of activities</a:t>
            </a:r>
          </a:p>
          <a:p>
            <a:pPr lvl="1" algn="just">
              <a:buClr>
                <a:schemeClr val="tx1"/>
              </a:buClr>
              <a:buFont typeface="Wingdings" panose="05000000000000000000" pitchFamily="2" charset="2"/>
              <a:buChar char="§"/>
            </a:pPr>
            <a:r>
              <a:rPr lang="en-GB" altLang="en-US" sz="1800" dirty="0"/>
              <a:t>Extent of product (or service) diversity</a:t>
            </a:r>
          </a:p>
          <a:p>
            <a:pPr lvl="1" algn="just">
              <a:buClr>
                <a:schemeClr val="tx1"/>
              </a:buClr>
              <a:buFont typeface="Wingdings" panose="05000000000000000000" pitchFamily="2" charset="2"/>
              <a:buChar char="§"/>
            </a:pPr>
            <a:r>
              <a:rPr lang="en-GB" altLang="en-US" sz="1800" dirty="0"/>
              <a:t>Extent of geographical coverage</a:t>
            </a:r>
          </a:p>
          <a:p>
            <a:pPr lvl="1" algn="just">
              <a:buClr>
                <a:schemeClr val="tx1"/>
              </a:buClr>
              <a:buFont typeface="Wingdings" panose="05000000000000000000" pitchFamily="2" charset="2"/>
              <a:buChar char="§"/>
            </a:pPr>
            <a:r>
              <a:rPr lang="en-GB" altLang="en-US" sz="1800" dirty="0"/>
              <a:t>Number of market segments served</a:t>
            </a:r>
          </a:p>
          <a:p>
            <a:pPr lvl="1" algn="just">
              <a:buClr>
                <a:schemeClr val="tx1"/>
              </a:buClr>
              <a:buFont typeface="Wingdings" panose="05000000000000000000" pitchFamily="2" charset="2"/>
              <a:buChar char="§"/>
            </a:pPr>
            <a:r>
              <a:rPr lang="en-GB" altLang="en-US" sz="1800" dirty="0"/>
              <a:t>Distribution channels used</a:t>
            </a:r>
          </a:p>
        </p:txBody>
      </p:sp>
      <p:sp>
        <p:nvSpPr>
          <p:cNvPr id="5" name="Content Placeholder 2">
            <a:extLst>
              <a:ext uri="{FF2B5EF4-FFF2-40B4-BE49-F238E27FC236}">
                <a16:creationId xmlns:a16="http://schemas.microsoft.com/office/drawing/2014/main" id="{7177E373-8ADE-423B-9EF4-03796427B837}"/>
              </a:ext>
            </a:extLst>
          </p:cNvPr>
          <p:cNvSpPr txBox="1">
            <a:spLocks/>
          </p:cNvSpPr>
          <p:nvPr/>
        </p:nvSpPr>
        <p:spPr bwMode="auto">
          <a:xfrm>
            <a:off x="5735960" y="2996952"/>
            <a:ext cx="5616624"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altLang="en-US" sz="2000" b="1" dirty="0"/>
              <a:t>Resource commitment</a:t>
            </a:r>
          </a:p>
          <a:p>
            <a:pPr lvl="1" algn="just">
              <a:buClr>
                <a:schemeClr val="tx1"/>
              </a:buClr>
              <a:buFont typeface="Wingdings" panose="05000000000000000000" pitchFamily="2" charset="2"/>
              <a:buChar char="§"/>
            </a:pPr>
            <a:r>
              <a:rPr lang="en-GB" altLang="en-US" sz="1800" dirty="0"/>
              <a:t>Extent (number) of branding</a:t>
            </a:r>
          </a:p>
          <a:p>
            <a:pPr lvl="1" algn="just">
              <a:buClr>
                <a:schemeClr val="tx1"/>
              </a:buClr>
              <a:buFont typeface="Wingdings" panose="05000000000000000000" pitchFamily="2" charset="2"/>
              <a:buChar char="§"/>
            </a:pPr>
            <a:r>
              <a:rPr lang="en-GB" altLang="en-US" sz="1800" dirty="0"/>
              <a:t>Marketing effort (e.g. advertising spread, size of salesforce)</a:t>
            </a:r>
          </a:p>
          <a:p>
            <a:pPr lvl="1" algn="just">
              <a:buClr>
                <a:schemeClr val="tx1"/>
              </a:buClr>
              <a:buFont typeface="Wingdings" panose="05000000000000000000" pitchFamily="2" charset="2"/>
              <a:buChar char="§"/>
            </a:pPr>
            <a:r>
              <a:rPr lang="en-GB" altLang="en-US" sz="1800" dirty="0"/>
              <a:t>Extent of vertical integration</a:t>
            </a:r>
          </a:p>
          <a:p>
            <a:pPr lvl="1" algn="just">
              <a:buClr>
                <a:schemeClr val="tx1"/>
              </a:buClr>
              <a:buFont typeface="Wingdings" panose="05000000000000000000" pitchFamily="2" charset="2"/>
              <a:buChar char="§"/>
            </a:pPr>
            <a:r>
              <a:rPr lang="en-GB" altLang="en-US" sz="1800" dirty="0"/>
              <a:t>Product or service quality</a:t>
            </a:r>
          </a:p>
          <a:p>
            <a:pPr lvl="1" algn="just">
              <a:buClr>
                <a:schemeClr val="tx1"/>
              </a:buClr>
              <a:buFont typeface="Wingdings" panose="05000000000000000000" pitchFamily="2" charset="2"/>
              <a:buChar char="§"/>
            </a:pPr>
            <a:r>
              <a:rPr lang="en-GB" altLang="en-US" sz="1800" dirty="0"/>
              <a:t>Technological leadership (a leader or follower)</a:t>
            </a:r>
          </a:p>
          <a:p>
            <a:pPr lvl="1" algn="just">
              <a:buClr>
                <a:schemeClr val="tx1"/>
              </a:buClr>
              <a:buFont typeface="Wingdings" panose="05000000000000000000" pitchFamily="2" charset="2"/>
              <a:buChar char="§"/>
            </a:pPr>
            <a:r>
              <a:rPr lang="en-GB" altLang="en-US" sz="1800" dirty="0"/>
              <a:t>Size of organisation</a:t>
            </a:r>
          </a:p>
        </p:txBody>
      </p:sp>
    </p:spTree>
    <p:extLst>
      <p:ext uri="{BB962C8B-B14F-4D97-AF65-F5344CB8AC3E}">
        <p14:creationId xmlns:p14="http://schemas.microsoft.com/office/powerpoint/2010/main" val="1751625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1000"/>
                                        <p:tgtEl>
                                          <p:spTgt spid="7172">
                                            <p:txEl>
                                              <p:pRg st="1" end="1"/>
                                            </p:txEl>
                                          </p:spTgt>
                                        </p:tgtEl>
                                      </p:cBhvr>
                                    </p:animEffect>
                                    <p:anim calcmode="lin" valueType="num">
                                      <p:cBhvr>
                                        <p:cTn id="14"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par>
                          <p:cTn id="23" fill="hold">
                            <p:stCondLst>
                              <p:cond delay="3000"/>
                            </p:stCondLst>
                            <p:childTnLst>
                              <p:par>
                                <p:cTn id="24" presetID="42" presetClass="entr" presetSubtype="0" fill="hold" nodeType="afterEffect">
                                  <p:stCondLst>
                                    <p:cond delay="3000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fade">
                                      <p:cBhvr>
                                        <p:cTn id="26" dur="1000"/>
                                        <p:tgtEl>
                                          <p:spTgt spid="5">
                                            <p:txEl>
                                              <p:pRg st="0" end="0"/>
                                            </p:txEl>
                                          </p:spTgt>
                                        </p:tgtEl>
                                      </p:cBhvr>
                                    </p:animEffect>
                                    <p:anim calcmode="lin" valueType="num">
                                      <p:cBhvr>
                                        <p:cTn id="27"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Groups Analysis</a:t>
            </a:r>
          </a:p>
        </p:txBody>
      </p:sp>
      <p:sp>
        <p:nvSpPr>
          <p:cNvPr id="8" name="Content Placeholder 2">
            <a:extLst>
              <a:ext uri="{FF2B5EF4-FFF2-40B4-BE49-F238E27FC236}">
                <a16:creationId xmlns:a16="http://schemas.microsoft.com/office/drawing/2014/main" id="{DFFE23FE-A495-4C93-A0C3-53EDFD1A8641}"/>
              </a:ext>
            </a:extLst>
          </p:cNvPr>
          <p:cNvSpPr txBox="1">
            <a:spLocks/>
          </p:cNvSpPr>
          <p:nvPr/>
        </p:nvSpPr>
        <p:spPr bwMode="auto">
          <a:xfrm>
            <a:off x="713402" y="994031"/>
            <a:ext cx="10783198" cy="922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dirty="0"/>
              <a:t>Within industries strategic group analysis and market segment analysis can help identify strategic gaps or opportunities.</a:t>
            </a:r>
          </a:p>
        </p:txBody>
      </p:sp>
      <p:pic>
        <p:nvPicPr>
          <p:cNvPr id="10" name="Picture 9">
            <a:extLst>
              <a:ext uri="{FF2B5EF4-FFF2-40B4-BE49-F238E27FC236}">
                <a16:creationId xmlns:a16="http://schemas.microsoft.com/office/drawing/2014/main" id="{62FA99FB-DE9D-4C68-9C42-7AF1EABE2D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9205" y="1888147"/>
            <a:ext cx="4806420" cy="3763979"/>
          </a:xfrm>
          <a:prstGeom prst="rect">
            <a:avLst/>
          </a:prstGeom>
        </p:spPr>
      </p:pic>
      <p:sp>
        <p:nvSpPr>
          <p:cNvPr id="11" name="TextBox 10">
            <a:extLst>
              <a:ext uri="{FF2B5EF4-FFF2-40B4-BE49-F238E27FC236}">
                <a16:creationId xmlns:a16="http://schemas.microsoft.com/office/drawing/2014/main" id="{610A28A0-ED08-46A1-B9D7-48BC80822067}"/>
              </a:ext>
            </a:extLst>
          </p:cNvPr>
          <p:cNvSpPr txBox="1"/>
          <p:nvPr/>
        </p:nvSpPr>
        <p:spPr>
          <a:xfrm>
            <a:off x="407368" y="2085703"/>
            <a:ext cx="144016" cy="3416320"/>
          </a:xfrm>
          <a:prstGeom prst="rect">
            <a:avLst/>
          </a:prstGeom>
          <a:noFill/>
        </p:spPr>
        <p:txBody>
          <a:bodyPr wrap="square" rtlCol="0">
            <a:spAutoFit/>
          </a:bodyPr>
          <a:lstStyle/>
          <a:p>
            <a:r>
              <a:rPr lang="en-GB" dirty="0">
                <a:solidFill>
                  <a:schemeClr val="accent1">
                    <a:lumMod val="75000"/>
                  </a:schemeClr>
                </a:solidFill>
              </a:rPr>
              <a:t>CAR</a:t>
            </a:r>
          </a:p>
          <a:p>
            <a:endParaRPr lang="en-GB" dirty="0">
              <a:solidFill>
                <a:schemeClr val="accent1">
                  <a:lumMod val="75000"/>
                </a:schemeClr>
              </a:solidFill>
            </a:endParaRPr>
          </a:p>
          <a:p>
            <a:r>
              <a:rPr lang="en-GB" dirty="0">
                <a:solidFill>
                  <a:schemeClr val="accent1">
                    <a:lumMod val="75000"/>
                  </a:schemeClr>
                </a:solidFill>
              </a:rPr>
              <a:t>INDUSTRY</a:t>
            </a:r>
          </a:p>
        </p:txBody>
      </p:sp>
      <p:sp>
        <p:nvSpPr>
          <p:cNvPr id="14" name="TextBox 13">
            <a:extLst>
              <a:ext uri="{FF2B5EF4-FFF2-40B4-BE49-F238E27FC236}">
                <a16:creationId xmlns:a16="http://schemas.microsoft.com/office/drawing/2014/main" id="{0625D66D-57B3-4363-A87E-CF89D6EE0C6E}"/>
              </a:ext>
            </a:extLst>
          </p:cNvPr>
          <p:cNvSpPr txBox="1"/>
          <p:nvPr/>
        </p:nvSpPr>
        <p:spPr>
          <a:xfrm>
            <a:off x="11185078" y="1639022"/>
            <a:ext cx="144016" cy="4031873"/>
          </a:xfrm>
          <a:prstGeom prst="rect">
            <a:avLst/>
          </a:prstGeom>
          <a:noFill/>
        </p:spPr>
        <p:txBody>
          <a:bodyPr wrap="square" rtlCol="0">
            <a:spAutoFit/>
          </a:bodyPr>
          <a:lstStyle/>
          <a:p>
            <a:r>
              <a:rPr lang="en-GB" sz="1600" dirty="0">
                <a:solidFill>
                  <a:schemeClr val="accent6">
                    <a:lumMod val="50000"/>
                  </a:schemeClr>
                </a:solidFill>
              </a:rPr>
              <a:t>AIRLINE</a:t>
            </a:r>
          </a:p>
          <a:p>
            <a:endParaRPr lang="en-GB" sz="1600" dirty="0">
              <a:solidFill>
                <a:schemeClr val="accent6">
                  <a:lumMod val="50000"/>
                </a:schemeClr>
              </a:solidFill>
            </a:endParaRPr>
          </a:p>
          <a:p>
            <a:r>
              <a:rPr lang="en-GB" sz="1600" dirty="0">
                <a:solidFill>
                  <a:schemeClr val="accent6">
                    <a:lumMod val="50000"/>
                  </a:schemeClr>
                </a:solidFill>
              </a:rPr>
              <a:t>INDUSTRY</a:t>
            </a:r>
          </a:p>
        </p:txBody>
      </p:sp>
      <p:pic>
        <p:nvPicPr>
          <p:cNvPr id="13" name="Picture 12" descr="A picture containing screenshot&#10;&#10;Description automatically generated">
            <a:extLst>
              <a:ext uri="{FF2B5EF4-FFF2-40B4-BE49-F238E27FC236}">
                <a16:creationId xmlns:a16="http://schemas.microsoft.com/office/drawing/2014/main" id="{C8508C91-EA63-40AF-83AB-003626FC2E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977" y="1738044"/>
            <a:ext cx="5298016" cy="3763979"/>
          </a:xfrm>
          <a:prstGeom prst="rect">
            <a:avLst/>
          </a:prstGeom>
        </p:spPr>
      </p:pic>
    </p:spTree>
    <p:extLst>
      <p:ext uri="{BB962C8B-B14F-4D97-AF65-F5344CB8AC3E}">
        <p14:creationId xmlns:p14="http://schemas.microsoft.com/office/powerpoint/2010/main" val="138142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31"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 calcmode="lin" valueType="num">
                                      <p:cBhvr>
                                        <p:cTn id="14" dur="1000" fill="hold"/>
                                        <p:tgtEl>
                                          <p:spTgt spid="14"/>
                                        </p:tgtEl>
                                        <p:attrNameLst>
                                          <p:attrName>style.rotation</p:attrName>
                                        </p:attrNameLst>
                                      </p:cBhvr>
                                      <p:tavLst>
                                        <p:tav tm="0">
                                          <p:val>
                                            <p:fltVal val="90"/>
                                          </p:val>
                                        </p:tav>
                                        <p:tav tm="100000">
                                          <p:val>
                                            <p:fltVal val="0"/>
                                          </p:val>
                                        </p:tav>
                                      </p:tavLst>
                                    </p:anim>
                                    <p:animEffect transition="in" filter="fade">
                                      <p:cBhvr>
                                        <p:cTn id="15" dur="1000"/>
                                        <p:tgtEl>
                                          <p:spTgt spid="14"/>
                                        </p:tgtEl>
                                      </p:cBhvr>
                                    </p:animEffect>
                                  </p:childTnLst>
                                </p:cTn>
                              </p:par>
                              <p:par>
                                <p:cTn id="16" presetID="31"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000" fill="hold"/>
                                        <p:tgtEl>
                                          <p:spTgt spid="10"/>
                                        </p:tgtEl>
                                        <p:attrNameLst>
                                          <p:attrName>ppt_w</p:attrName>
                                        </p:attrNameLst>
                                      </p:cBhvr>
                                      <p:tavLst>
                                        <p:tav tm="0">
                                          <p:val>
                                            <p:fltVal val="0"/>
                                          </p:val>
                                        </p:tav>
                                        <p:tav tm="100000">
                                          <p:val>
                                            <p:strVal val="#ppt_w"/>
                                          </p:val>
                                        </p:tav>
                                      </p:tavLst>
                                    </p:anim>
                                    <p:anim calcmode="lin" valueType="num">
                                      <p:cBhvr>
                                        <p:cTn id="19" dur="1000" fill="hold"/>
                                        <p:tgtEl>
                                          <p:spTgt spid="10"/>
                                        </p:tgtEl>
                                        <p:attrNameLst>
                                          <p:attrName>ppt_h</p:attrName>
                                        </p:attrNameLst>
                                      </p:cBhvr>
                                      <p:tavLst>
                                        <p:tav tm="0">
                                          <p:val>
                                            <p:fltVal val="0"/>
                                          </p:val>
                                        </p:tav>
                                        <p:tav tm="100000">
                                          <p:val>
                                            <p:strVal val="#ppt_h"/>
                                          </p:val>
                                        </p:tav>
                                      </p:tavLst>
                                    </p:anim>
                                    <p:anim calcmode="lin" valueType="num">
                                      <p:cBhvr>
                                        <p:cTn id="20" dur="1000" fill="hold"/>
                                        <p:tgtEl>
                                          <p:spTgt spid="10"/>
                                        </p:tgtEl>
                                        <p:attrNameLst>
                                          <p:attrName>style.rotation</p:attrName>
                                        </p:attrNameLst>
                                      </p:cBhvr>
                                      <p:tavLst>
                                        <p:tav tm="0">
                                          <p:val>
                                            <p:fltVal val="90"/>
                                          </p:val>
                                        </p:tav>
                                        <p:tav tm="100000">
                                          <p:val>
                                            <p:fltVal val="0"/>
                                          </p:val>
                                        </p:tav>
                                      </p:tavLst>
                                    </p:anim>
                                    <p:animEffect transition="in" filter="fade">
                                      <p:cBhvr>
                                        <p:cTn id="21" dur="1000"/>
                                        <p:tgtEl>
                                          <p:spTgt spid="10"/>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Market Segments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94030"/>
            <a:ext cx="10765195" cy="4667217"/>
          </a:xfrm>
        </p:spPr>
        <p:txBody>
          <a:bodyPr/>
          <a:lstStyle/>
          <a:p>
            <a:pPr algn="just">
              <a:buClr>
                <a:schemeClr val="tx1"/>
              </a:buClr>
            </a:pPr>
            <a:r>
              <a:rPr lang="en-GB" sz="2200" dirty="0"/>
              <a:t>Industries can also be disaggregated into smaller and specific market sections known as segments. The concept of </a:t>
            </a:r>
            <a:r>
              <a:rPr lang="en-GB" sz="2200" b="1" dirty="0">
                <a:solidFill>
                  <a:srgbClr val="FF0000"/>
                </a:solidFill>
              </a:rPr>
              <a:t>market segment </a:t>
            </a:r>
            <a:r>
              <a:rPr lang="en-GB" sz="2200" dirty="0"/>
              <a:t>focuses on differences in customer needs. </a:t>
            </a:r>
          </a:p>
          <a:p>
            <a:pPr algn="just">
              <a:buClr>
                <a:schemeClr val="tx1"/>
              </a:buClr>
            </a:pPr>
            <a:r>
              <a:rPr lang="en-GB" sz="2200" dirty="0"/>
              <a:t>A </a:t>
            </a:r>
            <a:r>
              <a:rPr lang="en-GB" sz="2200" b="1" dirty="0">
                <a:solidFill>
                  <a:srgbClr val="FF0000"/>
                </a:solidFill>
              </a:rPr>
              <a:t>market segment </a:t>
            </a:r>
            <a:r>
              <a:rPr lang="en-GB" sz="2200" dirty="0"/>
              <a:t>is a group of customers who have similar needs that are different from customer needs in other parts of the market. Where these customer groups are relatively small, such market segments are often called ‘</a:t>
            </a:r>
            <a:r>
              <a:rPr lang="en-GB" sz="2200" b="1" dirty="0">
                <a:solidFill>
                  <a:srgbClr val="7030A0"/>
                </a:solidFill>
              </a:rPr>
              <a:t>niches</a:t>
            </a:r>
            <a:r>
              <a:rPr lang="en-GB" sz="2200" dirty="0"/>
              <a:t>’.</a:t>
            </a:r>
          </a:p>
          <a:p>
            <a:pPr algn="just">
              <a:buClr>
                <a:schemeClr val="tx1"/>
              </a:buClr>
            </a:pPr>
            <a:r>
              <a:rPr lang="en-GB" sz="2200" dirty="0"/>
              <a:t>Segmentation should reflect an organisation’s strategy and strategies based on market segments must keep customer needs firmly in mind. Therefore, two issues are particularly important in market segment analysis:</a:t>
            </a:r>
          </a:p>
          <a:p>
            <a:pPr lvl="1" algn="just">
              <a:buClr>
                <a:schemeClr val="tx1"/>
              </a:buClr>
              <a:buFont typeface="Wingdings" panose="05000000000000000000" pitchFamily="2" charset="2"/>
              <a:buChar char="Ø"/>
            </a:pPr>
            <a:r>
              <a:rPr lang="en-GB" sz="1900" b="1" dirty="0"/>
              <a:t>Variation in customer needs</a:t>
            </a:r>
            <a:r>
              <a:rPr lang="en-GB" sz="1900" dirty="0"/>
              <a:t>. Focusing on customer needs that are highly distinctive from those typical in the market is one means of building a long-term segment strategy.</a:t>
            </a:r>
          </a:p>
          <a:p>
            <a:pPr lvl="1" algn="just">
              <a:buClr>
                <a:schemeClr val="tx1"/>
              </a:buClr>
              <a:buFont typeface="Wingdings" panose="05000000000000000000" pitchFamily="2" charset="2"/>
              <a:buChar char="Ø"/>
            </a:pPr>
            <a:r>
              <a:rPr lang="en-GB" sz="1900" b="1" dirty="0"/>
              <a:t>Specialisation</a:t>
            </a:r>
            <a:r>
              <a:rPr lang="en-GB" sz="1900" dirty="0"/>
              <a:t> within a market segment can also be an important basis for a successful segmentation strategy. This is sometimes called a ‘niche strategy’. </a:t>
            </a:r>
          </a:p>
          <a:p>
            <a:pPr algn="just">
              <a:buClr>
                <a:schemeClr val="tx1"/>
              </a:buClr>
            </a:pPr>
            <a:endParaRPr lang="en-GB" sz="2200" dirty="0"/>
          </a:p>
        </p:txBody>
      </p:sp>
    </p:spTree>
    <p:extLst>
      <p:ext uri="{BB962C8B-B14F-4D97-AF65-F5344CB8AC3E}">
        <p14:creationId xmlns:p14="http://schemas.microsoft.com/office/powerpoint/2010/main" val="3694464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1000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1000"/>
                                        <p:tgtEl>
                                          <p:spTgt spid="7172">
                                            <p:txEl>
                                              <p:pRg st="1" end="1"/>
                                            </p:txEl>
                                          </p:spTgt>
                                        </p:tgtEl>
                                      </p:cBhvr>
                                    </p:animEffect>
                                    <p:anim calcmode="lin" valueType="num">
                                      <p:cBhvr>
                                        <p:cTn id="14"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12000"/>
                            </p:stCondLst>
                            <p:childTnLst>
                              <p:par>
                                <p:cTn id="17" presetID="42" presetClass="entr" presetSubtype="0" fill="hold" nodeType="afterEffect">
                                  <p:stCondLst>
                                    <p:cond delay="1000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1000"/>
                                        <p:tgtEl>
                                          <p:spTgt spid="7172">
                                            <p:txEl>
                                              <p:pRg st="2" end="2"/>
                                            </p:txEl>
                                          </p:spTgt>
                                        </p:tgtEl>
                                      </p:cBhvr>
                                    </p:animEffect>
                                    <p:anim calcmode="lin" valueType="num">
                                      <p:cBhvr>
                                        <p:cTn id="20"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23000"/>
                            </p:stCondLst>
                            <p:childTnLst>
                              <p:par>
                                <p:cTn id="23" presetID="42" presetClass="entr" presetSubtype="0" fill="hold" nodeType="afterEffect">
                                  <p:stCondLst>
                                    <p:cond delay="1000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1000"/>
                                        <p:tgtEl>
                                          <p:spTgt spid="7172">
                                            <p:txEl>
                                              <p:pRg st="3" end="3"/>
                                            </p:txEl>
                                          </p:spTgt>
                                        </p:tgtEl>
                                      </p:cBhvr>
                                    </p:animEffect>
                                    <p:anim calcmode="lin" valueType="num">
                                      <p:cBhvr>
                                        <p:cTn id="26"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34000"/>
                            </p:stCondLst>
                            <p:childTnLst>
                              <p:par>
                                <p:cTn id="29" presetID="42" presetClass="entr" presetSubtype="0" fill="hold" nodeType="afterEffect">
                                  <p:stCondLst>
                                    <p:cond delay="1000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1000"/>
                                        <p:tgtEl>
                                          <p:spTgt spid="7172">
                                            <p:txEl>
                                              <p:pRg st="4" end="4"/>
                                            </p:txEl>
                                          </p:spTgt>
                                        </p:tgtEl>
                                      </p:cBhvr>
                                    </p:animEffect>
                                    <p:anim calcmode="lin" valueType="num">
                                      <p:cBhvr>
                                        <p:cTn id="32"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Groups Analysis / Market Segmentation</a:t>
            </a:r>
          </a:p>
        </p:txBody>
      </p:sp>
      <p:pic>
        <p:nvPicPr>
          <p:cNvPr id="3" name="Picture 2" descr="A screenshot of a cell phone&#10;&#10;Description automatically generated">
            <a:extLst>
              <a:ext uri="{FF2B5EF4-FFF2-40B4-BE49-F238E27FC236}">
                <a16:creationId xmlns:a16="http://schemas.microsoft.com/office/drawing/2014/main" id="{9D9CCA27-4BC4-45B6-8902-66F4981EA8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44" y="908720"/>
            <a:ext cx="5854231" cy="4248472"/>
          </a:xfrm>
          <a:prstGeom prst="rect">
            <a:avLst/>
          </a:prstGeom>
        </p:spPr>
      </p:pic>
      <p:pic>
        <p:nvPicPr>
          <p:cNvPr id="12" name="Picture 11" descr="A screenshot of a cell phone&#10;&#10;Description automatically generated">
            <a:extLst>
              <a:ext uri="{FF2B5EF4-FFF2-40B4-BE49-F238E27FC236}">
                <a16:creationId xmlns:a16="http://schemas.microsoft.com/office/drawing/2014/main" id="{78D84256-6073-4A17-AEF6-3C2EDD1E07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7988" y="1055283"/>
            <a:ext cx="5595041" cy="4158208"/>
          </a:xfrm>
          <a:prstGeom prst="rect">
            <a:avLst/>
          </a:prstGeom>
        </p:spPr>
      </p:pic>
      <p:sp>
        <p:nvSpPr>
          <p:cNvPr id="11" name="TextBox 10">
            <a:extLst>
              <a:ext uri="{FF2B5EF4-FFF2-40B4-BE49-F238E27FC236}">
                <a16:creationId xmlns:a16="http://schemas.microsoft.com/office/drawing/2014/main" id="{610A28A0-ED08-46A1-B9D7-48BC80822067}"/>
              </a:ext>
            </a:extLst>
          </p:cNvPr>
          <p:cNvSpPr txBox="1"/>
          <p:nvPr/>
        </p:nvSpPr>
        <p:spPr>
          <a:xfrm>
            <a:off x="4475820" y="5129862"/>
            <a:ext cx="3240360" cy="523220"/>
          </a:xfrm>
          <a:prstGeom prst="rect">
            <a:avLst/>
          </a:prstGeom>
          <a:noFill/>
        </p:spPr>
        <p:txBody>
          <a:bodyPr wrap="square" rtlCol="0">
            <a:spAutoFit/>
          </a:bodyPr>
          <a:lstStyle/>
          <a:p>
            <a:pPr algn="ctr"/>
            <a:r>
              <a:rPr lang="en-GB" sz="2800" dirty="0">
                <a:solidFill>
                  <a:schemeClr val="accent1">
                    <a:lumMod val="75000"/>
                  </a:schemeClr>
                </a:solidFill>
                <a:latin typeface="Alien Encounters" panose="00000400000000000000" pitchFamily="2" charset="0"/>
              </a:rPr>
              <a:t>Car  Industry</a:t>
            </a:r>
          </a:p>
        </p:txBody>
      </p:sp>
    </p:spTree>
    <p:extLst>
      <p:ext uri="{BB962C8B-B14F-4D97-AF65-F5344CB8AC3E}">
        <p14:creationId xmlns:p14="http://schemas.microsoft.com/office/powerpoint/2010/main" val="215357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0" fill="hold"/>
                                        <p:tgtEl>
                                          <p:spTgt spid="11"/>
                                        </p:tgtEl>
                                        <p:attrNameLst>
                                          <p:attrName>ppt_w</p:attrName>
                                        </p:attrNameLst>
                                      </p:cBhvr>
                                      <p:tavLst>
                                        <p:tav tm="0">
                                          <p:val>
                                            <p:fltVal val="0"/>
                                          </p:val>
                                        </p:tav>
                                        <p:tav tm="100000">
                                          <p:val>
                                            <p:strVal val="#ppt_w"/>
                                          </p:val>
                                        </p:tav>
                                      </p:tavLst>
                                    </p:anim>
                                    <p:anim calcmode="lin" valueType="num">
                                      <p:cBhvr>
                                        <p:cTn id="8" dur="3000" fill="hold"/>
                                        <p:tgtEl>
                                          <p:spTgt spid="11"/>
                                        </p:tgtEl>
                                        <p:attrNameLst>
                                          <p:attrName>ppt_h</p:attrName>
                                        </p:attrNameLst>
                                      </p:cBhvr>
                                      <p:tavLst>
                                        <p:tav tm="0">
                                          <p:val>
                                            <p:fltVal val="0"/>
                                          </p:val>
                                        </p:tav>
                                        <p:tav tm="100000">
                                          <p:val>
                                            <p:strVal val="#ppt_h"/>
                                          </p:val>
                                        </p:tav>
                                      </p:tavLst>
                                    </p:anim>
                                    <p:anim calcmode="lin" valueType="num">
                                      <p:cBhvr>
                                        <p:cTn id="9" dur="3000" fill="hold"/>
                                        <p:tgtEl>
                                          <p:spTgt spid="11"/>
                                        </p:tgtEl>
                                        <p:attrNameLst>
                                          <p:attrName>style.rotation</p:attrName>
                                        </p:attrNameLst>
                                      </p:cBhvr>
                                      <p:tavLst>
                                        <p:tav tm="0">
                                          <p:val>
                                            <p:fltVal val="90"/>
                                          </p:val>
                                        </p:tav>
                                        <p:tav tm="100000">
                                          <p:val>
                                            <p:fltVal val="0"/>
                                          </p:val>
                                        </p:tav>
                                      </p:tavLst>
                                    </p:anim>
                                    <p:animEffect transition="in" filter="fade">
                                      <p:cBhvr>
                                        <p:cTn id="10" dur="3000"/>
                                        <p:tgtEl>
                                          <p:spTgt spid="11"/>
                                        </p:tgtEl>
                                      </p:cBhvr>
                                    </p:animEffect>
                                  </p:childTnLst>
                                </p:cTn>
                              </p:par>
                              <p:par>
                                <p:cTn id="11" presetID="3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3000" fill="hold"/>
                                        <p:tgtEl>
                                          <p:spTgt spid="12"/>
                                        </p:tgtEl>
                                        <p:attrNameLst>
                                          <p:attrName>ppt_w</p:attrName>
                                        </p:attrNameLst>
                                      </p:cBhvr>
                                      <p:tavLst>
                                        <p:tav tm="0">
                                          <p:val>
                                            <p:fltVal val="0"/>
                                          </p:val>
                                        </p:tav>
                                        <p:tav tm="100000">
                                          <p:val>
                                            <p:strVal val="#ppt_w"/>
                                          </p:val>
                                        </p:tav>
                                      </p:tavLst>
                                    </p:anim>
                                    <p:anim calcmode="lin" valueType="num">
                                      <p:cBhvr>
                                        <p:cTn id="14" dur="3000" fill="hold"/>
                                        <p:tgtEl>
                                          <p:spTgt spid="12"/>
                                        </p:tgtEl>
                                        <p:attrNameLst>
                                          <p:attrName>ppt_h</p:attrName>
                                        </p:attrNameLst>
                                      </p:cBhvr>
                                      <p:tavLst>
                                        <p:tav tm="0">
                                          <p:val>
                                            <p:fltVal val="0"/>
                                          </p:val>
                                        </p:tav>
                                        <p:tav tm="100000">
                                          <p:val>
                                            <p:strVal val="#ppt_h"/>
                                          </p:val>
                                        </p:tav>
                                      </p:tavLst>
                                    </p:anim>
                                    <p:anim calcmode="lin" valueType="num">
                                      <p:cBhvr>
                                        <p:cTn id="15" dur="3000" fill="hold"/>
                                        <p:tgtEl>
                                          <p:spTgt spid="12"/>
                                        </p:tgtEl>
                                        <p:attrNameLst>
                                          <p:attrName>style.rotation</p:attrName>
                                        </p:attrNameLst>
                                      </p:cBhvr>
                                      <p:tavLst>
                                        <p:tav tm="0">
                                          <p:val>
                                            <p:fltVal val="90"/>
                                          </p:val>
                                        </p:tav>
                                        <p:tav tm="100000">
                                          <p:val>
                                            <p:fltVal val="0"/>
                                          </p:val>
                                        </p:tav>
                                      </p:tavLst>
                                    </p:anim>
                                    <p:animEffect transition="in" filter="fade">
                                      <p:cBhvr>
                                        <p:cTn id="16"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84" y="260647"/>
            <a:ext cx="11017224" cy="882941"/>
          </a:xfrm>
        </p:spPr>
        <p:txBody>
          <a:bodyPr/>
          <a:lstStyle/>
          <a:p>
            <a:r>
              <a:rPr lang="en-GB" sz="4000" b="1" dirty="0"/>
              <a:t>Assessment 1 - Individual Coursework (50%)</a:t>
            </a:r>
          </a:p>
        </p:txBody>
      </p:sp>
      <p:sp>
        <p:nvSpPr>
          <p:cNvPr id="4" name="Content Placeholder 2">
            <a:extLst>
              <a:ext uri="{FF2B5EF4-FFF2-40B4-BE49-F238E27FC236}">
                <a16:creationId xmlns:a16="http://schemas.microsoft.com/office/drawing/2014/main" id="{B54272C6-CA1F-449C-9963-9538CCC8EF42}"/>
              </a:ext>
            </a:extLst>
          </p:cNvPr>
          <p:cNvSpPr txBox="1">
            <a:spLocks/>
          </p:cNvSpPr>
          <p:nvPr/>
        </p:nvSpPr>
        <p:spPr bwMode="auto">
          <a:xfrm>
            <a:off x="479376" y="1268760"/>
            <a:ext cx="11233248"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spcBef>
                <a:spcPts val="600"/>
              </a:spcBef>
              <a:spcAft>
                <a:spcPts val="600"/>
              </a:spcAft>
            </a:pPr>
            <a:r>
              <a:rPr lang="en-GB" sz="2200" dirty="0">
                <a:latin typeface="Comic Sans MS" panose="030F0702030302020204" pitchFamily="66" charset="0"/>
              </a:rPr>
              <a:t>Download the assignment brief from Moodle</a:t>
            </a:r>
          </a:p>
          <a:p>
            <a:pPr lvl="1">
              <a:spcBef>
                <a:spcPts val="600"/>
              </a:spcBef>
              <a:spcAft>
                <a:spcPts val="600"/>
              </a:spcAft>
            </a:pPr>
            <a:r>
              <a:rPr lang="en-GB" sz="2200" dirty="0">
                <a:solidFill>
                  <a:srgbClr val="FF0000"/>
                </a:solidFill>
                <a:latin typeface="Comic Sans MS" panose="030F0702030302020204" pitchFamily="66" charset="0"/>
              </a:rPr>
              <a:t>Submission Deadline: </a:t>
            </a:r>
          </a:p>
          <a:p>
            <a:pPr lvl="1">
              <a:spcBef>
                <a:spcPts val="600"/>
              </a:spcBef>
              <a:spcAft>
                <a:spcPts val="600"/>
              </a:spcAft>
            </a:pPr>
            <a:r>
              <a:rPr lang="en-GB" sz="2200" dirty="0">
                <a:solidFill>
                  <a:srgbClr val="FF0000"/>
                </a:solidFill>
                <a:latin typeface="Comic Sans MS" panose="030F0702030302020204" pitchFamily="66" charset="0"/>
              </a:rPr>
              <a:t>08/11/2026 at 2:00pm</a:t>
            </a:r>
          </a:p>
          <a:p>
            <a:pPr lvl="1" algn="just"/>
            <a:r>
              <a:rPr lang="en-GB" sz="2400" dirty="0">
                <a:latin typeface="Comic Sans MS" panose="030F0702030302020204" pitchFamily="66" charset="0"/>
              </a:rPr>
              <a:t>You </a:t>
            </a:r>
            <a:r>
              <a:rPr lang="en-GB" sz="2400">
                <a:latin typeface="Comic Sans MS" panose="030F0702030302020204" pitchFamily="66" charset="0"/>
              </a:rPr>
              <a:t>will be required </a:t>
            </a:r>
            <a:r>
              <a:rPr lang="en-GB" sz="2400" dirty="0">
                <a:latin typeface="Comic Sans MS" panose="030F0702030302020204" pitchFamily="66" charset="0"/>
              </a:rPr>
              <a:t>to analyse the business environment (Internal and External) to consider a range of strategies and to select the most suitable one for the chosen organisation from the UK fashion sector.</a:t>
            </a:r>
          </a:p>
          <a:p>
            <a:pPr marL="457200" lvl="1" indent="0" algn="just">
              <a:buNone/>
            </a:pPr>
            <a:endParaRPr lang="en-GB" sz="2200" dirty="0">
              <a:latin typeface="Comic Sans MS" panose="030F0702030302020204" pitchFamily="66" charset="0"/>
            </a:endParaRPr>
          </a:p>
        </p:txBody>
      </p:sp>
    </p:spTree>
    <p:extLst>
      <p:ext uri="{BB962C8B-B14F-4D97-AF65-F5344CB8AC3E}">
        <p14:creationId xmlns:p14="http://schemas.microsoft.com/office/powerpoint/2010/main" val="2624633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BBEC0-D186-1FD7-E117-05867F2042EB}"/>
              </a:ext>
            </a:extLst>
          </p:cNvPr>
          <p:cNvSpPr>
            <a:spLocks noGrp="1"/>
          </p:cNvSpPr>
          <p:nvPr>
            <p:ph type="title"/>
          </p:nvPr>
        </p:nvSpPr>
        <p:spPr>
          <a:xfrm>
            <a:off x="263352" y="2286000"/>
            <a:ext cx="1669976" cy="1143000"/>
          </a:xfrm>
        </p:spPr>
        <p:txBody>
          <a:bodyPr/>
          <a:lstStyle/>
          <a:p>
            <a:r>
              <a:rPr lang="en-GB" sz="1800" b="1" dirty="0"/>
              <a:t>Assessment 1 - Individual Coursework (50%)</a:t>
            </a:r>
            <a:endParaRPr lang="en-GB" sz="1800" dirty="0"/>
          </a:p>
        </p:txBody>
      </p:sp>
      <p:sp>
        <p:nvSpPr>
          <p:cNvPr id="6" name="TextBox 5">
            <a:extLst>
              <a:ext uri="{FF2B5EF4-FFF2-40B4-BE49-F238E27FC236}">
                <a16:creationId xmlns:a16="http://schemas.microsoft.com/office/drawing/2014/main" id="{56BE095C-4F6C-7828-D255-217907C9BBCB}"/>
              </a:ext>
            </a:extLst>
          </p:cNvPr>
          <p:cNvSpPr txBox="1"/>
          <p:nvPr/>
        </p:nvSpPr>
        <p:spPr>
          <a:xfrm>
            <a:off x="1991544" y="620688"/>
            <a:ext cx="9793088" cy="4856073"/>
          </a:xfrm>
          <a:prstGeom prst="rect">
            <a:avLst/>
          </a:prstGeom>
          <a:noFill/>
        </p:spPr>
        <p:txBody>
          <a:bodyPr wrap="square">
            <a:spAutoFit/>
          </a:bodyPr>
          <a:lstStyle/>
          <a:p>
            <a:pPr marL="68580" indent="-6350" algn="l">
              <a:lnSpc>
                <a:spcPct val="107000"/>
              </a:lnSpc>
              <a:spcAft>
                <a:spcPts val="80"/>
              </a:spcAft>
            </a:pPr>
            <a:r>
              <a:rPr lang="en-GB" sz="1400" b="1" u="sng" kern="100" dirty="0">
                <a:solidFill>
                  <a:srgbClr val="000000"/>
                </a:solidFill>
                <a:effectLst/>
                <a:latin typeface="Arial" panose="020B0604020202020204" pitchFamily="34" charset="0"/>
                <a:ea typeface="Arial" panose="020B0604020202020204" pitchFamily="34" charset="0"/>
              </a:rPr>
              <a:t>Assignment Structure</a:t>
            </a:r>
            <a:r>
              <a:rPr lang="en-GB" sz="1400" b="1" kern="100" dirty="0">
                <a:solidFill>
                  <a:srgbClr val="000000"/>
                </a:solidFill>
                <a:effectLst/>
                <a:latin typeface="Arial" panose="020B0604020202020204" pitchFamily="34" charset="0"/>
                <a:ea typeface="Arial" panose="020B0604020202020204" pitchFamily="34" charset="0"/>
              </a:rPr>
              <a:t>:</a:t>
            </a:r>
            <a:endParaRPr lang="en-GB" sz="1400" kern="100" dirty="0">
              <a:solidFill>
                <a:srgbClr val="000000"/>
              </a:solidFill>
              <a:effectLst/>
              <a:latin typeface="Arial" panose="020B0604020202020204" pitchFamily="34" charset="0"/>
              <a:ea typeface="Arial" panose="020B0604020202020204" pitchFamily="34" charset="0"/>
            </a:endParaRP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Executive Summary</a:t>
            </a:r>
            <a:endParaRPr lang="en-GB" sz="1400" kern="100" dirty="0">
              <a:solidFill>
                <a:srgbClr val="000000"/>
              </a:solidFill>
              <a:effectLst/>
              <a:latin typeface="Arial" panose="020B0604020202020204" pitchFamily="34" charset="0"/>
              <a:ea typeface="Arial" panose="020B0604020202020204" pitchFamily="34" charset="0"/>
            </a:endParaRP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Introduction: </a:t>
            </a:r>
            <a:endParaRPr lang="en-GB" sz="1400" kern="100" dirty="0">
              <a:solidFill>
                <a:srgbClr val="000000"/>
              </a:solidFill>
              <a:effectLst/>
              <a:latin typeface="Arial" panose="020B0604020202020204" pitchFamily="34" charset="0"/>
              <a:ea typeface="Arial" panose="020B0604020202020204" pitchFamily="34" charset="0"/>
            </a:endParaRPr>
          </a:p>
          <a:p>
            <a:pPr marL="342900" lvl="0" indent="-342900" algn="l">
              <a:lnSpc>
                <a:spcPct val="107000"/>
              </a:lnSpc>
              <a:spcAft>
                <a:spcPts val="80"/>
              </a:spcAft>
              <a:buFont typeface="Symbol" panose="05050102010706020507" pitchFamily="18" charset="2"/>
              <a:buChar char=""/>
            </a:pPr>
            <a:r>
              <a:rPr lang="en-GB" sz="1400" kern="100" dirty="0">
                <a:solidFill>
                  <a:srgbClr val="000000"/>
                </a:solidFill>
                <a:effectLst/>
                <a:latin typeface="Arial" panose="020B0604020202020204" pitchFamily="34" charset="0"/>
                <a:ea typeface="Arial" panose="020B0604020202020204" pitchFamily="34" charset="0"/>
              </a:rPr>
              <a:t>Outline the relevance and benefits of strategic management. Provide an overview and background of the firm. Clearly articulate the company’s vision, mission, and objectives</a:t>
            </a: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 </a:t>
            </a:r>
            <a:endParaRPr lang="en-GB" sz="1400" kern="100" dirty="0">
              <a:solidFill>
                <a:srgbClr val="000000"/>
              </a:solidFill>
              <a:effectLst/>
              <a:latin typeface="Arial" panose="020B0604020202020204" pitchFamily="34" charset="0"/>
              <a:ea typeface="Arial" panose="020B0604020202020204" pitchFamily="34" charset="0"/>
            </a:endParaRP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Strategy Analysis:</a:t>
            </a:r>
            <a:endParaRPr lang="en-GB" sz="1400" kern="100" dirty="0">
              <a:solidFill>
                <a:srgbClr val="000000"/>
              </a:solidFill>
              <a:effectLst/>
              <a:latin typeface="Arial" panose="020B0604020202020204" pitchFamily="34" charset="0"/>
              <a:ea typeface="Arial" panose="020B0604020202020204" pitchFamily="34" charset="0"/>
            </a:endParaRPr>
          </a:p>
          <a:p>
            <a:pPr marL="342900" lvl="0" indent="-342900" algn="l">
              <a:lnSpc>
                <a:spcPct val="107000"/>
              </a:lnSpc>
              <a:spcAft>
                <a:spcPts val="80"/>
              </a:spcAft>
              <a:buFont typeface="Symbol" panose="05050102010706020507" pitchFamily="18" charset="2"/>
              <a:buChar char=""/>
            </a:pPr>
            <a:r>
              <a:rPr lang="en-GB" sz="1400" b="1" kern="100" dirty="0">
                <a:solidFill>
                  <a:srgbClr val="000000"/>
                </a:solidFill>
                <a:effectLst/>
                <a:latin typeface="Arial" panose="020B0604020202020204" pitchFamily="34" charset="0"/>
                <a:ea typeface="Arial" panose="020B0604020202020204" pitchFamily="34" charset="0"/>
              </a:rPr>
              <a:t>External Environment Audit:</a:t>
            </a:r>
            <a:r>
              <a:rPr lang="en-GB" sz="1400" kern="100" dirty="0">
                <a:solidFill>
                  <a:srgbClr val="000000"/>
                </a:solidFill>
                <a:effectLst/>
                <a:latin typeface="Arial" panose="020B0604020202020204" pitchFamily="34" charset="0"/>
                <a:ea typeface="Arial" panose="020B0604020202020204" pitchFamily="34" charset="0"/>
              </a:rPr>
              <a:t> Evaluate macro-environmental and industry forces using PESTLE and Porter’s Five Forces.</a:t>
            </a:r>
          </a:p>
          <a:p>
            <a:pPr marL="342900" lvl="0" indent="-342900" algn="l">
              <a:lnSpc>
                <a:spcPct val="107000"/>
              </a:lnSpc>
              <a:spcAft>
                <a:spcPts val="80"/>
              </a:spcAft>
              <a:buFont typeface="Symbol" panose="05050102010706020507" pitchFamily="18" charset="2"/>
              <a:buChar char=""/>
            </a:pPr>
            <a:r>
              <a:rPr lang="en-GB" sz="1400" b="1" kern="100" dirty="0">
                <a:solidFill>
                  <a:srgbClr val="000000"/>
                </a:solidFill>
                <a:effectLst/>
                <a:latin typeface="Arial" panose="020B0604020202020204" pitchFamily="34" charset="0"/>
                <a:ea typeface="Arial" panose="020B0604020202020204" pitchFamily="34" charset="0"/>
              </a:rPr>
              <a:t>Internal Environment Audit: </a:t>
            </a:r>
            <a:r>
              <a:rPr lang="en-GB" sz="1400" kern="100" dirty="0">
                <a:solidFill>
                  <a:srgbClr val="000000"/>
                </a:solidFill>
                <a:effectLst/>
                <a:latin typeface="Arial" panose="020B0604020202020204" pitchFamily="34" charset="0"/>
                <a:ea typeface="Arial" panose="020B0604020202020204" pitchFamily="34" charset="0"/>
              </a:rPr>
              <a:t>Analyse internal capabilities using the models such as Value Chain Analysis, Resource Based View model and VRIO.</a:t>
            </a:r>
          </a:p>
          <a:p>
            <a:pPr marL="342900" lvl="0" indent="-342900" algn="l">
              <a:lnSpc>
                <a:spcPct val="107000"/>
              </a:lnSpc>
              <a:spcAft>
                <a:spcPts val="80"/>
              </a:spcAft>
              <a:buFont typeface="Symbol" panose="05050102010706020507" pitchFamily="18" charset="2"/>
              <a:buChar char=""/>
            </a:pPr>
            <a:r>
              <a:rPr lang="en-GB" sz="1400" b="1" kern="100" dirty="0">
                <a:solidFill>
                  <a:srgbClr val="000000"/>
                </a:solidFill>
                <a:effectLst/>
                <a:latin typeface="Arial" panose="020B0604020202020204" pitchFamily="34" charset="0"/>
                <a:ea typeface="Arial" panose="020B0604020202020204" pitchFamily="34" charset="0"/>
              </a:rPr>
              <a:t>SWOT Analysis:</a:t>
            </a:r>
            <a:r>
              <a:rPr lang="en-GB" sz="1400" kern="100" dirty="0">
                <a:solidFill>
                  <a:srgbClr val="000000"/>
                </a:solidFill>
                <a:effectLst/>
                <a:latin typeface="Arial" panose="020B0604020202020204" pitchFamily="34" charset="0"/>
                <a:ea typeface="Arial" panose="020B0604020202020204" pitchFamily="34" charset="0"/>
              </a:rPr>
              <a:t> Synthesise internal and external findings to identify strengths, weaknesses, opportunities, and threats.</a:t>
            </a: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Strategy Formulation</a:t>
            </a:r>
            <a:endParaRPr lang="en-GB" sz="1400" kern="100" dirty="0">
              <a:solidFill>
                <a:srgbClr val="000000"/>
              </a:solidFill>
              <a:effectLst/>
              <a:latin typeface="Arial" panose="020B0604020202020204" pitchFamily="34" charset="0"/>
              <a:ea typeface="Arial" panose="020B0604020202020204" pitchFamily="34" charset="0"/>
            </a:endParaRPr>
          </a:p>
          <a:p>
            <a:pPr marL="342900" lvl="0" indent="-342900" algn="l">
              <a:lnSpc>
                <a:spcPct val="107000"/>
              </a:lnSpc>
              <a:spcAft>
                <a:spcPts val="80"/>
              </a:spcAft>
              <a:buFont typeface="Symbol" panose="05050102010706020507" pitchFamily="18" charset="2"/>
              <a:buChar char=""/>
            </a:pPr>
            <a:r>
              <a:rPr lang="en-GB" sz="1400" kern="100" dirty="0">
                <a:solidFill>
                  <a:srgbClr val="000000"/>
                </a:solidFill>
                <a:effectLst/>
                <a:latin typeface="Arial" panose="020B0604020202020204" pitchFamily="34" charset="0"/>
                <a:ea typeface="Arial" panose="020B0604020202020204" pitchFamily="34" charset="0"/>
              </a:rPr>
              <a:t>Propose well-founded strategic alternatives to enhance the company’s market position and ensure sustainable growth</a:t>
            </a: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 </a:t>
            </a:r>
            <a:endParaRPr lang="en-GB" sz="1400" kern="100" dirty="0">
              <a:solidFill>
                <a:srgbClr val="000000"/>
              </a:solidFill>
              <a:effectLst/>
              <a:latin typeface="Arial" panose="020B0604020202020204" pitchFamily="34" charset="0"/>
              <a:ea typeface="Arial" panose="020B0604020202020204" pitchFamily="34" charset="0"/>
            </a:endParaRPr>
          </a:p>
          <a:p>
            <a:pPr marL="68580" indent="-6350" algn="l">
              <a:lnSpc>
                <a:spcPct val="107000"/>
              </a:lnSpc>
              <a:spcAft>
                <a:spcPts val="80"/>
              </a:spcAft>
            </a:pPr>
            <a:r>
              <a:rPr lang="en-GB" sz="1400" b="1" kern="100" dirty="0">
                <a:solidFill>
                  <a:srgbClr val="000000"/>
                </a:solidFill>
                <a:effectLst/>
                <a:latin typeface="Arial" panose="020B0604020202020204" pitchFamily="34" charset="0"/>
                <a:ea typeface="Arial" panose="020B0604020202020204" pitchFamily="34" charset="0"/>
              </a:rPr>
              <a:t>Conclusion and Recommendations</a:t>
            </a:r>
            <a:endParaRPr lang="en-GB" sz="1400" kern="100" dirty="0">
              <a:solidFill>
                <a:srgbClr val="000000"/>
              </a:solidFill>
              <a:effectLst/>
              <a:latin typeface="Arial" panose="020B0604020202020204" pitchFamily="34" charset="0"/>
              <a:ea typeface="Arial" panose="020B0604020202020204" pitchFamily="34" charset="0"/>
            </a:endParaRPr>
          </a:p>
          <a:p>
            <a:pPr marL="342900" lvl="0" indent="-342900" algn="l">
              <a:lnSpc>
                <a:spcPct val="107000"/>
              </a:lnSpc>
              <a:spcAft>
                <a:spcPts val="80"/>
              </a:spcAft>
              <a:buFont typeface="Symbol" panose="05050102010706020507" pitchFamily="18" charset="2"/>
              <a:buChar char=""/>
            </a:pPr>
            <a:r>
              <a:rPr lang="en-GB" sz="1400" kern="100" dirty="0">
                <a:solidFill>
                  <a:srgbClr val="000000"/>
                </a:solidFill>
                <a:effectLst/>
                <a:latin typeface="Arial" panose="020B0604020202020204" pitchFamily="34" charset="0"/>
                <a:ea typeface="Arial" panose="020B0604020202020204" pitchFamily="34" charset="0"/>
              </a:rPr>
              <a:t>Summarise strategic findings and outline actionable recommendations.</a:t>
            </a:r>
          </a:p>
          <a:p>
            <a:pPr marL="381000" marR="212090" indent="-6350" algn="ctr">
              <a:lnSpc>
                <a:spcPct val="95000"/>
              </a:lnSpc>
              <a:spcAft>
                <a:spcPts val="150"/>
              </a:spcAft>
            </a:pPr>
            <a:r>
              <a:rPr lang="en-GB" sz="1400" kern="100" dirty="0">
                <a:solidFill>
                  <a:srgbClr val="000000"/>
                </a:solidFill>
                <a:effectLst/>
                <a:latin typeface="Arial" panose="020B0604020202020204" pitchFamily="34" charset="0"/>
                <a:ea typeface="Arial" panose="020B0604020202020204" pitchFamily="34" charset="0"/>
              </a:rPr>
              <a:t> </a:t>
            </a:r>
          </a:p>
          <a:p>
            <a:pPr marL="381000" marR="212090" indent="-6350" algn="ctr">
              <a:lnSpc>
                <a:spcPct val="95000"/>
              </a:lnSpc>
              <a:spcAft>
                <a:spcPts val="150"/>
              </a:spcAft>
            </a:pPr>
            <a:r>
              <a:rPr lang="en-GB" sz="1400" kern="100" dirty="0">
                <a:solidFill>
                  <a:srgbClr val="000000"/>
                </a:solidFill>
                <a:effectLst/>
                <a:latin typeface="Arial" panose="020B0604020202020204" pitchFamily="34" charset="0"/>
                <a:ea typeface="Arial" panose="020B0604020202020204" pitchFamily="34" charset="0"/>
              </a:rPr>
              <a:t>NB: You are expected to consult at least  </a:t>
            </a:r>
            <a:r>
              <a:rPr lang="en-GB" sz="1400" b="1" u="sng" kern="100" dirty="0">
                <a:solidFill>
                  <a:srgbClr val="000000"/>
                </a:solidFill>
                <a:effectLst/>
                <a:uFill>
                  <a:solidFill>
                    <a:srgbClr val="000000"/>
                  </a:solidFill>
                </a:uFill>
                <a:latin typeface="Arial" panose="020B0604020202020204" pitchFamily="34" charset="0"/>
                <a:ea typeface="Arial" panose="020B0604020202020204" pitchFamily="34" charset="0"/>
              </a:rPr>
              <a:t>14</a:t>
            </a:r>
            <a:r>
              <a:rPr lang="en-GB" sz="1400" kern="100" dirty="0">
                <a:solidFill>
                  <a:srgbClr val="000000"/>
                </a:solidFill>
                <a:effectLst/>
                <a:latin typeface="Arial" panose="020B0604020202020204" pitchFamily="34" charset="0"/>
                <a:ea typeface="Arial" panose="020B0604020202020204" pitchFamily="34" charset="0"/>
              </a:rPr>
              <a:t> credible / Academic sources in your report.</a:t>
            </a:r>
          </a:p>
        </p:txBody>
      </p:sp>
    </p:spTree>
    <p:extLst>
      <p:ext uri="{BB962C8B-B14F-4D97-AF65-F5344CB8AC3E}">
        <p14:creationId xmlns:p14="http://schemas.microsoft.com/office/powerpoint/2010/main" val="5224964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89"/>
            <a:ext cx="8229600" cy="1143000"/>
          </a:xfrm>
        </p:spPr>
        <p:txBody>
          <a:bodyPr/>
          <a:lstStyle/>
          <a:p>
            <a:r>
              <a:rPr lang="en-GB" sz="4000" b="1" dirty="0"/>
              <a:t>Assessment 2 – Written Report (50%)</a:t>
            </a:r>
          </a:p>
        </p:txBody>
      </p:sp>
      <p:sp>
        <p:nvSpPr>
          <p:cNvPr id="4" name="Content Placeholder 2">
            <a:extLst>
              <a:ext uri="{FF2B5EF4-FFF2-40B4-BE49-F238E27FC236}">
                <a16:creationId xmlns:a16="http://schemas.microsoft.com/office/drawing/2014/main" id="{B54272C6-CA1F-449C-9963-9538CCC8EF42}"/>
              </a:ext>
            </a:extLst>
          </p:cNvPr>
          <p:cNvSpPr txBox="1">
            <a:spLocks/>
          </p:cNvSpPr>
          <p:nvPr/>
        </p:nvSpPr>
        <p:spPr bwMode="auto">
          <a:xfrm>
            <a:off x="479376" y="1700808"/>
            <a:ext cx="11233248" cy="403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gn="just"/>
            <a:r>
              <a:rPr lang="en-GB" sz="2000" dirty="0">
                <a:latin typeface="Comic Sans MS" panose="030F0702030302020204" pitchFamily="66" charset="0"/>
              </a:rPr>
              <a:t>Assignment Overview: Having viewed the report A1 submitted by the strategic department in your chosen organisation of the UK fashion sector, the directors can see a blend of opportunities and challenges in the sector. While looking into the volatile business environments, they have asked you to review the findings of the report A1 and propose a suitable strategy for the organisation. You have been asked by the board to submit a report of 2,000 word (+/- 10%) presenting a strategic plan to propose a suitable strategy(s) to reach down to your intended business objectives in ever-changing market environments. </a:t>
            </a:r>
          </a:p>
          <a:p>
            <a:pPr marL="457200" lvl="1" indent="0" algn="just">
              <a:buNone/>
            </a:pPr>
            <a:endParaRPr lang="en-GB" sz="2000" dirty="0">
              <a:latin typeface="Comic Sans MS" panose="030F0702030302020204" pitchFamily="66" charset="0"/>
            </a:endParaRPr>
          </a:p>
        </p:txBody>
      </p:sp>
    </p:spTree>
    <p:extLst>
      <p:ext uri="{BB962C8B-B14F-4D97-AF65-F5344CB8AC3E}">
        <p14:creationId xmlns:p14="http://schemas.microsoft.com/office/powerpoint/2010/main" val="7645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628800"/>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mj-lt"/>
              </a:rPr>
              <a:t>Hill, C. W. L., Schilling, M. A. &amp; Jones, G. R., 2017. Strategic Management, Theory. 12 ed. Boston: Cengage Learning.</a:t>
            </a:r>
          </a:p>
          <a:p>
            <a:r>
              <a:rPr lang="en-GB" sz="2400" dirty="0">
                <a:latin typeface="+mj-lt"/>
              </a:rPr>
              <a:t>Johnson, G. et al., 2017. Exploring Corporate: Text and Cases. 11 ed. Harlow: Pearson Education Limited.</a:t>
            </a:r>
          </a:p>
          <a:p>
            <a:r>
              <a:rPr lang="en-GB" sz="2400" dirty="0">
                <a:latin typeface="+mj-lt"/>
              </a:rPr>
              <a:t>Lynch, R., 2015. Strategic Management. 7 ed. Harlow: Pearson Education Limited.</a:t>
            </a:r>
          </a:p>
          <a:p>
            <a:r>
              <a:rPr lang="en-GB" sz="2400" dirty="0">
                <a:effectLst/>
                <a:latin typeface="+mj-lt"/>
                <a:ea typeface="Times New Roman" panose="02020603050405020304" pitchFamily="18" charset="0"/>
                <a:cs typeface="Times New Roman" panose="02020603050405020304" pitchFamily="18" charset="0"/>
              </a:rPr>
              <a:t>Whittington, R. et al., 2020. </a:t>
            </a:r>
            <a:r>
              <a:rPr lang="en-GB" sz="2400" i="1" dirty="0">
                <a:effectLst/>
                <a:latin typeface="+mj-lt"/>
                <a:ea typeface="Times New Roman" panose="02020603050405020304" pitchFamily="18" charset="0"/>
                <a:cs typeface="Times New Roman" panose="02020603050405020304" pitchFamily="18" charset="0"/>
              </a:rPr>
              <a:t>Exploring Strategy</a:t>
            </a:r>
            <a:r>
              <a:rPr lang="en-GB" sz="2400" dirty="0">
                <a:effectLst/>
                <a:latin typeface="+mj-lt"/>
                <a:ea typeface="Times New Roman" panose="02020603050405020304" pitchFamily="18" charset="0"/>
                <a:cs typeface="Times New Roman" panose="02020603050405020304" pitchFamily="18" charset="0"/>
              </a:rPr>
              <a:t>. 12 ed. Harlow: Pearson Education Limited.</a:t>
            </a:r>
            <a:endParaRPr lang="en-GB" sz="2400" dirty="0">
              <a:latin typeface="+mj-lt"/>
              <a:cs typeface="Times New Roman" panose="02020603050405020304" pitchFamily="18" charset="0"/>
            </a:endParaRPr>
          </a:p>
          <a:p>
            <a:endParaRPr lang="en-GB" sz="2000" dirty="0"/>
          </a:p>
          <a:p>
            <a:endParaRPr lang="en-GB" sz="1700"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3413</Words>
  <Application>Microsoft Office PowerPoint</Application>
  <PresentationFormat>Widescreen</PresentationFormat>
  <Paragraphs>186</Paragraphs>
  <Slides>24</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Comic Sans MS</vt:lpstr>
      <vt:lpstr>Myriad Pro</vt:lpstr>
      <vt:lpstr>Aharoni</vt:lpstr>
      <vt:lpstr>Arial</vt:lpstr>
      <vt:lpstr>Wingdings</vt:lpstr>
      <vt:lpstr>Verdana</vt:lpstr>
      <vt:lpstr>Alien Encounters</vt:lpstr>
      <vt:lpstr>Symbol</vt:lpstr>
      <vt:lpstr>20140311PresentationUWTSDTemplate</vt:lpstr>
      <vt:lpstr>LCBB6015 </vt:lpstr>
      <vt:lpstr>Learning Objectives</vt:lpstr>
      <vt:lpstr>Industry &amp; Market</vt:lpstr>
      <vt:lpstr>The Competitive Forces</vt:lpstr>
      <vt:lpstr>Porter’s Five Forces Framework</vt:lpstr>
      <vt:lpstr>Competitive Rivalry</vt:lpstr>
      <vt:lpstr>The Threat of Entry</vt:lpstr>
      <vt:lpstr>The Threat of Substitutes</vt:lpstr>
      <vt:lpstr>The Power of Buyers</vt:lpstr>
      <vt:lpstr>The Power of Suppliers</vt:lpstr>
      <vt:lpstr>Implications of the Competitive Five Forces</vt:lpstr>
      <vt:lpstr>Class Activity</vt:lpstr>
      <vt:lpstr>Industry Types</vt:lpstr>
      <vt:lpstr>The Industry Life Cycle</vt:lpstr>
      <vt:lpstr>PowerPoint Presentation</vt:lpstr>
      <vt:lpstr>Strategic Groups Analysis</vt:lpstr>
      <vt:lpstr>Strategic Groups Analysis</vt:lpstr>
      <vt:lpstr>Market Segments</vt:lpstr>
      <vt:lpstr>Strategic Groups Analysis / Market Segmentation</vt:lpstr>
      <vt:lpstr>Assessment 1 - Individual Coursework (50%)</vt:lpstr>
      <vt:lpstr>Assessment 1 - Individual Coursework (50%)</vt:lpstr>
      <vt:lpstr>Assessment 2 – Written Report (50%)</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Said Usman</cp:lastModifiedBy>
  <cp:revision>203</cp:revision>
  <cp:lastPrinted>2018-07-09T15:27:01Z</cp:lastPrinted>
  <dcterms:created xsi:type="dcterms:W3CDTF">2002-10-07T19:43:58Z</dcterms:created>
  <dcterms:modified xsi:type="dcterms:W3CDTF">2026-10-10T13:48:39Z</dcterms:modified>
</cp:coreProperties>
</file>