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2"/>
  </p:notesMasterIdLst>
  <p:sldIdLst>
    <p:sldId id="256" r:id="rId2"/>
    <p:sldId id="257" r:id="rId3"/>
    <p:sldId id="265" r:id="rId4"/>
    <p:sldId id="258" r:id="rId5"/>
    <p:sldId id="259" r:id="rId6"/>
    <p:sldId id="260" r:id="rId7"/>
    <p:sldId id="262" r:id="rId8"/>
    <p:sldId id="263" r:id="rId9"/>
    <p:sldId id="264"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64" d="100"/>
          <a:sy n="64" d="100"/>
        </p:scale>
        <p:origin x="90"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25A91B-2C0C-47D9-B100-70B3EAA76658}" type="datetimeFigureOut">
              <a:rPr lang="en-GB" smtClean="0"/>
              <a:t>08/05/2018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E14CA1-8518-4BDF-8C6E-CC6DA086D92E}" type="slidenum">
              <a:rPr lang="en-GB" smtClean="0"/>
              <a:t>‹#›</a:t>
            </a:fld>
            <a:endParaRPr lang="en-GB"/>
          </a:p>
        </p:txBody>
      </p:sp>
    </p:spTree>
    <p:extLst>
      <p:ext uri="{BB962C8B-B14F-4D97-AF65-F5344CB8AC3E}">
        <p14:creationId xmlns:p14="http://schemas.microsoft.com/office/powerpoint/2010/main" val="168270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Tower was erected by the squire for a girl that he was in love with and he wanted her to come and live with him… That was one of the stories that was told by people. </a:t>
            </a:r>
          </a:p>
          <a:p>
            <a:endParaRPr lang="en-GB" dirty="0"/>
          </a:p>
        </p:txBody>
      </p:sp>
      <p:sp>
        <p:nvSpPr>
          <p:cNvPr id="4" name="Slide Number Placeholder 3"/>
          <p:cNvSpPr>
            <a:spLocks noGrp="1"/>
          </p:cNvSpPr>
          <p:nvPr>
            <p:ph type="sldNum" sz="quarter" idx="10"/>
          </p:nvPr>
        </p:nvSpPr>
        <p:spPr/>
        <p:txBody>
          <a:bodyPr/>
          <a:lstStyle/>
          <a:p>
            <a:fld id="{59E14CA1-8518-4BDF-8C6E-CC6DA086D92E}" type="slidenum">
              <a:rPr lang="en-GB" smtClean="0"/>
              <a:t>2</a:t>
            </a:fld>
            <a:endParaRPr lang="en-GB"/>
          </a:p>
        </p:txBody>
      </p:sp>
    </p:spTree>
    <p:extLst>
      <p:ext uri="{BB962C8B-B14F-4D97-AF65-F5344CB8AC3E}">
        <p14:creationId xmlns:p14="http://schemas.microsoft.com/office/powerpoint/2010/main" val="563673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not that far from Lampeter, down the road from Lampeter which is the nearest town from the Tower itself. </a:t>
            </a:r>
          </a:p>
        </p:txBody>
      </p:sp>
      <p:sp>
        <p:nvSpPr>
          <p:cNvPr id="4" name="Slide Number Placeholder 3"/>
          <p:cNvSpPr>
            <a:spLocks noGrp="1"/>
          </p:cNvSpPr>
          <p:nvPr>
            <p:ph type="sldNum" sz="quarter" idx="10"/>
          </p:nvPr>
        </p:nvSpPr>
        <p:spPr/>
        <p:txBody>
          <a:bodyPr/>
          <a:lstStyle/>
          <a:p>
            <a:fld id="{59E14CA1-8518-4BDF-8C6E-CC6DA086D92E}" type="slidenum">
              <a:rPr lang="en-GB" smtClean="0"/>
              <a:t>4</a:t>
            </a:fld>
            <a:endParaRPr lang="en-GB"/>
          </a:p>
        </p:txBody>
      </p:sp>
    </p:spTree>
    <p:extLst>
      <p:ext uri="{BB962C8B-B14F-4D97-AF65-F5344CB8AC3E}">
        <p14:creationId xmlns:p14="http://schemas.microsoft.com/office/powerpoint/2010/main" val="3583019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Common Land until it was brought by the Derry Ormond family. Romantic setting with views and located near the old famous Derry Ormond mansion which burnt down in 1927</a:t>
            </a:r>
          </a:p>
        </p:txBody>
      </p:sp>
      <p:sp>
        <p:nvSpPr>
          <p:cNvPr id="4" name="Slide Number Placeholder 3"/>
          <p:cNvSpPr>
            <a:spLocks noGrp="1"/>
          </p:cNvSpPr>
          <p:nvPr>
            <p:ph type="sldNum" sz="quarter" idx="10"/>
          </p:nvPr>
        </p:nvSpPr>
        <p:spPr/>
        <p:txBody>
          <a:bodyPr/>
          <a:lstStyle/>
          <a:p>
            <a:fld id="{59E14CA1-8518-4BDF-8C6E-CC6DA086D92E}" type="slidenum">
              <a:rPr lang="en-GB" smtClean="0"/>
              <a:t>5</a:t>
            </a:fld>
            <a:endParaRPr lang="en-GB"/>
          </a:p>
        </p:txBody>
      </p:sp>
    </p:spTree>
    <p:extLst>
      <p:ext uri="{BB962C8B-B14F-4D97-AF65-F5344CB8AC3E}">
        <p14:creationId xmlns:p14="http://schemas.microsoft.com/office/powerpoint/2010/main" val="1315867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 lot of ways to get funding because there is not a management </a:t>
            </a:r>
          </a:p>
        </p:txBody>
      </p:sp>
      <p:sp>
        <p:nvSpPr>
          <p:cNvPr id="4" name="Slide Number Placeholder 3"/>
          <p:cNvSpPr>
            <a:spLocks noGrp="1"/>
          </p:cNvSpPr>
          <p:nvPr>
            <p:ph type="sldNum" sz="quarter" idx="10"/>
          </p:nvPr>
        </p:nvSpPr>
        <p:spPr/>
        <p:txBody>
          <a:bodyPr/>
          <a:lstStyle/>
          <a:p>
            <a:fld id="{59E14CA1-8518-4BDF-8C6E-CC6DA086D92E}" type="slidenum">
              <a:rPr lang="en-GB" smtClean="0"/>
              <a:t>8</a:t>
            </a:fld>
            <a:endParaRPr lang="en-GB"/>
          </a:p>
        </p:txBody>
      </p:sp>
    </p:spTree>
    <p:extLst>
      <p:ext uri="{BB962C8B-B14F-4D97-AF65-F5344CB8AC3E}">
        <p14:creationId xmlns:p14="http://schemas.microsoft.com/office/powerpoint/2010/main" val="1832744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D96452-0CE2-4C0E-B51E-E306AD1F9447}"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2427196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96452-0CE2-4C0E-B51E-E306AD1F9447}"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2042133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D96452-0CE2-4C0E-B51E-E306AD1F9447}"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3214591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D96452-0CE2-4C0E-B51E-E306AD1F9447}"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2723885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D96452-0CE2-4C0E-B51E-E306AD1F9447}"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4253864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D96452-0CE2-4C0E-B51E-E306AD1F9447}" type="datetimeFigureOut">
              <a:rPr lang="en-GB" smtClean="0"/>
              <a:t>08/05/2018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1719762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D96452-0CE2-4C0E-B51E-E306AD1F9447}" type="datetimeFigureOut">
              <a:rPr lang="en-GB" smtClean="0"/>
              <a:t>08/05/2018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2280422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0D96452-0CE2-4C0E-B51E-E306AD1F9447}"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2661933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0D96452-0CE2-4C0E-B51E-E306AD1F9447}"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1610033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D96452-0CE2-4C0E-B51E-E306AD1F9447}"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1911952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D96452-0CE2-4C0E-B51E-E306AD1F9447}"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218E3-B661-45C1-A219-859C6F03137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453484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D96452-0CE2-4C0E-B51E-E306AD1F9447}"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4190613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D96452-0CE2-4C0E-B51E-E306AD1F9447}"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218E3-B661-45C1-A219-859C6F03137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495637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D96452-0CE2-4C0E-B51E-E306AD1F9447}"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15298303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96452-0CE2-4C0E-B51E-E306AD1F9447}"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87653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96452-0CE2-4C0E-B51E-E306AD1F9447}"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218E3-B661-45C1-A219-859C6F031373}" type="slidenum">
              <a:rPr lang="en-GB" smtClean="0"/>
              <a:t>‹#›</a:t>
            </a:fld>
            <a:endParaRPr lang="en-GB"/>
          </a:p>
        </p:txBody>
      </p:sp>
    </p:spTree>
    <p:extLst>
      <p:ext uri="{BB962C8B-B14F-4D97-AF65-F5344CB8AC3E}">
        <p14:creationId xmlns:p14="http://schemas.microsoft.com/office/powerpoint/2010/main" val="8824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0D96452-0CE2-4C0E-B51E-E306AD1F9447}" type="datetimeFigureOut">
              <a:rPr lang="en-GB" smtClean="0"/>
              <a:t>08/05/2018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A7218E3-B661-45C1-A219-859C6F031373}" type="slidenum">
              <a:rPr lang="en-GB" smtClean="0"/>
              <a:t>‹#›</a:t>
            </a:fld>
            <a:endParaRPr lang="en-GB"/>
          </a:p>
        </p:txBody>
      </p:sp>
    </p:spTree>
    <p:extLst>
      <p:ext uri="{BB962C8B-B14F-4D97-AF65-F5344CB8AC3E}">
        <p14:creationId xmlns:p14="http://schemas.microsoft.com/office/powerpoint/2010/main" val="2825011002"/>
      </p:ext>
    </p:extLst>
  </p:cSld>
  <p:clrMap bg1="dk1" tx1="lt1" bg2="dk2" tx2="lt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trigpointing.uk/trig/9182" TargetMode="External"/><Relationship Id="rId2" Type="http://schemas.openxmlformats.org/officeDocument/2006/relationships/hyperlink" Target="http://www.welshruins.co.uk/derry-ormond-tower-betws-bledrws" TargetMode="External"/><Relationship Id="rId1" Type="http://schemas.openxmlformats.org/officeDocument/2006/relationships/slideLayout" Target="../slideLayouts/slideLayout2.xml"/><Relationship Id="rId6" Type="http://schemas.openxmlformats.org/officeDocument/2006/relationships/hyperlink" Target="https://www.geograph.org.uk/photo/3249963" TargetMode="External"/><Relationship Id="rId5" Type="http://schemas.openxmlformats.org/officeDocument/2006/relationships/hyperlink" Target="https://www.britishlistedbuildings.co.uk/300009820-derry-ormond-tower-llangybi#.WvGav4gvzIX" TargetMode="External"/><Relationship Id="rId4" Type="http://schemas.openxmlformats.org/officeDocument/2006/relationships/hyperlink" Target="http://www.coflein.gov.uk/en/site/23024/details/derry-ormond-tower-st-davids-pillar-twr-y-dderi-betws-bledrw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ERRY ORMOND TOWER, Lampeter, Ceredigion 2000">
            <a:extLst>
              <a:ext uri="{FF2B5EF4-FFF2-40B4-BE49-F238E27FC236}">
                <a16:creationId xmlns:a16="http://schemas.microsoft.com/office/drawing/2014/main" id="{C421FB19-ADFE-4594-A071-2006F45869A6}"/>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12956" b="5226"/>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62DEE9E-6E99-4DA1-8915-24CD3693ED64}"/>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Derry Ormond Tower</a:t>
            </a:r>
          </a:p>
        </p:txBody>
      </p:sp>
    </p:spTree>
    <p:extLst>
      <p:ext uri="{BB962C8B-B14F-4D97-AF65-F5344CB8AC3E}">
        <p14:creationId xmlns:p14="http://schemas.microsoft.com/office/powerpoint/2010/main" val="54134422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DERRY ORMOND TOWER, Betws Bledrws, Ceredigion 2010 - CEREDIGION MANSION ESTATES">
            <a:extLst>
              <a:ext uri="{FF2B5EF4-FFF2-40B4-BE49-F238E27FC236}">
                <a16:creationId xmlns:a16="http://schemas.microsoft.com/office/drawing/2014/main" id="{5CCED9C2-AA39-42C7-B0AA-76B69917A179}"/>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t="18176" b="37949"/>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7DAFBFB-F89B-4784-A7E2-2925036C7BFA}"/>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About Derry Ormond Tower</a:t>
            </a:r>
          </a:p>
        </p:txBody>
      </p:sp>
      <p:sp>
        <p:nvSpPr>
          <p:cNvPr id="3" name="Content Placeholder 2">
            <a:extLst>
              <a:ext uri="{FF2B5EF4-FFF2-40B4-BE49-F238E27FC236}">
                <a16:creationId xmlns:a16="http://schemas.microsoft.com/office/drawing/2014/main" id="{36042629-DA82-4BE7-BF0B-06422F45BD0D}"/>
              </a:ext>
            </a:extLst>
          </p:cNvPr>
          <p:cNvSpPr>
            <a:spLocks noGrp="1"/>
          </p:cNvSpPr>
          <p:nvPr>
            <p:ph idx="1"/>
          </p:nvPr>
        </p:nvSpPr>
        <p:spPr>
          <a:xfrm>
            <a:off x="5155379" y="1065862"/>
            <a:ext cx="5744685" cy="4726276"/>
          </a:xfrm>
        </p:spPr>
        <p:txBody>
          <a:bodyPr anchor="ctr">
            <a:normAutofit/>
          </a:bodyPr>
          <a:lstStyle/>
          <a:p>
            <a:r>
              <a:rPr lang="en-GB" sz="2000" dirty="0">
                <a:solidFill>
                  <a:srgbClr val="FFFFFF"/>
                </a:solidFill>
              </a:rPr>
              <a:t>Erected by John Jones who was the squire of Derry Ormond to help bring in more local employment in the area. </a:t>
            </a:r>
          </a:p>
          <a:p>
            <a:r>
              <a:rPr lang="en-GB" sz="2000" dirty="0">
                <a:solidFill>
                  <a:srgbClr val="FFFFFF"/>
                </a:solidFill>
              </a:rPr>
              <a:t>The tower was erected in 1821-1824 by David J. Morgan and father. </a:t>
            </a:r>
          </a:p>
          <a:p>
            <a:r>
              <a:rPr lang="en-GB" sz="2000" dirty="0">
                <a:solidFill>
                  <a:srgbClr val="FFFFFF"/>
                </a:solidFill>
              </a:rPr>
              <a:t>A grade II listed building, </a:t>
            </a:r>
          </a:p>
          <a:p>
            <a:r>
              <a:rPr lang="en-GB" sz="2000" dirty="0">
                <a:solidFill>
                  <a:srgbClr val="FFFFFF"/>
                </a:solidFill>
              </a:rPr>
              <a:t>Probably local builders and a local design. </a:t>
            </a:r>
          </a:p>
          <a:p>
            <a:r>
              <a:rPr lang="en-GB" sz="2000" dirty="0">
                <a:solidFill>
                  <a:srgbClr val="FFFFFF"/>
                </a:solidFill>
              </a:rPr>
              <a:t>No management.</a:t>
            </a:r>
          </a:p>
          <a:p>
            <a:r>
              <a:rPr lang="en-GB" sz="2000" dirty="0">
                <a:solidFill>
                  <a:srgbClr val="FFFFFF"/>
                </a:solidFill>
              </a:rPr>
              <a:t>Designed by Charles James of </a:t>
            </a:r>
            <a:r>
              <a:rPr lang="en-GB" sz="2000" dirty="0" err="1">
                <a:solidFill>
                  <a:srgbClr val="FFFFFF"/>
                </a:solidFill>
              </a:rPr>
              <a:t>Llanddewi</a:t>
            </a:r>
            <a:r>
              <a:rPr lang="en-GB" sz="2000" dirty="0">
                <a:solidFill>
                  <a:srgbClr val="FFFFFF"/>
                </a:solidFill>
              </a:rPr>
              <a:t> </a:t>
            </a:r>
            <a:r>
              <a:rPr lang="en-GB" sz="2000" dirty="0" err="1">
                <a:solidFill>
                  <a:srgbClr val="FFFFFF"/>
                </a:solidFill>
              </a:rPr>
              <a:t>Bref</a:t>
            </a:r>
            <a:endParaRPr lang="en-GB" sz="2000" dirty="0">
              <a:solidFill>
                <a:srgbClr val="FFFFFF"/>
              </a:solidFill>
            </a:endParaRPr>
          </a:p>
        </p:txBody>
      </p:sp>
    </p:spTree>
    <p:extLst>
      <p:ext uri="{BB962C8B-B14F-4D97-AF65-F5344CB8AC3E}">
        <p14:creationId xmlns:p14="http://schemas.microsoft.com/office/powerpoint/2010/main" val="426307854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23CCC-FE8C-4E0B-B113-0BFCA89DE371}"/>
              </a:ext>
            </a:extLst>
          </p:cNvPr>
          <p:cNvSpPr>
            <a:spLocks noGrp="1"/>
          </p:cNvSpPr>
          <p:nvPr>
            <p:ph type="title"/>
          </p:nvPr>
        </p:nvSpPr>
        <p:spPr/>
        <p:txBody>
          <a:bodyPr/>
          <a:lstStyle/>
          <a:p>
            <a:r>
              <a:rPr lang="en-GB" dirty="0"/>
              <a:t>Dimensions and materials </a:t>
            </a:r>
          </a:p>
        </p:txBody>
      </p:sp>
      <p:sp>
        <p:nvSpPr>
          <p:cNvPr id="3" name="Content Placeholder 2">
            <a:extLst>
              <a:ext uri="{FF2B5EF4-FFF2-40B4-BE49-F238E27FC236}">
                <a16:creationId xmlns:a16="http://schemas.microsoft.com/office/drawing/2014/main" id="{534E4681-1530-4FCA-BBD7-B4097B22D925}"/>
              </a:ext>
            </a:extLst>
          </p:cNvPr>
          <p:cNvSpPr>
            <a:spLocks noGrp="1"/>
          </p:cNvSpPr>
          <p:nvPr>
            <p:ph idx="1"/>
          </p:nvPr>
        </p:nvSpPr>
        <p:spPr/>
        <p:txBody>
          <a:bodyPr/>
          <a:lstStyle/>
          <a:p>
            <a:r>
              <a:rPr lang="en-GB" dirty="0"/>
              <a:t>Large square pedestal on the monumental </a:t>
            </a:r>
            <a:r>
              <a:rPr lang="en-GB" dirty="0" err="1"/>
              <a:t>collum</a:t>
            </a:r>
            <a:r>
              <a:rPr lang="en-GB" dirty="0"/>
              <a:t> is some of 3.7m overall. </a:t>
            </a:r>
          </a:p>
          <a:p>
            <a:r>
              <a:rPr lang="en-GB" dirty="0"/>
              <a:t>Coursed square rubble stone. </a:t>
            </a:r>
          </a:p>
          <a:p>
            <a:r>
              <a:rPr lang="en-GB" dirty="0"/>
              <a:t>Pedestal is a large scale of 8.3m high, 4.3 m wide. </a:t>
            </a:r>
          </a:p>
          <a:p>
            <a:r>
              <a:rPr lang="en-GB" dirty="0"/>
              <a:t>Door is infilled with a concrete block. </a:t>
            </a:r>
          </a:p>
          <a:p>
            <a:r>
              <a:rPr lang="en-GB" dirty="0"/>
              <a:t>Column itself is 31.4m has a square </a:t>
            </a:r>
            <a:r>
              <a:rPr lang="en-GB" dirty="0" err="1"/>
              <a:t>plinah</a:t>
            </a:r>
            <a:r>
              <a:rPr lang="en-GB" dirty="0"/>
              <a:t> rounded base.</a:t>
            </a:r>
          </a:p>
          <a:p>
            <a:r>
              <a:rPr lang="en-GB" dirty="0"/>
              <a:t>The top of the tower was filled in with concrete in 1971</a:t>
            </a:r>
          </a:p>
        </p:txBody>
      </p:sp>
    </p:spTree>
    <p:extLst>
      <p:ext uri="{BB962C8B-B14F-4D97-AF65-F5344CB8AC3E}">
        <p14:creationId xmlns:p14="http://schemas.microsoft.com/office/powerpoint/2010/main" val="1223988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pic>
        <p:nvPicPr>
          <p:cNvPr id="3074" name="Picture 2" descr="DERRY ORMOND TOWER, Betws Bledrws, Ceredigion 2010 - CEREDIGION MANSION ESTATES">
            <a:extLst>
              <a:ext uri="{FF2B5EF4-FFF2-40B4-BE49-F238E27FC236}">
                <a16:creationId xmlns:a16="http://schemas.microsoft.com/office/drawing/2014/main" id="{35E7FC36-AD3E-4EAB-B878-16F5E4E168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48" r="36507"/>
          <a:stretch/>
        </p:blipFill>
        <p:spPr bwMode="auto">
          <a:xfrm>
            <a:off x="317635" y="321733"/>
            <a:ext cx="4160452" cy="621453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7210567-F09B-465B-A7A0-D0D57E0E0BB0}"/>
              </a:ext>
            </a:extLst>
          </p:cNvPr>
          <p:cNvPicPr>
            <a:picLocks noChangeAspect="1"/>
          </p:cNvPicPr>
          <p:nvPr/>
        </p:nvPicPr>
        <p:blipFill rotWithShape="1">
          <a:blip r:embed="rId4"/>
          <a:srcRect l="13905" t="18602" r="15025" b="24756"/>
          <a:stretch/>
        </p:blipFill>
        <p:spPr>
          <a:xfrm>
            <a:off x="5514975" y="321733"/>
            <a:ext cx="5129214" cy="2299455"/>
          </a:xfrm>
          <a:prstGeom prst="rect">
            <a:avLst/>
          </a:prstGeom>
        </p:spPr>
      </p:pic>
      <p:sp>
        <p:nvSpPr>
          <p:cNvPr id="2" name="Title 1">
            <a:extLst>
              <a:ext uri="{FF2B5EF4-FFF2-40B4-BE49-F238E27FC236}">
                <a16:creationId xmlns:a16="http://schemas.microsoft.com/office/drawing/2014/main" id="{5B283968-28F5-4F53-882A-434EC9B690D8}"/>
              </a:ext>
            </a:extLst>
          </p:cNvPr>
          <p:cNvSpPr>
            <a:spLocks noGrp="1"/>
          </p:cNvSpPr>
          <p:nvPr>
            <p:ph type="title"/>
          </p:nvPr>
        </p:nvSpPr>
        <p:spPr>
          <a:xfrm>
            <a:off x="4846938" y="3132734"/>
            <a:ext cx="6465287" cy="991945"/>
          </a:xfrm>
        </p:spPr>
        <p:txBody>
          <a:bodyPr vert="horz" lIns="91440" tIns="45720" rIns="91440" bIns="45720" rtlCol="0" anchor="b">
            <a:normAutofit/>
          </a:bodyPr>
          <a:lstStyle/>
          <a:p>
            <a:r>
              <a:rPr lang="en-US" sz="3200" kern="1200" dirty="0">
                <a:solidFill>
                  <a:srgbClr val="FFFFFF"/>
                </a:solidFill>
                <a:latin typeface="+mj-lt"/>
                <a:ea typeface="+mj-ea"/>
                <a:cs typeface="+mj-cs"/>
              </a:rPr>
              <a:t>Where is it?</a:t>
            </a:r>
          </a:p>
        </p:txBody>
      </p:sp>
      <p:sp>
        <p:nvSpPr>
          <p:cNvPr id="3" name="Content Placeholder 2">
            <a:extLst>
              <a:ext uri="{FF2B5EF4-FFF2-40B4-BE49-F238E27FC236}">
                <a16:creationId xmlns:a16="http://schemas.microsoft.com/office/drawing/2014/main" id="{8CCD3DF7-C45A-49BB-BE70-B20ACCC3D3C5}"/>
              </a:ext>
            </a:extLst>
          </p:cNvPr>
          <p:cNvSpPr>
            <a:spLocks noGrp="1"/>
          </p:cNvSpPr>
          <p:nvPr>
            <p:ph idx="1"/>
          </p:nvPr>
        </p:nvSpPr>
        <p:spPr>
          <a:xfrm>
            <a:off x="4575253" y="4533018"/>
            <a:ext cx="6622399" cy="1837802"/>
          </a:xfrm>
        </p:spPr>
        <p:txBody>
          <a:bodyPr vert="horz" lIns="91440" tIns="45720" rIns="91440" bIns="45720" rtlCol="0">
            <a:normAutofit fontScale="47500" lnSpcReduction="20000"/>
          </a:bodyPr>
          <a:lstStyle/>
          <a:p>
            <a:pPr marL="0" indent="0">
              <a:buNone/>
            </a:pPr>
            <a:r>
              <a:rPr lang="en-US" sz="4000" kern="1200" dirty="0">
                <a:solidFill>
                  <a:schemeClr val="tx1"/>
                </a:solidFill>
                <a:latin typeface="+mn-lt"/>
                <a:ea typeface="+mn-ea"/>
                <a:cs typeface="+mn-cs"/>
              </a:rPr>
              <a:t>It is situated near the old ruins of the Derry Ormond house near Lampeter and community of Llangbi</a:t>
            </a:r>
            <a:r>
              <a:rPr lang="en-US" sz="4000" dirty="0">
                <a:solidFill>
                  <a:schemeClr val="tx1"/>
                </a:solidFill>
              </a:rPr>
              <a:t>, Ceredigion. </a:t>
            </a:r>
          </a:p>
          <a:p>
            <a:pPr marL="0" indent="0">
              <a:buNone/>
            </a:pPr>
            <a:r>
              <a:rPr lang="en-US" sz="4000" dirty="0">
                <a:solidFill>
                  <a:schemeClr val="tx1"/>
                </a:solidFill>
              </a:rPr>
              <a:t>NPRN: 2304 </a:t>
            </a:r>
          </a:p>
          <a:p>
            <a:pPr marL="0" indent="0">
              <a:buNone/>
            </a:pPr>
            <a:r>
              <a:rPr lang="en-US" sz="4000" dirty="0">
                <a:solidFill>
                  <a:schemeClr val="tx1"/>
                </a:solidFill>
              </a:rPr>
              <a:t>Map reference: SN55SE </a:t>
            </a:r>
          </a:p>
          <a:p>
            <a:pPr marL="0" indent="0">
              <a:buNone/>
            </a:pPr>
            <a:r>
              <a:rPr lang="en-US" sz="4000" dirty="0">
                <a:solidFill>
                  <a:schemeClr val="tx1"/>
                </a:solidFill>
              </a:rPr>
              <a:t>Grid reference: 	SN5898351681</a:t>
            </a:r>
          </a:p>
          <a:p>
            <a:pPr marL="0" indent="0">
              <a:buNone/>
            </a:pPr>
            <a:endParaRPr lang="en-US" sz="1700" kern="1200" dirty="0">
              <a:solidFill>
                <a:schemeClr val="tx1"/>
              </a:solidFill>
            </a:endParaRPr>
          </a:p>
        </p:txBody>
      </p:sp>
    </p:spTree>
    <p:extLst>
      <p:ext uri="{BB962C8B-B14F-4D97-AF65-F5344CB8AC3E}">
        <p14:creationId xmlns:p14="http://schemas.microsoft.com/office/powerpoint/2010/main" val="393964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050" name="Picture 2" descr="DERRY ORMOND TOWER, Betws Bledrws, Ceredigion 2010 - CEREDIGION MANSION ESTATES">
            <a:extLst>
              <a:ext uri="{FF2B5EF4-FFF2-40B4-BE49-F238E27FC236}">
                <a16:creationId xmlns:a16="http://schemas.microsoft.com/office/drawing/2014/main" id="{91209427-7CA4-446A-9281-9DD0E8324AC4}"/>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b="26471"/>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89385BA-CAB3-4A2B-9A8D-FCCD4B3F0BDF}"/>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What is it known for?</a:t>
            </a:r>
          </a:p>
        </p:txBody>
      </p:sp>
      <p:sp>
        <p:nvSpPr>
          <p:cNvPr id="3" name="Subtitle 2">
            <a:extLst>
              <a:ext uri="{FF2B5EF4-FFF2-40B4-BE49-F238E27FC236}">
                <a16:creationId xmlns:a16="http://schemas.microsoft.com/office/drawing/2014/main" id="{A18073FF-67E4-4B2D-917E-2F3AD331A951}"/>
              </a:ext>
            </a:extLst>
          </p:cNvPr>
          <p:cNvSpPr>
            <a:spLocks noGrp="1"/>
          </p:cNvSpPr>
          <p:nvPr>
            <p:ph type="subTitle" idx="1"/>
          </p:nvPr>
        </p:nvSpPr>
        <p:spPr>
          <a:xfrm>
            <a:off x="1524000" y="4159404"/>
            <a:ext cx="9144000" cy="1098395"/>
          </a:xfrm>
        </p:spPr>
        <p:txBody>
          <a:bodyPr>
            <a:normAutofit fontScale="92500" lnSpcReduction="20000"/>
          </a:bodyPr>
          <a:lstStyle/>
          <a:p>
            <a:r>
              <a:rPr lang="en-GB" dirty="0">
                <a:solidFill>
                  <a:srgbClr val="FFFFFF"/>
                </a:solidFill>
              </a:rPr>
              <a:t>Before the tower was built the land was common land until the squire started to build the tower which then it became land owned by the Derry Ormond family. </a:t>
            </a:r>
          </a:p>
          <a:p>
            <a:r>
              <a:rPr lang="en-GB" dirty="0">
                <a:solidFill>
                  <a:srgbClr val="FFFFFF"/>
                </a:solidFill>
              </a:rPr>
              <a:t>It is a romantic setting with a breath-taking view at the top when the stairs were opened, in more recent years the stairs have been blocked so public access is forbidden. </a:t>
            </a:r>
          </a:p>
        </p:txBody>
      </p:sp>
    </p:spTree>
    <p:extLst>
      <p:ext uri="{BB962C8B-B14F-4D97-AF65-F5344CB8AC3E}">
        <p14:creationId xmlns:p14="http://schemas.microsoft.com/office/powerpoint/2010/main" val="286684338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8" name="Content Placeholder 2"/>
          <p:cNvSpPr>
            <a:spLocks noGrp="1"/>
          </p:cNvSpPr>
          <p:nvPr>
            <p:ph idx="1"/>
          </p:nvPr>
        </p:nvSpPr>
        <p:spPr>
          <a:xfrm>
            <a:off x="118534" y="626532"/>
            <a:ext cx="5554134" cy="2730503"/>
          </a:xfrm>
        </p:spPr>
        <p:txBody>
          <a:bodyPr>
            <a:normAutofit/>
          </a:bodyPr>
          <a:lstStyle/>
          <a:p>
            <a:pPr marL="0" indent="0" algn="ctr">
              <a:buNone/>
            </a:pPr>
            <a:r>
              <a:rPr lang="en-GB" sz="2400" dirty="0"/>
              <a:t>Strengths</a:t>
            </a:r>
          </a:p>
          <a:p>
            <a:pPr algn="ctr">
              <a:buFont typeface="Wingdings" panose="05000000000000000000" pitchFamily="2" charset="2"/>
              <a:buChar char="Ø"/>
            </a:pPr>
            <a:r>
              <a:rPr lang="en-GB" sz="1400" dirty="0"/>
              <a:t> Landscape around it. </a:t>
            </a:r>
          </a:p>
          <a:p>
            <a:pPr algn="ctr">
              <a:buFont typeface="Wingdings" panose="05000000000000000000" pitchFamily="2" charset="2"/>
              <a:buChar char="Ø"/>
            </a:pPr>
            <a:r>
              <a:rPr lang="en-GB" sz="1400" dirty="0"/>
              <a:t>View from the top of the tower. </a:t>
            </a:r>
          </a:p>
          <a:p>
            <a:pPr algn="ctr">
              <a:buFont typeface="Wingdings" panose="05000000000000000000" pitchFamily="2" charset="2"/>
              <a:buChar char="Ø"/>
            </a:pPr>
            <a:r>
              <a:rPr lang="en-GB" sz="1400" dirty="0"/>
              <a:t>Land to go on walks on to the tower.</a:t>
            </a:r>
          </a:p>
          <a:p>
            <a:pPr algn="ctr">
              <a:buFont typeface="Wingdings" panose="05000000000000000000" pitchFamily="2" charset="2"/>
              <a:buChar char="Ø"/>
            </a:pPr>
            <a:r>
              <a:rPr lang="en-GB" sz="1400" dirty="0"/>
              <a:t>People want to see the tower itself because of the story behind it. </a:t>
            </a:r>
          </a:p>
          <a:p>
            <a:pPr algn="ctr"/>
            <a:endParaRPr lang="en-GB" sz="1400" dirty="0"/>
          </a:p>
          <a:p>
            <a:pPr marL="0" indent="0" algn="ctr">
              <a:buNone/>
            </a:pPr>
            <a:endParaRPr lang="en-GB" dirty="0"/>
          </a:p>
        </p:txBody>
      </p:sp>
      <p:sp>
        <p:nvSpPr>
          <p:cNvPr id="9" name="Content Placeholder 2"/>
          <p:cNvSpPr txBox="1">
            <a:spLocks/>
          </p:cNvSpPr>
          <p:nvPr/>
        </p:nvSpPr>
        <p:spPr>
          <a:xfrm>
            <a:off x="6096000" y="1254055"/>
            <a:ext cx="5102757" cy="3615268"/>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lgn="ctr">
              <a:buFont typeface="Arial"/>
              <a:buNone/>
            </a:pPr>
            <a:r>
              <a:rPr lang="en-GB" dirty="0"/>
              <a:t>Weaknesses</a:t>
            </a:r>
          </a:p>
          <a:p>
            <a:pPr algn="ctr">
              <a:buFont typeface="Wingdings" panose="05000000000000000000" pitchFamily="2" charset="2"/>
              <a:buChar char="Ø"/>
            </a:pPr>
            <a:r>
              <a:rPr lang="en-GB" sz="1400" dirty="0"/>
              <a:t>Children climbing on the tower at the bottom </a:t>
            </a:r>
          </a:p>
          <a:p>
            <a:pPr algn="ctr">
              <a:buFont typeface="Wingdings" panose="05000000000000000000" pitchFamily="2" charset="2"/>
              <a:buChar char="Ø"/>
            </a:pPr>
            <a:r>
              <a:rPr lang="en-GB" sz="1400" dirty="0"/>
              <a:t>People littering the area with food, drinks or dog waste. </a:t>
            </a:r>
          </a:p>
          <a:p>
            <a:pPr algn="ctr">
              <a:buFont typeface="Wingdings" panose="05000000000000000000" pitchFamily="2" charset="2"/>
              <a:buChar char="Ø"/>
            </a:pPr>
            <a:r>
              <a:rPr lang="en-GB" sz="1400" dirty="0"/>
              <a:t>Vandalism. </a:t>
            </a:r>
          </a:p>
          <a:p>
            <a:pPr algn="ctr">
              <a:buFont typeface="Wingdings" panose="05000000000000000000" pitchFamily="2" charset="2"/>
              <a:buChar char="Ø"/>
            </a:pPr>
            <a:r>
              <a:rPr lang="en-GB" sz="1400" dirty="0"/>
              <a:t>Stairs being blocked, door for entrance is shut too</a:t>
            </a:r>
            <a:r>
              <a:rPr lang="en-GB" sz="1600" dirty="0"/>
              <a:t>.</a:t>
            </a:r>
          </a:p>
          <a:p>
            <a:pPr lvl="1" algn="ctr">
              <a:buFont typeface="Wingdings" panose="05000000000000000000" pitchFamily="2" charset="2"/>
              <a:buChar char="Ø"/>
            </a:pPr>
            <a:r>
              <a:rPr lang="en-GB" sz="1400" dirty="0"/>
              <a:t>The pieces of stone eroding away and falling down onto people</a:t>
            </a:r>
            <a:r>
              <a:rPr lang="en-GB" sz="1200" dirty="0"/>
              <a:t>. </a:t>
            </a:r>
          </a:p>
          <a:p>
            <a:pPr algn="ctr"/>
            <a:endParaRPr lang="en-GB" sz="1800" dirty="0"/>
          </a:p>
          <a:p>
            <a:pPr algn="ctr"/>
            <a:endParaRPr lang="en-GB" sz="1800" dirty="0"/>
          </a:p>
          <a:p>
            <a:pPr algn="ctr"/>
            <a:endParaRPr lang="en-GB" sz="1800" dirty="0"/>
          </a:p>
          <a:p>
            <a:pPr marL="0" indent="0" algn="ctr">
              <a:buFont typeface="Arial"/>
              <a:buNone/>
            </a:pPr>
            <a:endParaRPr lang="en-GB" dirty="0"/>
          </a:p>
          <a:p>
            <a:pPr marL="0" indent="0" algn="ctr">
              <a:buFont typeface="Arial"/>
              <a:buNone/>
            </a:pPr>
            <a:endParaRPr lang="en-GB" dirty="0"/>
          </a:p>
          <a:p>
            <a:pPr algn="ctr">
              <a:buFont typeface="Wingdings" panose="05000000000000000000" pitchFamily="2" charset="2"/>
              <a:buChar char="Ø"/>
            </a:pPr>
            <a:endParaRPr lang="en-GB" dirty="0"/>
          </a:p>
        </p:txBody>
      </p:sp>
      <p:sp>
        <p:nvSpPr>
          <p:cNvPr id="10" name="Content Placeholder 2"/>
          <p:cNvSpPr txBox="1">
            <a:spLocks/>
          </p:cNvSpPr>
          <p:nvPr/>
        </p:nvSpPr>
        <p:spPr>
          <a:xfrm>
            <a:off x="304800" y="3615268"/>
            <a:ext cx="5367867" cy="300566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lgn="ctr">
              <a:buNone/>
            </a:pPr>
            <a:r>
              <a:rPr lang="en-GB" dirty="0"/>
              <a:t>Threats</a:t>
            </a:r>
          </a:p>
          <a:p>
            <a:pPr algn="ctr">
              <a:buFont typeface="Wingdings" panose="05000000000000000000" pitchFamily="2" charset="2"/>
              <a:buChar char="Ø"/>
            </a:pPr>
            <a:r>
              <a:rPr lang="en-GB" sz="1400" dirty="0"/>
              <a:t>Moss or algae damaging the stone on the tower. </a:t>
            </a:r>
          </a:p>
          <a:p>
            <a:pPr algn="ctr">
              <a:buFont typeface="Wingdings" panose="05000000000000000000" pitchFamily="2" charset="2"/>
              <a:buChar char="Ø"/>
            </a:pPr>
            <a:r>
              <a:rPr lang="en-GB" sz="1400" dirty="0"/>
              <a:t>Animals faeces being discarded around the entrance of the tower.</a:t>
            </a:r>
          </a:p>
          <a:p>
            <a:pPr algn="ctr">
              <a:buFont typeface="Wingdings" panose="05000000000000000000" pitchFamily="2" charset="2"/>
              <a:buChar char="Ø"/>
            </a:pPr>
            <a:r>
              <a:rPr lang="en-GB" sz="1400" dirty="0"/>
              <a:t> Stairs inside the building eroding away. </a:t>
            </a:r>
          </a:p>
          <a:p>
            <a:pPr marL="0" indent="0" algn="ctr">
              <a:buFont typeface="Arial"/>
              <a:buNone/>
            </a:pPr>
            <a:endParaRPr lang="en-GB" dirty="0"/>
          </a:p>
        </p:txBody>
      </p:sp>
      <p:sp>
        <p:nvSpPr>
          <p:cNvPr id="11" name="Content Placeholder 2"/>
          <p:cNvSpPr txBox="1">
            <a:spLocks/>
          </p:cNvSpPr>
          <p:nvPr/>
        </p:nvSpPr>
        <p:spPr>
          <a:xfrm>
            <a:off x="6278824" y="3369733"/>
            <a:ext cx="5102757" cy="3615268"/>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lgn="ctr">
              <a:buNone/>
            </a:pPr>
            <a:r>
              <a:rPr lang="en-GB" sz="1800" dirty="0"/>
              <a:t>Opportunities</a:t>
            </a:r>
          </a:p>
          <a:p>
            <a:pPr algn="ctr">
              <a:buFont typeface="Wingdings" panose="05000000000000000000" pitchFamily="2" charset="2"/>
              <a:buChar char="Ø"/>
            </a:pPr>
            <a:r>
              <a:rPr lang="en-GB" sz="1400" dirty="0"/>
              <a:t>Getting a marketing group together with some of the local people</a:t>
            </a:r>
          </a:p>
          <a:p>
            <a:pPr algn="ctr">
              <a:buFont typeface="Wingdings" panose="05000000000000000000" pitchFamily="2" charset="2"/>
              <a:buChar char="Ø"/>
            </a:pPr>
            <a:r>
              <a:rPr lang="en-GB" sz="1400" dirty="0"/>
              <a:t>Placing signs near the bottom of the tower as warnings.</a:t>
            </a:r>
          </a:p>
          <a:p>
            <a:pPr algn="ctr">
              <a:buFont typeface="Wingdings" panose="05000000000000000000" pitchFamily="2" charset="2"/>
              <a:buChar char="Ø"/>
            </a:pPr>
            <a:r>
              <a:rPr lang="en-GB" sz="1400" dirty="0"/>
              <a:t>Letting more people know about the tower.</a:t>
            </a:r>
          </a:p>
          <a:p>
            <a:pPr algn="ctr">
              <a:buFont typeface="Wingdings" panose="05000000000000000000" pitchFamily="2" charset="2"/>
              <a:buChar char="Ø"/>
            </a:pPr>
            <a:endParaRPr lang="en-GB" sz="1400" dirty="0"/>
          </a:p>
          <a:p>
            <a:pPr marL="0" indent="0" algn="ctr">
              <a:buNone/>
            </a:pPr>
            <a:endParaRPr lang="en-GB" dirty="0"/>
          </a:p>
        </p:txBody>
      </p:sp>
      <p:cxnSp>
        <p:nvCxnSpPr>
          <p:cNvPr id="12" name="Straight Connector 11"/>
          <p:cNvCxnSpPr/>
          <p:nvPr/>
        </p:nvCxnSpPr>
        <p:spPr>
          <a:xfrm>
            <a:off x="5977467" y="0"/>
            <a:ext cx="39422" cy="6739467"/>
          </a:xfrm>
          <a:prstGeom prst="line">
            <a:avLst/>
          </a:prstGeom>
          <a:ln/>
        </p:spPr>
        <p:style>
          <a:lnRef idx="2">
            <a:schemeClr val="dk1"/>
          </a:lnRef>
          <a:fillRef idx="0">
            <a:schemeClr val="dk1"/>
          </a:fillRef>
          <a:effectRef idx="1">
            <a:schemeClr val="dk1"/>
          </a:effectRef>
          <a:fontRef idx="minor">
            <a:schemeClr val="tx1"/>
          </a:fontRef>
        </p:style>
      </p:cxnSp>
      <p:cxnSp>
        <p:nvCxnSpPr>
          <p:cNvPr id="13" name="Straight Connector 12"/>
          <p:cNvCxnSpPr/>
          <p:nvPr/>
        </p:nvCxnSpPr>
        <p:spPr>
          <a:xfrm flipV="1">
            <a:off x="0" y="3357035"/>
            <a:ext cx="12192000" cy="12698"/>
          </a:xfrm>
          <a:prstGeom prst="line">
            <a:avLst/>
          </a:prstGeom>
          <a:ln/>
        </p:spPr>
        <p:style>
          <a:lnRef idx="2">
            <a:schemeClr val="dk1"/>
          </a:lnRef>
          <a:fillRef idx="0">
            <a:schemeClr val="dk1"/>
          </a:fillRef>
          <a:effectRef idx="1">
            <a:schemeClr val="dk1"/>
          </a:effectRef>
          <a:fontRef idx="minor">
            <a:schemeClr val="tx1"/>
          </a:fontRef>
        </p:style>
      </p:cxnSp>
      <p:sp>
        <p:nvSpPr>
          <p:cNvPr id="14" name="AutoShape 2" descr="DERRY ORMOND TOWER, Betws Bledrws, Ceredigion 2010 - CEREDIGION MANSION ESTAT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AutoShape 4" descr="DERRY ORMOND TOWER, Betws Bledrws, Ceredigion 2010 - CEREDIGION MANSION ESTATE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83504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34BDE-7464-4DEE-B1C8-E422CC8D1B86}"/>
              </a:ext>
            </a:extLst>
          </p:cNvPr>
          <p:cNvSpPr>
            <a:spLocks noGrp="1"/>
          </p:cNvSpPr>
          <p:nvPr>
            <p:ph type="title"/>
          </p:nvPr>
        </p:nvSpPr>
        <p:spPr/>
        <p:txBody>
          <a:bodyPr/>
          <a:lstStyle/>
          <a:p>
            <a:r>
              <a:rPr lang="en-GB" dirty="0">
                <a:solidFill>
                  <a:schemeClr val="tx1"/>
                </a:solidFill>
              </a:rPr>
              <a:t>Attracting visitors</a:t>
            </a:r>
          </a:p>
        </p:txBody>
      </p:sp>
      <p:sp>
        <p:nvSpPr>
          <p:cNvPr id="3" name="TextBox 2">
            <a:extLst>
              <a:ext uri="{FF2B5EF4-FFF2-40B4-BE49-F238E27FC236}">
                <a16:creationId xmlns:a16="http://schemas.microsoft.com/office/drawing/2014/main" id="{0EBC3E5D-FDCA-4307-89EE-BE9B51A16310}"/>
              </a:ext>
            </a:extLst>
          </p:cNvPr>
          <p:cNvSpPr txBox="1"/>
          <p:nvPr/>
        </p:nvSpPr>
        <p:spPr>
          <a:xfrm>
            <a:off x="677334" y="2397211"/>
            <a:ext cx="7774688" cy="2862322"/>
          </a:xfrm>
          <a:prstGeom prst="rect">
            <a:avLst/>
          </a:prstGeom>
          <a:noFill/>
        </p:spPr>
        <p:txBody>
          <a:bodyPr wrap="square" rtlCol="0">
            <a:spAutoFit/>
          </a:bodyPr>
          <a:lstStyle/>
          <a:p>
            <a:pPr marL="285750" indent="-285750">
              <a:buFont typeface="Wingdings" panose="05000000000000000000" pitchFamily="2" charset="2"/>
              <a:buChar char="Ø"/>
            </a:pPr>
            <a:r>
              <a:rPr lang="en-GB" dirty="0"/>
              <a:t>There are many ways to attract visitors to the Derry Ormond Tower for example trying to place signs around the bottom of the tower to allow people who are visiting to know about the tower.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The signage would help to give the visitors more information about the tower itself and the history behind the tower.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Advertising the tower by getting involved with local advertising teams or get in contact with CADW to try to get persuade more people to visit the tower. </a:t>
            </a:r>
          </a:p>
        </p:txBody>
      </p:sp>
    </p:spTree>
    <p:extLst>
      <p:ext uri="{BB962C8B-B14F-4D97-AF65-F5344CB8AC3E}">
        <p14:creationId xmlns:p14="http://schemas.microsoft.com/office/powerpoint/2010/main" val="3957471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925BA-761F-40AA-A02F-D409BD61D5EF}"/>
              </a:ext>
            </a:extLst>
          </p:cNvPr>
          <p:cNvSpPr>
            <a:spLocks noGrp="1"/>
          </p:cNvSpPr>
          <p:nvPr>
            <p:ph type="title"/>
          </p:nvPr>
        </p:nvSpPr>
        <p:spPr/>
        <p:txBody>
          <a:bodyPr/>
          <a:lstStyle/>
          <a:p>
            <a:r>
              <a:rPr lang="en-GB" dirty="0">
                <a:solidFill>
                  <a:schemeClr val="tx1"/>
                </a:solidFill>
              </a:rPr>
              <a:t>Funding</a:t>
            </a:r>
          </a:p>
        </p:txBody>
      </p:sp>
      <p:sp>
        <p:nvSpPr>
          <p:cNvPr id="3" name="Content Placeholder 2">
            <a:extLst>
              <a:ext uri="{FF2B5EF4-FFF2-40B4-BE49-F238E27FC236}">
                <a16:creationId xmlns:a16="http://schemas.microsoft.com/office/drawing/2014/main" id="{34A19164-8ABF-4F53-A46B-3BBD4E4946E2}"/>
              </a:ext>
            </a:extLst>
          </p:cNvPr>
          <p:cNvSpPr>
            <a:spLocks noGrp="1"/>
          </p:cNvSpPr>
          <p:nvPr>
            <p:ph idx="1"/>
          </p:nvPr>
        </p:nvSpPr>
        <p:spPr/>
        <p:txBody>
          <a:bodyPr/>
          <a:lstStyle/>
          <a:p>
            <a:r>
              <a:rPr lang="en-GB" dirty="0"/>
              <a:t>The funding for the tower could come from donations of visitors.</a:t>
            </a:r>
          </a:p>
          <a:p>
            <a:r>
              <a:rPr lang="en-GB" dirty="0"/>
              <a:t>There could be a donation box near the bottom of the tower to help the conservation or to persuade the visitors to place money into the box to help to open up the tower stairs.</a:t>
            </a:r>
          </a:p>
          <a:p>
            <a:r>
              <a:rPr lang="en-GB" dirty="0"/>
              <a:t>There is no management team so funding is hard. </a:t>
            </a:r>
          </a:p>
          <a:p>
            <a:r>
              <a:rPr lang="en-GB" dirty="0"/>
              <a:t>Try to get a team together to raise money to help the tower become more popular. </a:t>
            </a:r>
          </a:p>
          <a:p>
            <a:endParaRPr lang="en-GB" dirty="0"/>
          </a:p>
          <a:p>
            <a:endParaRPr lang="en-GB" dirty="0"/>
          </a:p>
        </p:txBody>
      </p:sp>
    </p:spTree>
    <p:extLst>
      <p:ext uri="{BB962C8B-B14F-4D97-AF65-F5344CB8AC3E}">
        <p14:creationId xmlns:p14="http://schemas.microsoft.com/office/powerpoint/2010/main" val="2355046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819BF-9DD5-4C5D-B5A7-3622626A07ED}"/>
              </a:ext>
            </a:extLst>
          </p:cNvPr>
          <p:cNvSpPr>
            <a:spLocks noGrp="1"/>
          </p:cNvSpPr>
          <p:nvPr>
            <p:ph type="title"/>
          </p:nvPr>
        </p:nvSpPr>
        <p:spPr/>
        <p:txBody>
          <a:bodyPr/>
          <a:lstStyle/>
          <a:p>
            <a:r>
              <a:rPr lang="en-GB" dirty="0">
                <a:solidFill>
                  <a:schemeClr val="tx1"/>
                </a:solidFill>
              </a:rPr>
              <a:t>Different demographic</a:t>
            </a:r>
          </a:p>
        </p:txBody>
      </p:sp>
      <p:sp>
        <p:nvSpPr>
          <p:cNvPr id="3" name="Content Placeholder 2">
            <a:extLst>
              <a:ext uri="{FF2B5EF4-FFF2-40B4-BE49-F238E27FC236}">
                <a16:creationId xmlns:a16="http://schemas.microsoft.com/office/drawing/2014/main" id="{28BCD1FC-6241-49CD-9C30-EB2D1332D19C}"/>
              </a:ext>
            </a:extLst>
          </p:cNvPr>
          <p:cNvSpPr>
            <a:spLocks noGrp="1"/>
          </p:cNvSpPr>
          <p:nvPr>
            <p:ph idx="1"/>
          </p:nvPr>
        </p:nvSpPr>
        <p:spPr/>
        <p:txBody>
          <a:bodyPr/>
          <a:lstStyle/>
          <a:p>
            <a:r>
              <a:rPr lang="en-GB" dirty="0"/>
              <a:t>Can the audience for the tower be changed? </a:t>
            </a:r>
          </a:p>
          <a:p>
            <a:r>
              <a:rPr lang="en-GB" dirty="0"/>
              <a:t>Rather than targeting the tower to suit all the types of visitors but maybe trying to try suit families especially if there is money put together to help to support the funding of opening up the stairs. </a:t>
            </a:r>
          </a:p>
          <a:p>
            <a:r>
              <a:rPr lang="en-GB" dirty="0"/>
              <a:t>Allowing families with young children to be more interested in the tower because of the views and also the walk that surrounds the tower. </a:t>
            </a:r>
          </a:p>
        </p:txBody>
      </p:sp>
    </p:spTree>
    <p:extLst>
      <p:ext uri="{BB962C8B-B14F-4D97-AF65-F5344CB8AC3E}">
        <p14:creationId xmlns:p14="http://schemas.microsoft.com/office/powerpoint/2010/main" val="220825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a:xfrm>
            <a:off x="677334" y="1930401"/>
            <a:ext cx="8596668" cy="4110962"/>
          </a:xfrm>
        </p:spPr>
        <p:txBody>
          <a:bodyPr>
            <a:normAutofit fontScale="92500" lnSpcReduction="20000"/>
          </a:bodyPr>
          <a:lstStyle/>
          <a:p>
            <a:r>
              <a:rPr lang="en-GB" dirty="0">
                <a:hlinkClick r:id="rId2"/>
              </a:rPr>
              <a:t>Welsh Ruins,  Derry Ormond tower [accessed 26</a:t>
            </a:r>
            <a:r>
              <a:rPr lang="en-GB" baseline="30000" dirty="0">
                <a:hlinkClick r:id="rId2"/>
              </a:rPr>
              <a:t>th</a:t>
            </a:r>
            <a:r>
              <a:rPr lang="en-GB" dirty="0">
                <a:hlinkClick r:id="rId2"/>
              </a:rPr>
              <a:t> April] http://www.welshruins.co.uk/derry-ormond-tower-betws-bledrws</a:t>
            </a:r>
          </a:p>
          <a:p>
            <a:r>
              <a:rPr lang="en-GB" dirty="0">
                <a:hlinkClick r:id="rId3"/>
              </a:rPr>
              <a:t>Trig pointing, Trig 9182 [accessed 3</a:t>
            </a:r>
            <a:r>
              <a:rPr lang="en-GB" baseline="30000" dirty="0">
                <a:hlinkClick r:id="rId3"/>
              </a:rPr>
              <a:t>rd</a:t>
            </a:r>
            <a:r>
              <a:rPr lang="en-GB" dirty="0">
                <a:hlinkClick r:id="rId3"/>
              </a:rPr>
              <a:t> may] http://trigpointing.uk/trig/9182</a:t>
            </a:r>
            <a:r>
              <a:rPr lang="en-GB" dirty="0"/>
              <a:t> </a:t>
            </a:r>
          </a:p>
          <a:p>
            <a:r>
              <a:rPr lang="en-GB" dirty="0" err="1">
                <a:hlinkClick r:id="rId4"/>
              </a:rPr>
              <a:t>Coflien</a:t>
            </a:r>
            <a:r>
              <a:rPr lang="en-GB" dirty="0">
                <a:hlinkClick r:id="rId4"/>
              </a:rPr>
              <a:t>, Derry Ormond tower [accessed 5</a:t>
            </a:r>
            <a:r>
              <a:rPr lang="en-GB" baseline="30000" dirty="0">
                <a:hlinkClick r:id="rId4"/>
              </a:rPr>
              <a:t>th</a:t>
            </a:r>
            <a:r>
              <a:rPr lang="en-GB" dirty="0">
                <a:hlinkClick r:id="rId4"/>
              </a:rPr>
              <a:t> May] http://www.coflein.gov.uk/en/site/23024/details/derry-ormond-tower-st-davids-pillar-twr-y-dderi-betws-bledrws</a:t>
            </a:r>
            <a:r>
              <a:rPr lang="en-GB" dirty="0"/>
              <a:t> </a:t>
            </a:r>
          </a:p>
          <a:p>
            <a:pPr marL="0" indent="0">
              <a:buNone/>
            </a:pPr>
            <a:r>
              <a:rPr lang="en-GB" dirty="0">
                <a:hlinkClick r:id="rId5"/>
              </a:rPr>
              <a:t> British listed buildings, </a:t>
            </a:r>
            <a:r>
              <a:rPr lang="en-GB" dirty="0" err="1">
                <a:hlinkClick r:id="rId5"/>
              </a:rPr>
              <a:t>derry</a:t>
            </a:r>
            <a:r>
              <a:rPr lang="en-GB" dirty="0">
                <a:hlinkClick r:id="rId5"/>
              </a:rPr>
              <a:t> Ormond tower [accessed 6</a:t>
            </a:r>
            <a:r>
              <a:rPr lang="en-GB" baseline="30000" dirty="0">
                <a:hlinkClick r:id="rId5"/>
              </a:rPr>
              <a:t>th</a:t>
            </a:r>
            <a:r>
              <a:rPr lang="en-GB" dirty="0">
                <a:hlinkClick r:id="rId5"/>
              </a:rPr>
              <a:t> may] https://www.britishlistedbuildings.co.uk/300009820-derry-ormond-tower-llangybi#.WvGav4gvzIX</a:t>
            </a:r>
            <a:endParaRPr lang="en-GB" dirty="0"/>
          </a:p>
          <a:p>
            <a:endParaRPr lang="en-GB" dirty="0"/>
          </a:p>
          <a:p>
            <a:r>
              <a:rPr lang="en-GB" dirty="0" err="1">
                <a:hlinkClick r:id="rId6"/>
              </a:rPr>
              <a:t>Geograph</a:t>
            </a:r>
            <a:r>
              <a:rPr lang="en-GB" dirty="0">
                <a:hlinkClick r:id="rId6"/>
              </a:rPr>
              <a:t>, Derry Ormond tower photo [accessed 2</a:t>
            </a:r>
            <a:r>
              <a:rPr lang="en-GB" baseline="30000" dirty="0">
                <a:hlinkClick r:id="rId6"/>
              </a:rPr>
              <a:t>nd</a:t>
            </a:r>
            <a:r>
              <a:rPr lang="en-GB" dirty="0">
                <a:hlinkClick r:id="rId6"/>
              </a:rPr>
              <a:t> may] https://www.geograph.org.uk/photo/3249963</a:t>
            </a:r>
            <a:endParaRPr lang="en-GB" dirty="0"/>
          </a:p>
          <a:p>
            <a:r>
              <a:rPr lang="en-GB" dirty="0"/>
              <a:t>Bhttps://www.britishlistedbuildings.co.uk/300009820-derry-ormond-tower-llangybi#.WvGbP-8vwdU</a:t>
            </a:r>
          </a:p>
          <a:p>
            <a:endParaRPr lang="en-GB" dirty="0"/>
          </a:p>
        </p:txBody>
      </p:sp>
    </p:spTree>
    <p:extLst>
      <p:ext uri="{BB962C8B-B14F-4D97-AF65-F5344CB8AC3E}">
        <p14:creationId xmlns:p14="http://schemas.microsoft.com/office/powerpoint/2010/main" val="778007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318</TotalTime>
  <Words>861</Words>
  <Application>Microsoft Office PowerPoint</Application>
  <PresentationFormat>Widescreen</PresentationFormat>
  <Paragraphs>77</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Trebuchet MS</vt:lpstr>
      <vt:lpstr>Wingdings</vt:lpstr>
      <vt:lpstr>Wingdings 3</vt:lpstr>
      <vt:lpstr>Facet</vt:lpstr>
      <vt:lpstr>Derry Ormond Tower</vt:lpstr>
      <vt:lpstr>About Derry Ormond Tower</vt:lpstr>
      <vt:lpstr>Dimensions and materials </vt:lpstr>
      <vt:lpstr>Where is it?</vt:lpstr>
      <vt:lpstr>What is it known for?</vt:lpstr>
      <vt:lpstr>PowerPoint Presentation</vt:lpstr>
      <vt:lpstr>Attracting visitors</vt:lpstr>
      <vt:lpstr>Funding</vt:lpstr>
      <vt:lpstr>Different demographic</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Derry Ormond Tower</dc:title>
  <dc:creator>Harriet Barber (1703736)</dc:creator>
  <cp:lastModifiedBy>Harriet Barber</cp:lastModifiedBy>
  <cp:revision>28</cp:revision>
  <dcterms:created xsi:type="dcterms:W3CDTF">2018-05-02T12:09:06Z</dcterms:created>
  <dcterms:modified xsi:type="dcterms:W3CDTF">2018-05-08T12:58:24Z</dcterms:modified>
</cp:coreProperties>
</file>