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57"/>
  </p:notesMasterIdLst>
  <p:sldIdLst>
    <p:sldId id="266" r:id="rId26"/>
    <p:sldId id="271" r:id="rId27"/>
    <p:sldId id="280" r:id="rId28"/>
    <p:sldId id="346" r:id="rId29"/>
    <p:sldId id="272" r:id="rId30"/>
    <p:sldId id="335" r:id="rId31"/>
    <p:sldId id="348" r:id="rId32"/>
    <p:sldId id="338" r:id="rId33"/>
    <p:sldId id="347" r:id="rId34"/>
    <p:sldId id="342" r:id="rId35"/>
    <p:sldId id="349" r:id="rId36"/>
    <p:sldId id="350" r:id="rId37"/>
    <p:sldId id="351" r:id="rId38"/>
    <p:sldId id="352" r:id="rId39"/>
    <p:sldId id="363" r:id="rId40"/>
    <p:sldId id="353" r:id="rId41"/>
    <p:sldId id="354" r:id="rId42"/>
    <p:sldId id="355" r:id="rId43"/>
    <p:sldId id="356" r:id="rId44"/>
    <p:sldId id="357" r:id="rId45"/>
    <p:sldId id="364" r:id="rId46"/>
    <p:sldId id="365" r:id="rId47"/>
    <p:sldId id="358" r:id="rId48"/>
    <p:sldId id="359" r:id="rId49"/>
    <p:sldId id="360" r:id="rId50"/>
    <p:sldId id="361" r:id="rId51"/>
    <p:sldId id="366" r:id="rId52"/>
    <p:sldId id="367" r:id="rId53"/>
    <p:sldId id="369" r:id="rId54"/>
    <p:sldId id="370" r:id="rId55"/>
    <p:sldId id="279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31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150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146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994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036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7062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6709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Overall, triggers enhance the functionality and integrity of a database, especially in environments with multiple applications accessing the same data. They help maintain consistency, automate processes, and reduce the need for repetitive code across applications, ultimately leading to a more robust data management system.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7403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2361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336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8096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9259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0917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7577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0776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3828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9369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6835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3769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7462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4227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2166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8202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17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43299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7643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75766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5351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604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5400" b="1" dirty="0"/>
              <a:t>Functions and Triggers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85364"/>
          </a:xfrm>
        </p:spPr>
        <p:txBody>
          <a:bodyPr>
            <a:normAutofit/>
          </a:bodyPr>
          <a:lstStyle/>
          <a:p>
            <a:r>
              <a:rPr lang="en-US" sz="3200" dirty="0"/>
              <a:t>Why functions</a:t>
            </a:r>
          </a:p>
          <a:p>
            <a:r>
              <a:rPr lang="en-US" sz="3200" dirty="0"/>
              <a:t>Why triggers</a:t>
            </a:r>
          </a:p>
          <a:p>
            <a:r>
              <a:rPr lang="en-US" sz="3200" dirty="0"/>
              <a:t>Trigger types</a:t>
            </a:r>
          </a:p>
          <a:p>
            <a:r>
              <a:rPr lang="en-US" sz="3200" dirty="0"/>
              <a:t>Creating a </a:t>
            </a:r>
            <a:r>
              <a:rPr lang="en-US" sz="3200"/>
              <a:t>Trigger Function</a:t>
            </a:r>
            <a:endParaRPr lang="en-US" sz="3200" dirty="0"/>
          </a:p>
          <a:p>
            <a:r>
              <a:rPr lang="en-US" sz="3200" dirty="0"/>
              <a:t>Creating a Trigger</a:t>
            </a:r>
          </a:p>
          <a:p>
            <a:pPr marL="0" indent="0">
              <a:buNone/>
            </a:pPr>
            <a:endParaRPr lang="en-US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Functions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49533"/>
          </a:xfrm>
        </p:spPr>
        <p:txBody>
          <a:bodyPr>
            <a:normAutofit/>
          </a:bodyPr>
          <a:lstStyle/>
          <a:p>
            <a:r>
              <a:rPr lang="en-US" sz="3200" dirty="0"/>
              <a:t>If we have a number commands we repeat to get a result, we would have to type them every time we want that result.</a:t>
            </a:r>
          </a:p>
          <a:p>
            <a:r>
              <a:rPr lang="en-US" sz="3200" dirty="0"/>
              <a:t>A function is a block of code that can be re-used over again to get a result.</a:t>
            </a:r>
            <a:endParaRPr lang="en-GB" sz="3200" dirty="0"/>
          </a:p>
          <a:p>
            <a:r>
              <a:rPr lang="en-GB" sz="3200" dirty="0"/>
              <a:t>The code is contained in the function.</a:t>
            </a:r>
          </a:p>
          <a:p>
            <a:r>
              <a:rPr lang="en-GB" sz="3200" dirty="0"/>
              <a:t>The function can be called when needed.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549486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49533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Example of syntax to a function:</a:t>
            </a:r>
          </a:p>
          <a:p>
            <a:pPr marL="457200" lvl="1" indent="0">
              <a:buNone/>
            </a:pPr>
            <a:r>
              <a:rPr lang="en-GB" dirty="0"/>
              <a:t>CREATE OR REPLACE FUNCTION </a:t>
            </a:r>
            <a:r>
              <a:rPr lang="en-GB" dirty="0" err="1"/>
              <a:t>show_property_rented</a:t>
            </a:r>
            <a:r>
              <a:rPr lang="en-GB" dirty="0"/>
              <a:t>()</a:t>
            </a:r>
          </a:p>
          <a:p>
            <a:pPr marL="457200" lvl="1" indent="0">
              <a:buNone/>
            </a:pPr>
            <a:r>
              <a:rPr lang="en-GB" dirty="0"/>
              <a:t>	$BODY$</a:t>
            </a:r>
          </a:p>
          <a:p>
            <a:pPr marL="457200" lvl="1" indent="0">
              <a:buNone/>
            </a:pPr>
            <a:r>
              <a:rPr lang="en-GB" dirty="0"/>
              <a:t>	BEGIN</a:t>
            </a:r>
          </a:p>
          <a:p>
            <a:pPr marL="914400" lvl="2" indent="0">
              <a:buNone/>
            </a:pPr>
            <a:r>
              <a:rPr lang="en-GB" sz="2400" dirty="0"/>
              <a:t>     </a:t>
            </a:r>
            <a:r>
              <a:rPr lang="en-US" sz="2400" dirty="0"/>
              <a:t>SELECT </a:t>
            </a:r>
            <a:r>
              <a:rPr lang="en-US" sz="2400" dirty="0" err="1"/>
              <a:t>owner_name</a:t>
            </a:r>
            <a:r>
              <a:rPr lang="en-US" sz="2400" dirty="0"/>
              <a:t>, area FROM Owner o INNER JOIN Property p</a:t>
            </a:r>
          </a:p>
          <a:p>
            <a:pPr marL="914400" lvl="2" indent="0">
              <a:buNone/>
            </a:pPr>
            <a:r>
              <a:rPr lang="en-US" sz="2400" dirty="0"/>
              <a:t>     ON </a:t>
            </a:r>
            <a:r>
              <a:rPr lang="en-US" sz="2400" dirty="0" err="1"/>
              <a:t>o.owner_number</a:t>
            </a:r>
            <a:r>
              <a:rPr lang="en-US" sz="2400" dirty="0"/>
              <a:t> = </a:t>
            </a:r>
            <a:r>
              <a:rPr lang="en-US" sz="2400" dirty="0" err="1"/>
              <a:t>p.owner_number</a:t>
            </a:r>
            <a:endParaRPr lang="en-US" sz="2400" dirty="0"/>
          </a:p>
          <a:p>
            <a:pPr marL="914400" lvl="2" indent="0">
              <a:buNone/>
            </a:pPr>
            <a:r>
              <a:rPr lang="en-US" sz="2400" dirty="0"/>
              <a:t>     WHERE </a:t>
            </a:r>
            <a:r>
              <a:rPr lang="en-US" sz="2400" dirty="0" err="1"/>
              <a:t>number_of_rooms</a:t>
            </a:r>
            <a:r>
              <a:rPr lang="en-US" sz="2400" dirty="0"/>
              <a:t> != 1;</a:t>
            </a:r>
          </a:p>
          <a:p>
            <a:pPr marL="914400" lvl="2" indent="0">
              <a:buNone/>
            </a:pPr>
            <a:r>
              <a:rPr lang="en-US" sz="2400" dirty="0"/>
              <a:t>RETURN </a:t>
            </a:r>
            <a:r>
              <a:rPr lang="en-US" sz="2400" dirty="0" err="1"/>
              <a:t>owner_name</a:t>
            </a:r>
            <a:r>
              <a:rPr lang="en-US" sz="2400" dirty="0"/>
              <a:t>, area</a:t>
            </a:r>
            <a:endParaRPr lang="en-GB" sz="2400" dirty="0"/>
          </a:p>
          <a:p>
            <a:pPr marL="457200" lvl="1" indent="0">
              <a:buNone/>
            </a:pPr>
            <a:r>
              <a:rPr lang="en-GB" dirty="0"/>
              <a:t>	END;</a:t>
            </a:r>
          </a:p>
          <a:p>
            <a:pPr marL="457200" lvl="1" indent="0">
              <a:buNone/>
            </a:pPr>
            <a:r>
              <a:rPr lang="en-GB" dirty="0"/>
              <a:t>	$BODY$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845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Triggers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211347"/>
          </a:xfrm>
        </p:spPr>
        <p:txBody>
          <a:bodyPr>
            <a:normAutofit/>
          </a:bodyPr>
          <a:lstStyle/>
          <a:p>
            <a:r>
              <a:rPr lang="en-US" sz="3000" dirty="0"/>
              <a:t>Triggers are useful in case the database is accessed by various applications, and you want to keep the cross-functionality within database that runs automatically whenever the data of the table is modified. </a:t>
            </a:r>
          </a:p>
          <a:p>
            <a:endParaRPr lang="en-US" sz="3000" dirty="0"/>
          </a:p>
          <a:p>
            <a:r>
              <a:rPr lang="en-US" sz="3000" dirty="0"/>
              <a:t>For example, if you want to keep history of data without requiring application to have logic to check for every event such as INSERT or UDPATE.</a:t>
            </a:r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Event Based Action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Triggers are special procedures in a database that automatically execute in response to certain events on a particular table.</a:t>
            </a:r>
          </a:p>
          <a:p>
            <a:pPr lvl="1"/>
            <a:r>
              <a:rPr lang="en-GB" sz="2800" dirty="0"/>
              <a:t>A function is invoked.</a:t>
            </a:r>
          </a:p>
          <a:p>
            <a:pPr lvl="1"/>
            <a:r>
              <a:rPr lang="en-GB" sz="2800" dirty="0"/>
              <a:t>An event could be:</a:t>
            </a:r>
          </a:p>
          <a:p>
            <a:pPr lvl="2"/>
            <a:r>
              <a:rPr lang="en-GB" sz="2800" dirty="0"/>
              <a:t>INSERT</a:t>
            </a:r>
          </a:p>
          <a:p>
            <a:pPr lvl="2"/>
            <a:r>
              <a:rPr lang="en-GB" sz="2800" dirty="0"/>
              <a:t>UPDATE</a:t>
            </a:r>
          </a:p>
          <a:p>
            <a:pPr lvl="2"/>
            <a:r>
              <a:rPr lang="en-GB" sz="2800" dirty="0"/>
              <a:t>DELETE</a:t>
            </a:r>
          </a:p>
          <a:p>
            <a:pPr lvl="2"/>
            <a:r>
              <a:rPr lang="en-GB" sz="2800" dirty="0"/>
              <a:t>TRUNCATE</a:t>
            </a:r>
          </a:p>
        </p:txBody>
      </p:sp>
    </p:spTree>
    <p:extLst>
      <p:ext uri="{BB962C8B-B14F-4D97-AF65-F5344CB8AC3E}">
        <p14:creationId xmlns:p14="http://schemas.microsoft.com/office/powerpoint/2010/main" val="2243884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Binding to a Table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 trigger is a special user-defined function that binds to a table. </a:t>
            </a:r>
          </a:p>
          <a:p>
            <a:r>
              <a:rPr lang="en-GB" sz="2800" dirty="0"/>
              <a:t>To create a new trigger, you must define a trigger function first, and then bind this trigger function to a table. </a:t>
            </a:r>
          </a:p>
          <a:p>
            <a:r>
              <a:rPr lang="en-GB" sz="2800" dirty="0"/>
              <a:t>The difference between a trigger and a user-defined function is that a trigger is automatically invoked when an event occurs.</a:t>
            </a:r>
          </a:p>
        </p:txBody>
      </p:sp>
    </p:spTree>
    <p:extLst>
      <p:ext uri="{BB962C8B-B14F-4D97-AF65-F5344CB8AC3E}">
        <p14:creationId xmlns:p14="http://schemas.microsoft.com/office/powerpoint/2010/main" val="722816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Uses for Triggers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3200" dirty="0"/>
              <a:t>Automated data handling:</a:t>
            </a:r>
          </a:p>
          <a:p>
            <a:pPr lvl="1"/>
            <a:r>
              <a:rPr lang="en-US" dirty="0"/>
              <a:t>No need for the applications to implement logic.</a:t>
            </a:r>
          </a:p>
          <a:p>
            <a:pPr lvl="1"/>
            <a:r>
              <a:rPr lang="en-US" dirty="0"/>
              <a:t>Ensures consistency and reduces redundancy in the code across applications.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Data integrity:</a:t>
            </a:r>
          </a:p>
          <a:p>
            <a:pPr lvl="1"/>
            <a:r>
              <a:rPr lang="en-US" dirty="0"/>
              <a:t>By using triggers, data integrity rules can be enforced</a:t>
            </a:r>
          </a:p>
          <a:p>
            <a:pPr lvl="1"/>
            <a:r>
              <a:rPr lang="en-US" dirty="0"/>
              <a:t>The trigger can enforce these rules at the database level, regardless of the application that is making the change (INSERT / UPDATE).</a:t>
            </a:r>
          </a:p>
          <a:p>
            <a:pPr lvl="1"/>
            <a:r>
              <a:rPr lang="en-GB" dirty="0"/>
              <a:t>For example, when a new row is added into the customer table, other rows must be also created in tables of banks and credits.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02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Uses for Triggers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867"/>
            <a:ext cx="11481847" cy="437253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US" dirty="0"/>
              <a:t>Keeping audit trails:</a:t>
            </a:r>
          </a:p>
          <a:p>
            <a:pPr lvl="1"/>
            <a:r>
              <a:rPr lang="en-US" dirty="0"/>
              <a:t>Triggers can automatically log the old and new values to a history table whenever a change is made.</a:t>
            </a:r>
            <a:endParaRPr lang="en-US" sz="3200" dirty="0"/>
          </a:p>
          <a:p>
            <a:pPr marL="514350" indent="-514350">
              <a:buFont typeface="+mj-lt"/>
              <a:buAutoNum type="arabicPeriod" startAt="4"/>
            </a:pPr>
            <a:r>
              <a:rPr lang="en-US" dirty="0" err="1"/>
              <a:t>Centralised</a:t>
            </a:r>
            <a:r>
              <a:rPr lang="en-US" dirty="0"/>
              <a:t> Logic:</a:t>
            </a:r>
          </a:p>
          <a:p>
            <a:pPr lvl="1"/>
            <a:r>
              <a:rPr lang="en-US" dirty="0"/>
              <a:t>When the business rules and logic are stored within the database, any change to the rules only </a:t>
            </a:r>
            <a:r>
              <a:rPr lang="en-US" dirty="0" err="1"/>
              <a:t>hs</a:t>
            </a:r>
            <a:r>
              <a:rPr lang="en-US" dirty="0"/>
              <a:t> to be made in the trigger.</a:t>
            </a:r>
          </a:p>
          <a:p>
            <a:pPr lvl="1"/>
            <a:r>
              <a:rPr lang="en-US" dirty="0"/>
              <a:t>Reduces maintenance overhead and potential errors.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US" dirty="0"/>
              <a:t>Real-time Reactions:</a:t>
            </a:r>
          </a:p>
          <a:p>
            <a:pPr lvl="1"/>
            <a:r>
              <a:rPr lang="en-US" dirty="0"/>
              <a:t>Additional actions can be executed in real-time by the trigger as part of the data modification process.</a:t>
            </a:r>
          </a:p>
          <a:p>
            <a:pPr lvl="1"/>
            <a:r>
              <a:rPr lang="en-US" dirty="0" err="1"/>
              <a:t>i.e</a:t>
            </a:r>
            <a:r>
              <a:rPr lang="en-US" dirty="0"/>
              <a:t>: automatically send notifications, update related records, enforce business rules.</a:t>
            </a:r>
          </a:p>
        </p:txBody>
      </p:sp>
    </p:spTree>
    <p:extLst>
      <p:ext uri="{BB962C8B-B14F-4D97-AF65-F5344CB8AC3E}">
        <p14:creationId xmlns:p14="http://schemas.microsoft.com/office/powerpoint/2010/main" val="4058414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Trigger types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sz="3200" dirty="0"/>
              <a:t>PostgreSQL provides two main types of triggers: </a:t>
            </a:r>
          </a:p>
          <a:p>
            <a:pPr lvl="1"/>
            <a:r>
              <a:rPr lang="en-GB" sz="2800" dirty="0"/>
              <a:t>Row level triggers;</a:t>
            </a:r>
          </a:p>
          <a:p>
            <a:pPr lvl="2"/>
            <a:r>
              <a:rPr lang="en-GB" sz="2800" dirty="0"/>
              <a:t>The trigger will be invoked as many times as the number of rows affected.</a:t>
            </a:r>
          </a:p>
          <a:p>
            <a:pPr lvl="2"/>
            <a:r>
              <a:rPr lang="en-GB" sz="2800" dirty="0"/>
              <a:t>i.e. If an update statement is issued affecting 20 rows the trigger will be invoked 20 times.</a:t>
            </a:r>
          </a:p>
          <a:p>
            <a:pPr lvl="1"/>
            <a:r>
              <a:rPr lang="en-GB" sz="2800" dirty="0"/>
              <a:t> Statement level triggers;</a:t>
            </a:r>
          </a:p>
          <a:p>
            <a:pPr lvl="2"/>
            <a:r>
              <a:rPr lang="en-GB" sz="2800" dirty="0"/>
              <a:t>The trigger will be invoked once.</a:t>
            </a:r>
          </a:p>
          <a:p>
            <a:pPr lvl="2"/>
            <a:r>
              <a:rPr lang="en-GB" sz="2800" dirty="0"/>
              <a:t>i.e. A statement issued will invoke the trigger just the one time.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547974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Invoking a trigger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You can specify whether the trigger is invoked before or after an event. </a:t>
            </a:r>
          </a:p>
          <a:p>
            <a:r>
              <a:rPr lang="en-GB" dirty="0"/>
              <a:t>If the trigger is invoked before an event, it can skip the operation for the current row or even change the row being updated or inserted. </a:t>
            </a:r>
          </a:p>
          <a:p>
            <a:r>
              <a:rPr lang="en-GB" dirty="0"/>
              <a:t>In case the trigger is invoked after the event, all changes are available to the trigger.</a:t>
            </a:r>
          </a:p>
          <a:p>
            <a:pPr lvl="1"/>
            <a:r>
              <a:rPr lang="en-GB" sz="2800" dirty="0"/>
              <a:t>i.e. </a:t>
            </a:r>
            <a:r>
              <a:rPr lang="en-US" sz="2800" b="1" dirty="0"/>
              <a:t>After INSERT trigger:</a:t>
            </a:r>
            <a:endParaRPr lang="en-US" sz="2800" dirty="0"/>
          </a:p>
          <a:p>
            <a:pPr lvl="2"/>
            <a:r>
              <a:rPr lang="en-US" sz="2400" dirty="0"/>
              <a:t>Executes when new data is inserted into a table. This type of trigger can be used to validate data, maintain a history of changes, and automatically update other tables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36299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Invoking a trigger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sz="3200" dirty="0"/>
              <a:t>You can specify whether the trigger is invoked before or after an event. </a:t>
            </a:r>
          </a:p>
          <a:p>
            <a:r>
              <a:rPr lang="en-GB" sz="3200" dirty="0"/>
              <a:t>If the trigger is invoked before an event, it can skip the operation for the current row or even change the row being updated or inserted. </a:t>
            </a:r>
          </a:p>
          <a:p>
            <a:r>
              <a:rPr lang="en-GB" sz="3200" dirty="0"/>
              <a:t>In case the trigger is invoked after the event, all changes are available to the trigger.</a:t>
            </a:r>
          </a:p>
        </p:txBody>
      </p:sp>
    </p:spTree>
    <p:extLst>
      <p:ext uri="{BB962C8B-B14F-4D97-AF65-F5344CB8AC3E}">
        <p14:creationId xmlns:p14="http://schemas.microsoft.com/office/powerpoint/2010/main" val="272444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Creating an Audit trigger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GB" sz="3200" dirty="0"/>
              <a:t>To create a new trigger: </a:t>
            </a:r>
          </a:p>
          <a:p>
            <a:pPr lvl="1"/>
            <a:r>
              <a:rPr lang="en-GB" sz="3200" dirty="0"/>
              <a:t>You must define a trigger function first;</a:t>
            </a:r>
          </a:p>
          <a:p>
            <a:pPr lvl="1"/>
            <a:r>
              <a:rPr lang="en-GB" sz="3200" dirty="0"/>
              <a:t>And then bind this trigger function to a table through a defined Trigger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8084274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Creating an Audit trigger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5567568" cy="3985717"/>
          </a:xfrm>
        </p:spPr>
        <p:txBody>
          <a:bodyPr>
            <a:noAutofit/>
          </a:bodyPr>
          <a:lstStyle/>
          <a:p>
            <a:r>
              <a:rPr lang="en-US" sz="4000" dirty="0"/>
              <a:t>Creating the Main Table (emp)</a:t>
            </a:r>
          </a:p>
          <a:p>
            <a:endParaRPr lang="en-GB" sz="4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455F78-CA8E-7F54-E8DF-4E5F437292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925788" y="1376251"/>
            <a:ext cx="5472700" cy="4203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5832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Creating an Audit trigger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5567568" cy="3985717"/>
          </a:xfrm>
        </p:spPr>
        <p:txBody>
          <a:bodyPr>
            <a:noAutofit/>
          </a:bodyPr>
          <a:lstStyle/>
          <a:p>
            <a:r>
              <a:rPr lang="en-US" sz="4000" dirty="0"/>
              <a:t>Creating the Main Table (emp)</a:t>
            </a:r>
          </a:p>
          <a:p>
            <a:endParaRPr lang="en-GB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125BA2-AF84-EC1D-0334-D7FADB7922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3554" y="3429000"/>
            <a:ext cx="9984892" cy="1631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1875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Creating an Audit trigger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sz="4000" dirty="0"/>
              <a:t>Creating the Audit Table (</a:t>
            </a:r>
            <a:r>
              <a:rPr lang="en-US" sz="4000" dirty="0" err="1"/>
              <a:t>emp_audit</a:t>
            </a:r>
            <a:r>
              <a:rPr lang="en-US" sz="4000" dirty="0"/>
              <a:t>)</a:t>
            </a:r>
          </a:p>
          <a:p>
            <a:endParaRPr lang="en-GB" sz="4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455F78-CA8E-7F54-E8DF-4E5F437292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381818" y="2280062"/>
            <a:ext cx="7428364" cy="3396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4976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Creating an Audit trigger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sz="4000" dirty="0"/>
              <a:t>Creating the Trigger Function</a:t>
            </a:r>
          </a:p>
          <a:p>
            <a:endParaRPr lang="en-GB" sz="4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455F78-CA8E-7F54-E8DF-4E5F437292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522335" y="2268187"/>
            <a:ext cx="7147330" cy="3408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0983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Creating an Audit trigger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sz="4000" dirty="0"/>
              <a:t>Creating the associated Trigger</a:t>
            </a:r>
            <a:endParaRPr lang="en-GB" sz="4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455F78-CA8E-7F54-E8DF-4E5F437292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534970" y="2398817"/>
            <a:ext cx="9122060" cy="312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980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Example of a Data Integrity Trigger Function</a:t>
            </a:r>
            <a:endParaRPr lang="en-GB" sz="6000" b="1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D768560-53F6-0804-776D-57EE7D9278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3485796" y="985652"/>
            <a:ext cx="8493459" cy="47378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3598B37-B8BA-AC9F-53E0-81056CB47500}"/>
              </a:ext>
            </a:extLst>
          </p:cNvPr>
          <p:cNvSpPr txBox="1"/>
          <p:nvPr/>
        </p:nvSpPr>
        <p:spPr>
          <a:xfrm>
            <a:off x="221517" y="2090172"/>
            <a:ext cx="3400981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NOTE:</a:t>
            </a:r>
          </a:p>
          <a:p>
            <a:r>
              <a:rPr lang="en-GB" sz="2800" dirty="0"/>
              <a:t>Function replaces previous version and is still tied to the </a:t>
            </a:r>
            <a:r>
              <a:rPr lang="en-GB" sz="2800" dirty="0" err="1"/>
              <a:t>emp_sal_changes</a:t>
            </a:r>
            <a:r>
              <a:rPr lang="en-GB" sz="2800" dirty="0"/>
              <a:t> Trigger.</a:t>
            </a:r>
          </a:p>
        </p:txBody>
      </p:sp>
    </p:spTree>
    <p:extLst>
      <p:ext uri="{BB962C8B-B14F-4D97-AF65-F5344CB8AC3E}">
        <p14:creationId xmlns:p14="http://schemas.microsoft.com/office/powerpoint/2010/main" val="14552335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Creating an Audit trigger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sz="4000" dirty="0"/>
              <a:t>Test the Trigger</a:t>
            </a:r>
            <a:endParaRPr lang="en-GB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691423-05E3-D61E-1DA6-027E9FC7EA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886" y="2445683"/>
            <a:ext cx="4906339" cy="27216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13E9CAC-C5D5-87A8-6291-D0A4432CC8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2903" y="2650961"/>
            <a:ext cx="6189211" cy="1556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9927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Creating an Audit trigger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sz="4000" dirty="0"/>
              <a:t>Test the Trigger</a:t>
            </a:r>
            <a:endParaRPr lang="en-GB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691423-05E3-D61E-1DA6-027E9FC7EA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94363" y="2445683"/>
            <a:ext cx="4617385" cy="27216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13E9CAC-C5D5-87A8-6291-D0A4432CC86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481981" y="2650994"/>
            <a:ext cx="6460134" cy="162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045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Creating an Audit trigger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sz="4000" dirty="0"/>
              <a:t>Test the Trigger</a:t>
            </a:r>
            <a:endParaRPr lang="en-GB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691423-05E3-D61E-1DA6-027E9FC7EA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31902" y="2445683"/>
            <a:ext cx="4542306" cy="27216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13E9CAC-C5D5-87A8-6291-D0A4432CC86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096000" y="2462559"/>
            <a:ext cx="4994564" cy="1932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1014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Insert, Update and Delete Trigger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DA61107-E984-E742-D931-941475E076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0110" y="1690688"/>
            <a:ext cx="5120114" cy="2521150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B83803D-21A9-F457-C97D-09D471B481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690687"/>
            <a:ext cx="5565890" cy="3710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8204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891114" cy="2141008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Insert, Update and Delete Trigger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9C38C0-A0F1-0BA3-4D30-5E0C0A2BD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2939909"/>
            <a:ext cx="4891114" cy="2461649"/>
          </a:xfrm>
        </p:spPr>
        <p:txBody>
          <a:bodyPr>
            <a:normAutofit/>
          </a:bodyPr>
          <a:lstStyle/>
          <a:p>
            <a:r>
              <a:rPr lang="en-US" sz="3200" b="1" dirty="0"/>
              <a:t>Create the Trigger Function</a:t>
            </a:r>
            <a:endParaRPr lang="en-GB" sz="32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CC78D48-1AD9-F4EB-6569-2ED51F9270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545214" y="373990"/>
            <a:ext cx="7473951" cy="5258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8171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Insert, Update and Delete Trigger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9470C-8894-2A6F-24AD-417EC5B57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Create the Trigger</a:t>
            </a:r>
            <a:endParaRPr lang="en-GB" sz="32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462637-8FE9-E69A-B54A-57A1EDB266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208335" y="2732469"/>
            <a:ext cx="9775329" cy="2669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4481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5555693" cy="2408977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Insert, Update and Delete Trigger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9470C-8894-2A6F-24AD-417EC5B57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2576945"/>
            <a:ext cx="5426330" cy="2824613"/>
          </a:xfrm>
        </p:spPr>
        <p:txBody>
          <a:bodyPr>
            <a:normAutofit/>
          </a:bodyPr>
          <a:lstStyle/>
          <a:p>
            <a:r>
              <a:rPr lang="en-US" sz="3200" b="1" dirty="0"/>
              <a:t>Fire the Trigger, what happens?</a:t>
            </a:r>
            <a:endParaRPr lang="en-GB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297BB5-11DC-59E5-0B5D-CB50487E0F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784550" y="622008"/>
            <a:ext cx="5949671" cy="4741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5806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557281" cy="1285545"/>
          </a:xfrm>
        </p:spPr>
        <p:txBody>
          <a:bodyPr>
            <a:normAutofit/>
          </a:bodyPr>
          <a:lstStyle/>
          <a:p>
            <a:r>
              <a:rPr lang="en-US" sz="6000" b="1" dirty="0"/>
              <a:t>Insert, Update and Delete Trigger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9470C-8894-2A6F-24AD-417EC5B57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50671"/>
            <a:ext cx="5426330" cy="3750888"/>
          </a:xfrm>
        </p:spPr>
        <p:txBody>
          <a:bodyPr>
            <a:normAutofit/>
          </a:bodyPr>
          <a:lstStyle/>
          <a:p>
            <a:r>
              <a:rPr lang="en-US" sz="3200" b="1" dirty="0"/>
              <a:t>Fire the Trigger, what happens?</a:t>
            </a:r>
            <a:endParaRPr lang="en-GB" sz="32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71ED7E-F6E2-2A47-A1FC-5D938631A4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3211" y="2648197"/>
            <a:ext cx="7764792" cy="29333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1ADBAC0-E669-7E03-F000-7C844C101A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908" y="2648197"/>
            <a:ext cx="3238924" cy="2933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9612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Insert, Update and Delete Trigger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9470C-8894-2A6F-24AD-417EC5B57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26330" cy="3575934"/>
          </a:xfrm>
        </p:spPr>
        <p:txBody>
          <a:bodyPr>
            <a:normAutofit/>
          </a:bodyPr>
          <a:lstStyle/>
          <a:p>
            <a:r>
              <a:rPr lang="en-US" sz="3200" b="1" dirty="0"/>
              <a:t>Fire the Trigger, what happens?</a:t>
            </a:r>
            <a:endParaRPr lang="en-GB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297BB5-11DC-59E5-0B5D-CB50487E0F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601817" y="1465998"/>
            <a:ext cx="2501943" cy="16867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CBC720-4A85-29ED-9BC1-21909FC1C6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008" y="2748652"/>
            <a:ext cx="2854207" cy="29545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0A80CB3-E28B-A403-6D61-D153FB3F3F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5338" y="3243944"/>
            <a:ext cx="5934903" cy="2429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3659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Insert, Update and Delete Trigger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9470C-8894-2A6F-24AD-417EC5B57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26330" cy="3575934"/>
          </a:xfrm>
        </p:spPr>
        <p:txBody>
          <a:bodyPr>
            <a:normAutofit/>
          </a:bodyPr>
          <a:lstStyle/>
          <a:p>
            <a:r>
              <a:rPr lang="en-US" sz="3200" b="1" dirty="0"/>
              <a:t>Fire the Trigger, what happens?</a:t>
            </a:r>
            <a:endParaRPr lang="en-GB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297BB5-11DC-59E5-0B5D-CB50487E0F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445829" y="1406904"/>
            <a:ext cx="2657931" cy="17049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CBC720-4A85-29ED-9BC1-21909FC1C6B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9007" y="2766951"/>
            <a:ext cx="3205559" cy="29062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0A80CB3-E28B-A403-6D61-D153FB3F3FB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784550" y="3099830"/>
            <a:ext cx="5811042" cy="2573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8344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Insert, Update and Delete Trigger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9470C-8894-2A6F-24AD-417EC5B57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26330" cy="3575934"/>
          </a:xfrm>
        </p:spPr>
        <p:txBody>
          <a:bodyPr>
            <a:normAutofit/>
          </a:bodyPr>
          <a:lstStyle/>
          <a:p>
            <a:r>
              <a:rPr lang="en-US" sz="3200" b="1" dirty="0"/>
              <a:t>Fire the Trigger, what happens?</a:t>
            </a:r>
            <a:endParaRPr lang="en-GB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297BB5-11DC-59E5-0B5D-CB50487E0F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445829" y="1406904"/>
            <a:ext cx="2657931" cy="17049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CBC720-4A85-29ED-9BC1-21909FC1C6B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9007" y="2766951"/>
            <a:ext cx="3205559" cy="29062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0A80CB3-E28B-A403-6D61-D153FB3F3FB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784550" y="3099830"/>
            <a:ext cx="5811042" cy="2573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2074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6000" b="1" dirty="0"/>
              <a:t>Any Questions?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524045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1082</Words>
  <Application>Microsoft Office PowerPoint</Application>
  <PresentationFormat>Widescreen</PresentationFormat>
  <Paragraphs>153</Paragraphs>
  <Slides>31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31</vt:i4>
      </vt:variant>
    </vt:vector>
  </HeadingPairs>
  <TitlesOfParts>
    <vt:vector size="57" baseType="lpstr">
      <vt:lpstr>Aptos</vt:lpstr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Why Functions</vt:lpstr>
      <vt:lpstr>Functions</vt:lpstr>
      <vt:lpstr>Why Triggers</vt:lpstr>
      <vt:lpstr>Event Based Action</vt:lpstr>
      <vt:lpstr>Binding to a Table</vt:lpstr>
      <vt:lpstr>Uses for Triggers</vt:lpstr>
      <vt:lpstr>Uses for Triggers</vt:lpstr>
      <vt:lpstr>Trigger types</vt:lpstr>
      <vt:lpstr>Invoking a trigger</vt:lpstr>
      <vt:lpstr>Invoking a trigger</vt:lpstr>
      <vt:lpstr>Creating an Audit trigger</vt:lpstr>
      <vt:lpstr>Creating an Audit trigger</vt:lpstr>
      <vt:lpstr>Creating an Audit trigger</vt:lpstr>
      <vt:lpstr>Creating an Audit trigger</vt:lpstr>
      <vt:lpstr>Creating an Audit trigger</vt:lpstr>
      <vt:lpstr>Creating an Audit trigger</vt:lpstr>
      <vt:lpstr>Example of a Data Integrity Trigger Function</vt:lpstr>
      <vt:lpstr>Creating an Audit trigger</vt:lpstr>
      <vt:lpstr>Creating an Audit trigger</vt:lpstr>
      <vt:lpstr>Creating an Audit trigger</vt:lpstr>
      <vt:lpstr>Insert, Update and Delete Trigger</vt:lpstr>
      <vt:lpstr>Insert, Update and Delete Trigger</vt:lpstr>
      <vt:lpstr>Insert, Update and Delete Trigger</vt:lpstr>
      <vt:lpstr>Insert, Update and Delete Trigger</vt:lpstr>
      <vt:lpstr>Insert, Update and Delete Trigger</vt:lpstr>
      <vt:lpstr>Insert, Update and Delete Trigger</vt:lpstr>
      <vt:lpstr>Insert, Update and Delete Trigger</vt:lpstr>
      <vt:lpstr>Insert, Update and Delete Trigger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128</cp:revision>
  <dcterms:created xsi:type="dcterms:W3CDTF">2021-03-09T15:35:42Z</dcterms:created>
  <dcterms:modified xsi:type="dcterms:W3CDTF">2024-10-27T16:10:23Z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