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599" r:id="rId6"/>
    <p:sldId id="261" r:id="rId7"/>
    <p:sldId id="594" r:id="rId8"/>
    <p:sldId id="263" r:id="rId9"/>
    <p:sldId id="262" r:id="rId10"/>
    <p:sldId id="600" r:id="rId11"/>
    <p:sldId id="601" r:id="rId12"/>
    <p:sldId id="264" r:id="rId13"/>
    <p:sldId id="596" r:id="rId14"/>
    <p:sldId id="597" r:id="rId15"/>
    <p:sldId id="5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Estilo medio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91" d="100"/>
          <a:sy n="91" d="100"/>
        </p:scale>
        <p:origin x="141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2" Type="http://schemas.openxmlformats.org/officeDocument/2006/relationships/hyperlink" Target="https://www.gov.uk/guidance/hallmarking-precious-metal-objects" TargetMode="External" /><Relationship Id="rId1" Type="http://schemas.openxmlformats.org/officeDocument/2006/relationships/hyperlink" Target="https://www.strategyzer.com/the-business-model-canvas-1" TargetMode="External" /></Relationships>
</file>

<file path=ppt/diagrams/_rels/drawing1.xml.rels><?xml version="1.0" encoding="UTF-8" standalone="yes"?>
<Relationships xmlns="http://schemas.openxmlformats.org/package/2006/relationships"><Relationship Id="rId2" Type="http://schemas.openxmlformats.org/officeDocument/2006/relationships/hyperlink" Target="https://www.gov.uk/guidance/hallmarking-precious-metal-objects" TargetMode="External" /><Relationship Id="rId1" Type="http://schemas.openxmlformats.org/officeDocument/2006/relationships/hyperlink" Target="https://www.strategyzer.com/the-business-model-canvas-1" TargetMode="External" /></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9B2DF4-AFCA-491C-9DA4-F11B7B68AEB3}" type="doc">
      <dgm:prSet loTypeId="urn:microsoft.com/office/officeart/2005/8/layout/hierarchy1" loCatId="hierarchy" qsTypeId="urn:microsoft.com/office/officeart/2005/8/quickstyle/simple5" qsCatId="simple" csTypeId="urn:microsoft.com/office/officeart/2005/8/colors/accent3_2" csCatId="accent3"/>
      <dgm:spPr/>
      <dgm:t>
        <a:bodyPr/>
        <a:lstStyle/>
        <a:p>
          <a:endParaRPr lang="en-US"/>
        </a:p>
      </dgm:t>
    </dgm:pt>
    <dgm:pt modelId="{D0C4DEA7-F6DD-4C6C-90D5-F3B82EA43438}">
      <dgm:prSet/>
      <dgm:spPr/>
      <dgm:t>
        <a:bodyPr/>
        <a:lstStyle/>
        <a:p>
          <a:r>
            <a:rPr lang="en-GB" b="1"/>
            <a:t>Strategyzer. Business Model Canvas. Retrieved July 8, 2026, from https:// </a:t>
          </a:r>
          <a:r>
            <a:rPr lang="en-GB" b="1">
              <a:hlinkClick xmlns:r="http://schemas.openxmlformats.org/officeDocument/2006/relationships" r:id="rId1"/>
            </a:rPr>
            <a:t>https://www.strategyzer.com/the-business-model-canvas-1</a:t>
          </a:r>
          <a:endParaRPr lang="en-US"/>
        </a:p>
      </dgm:t>
    </dgm:pt>
    <dgm:pt modelId="{E24F247D-E841-4625-BC94-35315E08AE68}" type="parTrans" cxnId="{339B5603-3DBA-4A20-B2C4-097BC86493BF}">
      <dgm:prSet/>
      <dgm:spPr/>
      <dgm:t>
        <a:bodyPr/>
        <a:lstStyle/>
        <a:p>
          <a:endParaRPr lang="en-US"/>
        </a:p>
      </dgm:t>
    </dgm:pt>
    <dgm:pt modelId="{E49DF340-C881-471E-8255-2B20D3453F46}" type="sibTrans" cxnId="{339B5603-3DBA-4A20-B2C4-097BC86493BF}">
      <dgm:prSet/>
      <dgm:spPr/>
      <dgm:t>
        <a:bodyPr/>
        <a:lstStyle/>
        <a:p>
          <a:endParaRPr lang="en-US"/>
        </a:p>
      </dgm:t>
    </dgm:pt>
    <dgm:pt modelId="{7F615FDE-E68B-4434-A99D-68D206E6A0F3}">
      <dgm:prSet/>
      <dgm:spPr/>
      <dgm:t>
        <a:bodyPr/>
        <a:lstStyle/>
        <a:p>
          <a:r>
            <a:rPr lang="en-GB" b="1"/>
            <a:t>GOV.UK. (2025). Hallmarking precious metal objects. Retrieved July 8, 2026, from </a:t>
          </a:r>
          <a:r>
            <a:rPr lang="en-GB" b="1">
              <a:hlinkClick xmlns:r="http://schemas.openxmlformats.org/officeDocument/2006/relationships" r:id="rId2"/>
            </a:rPr>
            <a:t>https://www.gov.uk/guidance/hallmarking-precious-metal-objects</a:t>
          </a:r>
          <a:endParaRPr lang="en-US"/>
        </a:p>
      </dgm:t>
    </dgm:pt>
    <dgm:pt modelId="{AFED7DF4-CF26-4C42-87E2-428A5A5EC993}" type="parTrans" cxnId="{1FDB343B-89CD-4D5F-8975-D1AD6B723A98}">
      <dgm:prSet/>
      <dgm:spPr/>
      <dgm:t>
        <a:bodyPr/>
        <a:lstStyle/>
        <a:p>
          <a:endParaRPr lang="en-US"/>
        </a:p>
      </dgm:t>
    </dgm:pt>
    <dgm:pt modelId="{012BCD17-2E01-4914-893F-02A6AE99990A}" type="sibTrans" cxnId="{1FDB343B-89CD-4D5F-8975-D1AD6B723A98}">
      <dgm:prSet/>
      <dgm:spPr/>
      <dgm:t>
        <a:bodyPr/>
        <a:lstStyle/>
        <a:p>
          <a:endParaRPr lang="en-US"/>
        </a:p>
      </dgm:t>
    </dgm:pt>
    <dgm:pt modelId="{B2D0CE03-7554-4800-AC36-C0D0067099A0}">
      <dgm:prSet/>
      <dgm:spPr/>
      <dgm:t>
        <a:bodyPr/>
        <a:lstStyle/>
        <a:p>
          <a:r>
            <a:rPr lang="en-GB" b="1"/>
            <a:t>Forum Europe. (2026). Data Protection and Privacy Events. Retrieved July 8, 2026, from Forum Europe Events</a:t>
          </a:r>
          <a:endParaRPr lang="en-US"/>
        </a:p>
      </dgm:t>
    </dgm:pt>
    <dgm:pt modelId="{CEBB4494-2F22-4C3E-A402-312214A5BCB1}" type="parTrans" cxnId="{543E2E9D-1D8B-4E3E-909B-2354318F391C}">
      <dgm:prSet/>
      <dgm:spPr/>
      <dgm:t>
        <a:bodyPr/>
        <a:lstStyle/>
        <a:p>
          <a:endParaRPr lang="en-US"/>
        </a:p>
      </dgm:t>
    </dgm:pt>
    <dgm:pt modelId="{BE190269-31A3-44D4-B25B-9602646BC188}" type="sibTrans" cxnId="{543E2E9D-1D8B-4E3E-909B-2354318F391C}">
      <dgm:prSet/>
      <dgm:spPr/>
      <dgm:t>
        <a:bodyPr/>
        <a:lstStyle/>
        <a:p>
          <a:endParaRPr lang="en-US"/>
        </a:p>
      </dgm:t>
    </dgm:pt>
    <dgm:pt modelId="{E2A31E17-AFB6-F743-BB5C-3BAA15244F08}" type="pres">
      <dgm:prSet presAssocID="{B19B2DF4-AFCA-491C-9DA4-F11B7B68AEB3}" presName="hierChild1" presStyleCnt="0">
        <dgm:presLayoutVars>
          <dgm:chPref val="1"/>
          <dgm:dir/>
          <dgm:animOne val="branch"/>
          <dgm:animLvl val="lvl"/>
          <dgm:resizeHandles/>
        </dgm:presLayoutVars>
      </dgm:prSet>
      <dgm:spPr/>
    </dgm:pt>
    <dgm:pt modelId="{F3516311-6EC0-164D-B98D-815B8A7D8A3E}" type="pres">
      <dgm:prSet presAssocID="{D0C4DEA7-F6DD-4C6C-90D5-F3B82EA43438}" presName="hierRoot1" presStyleCnt="0"/>
      <dgm:spPr/>
    </dgm:pt>
    <dgm:pt modelId="{69E02676-A62E-7F43-B2AA-64566C7F9A8B}" type="pres">
      <dgm:prSet presAssocID="{D0C4DEA7-F6DD-4C6C-90D5-F3B82EA43438}" presName="composite" presStyleCnt="0"/>
      <dgm:spPr/>
    </dgm:pt>
    <dgm:pt modelId="{B69DB10D-80B5-9F48-80FA-7B4EBE8795AC}" type="pres">
      <dgm:prSet presAssocID="{D0C4DEA7-F6DD-4C6C-90D5-F3B82EA43438}" presName="background" presStyleLbl="node0" presStyleIdx="0" presStyleCnt="3"/>
      <dgm:spPr/>
    </dgm:pt>
    <dgm:pt modelId="{CC40FC29-3D7E-484C-92A3-D26ECE1EDD8D}" type="pres">
      <dgm:prSet presAssocID="{D0C4DEA7-F6DD-4C6C-90D5-F3B82EA43438}" presName="text" presStyleLbl="fgAcc0" presStyleIdx="0" presStyleCnt="3">
        <dgm:presLayoutVars>
          <dgm:chPref val="3"/>
        </dgm:presLayoutVars>
      </dgm:prSet>
      <dgm:spPr/>
    </dgm:pt>
    <dgm:pt modelId="{438F899D-A45F-4547-A49C-F8E729B4A23A}" type="pres">
      <dgm:prSet presAssocID="{D0C4DEA7-F6DD-4C6C-90D5-F3B82EA43438}" presName="hierChild2" presStyleCnt="0"/>
      <dgm:spPr/>
    </dgm:pt>
    <dgm:pt modelId="{D2BEF2CD-1481-5344-A9D1-7199812E9B5B}" type="pres">
      <dgm:prSet presAssocID="{7F615FDE-E68B-4434-A99D-68D206E6A0F3}" presName="hierRoot1" presStyleCnt="0"/>
      <dgm:spPr/>
    </dgm:pt>
    <dgm:pt modelId="{3B5BB8FC-F92B-4444-8D52-8287AAB2A69C}" type="pres">
      <dgm:prSet presAssocID="{7F615FDE-E68B-4434-A99D-68D206E6A0F3}" presName="composite" presStyleCnt="0"/>
      <dgm:spPr/>
    </dgm:pt>
    <dgm:pt modelId="{56F684DE-36CF-AA41-8CCD-DDA1EADA8112}" type="pres">
      <dgm:prSet presAssocID="{7F615FDE-E68B-4434-A99D-68D206E6A0F3}" presName="background" presStyleLbl="node0" presStyleIdx="1" presStyleCnt="3"/>
      <dgm:spPr/>
    </dgm:pt>
    <dgm:pt modelId="{90799E97-66D4-DF44-9913-69B89E1595C8}" type="pres">
      <dgm:prSet presAssocID="{7F615FDE-E68B-4434-A99D-68D206E6A0F3}" presName="text" presStyleLbl="fgAcc0" presStyleIdx="1" presStyleCnt="3">
        <dgm:presLayoutVars>
          <dgm:chPref val="3"/>
        </dgm:presLayoutVars>
      </dgm:prSet>
      <dgm:spPr/>
    </dgm:pt>
    <dgm:pt modelId="{125CC4C7-F9B0-944F-85D3-B2C0D707C6BE}" type="pres">
      <dgm:prSet presAssocID="{7F615FDE-E68B-4434-A99D-68D206E6A0F3}" presName="hierChild2" presStyleCnt="0"/>
      <dgm:spPr/>
    </dgm:pt>
    <dgm:pt modelId="{892DD5A0-968A-C44A-B82C-860E3EAD6B59}" type="pres">
      <dgm:prSet presAssocID="{B2D0CE03-7554-4800-AC36-C0D0067099A0}" presName="hierRoot1" presStyleCnt="0"/>
      <dgm:spPr/>
    </dgm:pt>
    <dgm:pt modelId="{A1536853-C5C8-5046-AA68-C875F09B3664}" type="pres">
      <dgm:prSet presAssocID="{B2D0CE03-7554-4800-AC36-C0D0067099A0}" presName="composite" presStyleCnt="0"/>
      <dgm:spPr/>
    </dgm:pt>
    <dgm:pt modelId="{9517E398-8ED3-EE47-82E3-CB477EACEBAB}" type="pres">
      <dgm:prSet presAssocID="{B2D0CE03-7554-4800-AC36-C0D0067099A0}" presName="background" presStyleLbl="node0" presStyleIdx="2" presStyleCnt="3"/>
      <dgm:spPr/>
    </dgm:pt>
    <dgm:pt modelId="{F0D3DFC5-5CB7-D842-A691-CBF83C247402}" type="pres">
      <dgm:prSet presAssocID="{B2D0CE03-7554-4800-AC36-C0D0067099A0}" presName="text" presStyleLbl="fgAcc0" presStyleIdx="2" presStyleCnt="3">
        <dgm:presLayoutVars>
          <dgm:chPref val="3"/>
        </dgm:presLayoutVars>
      </dgm:prSet>
      <dgm:spPr/>
    </dgm:pt>
    <dgm:pt modelId="{7B8892BE-A61B-D54E-9684-56C72C767332}" type="pres">
      <dgm:prSet presAssocID="{B2D0CE03-7554-4800-AC36-C0D0067099A0}" presName="hierChild2" presStyleCnt="0"/>
      <dgm:spPr/>
    </dgm:pt>
  </dgm:ptLst>
  <dgm:cxnLst>
    <dgm:cxn modelId="{339B5603-3DBA-4A20-B2C4-097BC86493BF}" srcId="{B19B2DF4-AFCA-491C-9DA4-F11B7B68AEB3}" destId="{D0C4DEA7-F6DD-4C6C-90D5-F3B82EA43438}" srcOrd="0" destOrd="0" parTransId="{E24F247D-E841-4625-BC94-35315E08AE68}" sibTransId="{E49DF340-C881-471E-8255-2B20D3453F46}"/>
    <dgm:cxn modelId="{B8698316-0C8A-EB4E-9D13-D15229687400}" type="presOf" srcId="{B19B2DF4-AFCA-491C-9DA4-F11B7B68AEB3}" destId="{E2A31E17-AFB6-F743-BB5C-3BAA15244F08}" srcOrd="0" destOrd="0" presId="urn:microsoft.com/office/officeart/2005/8/layout/hierarchy1"/>
    <dgm:cxn modelId="{1FDB343B-89CD-4D5F-8975-D1AD6B723A98}" srcId="{B19B2DF4-AFCA-491C-9DA4-F11B7B68AEB3}" destId="{7F615FDE-E68B-4434-A99D-68D206E6A0F3}" srcOrd="1" destOrd="0" parTransId="{AFED7DF4-CF26-4C42-87E2-428A5A5EC993}" sibTransId="{012BCD17-2E01-4914-893F-02A6AE99990A}"/>
    <dgm:cxn modelId="{65ABEB64-20AD-BD48-A554-95909472C4D5}" type="presOf" srcId="{B2D0CE03-7554-4800-AC36-C0D0067099A0}" destId="{F0D3DFC5-5CB7-D842-A691-CBF83C247402}" srcOrd="0" destOrd="0" presId="urn:microsoft.com/office/officeart/2005/8/layout/hierarchy1"/>
    <dgm:cxn modelId="{D805116F-ECE4-A640-AD6C-1FD5D38E1EF5}" type="presOf" srcId="{D0C4DEA7-F6DD-4C6C-90D5-F3B82EA43438}" destId="{CC40FC29-3D7E-484C-92A3-D26ECE1EDD8D}" srcOrd="0" destOrd="0" presId="urn:microsoft.com/office/officeart/2005/8/layout/hierarchy1"/>
    <dgm:cxn modelId="{543E2E9D-1D8B-4E3E-909B-2354318F391C}" srcId="{B19B2DF4-AFCA-491C-9DA4-F11B7B68AEB3}" destId="{B2D0CE03-7554-4800-AC36-C0D0067099A0}" srcOrd="2" destOrd="0" parTransId="{CEBB4494-2F22-4C3E-A402-312214A5BCB1}" sibTransId="{BE190269-31A3-44D4-B25B-9602646BC188}"/>
    <dgm:cxn modelId="{7E16C5F4-868A-084F-91B9-910E3635741A}" type="presOf" srcId="{7F615FDE-E68B-4434-A99D-68D206E6A0F3}" destId="{90799E97-66D4-DF44-9913-69B89E1595C8}" srcOrd="0" destOrd="0" presId="urn:microsoft.com/office/officeart/2005/8/layout/hierarchy1"/>
    <dgm:cxn modelId="{9395633E-B2CB-804C-8A03-4C019D01BC9A}" type="presParOf" srcId="{E2A31E17-AFB6-F743-BB5C-3BAA15244F08}" destId="{F3516311-6EC0-164D-B98D-815B8A7D8A3E}" srcOrd="0" destOrd="0" presId="urn:microsoft.com/office/officeart/2005/8/layout/hierarchy1"/>
    <dgm:cxn modelId="{653ED4D6-26D6-424F-98EC-CB19C74E4AC0}" type="presParOf" srcId="{F3516311-6EC0-164D-B98D-815B8A7D8A3E}" destId="{69E02676-A62E-7F43-B2AA-64566C7F9A8B}" srcOrd="0" destOrd="0" presId="urn:microsoft.com/office/officeart/2005/8/layout/hierarchy1"/>
    <dgm:cxn modelId="{17A4016B-CC92-204A-9AA1-C47401E7858A}" type="presParOf" srcId="{69E02676-A62E-7F43-B2AA-64566C7F9A8B}" destId="{B69DB10D-80B5-9F48-80FA-7B4EBE8795AC}" srcOrd="0" destOrd="0" presId="urn:microsoft.com/office/officeart/2005/8/layout/hierarchy1"/>
    <dgm:cxn modelId="{766018E5-0B7D-F040-9C35-73546C36E1AC}" type="presParOf" srcId="{69E02676-A62E-7F43-B2AA-64566C7F9A8B}" destId="{CC40FC29-3D7E-484C-92A3-D26ECE1EDD8D}" srcOrd="1" destOrd="0" presId="urn:microsoft.com/office/officeart/2005/8/layout/hierarchy1"/>
    <dgm:cxn modelId="{DE7FBC29-CCAD-2D4D-9D72-4596E28CE92E}" type="presParOf" srcId="{F3516311-6EC0-164D-B98D-815B8A7D8A3E}" destId="{438F899D-A45F-4547-A49C-F8E729B4A23A}" srcOrd="1" destOrd="0" presId="urn:microsoft.com/office/officeart/2005/8/layout/hierarchy1"/>
    <dgm:cxn modelId="{9D97DE05-6956-AB4D-8D87-22B7136E2522}" type="presParOf" srcId="{E2A31E17-AFB6-F743-BB5C-3BAA15244F08}" destId="{D2BEF2CD-1481-5344-A9D1-7199812E9B5B}" srcOrd="1" destOrd="0" presId="urn:microsoft.com/office/officeart/2005/8/layout/hierarchy1"/>
    <dgm:cxn modelId="{F733FD31-BCED-C546-8F7D-46482DEC052C}" type="presParOf" srcId="{D2BEF2CD-1481-5344-A9D1-7199812E9B5B}" destId="{3B5BB8FC-F92B-4444-8D52-8287AAB2A69C}" srcOrd="0" destOrd="0" presId="urn:microsoft.com/office/officeart/2005/8/layout/hierarchy1"/>
    <dgm:cxn modelId="{625ECA6B-4744-BD43-9839-A6427B1FC09C}" type="presParOf" srcId="{3B5BB8FC-F92B-4444-8D52-8287AAB2A69C}" destId="{56F684DE-36CF-AA41-8CCD-DDA1EADA8112}" srcOrd="0" destOrd="0" presId="urn:microsoft.com/office/officeart/2005/8/layout/hierarchy1"/>
    <dgm:cxn modelId="{4E138BE6-6A01-484E-90EC-9C2A65095ED3}" type="presParOf" srcId="{3B5BB8FC-F92B-4444-8D52-8287AAB2A69C}" destId="{90799E97-66D4-DF44-9913-69B89E1595C8}" srcOrd="1" destOrd="0" presId="urn:microsoft.com/office/officeart/2005/8/layout/hierarchy1"/>
    <dgm:cxn modelId="{5215DD3E-9026-AE46-90AE-F9BAEA28C4E7}" type="presParOf" srcId="{D2BEF2CD-1481-5344-A9D1-7199812E9B5B}" destId="{125CC4C7-F9B0-944F-85D3-B2C0D707C6BE}" srcOrd="1" destOrd="0" presId="urn:microsoft.com/office/officeart/2005/8/layout/hierarchy1"/>
    <dgm:cxn modelId="{06B8AA4E-1B78-F54E-B529-A86DDA33D538}" type="presParOf" srcId="{E2A31E17-AFB6-F743-BB5C-3BAA15244F08}" destId="{892DD5A0-968A-C44A-B82C-860E3EAD6B59}" srcOrd="2" destOrd="0" presId="urn:microsoft.com/office/officeart/2005/8/layout/hierarchy1"/>
    <dgm:cxn modelId="{4BE76E4D-A69B-204C-A935-D5841223CD51}" type="presParOf" srcId="{892DD5A0-968A-C44A-B82C-860E3EAD6B59}" destId="{A1536853-C5C8-5046-AA68-C875F09B3664}" srcOrd="0" destOrd="0" presId="urn:microsoft.com/office/officeart/2005/8/layout/hierarchy1"/>
    <dgm:cxn modelId="{50E7A18B-B8D7-4641-B5EF-7846084ED0A9}" type="presParOf" srcId="{A1536853-C5C8-5046-AA68-C875F09B3664}" destId="{9517E398-8ED3-EE47-82E3-CB477EACEBAB}" srcOrd="0" destOrd="0" presId="urn:microsoft.com/office/officeart/2005/8/layout/hierarchy1"/>
    <dgm:cxn modelId="{B6EDC428-C514-0C44-9A9C-2AF1F7BAE342}" type="presParOf" srcId="{A1536853-C5C8-5046-AA68-C875F09B3664}" destId="{F0D3DFC5-5CB7-D842-A691-CBF83C247402}" srcOrd="1" destOrd="0" presId="urn:microsoft.com/office/officeart/2005/8/layout/hierarchy1"/>
    <dgm:cxn modelId="{902D90C5-7EBA-A048-890A-4C812860527C}" type="presParOf" srcId="{892DD5A0-968A-C44A-B82C-860E3EAD6B59}" destId="{7B8892BE-A61B-D54E-9684-56C72C76733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DB10D-80B5-9F48-80FA-7B4EBE8795AC}">
      <dsp:nvSpPr>
        <dsp:cNvPr id="0" name=""/>
        <dsp:cNvSpPr/>
      </dsp:nvSpPr>
      <dsp:spPr>
        <a:xfrm>
          <a:off x="0" y="1080567"/>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40FC29-3D7E-484C-92A3-D26ECE1EDD8D}">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Strategyzer. Business Model Canvas. Retrieved July 8, 2026, from https:// </a:t>
          </a:r>
          <a:r>
            <a:rPr lang="en-GB" sz="1100" b="1" kern="1200">
              <a:hlinkClick xmlns:r="http://schemas.openxmlformats.org/officeDocument/2006/relationships" r:id="rId1"/>
            </a:rPr>
            <a:t>https://www.strategyzer.com/the-business-model-canvas-1</a:t>
          </a:r>
          <a:endParaRPr lang="en-US" sz="1100" kern="1200"/>
        </a:p>
      </dsp:txBody>
      <dsp:txXfrm>
        <a:off x="383617" y="1447754"/>
        <a:ext cx="2847502" cy="1768010"/>
      </dsp:txXfrm>
    </dsp:sp>
    <dsp:sp modelId="{56F684DE-36CF-AA41-8CCD-DDA1EADA8112}">
      <dsp:nvSpPr>
        <dsp:cNvPr id="0" name=""/>
        <dsp:cNvSpPr/>
      </dsp:nvSpPr>
      <dsp:spPr>
        <a:xfrm>
          <a:off x="3614737" y="1080567"/>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0799E97-66D4-DF44-9913-69B89E1595C8}">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GOV.UK. (2025). Hallmarking precious metal objects. Retrieved July 8, 2026, from </a:t>
          </a:r>
          <a:r>
            <a:rPr lang="en-GB" sz="1100" b="1" kern="1200">
              <a:hlinkClick xmlns:r="http://schemas.openxmlformats.org/officeDocument/2006/relationships" r:id="rId2"/>
            </a:rPr>
            <a:t>https://www.gov.uk/guidance/hallmarking-precious-metal-objects</a:t>
          </a:r>
          <a:endParaRPr lang="en-US" sz="1100" kern="1200"/>
        </a:p>
      </dsp:txBody>
      <dsp:txXfrm>
        <a:off x="3998355" y="1447754"/>
        <a:ext cx="2847502" cy="1768010"/>
      </dsp:txXfrm>
    </dsp:sp>
    <dsp:sp modelId="{9517E398-8ED3-EE47-82E3-CB477EACEBAB}">
      <dsp:nvSpPr>
        <dsp:cNvPr id="0" name=""/>
        <dsp:cNvSpPr/>
      </dsp:nvSpPr>
      <dsp:spPr>
        <a:xfrm>
          <a:off x="7229475" y="1080567"/>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0D3DFC5-5CB7-D842-A691-CBF83C247402}">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Forum Europe. (2026). Data Protection and Privacy Events. Retrieved July 8, 2026, from Forum Europe Events</a:t>
          </a:r>
          <a:endParaRPr lang="en-US" sz="11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31/07/2026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‹Nº›</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31/07/2026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‹Nº›</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31/07/2026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‹Nº›</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2.jpeg"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3.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5.xml.rels><?xml version="1.0" encoding="UTF-8" standalone="yes"?>
<Relationships xmlns="http://schemas.openxmlformats.org/package/2006/relationships"><Relationship Id="rId2" Type="http://schemas.openxmlformats.org/officeDocument/2006/relationships/image" Target="../media/image14.jp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agen 4">
            <a:extLst>
              <a:ext uri="{FF2B5EF4-FFF2-40B4-BE49-F238E27FC236}">
                <a16:creationId xmlns:a16="http://schemas.microsoft.com/office/drawing/2014/main" id="{1D4825FF-9F51-3B9A-DCE5-37785B553769}"/>
              </a:ext>
            </a:extLst>
          </p:cNvPr>
          <p:cNvPicPr>
            <a:picLocks noChangeAspect="1"/>
          </p:cNvPicPr>
          <p:nvPr/>
        </p:nvPicPr>
        <p:blipFill>
          <a:blip r:embed="rId2">
            <a:extLst>
              <a:ext uri="{28A0092B-C50C-407E-A947-70E740481C1C}">
                <a14:useLocalDpi xmlns:a14="http://schemas.microsoft.com/office/drawing/2010/main" val="0"/>
              </a:ext>
            </a:extLst>
          </a:blip>
          <a:srcRect t="10719" r="-2" b="7572"/>
          <a:stretch>
            <a:fillRect/>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44" name="Group 34">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36" name="Freeform: Shape 35">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5" name="Group 36">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8" name="Group 37">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42" name="Freeform: Shape 41">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6" name="Group 38">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40" name="Freeform: Shape 39">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365126"/>
            <a:ext cx="10515600" cy="1094740"/>
          </a:xfrm>
        </p:spPr>
        <p:txBody>
          <a:bodyPr vert="horz" lIns="91440" tIns="45720" rIns="91440" bIns="45720" rtlCol="0" anchor="ctr">
            <a:normAutofit/>
          </a:bodyPr>
          <a:lstStyle/>
          <a:p>
            <a:r>
              <a:rPr lang="en-US" kern="1200">
                <a:solidFill>
                  <a:schemeClr val="bg1"/>
                </a:solidFill>
                <a:latin typeface="+mj-lt"/>
                <a:ea typeface="+mj-ea"/>
                <a:cs typeface="+mj-cs"/>
              </a:rPr>
              <a:t>Business Plan</a:t>
            </a:r>
          </a:p>
        </p:txBody>
      </p:sp>
      <p:sp useBgFill="1">
        <p:nvSpPr>
          <p:cNvPr id="11" name="Rectangle 10">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2100579"/>
            <a:ext cx="5097779" cy="4076383"/>
          </a:xfrm>
        </p:spPr>
        <p:txBody>
          <a:bodyPr vert="horz" lIns="91440" tIns="45720" rIns="91440" bIns="45720" rtlCol="0" anchor="ctr">
            <a:normAutofit/>
          </a:bodyPr>
          <a:lstStyle/>
          <a:p>
            <a:pPr marL="0"/>
            <a:r>
              <a:rPr lang="en-US" sz="2000" dirty="0"/>
              <a:t>Aurora Jewellery LTD</a:t>
            </a:r>
          </a:p>
          <a:p>
            <a:pPr marL="0"/>
            <a:r>
              <a:rPr lang="en-US" sz="2000" dirty="0"/>
              <a:t>Business Plan Presentation Presented by: </a:t>
            </a:r>
            <a:r>
              <a:rPr lang="en-US" sz="2000" dirty="0" err="1"/>
              <a:t>Yissey</a:t>
            </a:r>
            <a:r>
              <a:rPr lang="en-US" sz="2000" dirty="0"/>
              <a:t> </a:t>
            </a:r>
            <a:r>
              <a:rPr lang="en-US" sz="2000" dirty="0" err="1"/>
              <a:t>Olivera</a:t>
            </a:r>
            <a:endParaRPr lang="en-US" sz="2000" dirty="0"/>
          </a:p>
          <a:p>
            <a:pPr marL="0"/>
            <a:r>
              <a:rPr lang="en-US" sz="2000" dirty="0"/>
              <a:t>Student Number: 2510387</a:t>
            </a:r>
          </a:p>
          <a:p>
            <a:pPr marL="0"/>
            <a:r>
              <a:rPr lang="en-US" sz="2000" dirty="0"/>
              <a:t>Module: Enterprise and Entrepreneurship</a:t>
            </a:r>
          </a:p>
          <a:p>
            <a:pPr marL="0"/>
            <a:r>
              <a:rPr lang="en-US" sz="2000" dirty="0"/>
              <a:t>Tutor: Charles </a:t>
            </a:r>
            <a:r>
              <a:rPr lang="en-US" sz="2000" dirty="0" err="1"/>
              <a:t>Oham</a:t>
            </a:r>
            <a:endParaRPr lang="en-US" sz="2000" dirty="0"/>
          </a:p>
          <a:p>
            <a:pPr marL="0"/>
            <a:endParaRPr lang="en-US" sz="2000" dirty="0"/>
          </a:p>
        </p:txBody>
      </p:sp>
      <p:sp>
        <p:nvSpPr>
          <p:cNvPr id="4" name="TextBox 3">
            <a:extLst>
              <a:ext uri="{FF2B5EF4-FFF2-40B4-BE49-F238E27FC236}">
                <a16:creationId xmlns:a16="http://schemas.microsoft.com/office/drawing/2014/main" id="{34A4051A-3539-8A3B-0EEC-8B49820AF427}"/>
              </a:ext>
            </a:extLst>
          </p:cNvPr>
          <p:cNvSpPr txBox="1"/>
          <p:nvPr/>
        </p:nvSpPr>
        <p:spPr>
          <a:xfrm>
            <a:off x="278802" y="1757679"/>
            <a:ext cx="5097780" cy="790539"/>
          </a:xfrm>
          <a:prstGeom prst="rect">
            <a:avLst/>
          </a:prstGeom>
        </p:spPr>
        <p:txBody>
          <a:bodyPr vert="horz" lIns="91440" tIns="45720" rIns="91440" bIns="45720" rtlCol="0" anchor="ctr">
            <a:noAutofit/>
          </a:bodyPr>
          <a:lstStyle/>
          <a:p>
            <a:pPr>
              <a:lnSpc>
                <a:spcPct val="90000"/>
              </a:lnSpc>
              <a:spcAft>
                <a:spcPts val="600"/>
              </a:spcAft>
            </a:pPr>
            <a:r>
              <a:rPr lang="en-US" sz="2800" b="1"/>
              <a:t>Slide 1 - cover page</a:t>
            </a:r>
            <a:endParaRPr lang="en-US" sz="2800" b="1" dirty="0"/>
          </a:p>
        </p:txBody>
      </p:sp>
      <p:pic>
        <p:nvPicPr>
          <p:cNvPr id="5" name="Imagen 4">
            <a:extLst>
              <a:ext uri="{FF2B5EF4-FFF2-40B4-BE49-F238E27FC236}">
                <a16:creationId xmlns:a16="http://schemas.microsoft.com/office/drawing/2014/main" id="{88921AF3-62EF-75D3-47CA-982A900B87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1594" y="1690688"/>
            <a:ext cx="6590405" cy="5167312"/>
          </a:xfrm>
          <a:prstGeom prst="rect">
            <a:avLst/>
          </a:prstGeom>
        </p:spPr>
      </p:pic>
    </p:spTree>
    <p:extLst>
      <p:ext uri="{BB962C8B-B14F-4D97-AF65-F5344CB8AC3E}">
        <p14:creationId xmlns:p14="http://schemas.microsoft.com/office/powerpoint/2010/main" val="3832191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448721"/>
            <a:ext cx="4707671" cy="1225650"/>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800" b="1">
                <a:solidFill>
                  <a:schemeClr val="bg1"/>
                </a:solidFill>
                <a:latin typeface="+mj-lt"/>
                <a:ea typeface="+mj-ea"/>
                <a:cs typeface="+mj-cs"/>
              </a:rPr>
              <a:t>Slide 2 - </a:t>
            </a:r>
            <a:r>
              <a:rPr lang="en-US" sz="3800" b="1" i="0">
                <a:solidFill>
                  <a:schemeClr val="bg1"/>
                </a:solidFill>
                <a:effectLst/>
                <a:latin typeface="+mj-lt"/>
                <a:ea typeface="+mj-ea"/>
                <a:cs typeface="+mj-cs"/>
              </a:rPr>
              <a:t>Table of Contents</a:t>
            </a:r>
            <a:endParaRPr lang="en-US" sz="3800">
              <a:solidFill>
                <a:schemeClr val="bg1"/>
              </a:solidFill>
              <a:latin typeface="+mj-lt"/>
              <a:ea typeface="+mj-ea"/>
              <a:cs typeface="+mj-cs"/>
            </a:endParaRPr>
          </a:p>
          <a:p>
            <a:pPr>
              <a:lnSpc>
                <a:spcPct val="90000"/>
              </a:lnSpc>
              <a:spcBef>
                <a:spcPct val="0"/>
              </a:spcBef>
              <a:spcAft>
                <a:spcPts val="600"/>
              </a:spcAft>
            </a:pPr>
            <a:endParaRPr lang="en-US" sz="3800" b="1">
              <a:solidFill>
                <a:schemeClr val="bg1"/>
              </a:solidFill>
              <a:latin typeface="+mj-lt"/>
              <a:ea typeface="+mj-ea"/>
              <a:cs typeface="+mj-cs"/>
            </a:endParaRP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97769" y="1909192"/>
            <a:ext cx="4586513" cy="3647710"/>
          </a:xfrm>
        </p:spPr>
        <p:txBody>
          <a:bodyPr vert="horz" lIns="91440" tIns="45720" rIns="91440" bIns="45720" rtlCol="0">
            <a:normAutofit/>
          </a:bodyPr>
          <a:lstStyle/>
          <a:p>
            <a:pPr marL="514350"/>
            <a:r>
              <a:rPr lang="en-US" sz="1700" dirty="0">
                <a:solidFill>
                  <a:schemeClr val="bg1"/>
                </a:solidFill>
              </a:rPr>
              <a:t>Introduction</a:t>
            </a:r>
          </a:p>
          <a:p>
            <a:pPr marL="514350"/>
            <a:r>
              <a:rPr lang="en-US" sz="1700" dirty="0">
                <a:solidFill>
                  <a:schemeClr val="bg1"/>
                </a:solidFill>
              </a:rPr>
              <a:t>Overview of the Business Idea</a:t>
            </a:r>
          </a:p>
          <a:p>
            <a:pPr marL="514350"/>
            <a:r>
              <a:rPr lang="en-US" sz="1700" dirty="0">
                <a:solidFill>
                  <a:schemeClr val="bg1"/>
                </a:solidFill>
              </a:rPr>
              <a:t>Legal Structure and Organisational Chart</a:t>
            </a:r>
          </a:p>
          <a:p>
            <a:pPr marL="514350"/>
            <a:r>
              <a:rPr lang="en-US" sz="1700" dirty="0">
                <a:solidFill>
                  <a:schemeClr val="bg1"/>
                </a:solidFill>
              </a:rPr>
              <a:t>PESTLE Analysis</a:t>
            </a:r>
          </a:p>
          <a:p>
            <a:pPr marL="514350"/>
            <a:r>
              <a:rPr lang="en-US" sz="1700" dirty="0">
                <a:solidFill>
                  <a:schemeClr val="bg1"/>
                </a:solidFill>
              </a:rPr>
              <a:t>Marketing Strategy</a:t>
            </a:r>
          </a:p>
          <a:p>
            <a:pPr marL="514350"/>
            <a:r>
              <a:rPr lang="en-US" sz="1700" dirty="0">
                <a:solidFill>
                  <a:schemeClr val="bg1"/>
                </a:solidFill>
              </a:rPr>
              <a:t>Funding Requirements</a:t>
            </a:r>
          </a:p>
          <a:p>
            <a:pPr marL="514350"/>
            <a:r>
              <a:rPr lang="en-US" sz="1700" dirty="0">
                <a:solidFill>
                  <a:schemeClr val="bg1"/>
                </a:solidFill>
              </a:rPr>
              <a:t>Cash Flow Forecast</a:t>
            </a:r>
          </a:p>
          <a:p>
            <a:pPr marL="514350"/>
            <a:r>
              <a:rPr lang="en-US" sz="1700" dirty="0">
                <a:solidFill>
                  <a:schemeClr val="bg1"/>
                </a:solidFill>
              </a:rPr>
              <a:t>Conclusion</a:t>
            </a:r>
          </a:p>
          <a:p>
            <a:pPr marL="514350"/>
            <a:r>
              <a:rPr lang="en-US" sz="1700" dirty="0">
                <a:solidFill>
                  <a:schemeClr val="bg1"/>
                </a:solidFill>
              </a:rPr>
              <a:t>References</a:t>
            </a: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5" name="Picture 14" descr="Escritorio con elementos de productividad">
            <a:extLst>
              <a:ext uri="{FF2B5EF4-FFF2-40B4-BE49-F238E27FC236}">
                <a16:creationId xmlns:a16="http://schemas.microsoft.com/office/drawing/2014/main" id="{451D8A4A-ED73-6650-CC90-7A3A4DB8E0B1}"/>
              </a:ext>
            </a:extLst>
          </p:cNvPr>
          <p:cNvPicPr>
            <a:picLocks noChangeAspect="1"/>
          </p:cNvPicPr>
          <p:nvPr/>
        </p:nvPicPr>
        <p:blipFill>
          <a:blip r:embed="rId2"/>
          <a:srcRect l="30048" r="14798" b="-1"/>
          <a:stretch>
            <a:fillRect/>
          </a:stretch>
        </p:blipFill>
        <p:spPr>
          <a:xfrm>
            <a:off x="6525453" y="10"/>
            <a:ext cx="5666547" cy="6857990"/>
          </a:xfrm>
          <a:prstGeom prst="rect">
            <a:avLst/>
          </a:prstGeom>
        </p:spPr>
      </p:pic>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n 4">
            <a:extLst>
              <a:ext uri="{FF2B5EF4-FFF2-40B4-BE49-F238E27FC236}">
                <a16:creationId xmlns:a16="http://schemas.microsoft.com/office/drawing/2014/main" id="{E83A1517-960F-1894-1CE4-838EC57995F8}"/>
              </a:ext>
            </a:extLst>
          </p:cNvPr>
          <p:cNvPicPr>
            <a:picLocks noChangeAspect="1"/>
          </p:cNvPicPr>
          <p:nvPr/>
        </p:nvPicPr>
        <p:blipFill>
          <a:blip r:embed="rId3">
            <a:extLst>
              <a:ext uri="{28A0092B-C50C-407E-A947-70E740481C1C}">
                <a14:useLocalDpi xmlns:a14="http://schemas.microsoft.com/office/drawing/2010/main" val="0"/>
              </a:ext>
            </a:extLst>
          </a:blip>
          <a:srcRect t="11492" r="9090" b="-1"/>
          <a:stretch>
            <a:fillRect/>
          </a:stretch>
        </p:blipFill>
        <p:spPr>
          <a:xfrm>
            <a:off x="3522468" y="10"/>
            <a:ext cx="8669532" cy="6857990"/>
          </a:xfrm>
          <a:prstGeom prst="rect">
            <a:avLst/>
          </a:prstGeom>
        </p:spPr>
      </p:pic>
      <p:sp>
        <p:nvSpPr>
          <p:cNvPr id="74" name="Rectangle 7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7957E82-7305-647C-4919-676C7AE35DAB}"/>
              </a:ext>
            </a:extLst>
          </p:cNvPr>
          <p:cNvSpPr txBox="1"/>
          <p:nvPr/>
        </p:nvSpPr>
        <p:spPr>
          <a:xfrm>
            <a:off x="371094" y="1161288"/>
            <a:ext cx="3438144" cy="1124712"/>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2800" b="1" i="0">
                <a:solidFill>
                  <a:schemeClr val="bg1"/>
                </a:solidFill>
                <a:effectLst/>
                <a:latin typeface="+mj-lt"/>
                <a:ea typeface="+mj-ea"/>
                <a:cs typeface="+mj-cs"/>
              </a:rPr>
              <a:t>Introduction</a:t>
            </a:r>
            <a:endParaRPr lang="en-US" sz="2800">
              <a:solidFill>
                <a:schemeClr val="bg1"/>
              </a:solidFill>
              <a:latin typeface="+mj-lt"/>
              <a:ea typeface="+mj-ea"/>
              <a:cs typeface="+mj-cs"/>
            </a:endParaRPr>
          </a:p>
          <a:p>
            <a:pPr>
              <a:lnSpc>
                <a:spcPct val="90000"/>
              </a:lnSpc>
              <a:spcBef>
                <a:spcPct val="0"/>
              </a:spcBef>
              <a:spcAft>
                <a:spcPts val="600"/>
              </a:spcAft>
            </a:pPr>
            <a:endParaRPr lang="en-US" sz="2800" b="1">
              <a:solidFill>
                <a:schemeClr val="bg1"/>
              </a:solidFill>
              <a:latin typeface="+mj-lt"/>
              <a:ea typeface="+mj-ea"/>
              <a:cs typeface="+mj-cs"/>
            </a:endParaRPr>
          </a:p>
        </p:txBody>
      </p:sp>
      <p:sp>
        <p:nvSpPr>
          <p:cNvPr id="76" name="Rectangle 7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371094" y="2718054"/>
            <a:ext cx="3438906" cy="3960292"/>
          </a:xfrm>
        </p:spPr>
        <p:txBody>
          <a:bodyPr vert="horz" lIns="91440" tIns="45720" rIns="91440" bIns="45720" rtlCol="0" anchor="t">
            <a:noAutofit/>
          </a:bodyPr>
          <a:lstStyle/>
          <a:p>
            <a:pPr marL="0"/>
            <a:r>
              <a:rPr lang="en-US" sz="1800" dirty="0">
                <a:solidFill>
                  <a:schemeClr val="bg1"/>
                </a:solidFill>
              </a:rPr>
              <a:t>Aurora Jewellery LTD is a new jewellery business based in Central London.</a:t>
            </a:r>
          </a:p>
          <a:p>
            <a:pPr marL="0"/>
            <a:endParaRPr lang="en-US" sz="1800" dirty="0">
              <a:solidFill>
                <a:schemeClr val="bg1"/>
              </a:solidFill>
            </a:endParaRPr>
          </a:p>
          <a:p>
            <a:pPr marL="0"/>
            <a:r>
              <a:rPr lang="en-US" sz="1800" dirty="0">
                <a:solidFill>
                  <a:schemeClr val="bg1"/>
                </a:solidFill>
              </a:rPr>
              <a:t> The company aims to offer high-quality gold, silver and white gold jewellery through both a physical store and an online shop.</a:t>
            </a:r>
          </a:p>
          <a:p>
            <a:pPr marL="0"/>
            <a:endParaRPr lang="en-US" sz="1800" dirty="0">
              <a:solidFill>
                <a:schemeClr val="bg1"/>
              </a:solidFill>
            </a:endParaRPr>
          </a:p>
          <a:p>
            <a:pPr marL="0"/>
            <a:r>
              <a:rPr lang="en-US" sz="1800" dirty="0">
                <a:solidFill>
                  <a:schemeClr val="bg1"/>
                </a:solidFill>
              </a:rPr>
              <a:t>This presentation explains the business idea, legal structure, market analysis, marketing strategy and financial plan.</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ítulo 1">
            <a:extLst>
              <a:ext uri="{FF2B5EF4-FFF2-40B4-BE49-F238E27FC236}">
                <a16:creationId xmlns:a16="http://schemas.microsoft.com/office/drawing/2014/main" id="{B7444F89-022D-D944-DF68-834679E0C460}"/>
              </a:ext>
            </a:extLst>
          </p:cNvPr>
          <p:cNvSpPr>
            <a:spLocks noGrp="1"/>
          </p:cNvSpPr>
          <p:nvPr>
            <p:ph type="title"/>
          </p:nvPr>
        </p:nvSpPr>
        <p:spPr>
          <a:xfrm>
            <a:off x="838200" y="448721"/>
            <a:ext cx="4707671" cy="1225650"/>
          </a:xfrm>
        </p:spPr>
        <p:txBody>
          <a:bodyPr anchor="b">
            <a:noAutofit/>
          </a:bodyPr>
          <a:lstStyle/>
          <a:p>
            <a:r>
              <a:rPr lang="en-US" sz="3800" b="1">
                <a:solidFill>
                  <a:schemeClr val="bg1"/>
                </a:solidFill>
                <a:latin typeface="+mj-lt"/>
                <a:ea typeface="+mj-ea"/>
                <a:cs typeface="+mj-cs"/>
              </a:rPr>
              <a:t>Section 1 - </a:t>
            </a:r>
            <a:r>
              <a:rPr lang="en-US" sz="3800" b="1" i="0">
                <a:solidFill>
                  <a:schemeClr val="bg1"/>
                </a:solidFill>
                <a:effectLst/>
                <a:latin typeface="+mj-lt"/>
                <a:ea typeface="+mj-ea"/>
                <a:cs typeface="+mj-cs"/>
              </a:rPr>
              <a:t>Overview of the Business Idea</a:t>
            </a:r>
            <a:endParaRPr lang="es-ES" sz="3800">
              <a:solidFill>
                <a:schemeClr val="bg1"/>
              </a:solidFill>
            </a:endParaRP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BE8BC4B3-680A-FE19-760D-D1BB4CAD2239}"/>
              </a:ext>
            </a:extLst>
          </p:cNvPr>
          <p:cNvSpPr>
            <a:spLocks noGrp="1"/>
          </p:cNvSpPr>
          <p:nvPr>
            <p:ph idx="1"/>
          </p:nvPr>
        </p:nvSpPr>
        <p:spPr>
          <a:xfrm>
            <a:off x="897769" y="1909192"/>
            <a:ext cx="4586513" cy="3647710"/>
          </a:xfrm>
        </p:spPr>
        <p:txBody>
          <a:bodyPr>
            <a:normAutofit/>
          </a:bodyPr>
          <a:lstStyle/>
          <a:p>
            <a:pPr marL="0" indent="0">
              <a:buNone/>
            </a:pPr>
            <a:r>
              <a:rPr lang="es-ES" sz="2000" dirty="0">
                <a:solidFill>
                  <a:schemeClr val="bg1"/>
                </a:solidFill>
              </a:rPr>
              <a:t>Aurora Jewellery LTD is a jewellery retail business based in Central London.</a:t>
            </a:r>
          </a:p>
          <a:p>
            <a:pPr marL="0" indent="0">
              <a:buNone/>
            </a:pPr>
            <a:r>
              <a:rPr lang="es-ES" sz="2000" dirty="0">
                <a:solidFill>
                  <a:schemeClr val="bg1"/>
                </a:solidFill>
              </a:rPr>
              <a:t>The company sells high-quality gold, silver and white gold jewellery, including rings, necklaces, bracelets, earrings, pendants and wedding bands.</a:t>
            </a:r>
          </a:p>
          <a:p>
            <a:pPr marL="0" indent="0">
              <a:buNone/>
            </a:pPr>
            <a:r>
              <a:rPr lang="es-ES" sz="2000" dirty="0">
                <a:solidFill>
                  <a:schemeClr val="bg1"/>
                </a:solidFill>
              </a:rPr>
              <a:t>Customers can shop both in-store and online. The business focuses on offering stylish jewellery at different price levels to meet the needs of a wide range of customers.</a:t>
            </a:r>
          </a:p>
        </p:txBody>
      </p:sp>
      <p:cxnSp>
        <p:nvCxnSpPr>
          <p:cNvPr id="20" name="Straight Connector 19">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Imagen 3">
            <a:extLst>
              <a:ext uri="{FF2B5EF4-FFF2-40B4-BE49-F238E27FC236}">
                <a16:creationId xmlns:a16="http://schemas.microsoft.com/office/drawing/2014/main" id="{54B7D170-1331-465B-1EE6-AD588FCBA5A9}"/>
              </a:ext>
            </a:extLst>
          </p:cNvPr>
          <p:cNvPicPr>
            <a:picLocks noChangeAspect="1"/>
          </p:cNvPicPr>
          <p:nvPr/>
        </p:nvPicPr>
        <p:blipFill>
          <a:blip r:embed="rId2">
            <a:extLst>
              <a:ext uri="{28A0092B-C50C-407E-A947-70E740481C1C}">
                <a14:useLocalDpi xmlns:a14="http://schemas.microsoft.com/office/drawing/2010/main" val="0"/>
              </a:ext>
            </a:extLst>
          </a:blip>
          <a:srcRect l="7982" r="16790"/>
          <a:stretch>
            <a:fillRect/>
          </a:stretch>
        </p:blipFill>
        <p:spPr>
          <a:xfrm>
            <a:off x="6525453" y="604314"/>
            <a:ext cx="5666547" cy="5649372"/>
          </a:xfrm>
          <a:prstGeom prst="rect">
            <a:avLst/>
          </a:prstGeom>
        </p:spPr>
      </p:pic>
    </p:spTree>
    <p:extLst>
      <p:ext uri="{BB962C8B-B14F-4D97-AF65-F5344CB8AC3E}">
        <p14:creationId xmlns:p14="http://schemas.microsoft.com/office/powerpoint/2010/main" val="3002860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a:solidFill>
                  <a:schemeClr val="tx1"/>
                </a:solidFill>
                <a:latin typeface="+mj-lt"/>
                <a:ea typeface="+mj-ea"/>
                <a:cs typeface="+mj-cs"/>
              </a:rPr>
              <a:t>Section 2 - </a:t>
            </a:r>
            <a:r>
              <a:rPr lang="en-US" sz="4100" kern="1200">
                <a:solidFill>
                  <a:schemeClr val="tx1"/>
                </a:solidFill>
                <a:latin typeface="+mj-lt"/>
                <a:ea typeface="+mj-ea"/>
                <a:cs typeface="+mj-cs"/>
              </a:rPr>
              <a:t>Legal Format and Management Structure</a:t>
            </a:r>
          </a:p>
          <a:p>
            <a:pPr>
              <a:lnSpc>
                <a:spcPct val="90000"/>
              </a:lnSpc>
              <a:spcBef>
                <a:spcPct val="0"/>
              </a:spcBef>
              <a:spcAft>
                <a:spcPts val="600"/>
              </a:spcAft>
            </a:pPr>
            <a:endParaRPr lang="en-US" sz="4100" b="1"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838200" y="2010833"/>
            <a:ext cx="5096934" cy="4166130"/>
          </a:xfrm>
        </p:spPr>
        <p:txBody>
          <a:bodyPr vert="horz" lIns="91440" tIns="45720" rIns="91440" bIns="45720" rtlCol="0">
            <a:normAutofit/>
          </a:bodyPr>
          <a:lstStyle/>
          <a:p>
            <a:endParaRPr lang="en-US" sz="2000"/>
          </a:p>
          <a:p>
            <a:endParaRPr lang="en-US" sz="2000"/>
          </a:p>
        </p:txBody>
      </p:sp>
      <p:sp>
        <p:nvSpPr>
          <p:cNvPr id="6" name="CuadroTexto 5">
            <a:extLst>
              <a:ext uri="{FF2B5EF4-FFF2-40B4-BE49-F238E27FC236}">
                <a16:creationId xmlns:a16="http://schemas.microsoft.com/office/drawing/2014/main" id="{D2BFF61D-47B4-FB8B-02A1-38511F1BA680}"/>
              </a:ext>
            </a:extLst>
          </p:cNvPr>
          <p:cNvSpPr txBox="1"/>
          <p:nvPr/>
        </p:nvSpPr>
        <p:spPr>
          <a:xfrm>
            <a:off x="6096000" y="1136773"/>
            <a:ext cx="5096933" cy="5539691"/>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dirty="0"/>
              <a:t>Aurora Jewellery LTD will operate as a Limited Company.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This business structure protects the owner's personal assets, increases customer confidence and allows future business growth.</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b="1" dirty="0"/>
              <a:t>Organisational Chart: </a:t>
            </a:r>
          </a:p>
          <a:p>
            <a:pPr indent="-228600">
              <a:lnSpc>
                <a:spcPct val="90000"/>
              </a:lnSpc>
              <a:spcAft>
                <a:spcPts val="600"/>
              </a:spcAft>
              <a:buFont typeface="Arial" panose="020B0604020202020204" pitchFamily="34" charset="0"/>
              <a:buChar char="•"/>
            </a:pPr>
            <a:r>
              <a:rPr lang="en-US" sz="2000" dirty="0"/>
              <a:t>Owner / Business Manager, Sales Assistant, Online Sales and Stock Assistant.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a:t>
            </a:r>
            <a:r>
              <a:rPr lang="en-US" sz="2000" b="1" dirty="0"/>
              <a:t>External Support:</a:t>
            </a:r>
          </a:p>
          <a:p>
            <a:pPr marL="285750" indent="-228600">
              <a:lnSpc>
                <a:spcPct val="90000"/>
              </a:lnSpc>
              <a:spcAft>
                <a:spcPts val="600"/>
              </a:spcAft>
              <a:buFont typeface="Arial" panose="020B0604020202020204" pitchFamily="34" charset="0"/>
              <a:buChar char="•"/>
            </a:pPr>
            <a:r>
              <a:rPr lang="en-US" sz="2000" dirty="0"/>
              <a:t>Accountant</a:t>
            </a:r>
          </a:p>
          <a:p>
            <a:pPr marL="285750" indent="-228600">
              <a:lnSpc>
                <a:spcPct val="90000"/>
              </a:lnSpc>
              <a:spcAft>
                <a:spcPts val="600"/>
              </a:spcAft>
              <a:buFont typeface="Arial" panose="020B0604020202020204" pitchFamily="34" charset="0"/>
              <a:buChar char="•"/>
            </a:pPr>
            <a:r>
              <a:rPr lang="en-US" sz="2000" dirty="0"/>
              <a:t> Insurance Company</a:t>
            </a:r>
          </a:p>
          <a:p>
            <a:pPr marL="285750" indent="-228600">
              <a:lnSpc>
                <a:spcPct val="90000"/>
              </a:lnSpc>
              <a:spcAft>
                <a:spcPts val="600"/>
              </a:spcAft>
              <a:buFont typeface="Arial" panose="020B0604020202020204" pitchFamily="34" charset="0"/>
              <a:buChar char="•"/>
            </a:pPr>
            <a:r>
              <a:rPr lang="en-US" sz="2000" dirty="0"/>
              <a:t> Security Company</a:t>
            </a:r>
          </a:p>
          <a:p>
            <a:pPr marL="285750" indent="-228600">
              <a:lnSpc>
                <a:spcPct val="90000"/>
              </a:lnSpc>
              <a:spcAft>
                <a:spcPts val="600"/>
              </a:spcAft>
              <a:buFont typeface="Arial" panose="020B0604020202020204" pitchFamily="34" charset="0"/>
              <a:buChar char="•"/>
            </a:pPr>
            <a:r>
              <a:rPr lang="en-US" sz="2000" dirty="0"/>
              <a:t> Delivery Company</a:t>
            </a:r>
          </a:p>
        </p:txBody>
      </p:sp>
    </p:spTree>
    <p:extLst>
      <p:ext uri="{BB962C8B-B14F-4D97-AF65-F5344CB8AC3E}">
        <p14:creationId xmlns:p14="http://schemas.microsoft.com/office/powerpoint/2010/main" val="41669405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dirty="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8" name="Marcador de contenido 7">
            <a:extLst>
              <a:ext uri="{FF2B5EF4-FFF2-40B4-BE49-F238E27FC236}">
                <a16:creationId xmlns:a16="http://schemas.microsoft.com/office/drawing/2014/main" id="{515F6342-6EFF-79A1-6771-02A2E8798BA2}"/>
              </a:ext>
            </a:extLst>
          </p:cNvPr>
          <p:cNvSpPr>
            <a:spLocks noGrp="1"/>
          </p:cNvSpPr>
          <p:nvPr>
            <p:ph idx="1"/>
          </p:nvPr>
        </p:nvSpPr>
        <p:spPr>
          <a:xfrm>
            <a:off x="-100852" y="1744942"/>
            <a:ext cx="12129246" cy="5032375"/>
          </a:xfrm>
        </p:spPr>
        <p:txBody>
          <a:bodyPr/>
          <a:lstStyle/>
          <a:p>
            <a:pPr marL="0" indent="0">
              <a:buNone/>
            </a:pPr>
            <a:r>
              <a:rPr lang="es-ES" sz="1800" b="1" dirty="0">
                <a:effectLst/>
                <a:latin typeface="Calibri" panose="020F0502020204030204" pitchFamily="34" charset="0"/>
                <a:ea typeface="Times New Roman" panose="02020603050405020304" pitchFamily="18" charset="0"/>
                <a:cs typeface="Times New Roman" panose="02020603050405020304" pitchFamily="18" charset="0"/>
              </a:rPr>
              <a:t>                                                                             </a:t>
            </a:r>
            <a:endParaRPr lang="es-E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s-ES" dirty="0"/>
          </a:p>
        </p:txBody>
      </p:sp>
      <p:sp>
        <p:nvSpPr>
          <p:cNvPr id="13" name="CuadroTexto 12">
            <a:extLst>
              <a:ext uri="{FF2B5EF4-FFF2-40B4-BE49-F238E27FC236}">
                <a16:creationId xmlns:a16="http://schemas.microsoft.com/office/drawing/2014/main" id="{73D3EE5C-5F94-F4CF-FFBA-080076B77CBD}"/>
              </a:ext>
            </a:extLst>
          </p:cNvPr>
          <p:cNvSpPr txBox="1"/>
          <p:nvPr/>
        </p:nvSpPr>
        <p:spPr>
          <a:xfrm>
            <a:off x="2521323" y="2327265"/>
            <a:ext cx="8592670" cy="2585323"/>
          </a:xfrm>
          <a:prstGeom prst="rect">
            <a:avLst/>
          </a:prstGeom>
          <a:noFill/>
        </p:spPr>
        <p:txBody>
          <a:bodyPr wrap="square">
            <a:spAutoFit/>
          </a:bodyPr>
          <a:lstStyle/>
          <a:p>
            <a:r>
              <a:rPr lang="es-ES" dirty="0"/>
              <a:t>                      OWNER / BUSINESS MANAGER </a:t>
            </a:r>
          </a:p>
          <a:p>
            <a:r>
              <a:rPr lang="es-ES" dirty="0"/>
              <a:t>            ┌──────────────────┴──────────────────┐     </a:t>
            </a:r>
          </a:p>
          <a:p>
            <a:endParaRPr lang="es-ES" dirty="0"/>
          </a:p>
          <a:p>
            <a:r>
              <a:rPr lang="es-ES" dirty="0"/>
              <a:t>   SALES ASSISTANT                                ONLINE SALES &amp; STOCK ASSISTANT    </a:t>
            </a:r>
          </a:p>
          <a:p>
            <a:r>
              <a:rPr lang="es-ES" dirty="0"/>
              <a:t>                                                       │                    </a:t>
            </a:r>
          </a:p>
          <a:p>
            <a:endParaRPr lang="es-ES" dirty="0"/>
          </a:p>
          <a:p>
            <a:r>
              <a:rPr lang="es-ES" dirty="0"/>
              <a:t>                                       EXTERNAL SUPPORT      </a:t>
            </a:r>
          </a:p>
          <a:p>
            <a:endParaRPr lang="es-ES" dirty="0"/>
          </a:p>
          <a:p>
            <a:r>
              <a:rPr lang="es-ES" dirty="0"/>
              <a:t>                   Accountant • Insurance • Security • Delivery</a:t>
            </a: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0" name="Rectangle 9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uadroTexto 1">
            <a:extLst>
              <a:ext uri="{FF2B5EF4-FFF2-40B4-BE49-F238E27FC236}">
                <a16:creationId xmlns:a16="http://schemas.microsoft.com/office/drawing/2014/main" id="{3A129528-CD14-A711-A923-F0ED04A5D0CC}"/>
              </a:ext>
            </a:extLst>
          </p:cNvPr>
          <p:cNvSpPr txBox="1"/>
          <p:nvPr/>
        </p:nvSpPr>
        <p:spPr>
          <a:xfrm>
            <a:off x="5788543" y="-1193800"/>
            <a:ext cx="7005918" cy="2387600"/>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5000" kern="1200">
                <a:solidFill>
                  <a:schemeClr val="bg1"/>
                </a:solidFill>
                <a:latin typeface="+mj-lt"/>
                <a:ea typeface="+mj-ea"/>
                <a:cs typeface="+mj-cs"/>
              </a:rPr>
              <a:t>Slide 6 – PESTLE Analysis</a:t>
            </a:r>
          </a:p>
        </p:txBody>
      </p:sp>
      <p:sp>
        <p:nvSpPr>
          <p:cNvPr id="111" name="Rectangle 9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a 2">
            <a:extLst>
              <a:ext uri="{FF2B5EF4-FFF2-40B4-BE49-F238E27FC236}">
                <a16:creationId xmlns:a16="http://schemas.microsoft.com/office/drawing/2014/main" id="{095CE895-116C-212C-94C9-5C31F60C5C2C}"/>
              </a:ext>
            </a:extLst>
          </p:cNvPr>
          <p:cNvGraphicFramePr>
            <a:graphicFrameLocks noGrp="1"/>
          </p:cNvGraphicFramePr>
          <p:nvPr>
            <p:extLst>
              <p:ext uri="{D42A27DB-BD31-4B8C-83A1-F6EECF244321}">
                <p14:modId xmlns:p14="http://schemas.microsoft.com/office/powerpoint/2010/main" val="2860722831"/>
              </p:ext>
            </p:extLst>
          </p:nvPr>
        </p:nvGraphicFramePr>
        <p:xfrm>
          <a:off x="5567083" y="1293993"/>
          <a:ext cx="6515100" cy="4743452"/>
        </p:xfrm>
        <a:graphic>
          <a:graphicData uri="http://schemas.openxmlformats.org/drawingml/2006/table">
            <a:tbl>
              <a:tblPr firstRow="1" bandRow="1">
                <a:tableStyleId>{8EC20E35-A176-4012-BC5E-935CFFF8708E}</a:tableStyleId>
              </a:tblPr>
              <a:tblGrid>
                <a:gridCol w="1720460">
                  <a:extLst>
                    <a:ext uri="{9D8B030D-6E8A-4147-A177-3AD203B41FA5}">
                      <a16:colId xmlns:a16="http://schemas.microsoft.com/office/drawing/2014/main" val="1984096706"/>
                    </a:ext>
                  </a:extLst>
                </a:gridCol>
                <a:gridCol w="2409627">
                  <a:extLst>
                    <a:ext uri="{9D8B030D-6E8A-4147-A177-3AD203B41FA5}">
                      <a16:colId xmlns:a16="http://schemas.microsoft.com/office/drawing/2014/main" val="1832940489"/>
                    </a:ext>
                  </a:extLst>
                </a:gridCol>
                <a:gridCol w="2385013">
                  <a:extLst>
                    <a:ext uri="{9D8B030D-6E8A-4147-A177-3AD203B41FA5}">
                      <a16:colId xmlns:a16="http://schemas.microsoft.com/office/drawing/2014/main" val="760825821"/>
                    </a:ext>
                  </a:extLst>
                </a:gridCol>
              </a:tblGrid>
              <a:tr h="577328">
                <a:tc>
                  <a:txBody>
                    <a:bodyPr/>
                    <a:lstStyle/>
                    <a:p>
                      <a:r>
                        <a:rPr lang="es-ES" sz="1500"/>
                        <a:t>Factor</a:t>
                      </a:r>
                    </a:p>
                  </a:txBody>
                  <a:tcPr marL="78017" marR="78017" marT="39009" marB="39009"/>
                </a:tc>
                <a:tc>
                  <a:txBody>
                    <a:bodyPr/>
                    <a:lstStyle/>
                    <a:p>
                      <a:r>
                        <a:rPr lang="es-ES" sz="1500"/>
                        <a:t>Impact on Aurora Jewellery LTD</a:t>
                      </a:r>
                    </a:p>
                  </a:txBody>
                  <a:tcPr marL="78017" marR="78017" marT="39009" marB="39009"/>
                </a:tc>
                <a:tc>
                  <a:txBody>
                    <a:bodyPr/>
                    <a:lstStyle/>
                    <a:p>
                      <a:r>
                        <a:rPr lang="es-ES" sz="1500"/>
                        <a:t>Business Strategy</a:t>
                      </a:r>
                    </a:p>
                  </a:txBody>
                  <a:tcPr marL="78017" marR="78017" marT="39009" marB="39009"/>
                </a:tc>
                <a:extLst>
                  <a:ext uri="{0D108BD9-81ED-4DB2-BD59-A6C34878D82A}">
                    <a16:rowId xmlns:a16="http://schemas.microsoft.com/office/drawing/2014/main" val="3471775214"/>
                  </a:ext>
                </a:extLst>
              </a:tr>
              <a:tr h="811380">
                <a:tc>
                  <a:txBody>
                    <a:bodyPr/>
                    <a:lstStyle/>
                    <a:p>
                      <a:r>
                        <a:rPr lang="es-ES" sz="1500"/>
                        <a:t>Political</a:t>
                      </a:r>
                    </a:p>
                  </a:txBody>
                  <a:tcPr marL="78017" marR="78017" marT="39009" marB="39009"/>
                </a:tc>
                <a:tc>
                  <a:txBody>
                    <a:bodyPr/>
                    <a:lstStyle/>
                    <a:p>
                      <a:r>
                        <a:rPr lang="es-ES" sz="1500"/>
                        <a:t>UK hallmarking and consumer protection laws</a:t>
                      </a:r>
                    </a:p>
                  </a:txBody>
                  <a:tcPr marL="78017" marR="78017" marT="39009" marB="39009"/>
                </a:tc>
                <a:tc>
                  <a:txBody>
                    <a:bodyPr/>
                    <a:lstStyle/>
                    <a:p>
                      <a:r>
                        <a:rPr lang="es-ES" sz="1500"/>
                        <a:t>Follow all UK regulations</a:t>
                      </a:r>
                    </a:p>
                  </a:txBody>
                  <a:tcPr marL="78017" marR="78017" marT="39009" marB="39009"/>
                </a:tc>
                <a:extLst>
                  <a:ext uri="{0D108BD9-81ED-4DB2-BD59-A6C34878D82A}">
                    <a16:rowId xmlns:a16="http://schemas.microsoft.com/office/drawing/2014/main" val="2360203216"/>
                  </a:ext>
                </a:extLst>
              </a:tr>
              <a:tr h="577328">
                <a:tc>
                  <a:txBody>
                    <a:bodyPr/>
                    <a:lstStyle/>
                    <a:p>
                      <a:r>
                        <a:rPr lang="es-ES" sz="1500"/>
                        <a:t>Economic</a:t>
                      </a:r>
                    </a:p>
                  </a:txBody>
                  <a:tcPr marL="78017" marR="78017" marT="39009" marB="39009"/>
                </a:tc>
                <a:tc>
                  <a:txBody>
                    <a:bodyPr/>
                    <a:lstStyle/>
                    <a:p>
                      <a:r>
                        <a:rPr lang="es-ES" sz="1500"/>
                        <a:t>Inflation and changes in gold prices</a:t>
                      </a:r>
                    </a:p>
                  </a:txBody>
                  <a:tcPr marL="78017" marR="78017" marT="39009" marB="39009"/>
                </a:tc>
                <a:tc>
                  <a:txBody>
                    <a:bodyPr/>
                    <a:lstStyle/>
                    <a:p>
                      <a:r>
                        <a:rPr lang="es-ES" sz="1500"/>
                        <a:t>Offer products at different prices</a:t>
                      </a:r>
                    </a:p>
                  </a:txBody>
                  <a:tcPr marL="78017" marR="78017" marT="39009" marB="39009"/>
                </a:tc>
                <a:extLst>
                  <a:ext uri="{0D108BD9-81ED-4DB2-BD59-A6C34878D82A}">
                    <a16:rowId xmlns:a16="http://schemas.microsoft.com/office/drawing/2014/main" val="661275700"/>
                  </a:ext>
                </a:extLst>
              </a:tr>
              <a:tr h="577328">
                <a:tc>
                  <a:txBody>
                    <a:bodyPr/>
                    <a:lstStyle/>
                    <a:p>
                      <a:r>
                        <a:rPr lang="es-ES" sz="1500"/>
                        <a:t>Social</a:t>
                      </a:r>
                    </a:p>
                  </a:txBody>
                  <a:tcPr marL="78017" marR="78017" marT="39009" marB="39009"/>
                </a:tc>
                <a:tc>
                  <a:txBody>
                    <a:bodyPr/>
                    <a:lstStyle/>
                    <a:p>
                      <a:r>
                        <a:rPr lang="es-ES" sz="1500"/>
                        <a:t>Fashion trends and gift buying</a:t>
                      </a:r>
                    </a:p>
                  </a:txBody>
                  <a:tcPr marL="78017" marR="78017" marT="39009" marB="39009"/>
                </a:tc>
                <a:tc>
                  <a:txBody>
                    <a:bodyPr/>
                    <a:lstStyle/>
                    <a:p>
                      <a:r>
                        <a:rPr lang="es-ES" sz="1500"/>
                        <a:t>Update collections regularly</a:t>
                      </a:r>
                    </a:p>
                  </a:txBody>
                  <a:tcPr marL="78017" marR="78017" marT="39009" marB="39009"/>
                </a:tc>
                <a:extLst>
                  <a:ext uri="{0D108BD9-81ED-4DB2-BD59-A6C34878D82A}">
                    <a16:rowId xmlns:a16="http://schemas.microsoft.com/office/drawing/2014/main" val="3649831866"/>
                  </a:ext>
                </a:extLst>
              </a:tr>
              <a:tr h="577328">
                <a:tc>
                  <a:txBody>
                    <a:bodyPr/>
                    <a:lstStyle/>
                    <a:p>
                      <a:r>
                        <a:rPr lang="es-ES" sz="1500"/>
                        <a:t>Technological</a:t>
                      </a:r>
                    </a:p>
                  </a:txBody>
                  <a:tcPr marL="78017" marR="78017" marT="39009" marB="39009"/>
                </a:tc>
                <a:tc>
                  <a:txBody>
                    <a:bodyPr/>
                    <a:lstStyle/>
                    <a:p>
                      <a:r>
                        <a:rPr lang="es-ES" sz="1500"/>
                        <a:t>Online shopping and social media</a:t>
                      </a:r>
                    </a:p>
                  </a:txBody>
                  <a:tcPr marL="78017" marR="78017" marT="39009" marB="39009"/>
                </a:tc>
                <a:tc>
                  <a:txBody>
                    <a:bodyPr/>
                    <a:lstStyle/>
                    <a:p>
                      <a:r>
                        <a:rPr lang="es-ES" sz="1500"/>
                        <a:t>Invest in e-commerce and digital marketing</a:t>
                      </a:r>
                    </a:p>
                  </a:txBody>
                  <a:tcPr marL="78017" marR="78017" marT="39009" marB="39009"/>
                </a:tc>
                <a:extLst>
                  <a:ext uri="{0D108BD9-81ED-4DB2-BD59-A6C34878D82A}">
                    <a16:rowId xmlns:a16="http://schemas.microsoft.com/office/drawing/2014/main" val="2921343866"/>
                  </a:ext>
                </a:extLst>
              </a:tr>
              <a:tr h="811380">
                <a:tc>
                  <a:txBody>
                    <a:bodyPr/>
                    <a:lstStyle/>
                    <a:p>
                      <a:r>
                        <a:rPr lang="es-ES" sz="1500"/>
                        <a:t>Environmental</a:t>
                      </a:r>
                    </a:p>
                  </a:txBody>
                  <a:tcPr marL="78017" marR="78017" marT="39009" marB="39009"/>
                </a:tc>
                <a:tc>
                  <a:txBody>
                    <a:bodyPr/>
                    <a:lstStyle/>
                    <a:p>
                      <a:r>
                        <a:rPr lang="es-ES" sz="1500"/>
                        <a:t>Demand for sustainable products</a:t>
                      </a:r>
                    </a:p>
                  </a:txBody>
                  <a:tcPr marL="78017" marR="78017" marT="39009" marB="39009"/>
                </a:tc>
                <a:tc>
                  <a:txBody>
                    <a:bodyPr/>
                    <a:lstStyle/>
                    <a:p>
                      <a:r>
                        <a:rPr lang="es-ES" sz="1500"/>
                        <a:t>Use recyclable packaging and responsible suppliers</a:t>
                      </a:r>
                    </a:p>
                  </a:txBody>
                  <a:tcPr marL="78017" marR="78017" marT="39009" marB="39009"/>
                </a:tc>
                <a:extLst>
                  <a:ext uri="{0D108BD9-81ED-4DB2-BD59-A6C34878D82A}">
                    <a16:rowId xmlns:a16="http://schemas.microsoft.com/office/drawing/2014/main" val="4001692158"/>
                  </a:ext>
                </a:extLst>
              </a:tr>
              <a:tr h="811380">
                <a:tc>
                  <a:txBody>
                    <a:bodyPr/>
                    <a:lstStyle/>
                    <a:p>
                      <a:r>
                        <a:rPr lang="es-ES" sz="1500"/>
                        <a:t>Legal</a:t>
                      </a:r>
                    </a:p>
                  </a:txBody>
                  <a:tcPr marL="78017" marR="78017" marT="39009" marB="39009"/>
                </a:tc>
                <a:tc>
                  <a:txBody>
                    <a:bodyPr/>
                    <a:lstStyle/>
                    <a:p>
                      <a:r>
                        <a:rPr lang="es-ES" sz="1500"/>
                        <a:t>GDPR, employment law and consumer rights</a:t>
                      </a:r>
                    </a:p>
                  </a:txBody>
                  <a:tcPr marL="78017" marR="78017" marT="39009" marB="39009"/>
                </a:tc>
                <a:tc>
                  <a:txBody>
                    <a:bodyPr/>
                    <a:lstStyle/>
                    <a:p>
                      <a:r>
                        <a:rPr lang="es-ES" sz="1500" dirty="0" err="1"/>
                        <a:t>Ensure</a:t>
                      </a:r>
                      <a:r>
                        <a:rPr lang="es-ES" sz="1500" dirty="0"/>
                        <a:t> full legal </a:t>
                      </a:r>
                      <a:r>
                        <a:rPr lang="es-ES" sz="1500" dirty="0" err="1"/>
                        <a:t>compliance</a:t>
                      </a:r>
                      <a:endParaRPr lang="es-ES" sz="1500" dirty="0"/>
                    </a:p>
                  </a:txBody>
                  <a:tcPr marL="78017" marR="78017" marT="39009" marB="39009"/>
                </a:tc>
                <a:extLst>
                  <a:ext uri="{0D108BD9-81ED-4DB2-BD59-A6C34878D82A}">
                    <a16:rowId xmlns:a16="http://schemas.microsoft.com/office/drawing/2014/main" val="3380025553"/>
                  </a:ext>
                </a:extLst>
              </a:tr>
            </a:tbl>
          </a:graphicData>
        </a:graphic>
      </p:graphicFrame>
      <p:pic>
        <p:nvPicPr>
          <p:cNvPr id="5" name="Imagen 4">
            <a:extLst>
              <a:ext uri="{FF2B5EF4-FFF2-40B4-BE49-F238E27FC236}">
                <a16:creationId xmlns:a16="http://schemas.microsoft.com/office/drawing/2014/main" id="{5FEAF977-C3D9-614A-9280-57291ECB94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3532"/>
            <a:ext cx="5405717" cy="6810935"/>
          </a:xfrm>
          <a:prstGeom prst="rect">
            <a:avLst/>
          </a:prstGeom>
        </p:spPr>
      </p:pic>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Oval 14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agen 1">
            <a:extLst>
              <a:ext uri="{FF2B5EF4-FFF2-40B4-BE49-F238E27FC236}">
                <a16:creationId xmlns:a16="http://schemas.microsoft.com/office/drawing/2014/main" id="{912E4C7F-A498-92DD-4DC7-992D9238434B}"/>
              </a:ext>
            </a:extLst>
          </p:cNvPr>
          <p:cNvPicPr>
            <a:picLocks noChangeAspect="1"/>
          </p:cNvPicPr>
          <p:nvPr/>
        </p:nvPicPr>
        <p:blipFill>
          <a:blip r:embed="rId3">
            <a:extLst>
              <a:ext uri="{28A0092B-C50C-407E-A947-70E740481C1C}">
                <a14:useLocalDpi xmlns:a14="http://schemas.microsoft.com/office/drawing/2010/main" val="0"/>
              </a:ext>
            </a:extLst>
          </a:blip>
          <a:srcRect t="6028" r="-1" b="37862"/>
          <a:stretch>
            <a:fillRect/>
          </a:stretch>
        </p:blipFill>
        <p:spPr>
          <a:xfrm>
            <a:off x="2869471" y="1510452"/>
            <a:ext cx="2601592" cy="1463397"/>
          </a:xfrm>
          <a:prstGeom prst="rect">
            <a:avLst/>
          </a:prstGeom>
        </p:spPr>
      </p:pic>
      <p:grpSp>
        <p:nvGrpSpPr>
          <p:cNvPr id="144" name="Group 14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45" name="Oval 14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8" name="Oval 14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702591" y="3404608"/>
            <a:ext cx="3520789" cy="266608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a:solidFill>
                  <a:schemeClr val="bg1"/>
                </a:solidFill>
                <a:latin typeface="+mj-lt"/>
                <a:ea typeface="+mj-ea"/>
                <a:cs typeface="+mj-cs"/>
              </a:rPr>
              <a:t>Section 4 - </a:t>
            </a:r>
            <a:r>
              <a:rPr lang="en-US" sz="4400" kern="1200">
                <a:solidFill>
                  <a:schemeClr val="bg1"/>
                </a:solidFill>
                <a:latin typeface="+mj-lt"/>
                <a:ea typeface="+mj-ea"/>
                <a:cs typeface="+mj-cs"/>
              </a:rPr>
              <a:t>Marketing Strategies</a:t>
            </a:r>
          </a:p>
        </p:txBody>
      </p:sp>
      <p:grpSp>
        <p:nvGrpSpPr>
          <p:cNvPr id="15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51" name="Freeform: Shape 15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15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155" name="Freeform: Shape 15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6477270" y="123991"/>
            <a:ext cx="5753987" cy="6781074"/>
          </a:xfrm>
        </p:spPr>
        <p:txBody>
          <a:bodyPr vert="horz" lIns="91440" tIns="45720" rIns="91440" bIns="45720" rtlCol="0">
            <a:normAutofit fontScale="92500" lnSpcReduction="10000"/>
          </a:bodyPr>
          <a:lstStyle/>
          <a:p>
            <a:pPr marL="0"/>
            <a:r>
              <a:rPr lang="en-US" sz="1900" b="1" dirty="0">
                <a:solidFill>
                  <a:schemeClr val="bg1"/>
                </a:solidFill>
              </a:rPr>
              <a:t>Target Market</a:t>
            </a:r>
          </a:p>
          <a:p>
            <a:pPr marL="0"/>
            <a:r>
              <a:rPr lang="en-US" sz="1900" dirty="0">
                <a:solidFill>
                  <a:schemeClr val="bg1"/>
                </a:solidFill>
              </a:rPr>
              <a:t>Aurora Jewellery LTD targets people living, working and visiting Central London. The business focuses on customers looking for quality jewellery for everyday wear, gifts and special occasions.</a:t>
            </a:r>
          </a:p>
          <a:p>
            <a:pPr marL="0"/>
            <a:r>
              <a:rPr lang="en-US" sz="1900" b="1" dirty="0">
                <a:solidFill>
                  <a:schemeClr val="bg1"/>
                </a:solidFill>
              </a:rPr>
              <a:t>Primary Customer Segments: </a:t>
            </a:r>
          </a:p>
          <a:p>
            <a:r>
              <a:rPr lang="en-US" sz="1900" dirty="0">
                <a:solidFill>
                  <a:schemeClr val="bg1"/>
                </a:solidFill>
              </a:rPr>
              <a:t>Adults looking for gold, silver and white gold jewellery.</a:t>
            </a:r>
          </a:p>
          <a:p>
            <a:r>
              <a:rPr lang="en-US" sz="1900" dirty="0">
                <a:solidFill>
                  <a:schemeClr val="bg1"/>
                </a:solidFill>
              </a:rPr>
              <a:t> Customers buying gifts for birthdays, weddings and anniversaries.</a:t>
            </a:r>
          </a:p>
          <a:p>
            <a:r>
              <a:rPr lang="en-US" sz="1900" dirty="0">
                <a:solidFill>
                  <a:schemeClr val="bg1"/>
                </a:solidFill>
              </a:rPr>
              <a:t> People looking for jewellery at different price ranges.</a:t>
            </a:r>
          </a:p>
          <a:p>
            <a:pPr marL="0"/>
            <a:r>
              <a:rPr lang="en-US" sz="1900" b="1" dirty="0">
                <a:solidFill>
                  <a:schemeClr val="bg1"/>
                </a:solidFill>
              </a:rPr>
              <a:t>Unique Selling Points (USP)</a:t>
            </a:r>
          </a:p>
          <a:p>
            <a:r>
              <a:rPr lang="en-US" sz="1900" dirty="0">
                <a:solidFill>
                  <a:schemeClr val="bg1"/>
                </a:solidFill>
              </a:rPr>
              <a:t>High-quality gold, silver and white gold jewellery.</a:t>
            </a:r>
          </a:p>
          <a:p>
            <a:r>
              <a:rPr lang="en-US" sz="1900" dirty="0">
                <a:solidFill>
                  <a:schemeClr val="bg1"/>
                </a:solidFill>
              </a:rPr>
              <a:t>Different styles and affordable prices.</a:t>
            </a:r>
          </a:p>
          <a:p>
            <a:r>
              <a:rPr lang="en-US" sz="1900" dirty="0">
                <a:solidFill>
                  <a:schemeClr val="bg1"/>
                </a:solidFill>
              </a:rPr>
              <a:t>Friendly customer service.</a:t>
            </a:r>
          </a:p>
          <a:p>
            <a:r>
              <a:rPr lang="en-US" sz="1900" dirty="0">
                <a:solidFill>
                  <a:schemeClr val="bg1"/>
                </a:solidFill>
              </a:rPr>
              <a:t>Online and in-store shopping.</a:t>
            </a:r>
          </a:p>
          <a:p>
            <a:pPr marL="0"/>
            <a:r>
              <a:rPr lang="en-US" sz="1900" b="1" dirty="0">
                <a:solidFill>
                  <a:schemeClr val="bg1"/>
                </a:solidFill>
              </a:rPr>
              <a:t>Marketing Strategies</a:t>
            </a:r>
          </a:p>
          <a:p>
            <a:r>
              <a:rPr lang="en-US" sz="1900" dirty="0">
                <a:solidFill>
                  <a:schemeClr val="bg1"/>
                </a:solidFill>
              </a:rPr>
              <a:t>Aurora Jewellery LTD will promote its products through:</a:t>
            </a:r>
          </a:p>
          <a:p>
            <a:r>
              <a:rPr lang="en-US" sz="1900" dirty="0">
                <a:solidFill>
                  <a:schemeClr val="bg1"/>
                </a:solidFill>
              </a:rPr>
              <a:t>Social media (Instagram and Facebook).</a:t>
            </a:r>
          </a:p>
          <a:p>
            <a:r>
              <a:rPr lang="en-US" sz="1900" dirty="0">
                <a:solidFill>
                  <a:schemeClr val="bg1"/>
                </a:solidFill>
              </a:rPr>
              <a:t>An online store.</a:t>
            </a:r>
          </a:p>
          <a:p>
            <a:r>
              <a:rPr lang="en-US" sz="1900" dirty="0">
                <a:solidFill>
                  <a:schemeClr val="bg1"/>
                </a:solidFill>
              </a:rPr>
              <a:t>A physical shop.</a:t>
            </a:r>
          </a:p>
          <a:p>
            <a:r>
              <a:rPr lang="en-US" sz="1900" dirty="0">
                <a:solidFill>
                  <a:schemeClr val="bg1"/>
                </a:solidFill>
              </a:rPr>
              <a:t>Word-of-mouth recommendations.</a:t>
            </a:r>
          </a:p>
          <a:p>
            <a:pPr marL="0"/>
            <a:endParaRPr lang="en-US" sz="900" dirty="0">
              <a:solidFill>
                <a:schemeClr val="bg1"/>
              </a:solidFill>
            </a:endParaRPr>
          </a:p>
          <a:p>
            <a:endParaRPr lang="en-US" sz="900" dirty="0">
              <a:solidFill>
                <a:schemeClr val="bg1"/>
              </a:solidFill>
            </a:endParaRPr>
          </a:p>
        </p:txBody>
      </p:sp>
      <p:sp>
        <p:nvSpPr>
          <p:cNvPr id="6" name="CuadroTexto 5">
            <a:extLst>
              <a:ext uri="{FF2B5EF4-FFF2-40B4-BE49-F238E27FC236}">
                <a16:creationId xmlns:a16="http://schemas.microsoft.com/office/drawing/2014/main" id="{F871B2C1-85C5-28F6-9898-2AA2DD66486A}"/>
              </a:ext>
            </a:extLst>
          </p:cNvPr>
          <p:cNvSpPr txBox="1"/>
          <p:nvPr/>
        </p:nvSpPr>
        <p:spPr>
          <a:xfrm>
            <a:off x="2894480" y="7429731"/>
            <a:ext cx="6246158" cy="369332"/>
          </a:xfrm>
          <a:prstGeom prst="rect">
            <a:avLst/>
          </a:prstGeom>
          <a:noFill/>
        </p:spPr>
        <p:txBody>
          <a:bodyPr wrap="square">
            <a:spAutoFit/>
          </a:bodyPr>
          <a:lstStyle/>
          <a:p>
            <a:pPr>
              <a:spcAft>
                <a:spcPts val="600"/>
              </a:spcAft>
            </a:pPr>
            <a:r>
              <a:rPr lang="es-ES"/>
              <a:t>Slide 6 – PESTLE Analysis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7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3">
            <a:extLst>
              <a:ext uri="{FF2B5EF4-FFF2-40B4-BE49-F238E27FC236}">
                <a16:creationId xmlns:a16="http://schemas.microsoft.com/office/drawing/2014/main" id="{C5FDF124-453B-1DDA-1FE0-75DACD3D0BFF}"/>
              </a:ext>
            </a:extLst>
          </p:cNvPr>
          <p:cNvSpPr txBox="1">
            <a:spLocks noGrp="1"/>
          </p:cNvSpPr>
          <p:nvPr>
            <p:ph type="title"/>
          </p:nvPr>
        </p:nvSpPr>
        <p:spPr>
          <a:xfrm>
            <a:off x="461682" y="271683"/>
            <a:ext cx="5634317" cy="1323439"/>
          </a:xfrm>
          <a:prstGeom prst="rect">
            <a:avLst/>
          </a:prstGeom>
        </p:spPr>
        <p:txBody>
          <a:bodyPr vert="horz" lIns="91440" tIns="45720" rIns="91440" bIns="45720" rtlCol="0" anchor="t">
            <a:noAutofit/>
          </a:bodyPr>
          <a:lstStyle/>
          <a:p>
            <a:pPr>
              <a:spcBef>
                <a:spcPct val="0"/>
              </a:spcBef>
              <a:spcAft>
                <a:spcPts val="600"/>
              </a:spcAft>
            </a:pPr>
            <a:r>
              <a:rPr lang="en-US" sz="4000" b="1">
                <a:solidFill>
                  <a:schemeClr val="bg1"/>
                </a:solidFill>
                <a:latin typeface="+mj-lt"/>
                <a:ea typeface="+mj-ea"/>
                <a:cs typeface="+mj-cs"/>
              </a:rPr>
              <a:t>Section 5 - </a:t>
            </a:r>
            <a:r>
              <a:rPr lang="en-US" sz="4000" b="1" i="0">
                <a:solidFill>
                  <a:schemeClr val="bg1"/>
                </a:solidFill>
                <a:effectLst/>
                <a:latin typeface="+mj-lt"/>
                <a:ea typeface="+mj-ea"/>
                <a:cs typeface="+mj-cs"/>
              </a:rPr>
              <a:t>Funding Requirements and Allocation</a:t>
            </a:r>
            <a:endParaRPr lang="en-US" sz="4000" b="1">
              <a:solidFill>
                <a:schemeClr val="bg1"/>
              </a:solidFill>
              <a:latin typeface="+mj-lt"/>
              <a:ea typeface="+mj-ea"/>
              <a:cs typeface="+mj-cs"/>
            </a:endParaRPr>
          </a:p>
        </p:txBody>
      </p:sp>
      <p:sp>
        <p:nvSpPr>
          <p:cNvPr id="3" name="Marcador de contenido 2">
            <a:extLst>
              <a:ext uri="{FF2B5EF4-FFF2-40B4-BE49-F238E27FC236}">
                <a16:creationId xmlns:a16="http://schemas.microsoft.com/office/drawing/2014/main" id="{65E37F35-D132-4962-299A-1F58F08866D5}"/>
              </a:ext>
            </a:extLst>
          </p:cNvPr>
          <p:cNvSpPr>
            <a:spLocks noGrp="1"/>
          </p:cNvSpPr>
          <p:nvPr>
            <p:ph idx="1"/>
          </p:nvPr>
        </p:nvSpPr>
        <p:spPr>
          <a:xfrm>
            <a:off x="586646" y="2070847"/>
            <a:ext cx="4391024" cy="5447590"/>
          </a:xfrm>
        </p:spPr>
        <p:txBody>
          <a:bodyPr>
            <a:noAutofit/>
          </a:bodyPr>
          <a:lstStyle/>
          <a:p>
            <a:pPr marL="0" indent="0">
              <a:buNone/>
            </a:pPr>
            <a:r>
              <a:rPr lang="es-ES" sz="1800" b="1" dirty="0">
                <a:solidFill>
                  <a:schemeClr val="bg1">
                    <a:alpha val="80000"/>
                  </a:schemeClr>
                </a:solidFill>
              </a:rPr>
              <a:t>Start-up Costs</a:t>
            </a:r>
          </a:p>
          <a:p>
            <a:pPr marL="0" indent="0">
              <a:buNone/>
            </a:pPr>
            <a:endParaRPr lang="es-ES" sz="1800" b="1" dirty="0">
              <a:solidFill>
                <a:schemeClr val="bg1">
                  <a:alpha val="80000"/>
                </a:schemeClr>
              </a:solidFill>
            </a:endParaRPr>
          </a:p>
          <a:p>
            <a:pPr marL="0" indent="0">
              <a:buNone/>
            </a:pPr>
            <a:r>
              <a:rPr lang="es-ES" sz="1800" b="1" dirty="0">
                <a:solidFill>
                  <a:schemeClr val="bg1">
                    <a:alpha val="80000"/>
                  </a:schemeClr>
                </a:solidFill>
              </a:rPr>
              <a:t>Item</a:t>
            </a:r>
            <a:r>
              <a:rPr lang="es-ES" sz="1800" dirty="0">
                <a:solidFill>
                  <a:schemeClr val="bg1">
                    <a:alpha val="80000"/>
                  </a:schemeClr>
                </a:solidFill>
              </a:rPr>
              <a:t>                                        </a:t>
            </a:r>
            <a:r>
              <a:rPr lang="es-ES" sz="1800" b="1" dirty="0">
                <a:solidFill>
                  <a:schemeClr val="bg1">
                    <a:alpha val="80000"/>
                  </a:schemeClr>
                </a:solidFill>
              </a:rPr>
              <a:t>Cost</a:t>
            </a:r>
          </a:p>
          <a:p>
            <a:pPr marL="0" indent="0">
              <a:buNone/>
            </a:pPr>
            <a:r>
              <a:rPr lang="es-ES" sz="1800" dirty="0">
                <a:solidFill>
                  <a:schemeClr val="bg1">
                    <a:alpha val="80000"/>
                  </a:schemeClr>
                </a:solidFill>
              </a:rPr>
              <a:t>Jewellery Stock                  £18,000</a:t>
            </a:r>
          </a:p>
          <a:p>
            <a:pPr marL="0" indent="0">
              <a:buNone/>
            </a:pPr>
            <a:r>
              <a:rPr lang="es-ES" sz="1800" dirty="0">
                <a:solidFill>
                  <a:schemeClr val="bg1">
                    <a:alpha val="80000"/>
                  </a:schemeClr>
                </a:solidFill>
              </a:rPr>
              <a:t>Shop Deposit                      £4,500</a:t>
            </a:r>
          </a:p>
          <a:p>
            <a:pPr marL="0" indent="0">
              <a:buNone/>
            </a:pPr>
            <a:r>
              <a:rPr lang="es-ES" sz="1800" dirty="0">
                <a:solidFill>
                  <a:schemeClr val="bg1">
                    <a:alpha val="80000"/>
                  </a:schemeClr>
                </a:solidFill>
              </a:rPr>
              <a:t>Shop Fitting                        £6,000</a:t>
            </a:r>
          </a:p>
          <a:p>
            <a:pPr marL="0" indent="0">
              <a:buNone/>
            </a:pPr>
            <a:r>
              <a:rPr lang="es-ES" sz="1800" dirty="0">
                <a:solidFill>
                  <a:schemeClr val="bg1">
                    <a:alpha val="80000"/>
                  </a:schemeClr>
                </a:solidFill>
              </a:rPr>
              <a:t>Equipment                          £2,500</a:t>
            </a:r>
          </a:p>
          <a:p>
            <a:pPr marL="0" indent="0">
              <a:buNone/>
            </a:pPr>
            <a:r>
              <a:rPr lang="es-ES" sz="1800" dirty="0">
                <a:solidFill>
                  <a:schemeClr val="bg1">
                    <a:alpha val="80000"/>
                  </a:schemeClr>
                </a:solidFill>
              </a:rPr>
              <a:t>Website                               £1,500</a:t>
            </a:r>
          </a:p>
          <a:p>
            <a:pPr marL="0" indent="0">
              <a:buNone/>
            </a:pPr>
            <a:r>
              <a:rPr lang="es-ES" sz="1800" dirty="0">
                <a:solidFill>
                  <a:schemeClr val="bg1">
                    <a:alpha val="80000"/>
                  </a:schemeClr>
                </a:solidFill>
              </a:rPr>
              <a:t>Marketing                           £2,000</a:t>
            </a:r>
          </a:p>
          <a:p>
            <a:pPr marL="0" indent="0">
              <a:buNone/>
            </a:pPr>
            <a:r>
              <a:rPr lang="es-ES" sz="1800" dirty="0">
                <a:solidFill>
                  <a:schemeClr val="bg1">
                    <a:alpha val="80000"/>
                  </a:schemeClr>
                </a:solidFill>
              </a:rPr>
              <a:t>Licences &amp; Insurance        £1,500</a:t>
            </a:r>
          </a:p>
          <a:p>
            <a:pPr marL="0" indent="0">
              <a:buNone/>
            </a:pPr>
            <a:endParaRPr lang="es-ES" sz="1800" b="1" dirty="0">
              <a:solidFill>
                <a:schemeClr val="bg1">
                  <a:alpha val="80000"/>
                </a:schemeClr>
              </a:solidFill>
            </a:endParaRPr>
          </a:p>
          <a:p>
            <a:pPr marL="0" indent="0">
              <a:buNone/>
            </a:pPr>
            <a:r>
              <a:rPr lang="es-ES" sz="1800" b="1" dirty="0">
                <a:solidFill>
                  <a:schemeClr val="bg1">
                    <a:alpha val="80000"/>
                  </a:schemeClr>
                </a:solidFill>
              </a:rPr>
              <a:t>Total Start-up Cost </a:t>
            </a:r>
          </a:p>
          <a:p>
            <a:pPr marL="0" indent="0">
              <a:buNone/>
            </a:pPr>
            <a:r>
              <a:rPr lang="es-ES" sz="1800" dirty="0">
                <a:solidFill>
                  <a:schemeClr val="bg1">
                    <a:alpha val="80000"/>
                  </a:schemeClr>
                </a:solidFill>
              </a:rPr>
              <a:t> £36,000</a:t>
            </a:r>
            <a:r>
              <a:rPr lang="es-ES" sz="1800" b="1" dirty="0">
                <a:solidFill>
                  <a:schemeClr val="bg1">
                    <a:alpha val="80000"/>
                  </a:schemeClr>
                </a:solidFill>
              </a:rPr>
              <a:t> </a:t>
            </a:r>
            <a:r>
              <a:rPr lang="es-ES" sz="1800" dirty="0">
                <a:solidFill>
                  <a:schemeClr val="bg1">
                    <a:alpha val="80000"/>
                  </a:schemeClr>
                </a:solidFill>
              </a:rPr>
              <a:t>       </a:t>
            </a:r>
          </a:p>
        </p:txBody>
      </p:sp>
      <p:grpSp>
        <p:nvGrpSpPr>
          <p:cNvPr id="88" name="Group 75">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77" name="Group 76">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81" name="Freeform: Shape 80">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81">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78" name="Group 77">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79" name="Freeform: Shape 78">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79">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6" name="Picture 4" descr="Pilas de papel">
            <a:extLst>
              <a:ext uri="{FF2B5EF4-FFF2-40B4-BE49-F238E27FC236}">
                <a16:creationId xmlns:a16="http://schemas.microsoft.com/office/drawing/2014/main" id="{A34E12BE-0B02-0605-70DF-9DFEA2B2EBBC}"/>
              </a:ext>
            </a:extLst>
          </p:cNvPr>
          <p:cNvPicPr>
            <a:picLocks noChangeAspect="1"/>
          </p:cNvPicPr>
          <p:nvPr/>
        </p:nvPicPr>
        <p:blipFill>
          <a:blip r:embed="rId3"/>
          <a:srcRect t="9091" r="13808"/>
          <a:stretch>
            <a:fillRect/>
          </a:stretch>
        </p:blipFill>
        <p:spPr>
          <a:xfrm>
            <a:off x="6790222" y="1350833"/>
            <a:ext cx="3872531" cy="3063347"/>
          </a:xfrm>
          <a:prstGeom prst="rect">
            <a:avLst/>
          </a:prstGeom>
        </p:spPr>
      </p:pic>
    </p:spTree>
    <p:extLst>
      <p:ext uri="{BB962C8B-B14F-4D97-AF65-F5344CB8AC3E}">
        <p14:creationId xmlns:p14="http://schemas.microsoft.com/office/powerpoint/2010/main" val="3314630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las de papel">
            <a:extLst>
              <a:ext uri="{FF2B5EF4-FFF2-40B4-BE49-F238E27FC236}">
                <a16:creationId xmlns:a16="http://schemas.microsoft.com/office/drawing/2014/main" id="{BE994254-E66E-896A-4DDD-C35688DF3595}"/>
              </a:ext>
            </a:extLst>
          </p:cNvPr>
          <p:cNvPicPr>
            <a:picLocks noChangeAspect="1"/>
          </p:cNvPicPr>
          <p:nvPr/>
        </p:nvPicPr>
        <p:blipFill>
          <a:blip r:embed="rId2"/>
          <a:srcRect l="13818" t="9091"/>
          <a:stretch>
            <a:fillRect/>
          </a:stretch>
        </p:blipFill>
        <p:spPr>
          <a:xfrm>
            <a:off x="20" y="10"/>
            <a:ext cx="8668492" cy="6857990"/>
          </a:xfrm>
          <a:prstGeom prst="rect">
            <a:avLst/>
          </a:prstGeom>
        </p:spPr>
      </p:pic>
      <p:sp>
        <p:nvSpPr>
          <p:cNvPr id="31" name="Rectangle 3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3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arcador de contenido 2">
            <a:extLst>
              <a:ext uri="{FF2B5EF4-FFF2-40B4-BE49-F238E27FC236}">
                <a16:creationId xmlns:a16="http://schemas.microsoft.com/office/drawing/2014/main" id="{AFD2106B-29C2-0091-59D2-62A6E7C9B9A0}"/>
              </a:ext>
            </a:extLst>
          </p:cNvPr>
          <p:cNvSpPr>
            <a:spLocks noGrp="1"/>
          </p:cNvSpPr>
          <p:nvPr>
            <p:ph idx="1"/>
          </p:nvPr>
        </p:nvSpPr>
        <p:spPr>
          <a:xfrm>
            <a:off x="5635077" y="2495653"/>
            <a:ext cx="4121524" cy="2967530"/>
          </a:xfrm>
        </p:spPr>
        <p:txBody>
          <a:bodyPr anchor="t">
            <a:normAutofit/>
          </a:bodyPr>
          <a:lstStyle/>
          <a:p>
            <a:pPr marL="0" indent="0">
              <a:buNone/>
            </a:pPr>
            <a:r>
              <a:rPr lang="es-ES" sz="1700" b="1" dirty="0" err="1">
                <a:solidFill>
                  <a:schemeClr val="bg1"/>
                </a:solidFill>
              </a:rPr>
              <a:t>Fixed</a:t>
            </a:r>
            <a:r>
              <a:rPr lang="es-ES" sz="1700" b="1" dirty="0">
                <a:solidFill>
                  <a:schemeClr val="bg1"/>
                </a:solidFill>
              </a:rPr>
              <a:t> </a:t>
            </a:r>
            <a:r>
              <a:rPr lang="es-ES" sz="1700" b="1" dirty="0" err="1">
                <a:solidFill>
                  <a:schemeClr val="bg1"/>
                </a:solidFill>
              </a:rPr>
              <a:t>MonthlyCosts</a:t>
            </a:r>
            <a:endParaRPr lang="es-ES" sz="1700" b="1" dirty="0">
              <a:solidFill>
                <a:schemeClr val="bg1"/>
              </a:solidFill>
            </a:endParaRPr>
          </a:p>
          <a:p>
            <a:pPr marL="0" indent="0">
              <a:buNone/>
            </a:pPr>
            <a:r>
              <a:rPr lang="es-ES" sz="1700" dirty="0">
                <a:solidFill>
                  <a:schemeClr val="bg1"/>
                </a:solidFill>
              </a:rPr>
              <a:t>Item                                 Cost</a:t>
            </a:r>
          </a:p>
          <a:p>
            <a:pPr marL="0" indent="0">
              <a:buNone/>
            </a:pPr>
            <a:r>
              <a:rPr lang="es-ES" sz="1700" dirty="0">
                <a:solidFill>
                  <a:schemeClr val="bg1"/>
                </a:solidFill>
              </a:rPr>
              <a:t>Rent                                £2,500</a:t>
            </a:r>
          </a:p>
          <a:p>
            <a:pPr marL="0" indent="0">
              <a:buNone/>
            </a:pPr>
            <a:r>
              <a:rPr lang="es-ES" sz="1700" dirty="0">
                <a:solidFill>
                  <a:schemeClr val="bg1"/>
                </a:solidFill>
              </a:rPr>
              <a:t>Salaries                           £4,200</a:t>
            </a:r>
          </a:p>
          <a:p>
            <a:pPr marL="0" indent="0">
              <a:buNone/>
            </a:pPr>
            <a:r>
              <a:rPr lang="es-ES" sz="1700" dirty="0">
                <a:solidFill>
                  <a:schemeClr val="bg1"/>
                </a:solidFill>
              </a:rPr>
              <a:t>Utilities                           £350</a:t>
            </a:r>
          </a:p>
          <a:p>
            <a:pPr marL="0" indent="0">
              <a:buNone/>
            </a:pPr>
            <a:r>
              <a:rPr lang="es-ES" sz="1700" dirty="0">
                <a:solidFill>
                  <a:schemeClr val="bg1"/>
                </a:solidFill>
              </a:rPr>
              <a:t>Insurance                        £180</a:t>
            </a:r>
          </a:p>
          <a:p>
            <a:pPr marL="0" indent="0">
              <a:buNone/>
            </a:pPr>
            <a:r>
              <a:rPr lang="es-ES" sz="1700" dirty="0">
                <a:solidFill>
                  <a:schemeClr val="bg1"/>
                </a:solidFill>
              </a:rPr>
              <a:t>Marketing                       £500</a:t>
            </a:r>
          </a:p>
          <a:p>
            <a:pPr marL="0" indent="0">
              <a:buNone/>
            </a:pPr>
            <a:r>
              <a:rPr lang="es-ES" sz="1700" dirty="0">
                <a:solidFill>
                  <a:schemeClr val="bg1"/>
                </a:solidFill>
              </a:rPr>
              <a:t>Internet &amp; Software      £120</a:t>
            </a:r>
          </a:p>
          <a:p>
            <a:pPr marL="0" indent="0">
              <a:buNone/>
            </a:pPr>
            <a:endParaRPr lang="es-ES" sz="1700" dirty="0">
              <a:solidFill>
                <a:schemeClr val="bg1"/>
              </a:solidFill>
            </a:endParaRPr>
          </a:p>
        </p:txBody>
      </p:sp>
      <p:sp>
        <p:nvSpPr>
          <p:cNvPr id="4" name="CuadroTexto 3">
            <a:extLst>
              <a:ext uri="{FF2B5EF4-FFF2-40B4-BE49-F238E27FC236}">
                <a16:creationId xmlns:a16="http://schemas.microsoft.com/office/drawing/2014/main" id="{118C7AD8-FEFD-E234-2405-A1ECE17BBD15}"/>
              </a:ext>
            </a:extLst>
          </p:cNvPr>
          <p:cNvSpPr txBox="1"/>
          <p:nvPr/>
        </p:nvSpPr>
        <p:spPr>
          <a:xfrm>
            <a:off x="9120490" y="4339798"/>
            <a:ext cx="2859473" cy="2246769"/>
          </a:xfrm>
          <a:prstGeom prst="rect">
            <a:avLst/>
          </a:prstGeom>
          <a:solidFill>
            <a:schemeClr val="tx1"/>
          </a:solidFill>
          <a:ln>
            <a:noFill/>
          </a:ln>
        </p:spPr>
        <p:txBody>
          <a:bodyPr wrap="square" rtlCol="0">
            <a:spAutoFit/>
          </a:bodyPr>
          <a:lstStyle/>
          <a:p>
            <a:pPr algn="l"/>
            <a:r>
              <a:rPr lang="es-ES" sz="2000" b="1" dirty="0">
                <a:solidFill>
                  <a:schemeClr val="bg1"/>
                </a:solidFill>
              </a:rPr>
              <a:t>Variable Costs</a:t>
            </a:r>
          </a:p>
          <a:p>
            <a:pPr algn="l"/>
            <a:endParaRPr lang="es-ES" sz="2000" dirty="0">
              <a:solidFill>
                <a:schemeClr val="bg1"/>
              </a:solidFill>
            </a:endParaRPr>
          </a:p>
          <a:p>
            <a:pPr marL="285750" indent="-285750" algn="l">
              <a:buFont typeface="Arial" panose="020B0604020202020204" pitchFamily="34" charset="0"/>
              <a:buChar char="•"/>
            </a:pPr>
            <a:r>
              <a:rPr lang="es-ES" sz="2000" dirty="0">
                <a:solidFill>
                  <a:schemeClr val="bg1"/>
                </a:solidFill>
              </a:rPr>
              <a:t>Jewellery stock</a:t>
            </a:r>
          </a:p>
          <a:p>
            <a:pPr marL="285750" indent="-285750" algn="l">
              <a:buFont typeface="Arial" panose="020B0604020202020204" pitchFamily="34" charset="0"/>
              <a:buChar char="•"/>
            </a:pPr>
            <a:r>
              <a:rPr lang="es-ES" sz="2000" dirty="0">
                <a:solidFill>
                  <a:schemeClr val="bg1"/>
                </a:solidFill>
              </a:rPr>
              <a:t>Packaging</a:t>
            </a:r>
          </a:p>
          <a:p>
            <a:pPr marL="285750" indent="-285750" algn="l">
              <a:buFont typeface="Arial" panose="020B0604020202020204" pitchFamily="34" charset="0"/>
              <a:buChar char="•"/>
            </a:pPr>
            <a:r>
              <a:rPr lang="es-ES" sz="2000" dirty="0">
                <a:solidFill>
                  <a:schemeClr val="bg1"/>
                </a:solidFill>
              </a:rPr>
              <a:t>Delivery </a:t>
            </a:r>
          </a:p>
          <a:p>
            <a:pPr marL="285750" indent="-285750" algn="l">
              <a:buFont typeface="Arial" panose="020B0604020202020204" pitchFamily="34" charset="0"/>
              <a:buChar char="•"/>
            </a:pPr>
            <a:r>
              <a:rPr lang="es-ES" sz="2000" dirty="0">
                <a:solidFill>
                  <a:schemeClr val="bg1"/>
                </a:solidFill>
              </a:rPr>
              <a:t>Card payment fees</a:t>
            </a:r>
          </a:p>
          <a:p>
            <a:pPr marL="285750" indent="-285750" algn="l">
              <a:buFont typeface="Arial" panose="020B0604020202020204" pitchFamily="34" charset="0"/>
              <a:buChar char="•"/>
            </a:pPr>
            <a:r>
              <a:rPr lang="es-ES" sz="2000" dirty="0">
                <a:solidFill>
                  <a:schemeClr val="bg1"/>
                </a:solidFill>
              </a:rPr>
              <a:t>Repairs</a:t>
            </a:r>
          </a:p>
        </p:txBody>
      </p:sp>
    </p:spTree>
    <p:extLst>
      <p:ext uri="{BB962C8B-B14F-4D97-AF65-F5344CB8AC3E}">
        <p14:creationId xmlns:p14="http://schemas.microsoft.com/office/powerpoint/2010/main" val="242498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uadroTexto 2">
            <a:extLst>
              <a:ext uri="{FF2B5EF4-FFF2-40B4-BE49-F238E27FC236}">
                <a16:creationId xmlns:a16="http://schemas.microsoft.com/office/drawing/2014/main" id="{2A68BC87-592A-FA68-3EA9-27E4B605AB88}"/>
              </a:ext>
            </a:extLst>
          </p:cNvPr>
          <p:cNvSpPr txBox="1"/>
          <p:nvPr/>
        </p:nvSpPr>
        <p:spPr>
          <a:xfrm>
            <a:off x="255495" y="1655488"/>
            <a:ext cx="3119717" cy="1553137"/>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b="1">
                <a:solidFill>
                  <a:schemeClr val="bg1">
                    <a:alpha val="80000"/>
                  </a:schemeClr>
                </a:solidFill>
              </a:rPr>
              <a:t>Cash Flow Summary</a:t>
            </a:r>
          </a:p>
          <a:p>
            <a:pPr indent="-228600">
              <a:lnSpc>
                <a:spcPct val="90000"/>
              </a:lnSpc>
              <a:spcAft>
                <a:spcPts val="600"/>
              </a:spcAft>
              <a:buFont typeface="Arial" panose="020B0604020202020204" pitchFamily="34" charset="0"/>
              <a:buChar char="•"/>
            </a:pPr>
            <a:r>
              <a:rPr lang="en-US" sz="2400">
                <a:solidFill>
                  <a:schemeClr val="bg1">
                    <a:alpha val="80000"/>
                  </a:schemeClr>
                </a:solidFill>
              </a:rPr>
              <a:t>The forecast shows that Aurora Jewellery LTD is expected to maintain positive cash flow through careful financial planning, controlled operating costs and increasing monthly sales.</a:t>
            </a:r>
          </a:p>
        </p:txBody>
      </p:sp>
      <p:pic>
        <p:nvPicPr>
          <p:cNvPr id="15" name="Marcador de contenido 14">
            <a:extLst>
              <a:ext uri="{FF2B5EF4-FFF2-40B4-BE49-F238E27FC236}">
                <a16:creationId xmlns:a16="http://schemas.microsoft.com/office/drawing/2014/main" id="{787A0002-7A8B-8B63-55D5-43FD05F5F44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29536" y="0"/>
            <a:ext cx="8962464" cy="6858000"/>
          </a:xfrm>
          <a:prstGeom prst="rect">
            <a:avLst/>
          </a:prstGeom>
        </p:spPr>
      </p:pic>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1295400" y="669925"/>
            <a:ext cx="4800600" cy="1325563"/>
          </a:xfrm>
        </p:spPr>
        <p:txBody>
          <a:bodyPr anchor="b">
            <a:normAutofit/>
          </a:bodyPr>
          <a:lstStyle/>
          <a:p>
            <a:r>
              <a:rPr lang="en-GB">
                <a:solidFill>
                  <a:schemeClr val="bg1"/>
                </a:solidFill>
              </a:rPr>
              <a:t>Conclusions</a:t>
            </a:r>
          </a:p>
        </p:txBody>
      </p:sp>
      <p:cxnSp>
        <p:nvCxnSpPr>
          <p:cNvPr id="34" name="Straight Connector 3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1295400" y="2288833"/>
            <a:ext cx="4800600" cy="3711571"/>
          </a:xfrm>
        </p:spPr>
        <p:txBody>
          <a:bodyPr>
            <a:normAutofit/>
          </a:bodyPr>
          <a:lstStyle/>
          <a:p>
            <a:pPr marL="0" indent="0">
              <a:buNone/>
            </a:pPr>
            <a:r>
              <a:rPr lang="en-GB" sz="2000">
                <a:solidFill>
                  <a:schemeClr val="bg1"/>
                </a:solidFill>
              </a:rPr>
              <a:t>Aurora Jewellery LTD has the potential to become a successful jewellery retailer in Central London.</a:t>
            </a:r>
            <a:endParaRPr lang="es-ES" sz="2000">
              <a:solidFill>
                <a:schemeClr val="bg1"/>
              </a:solidFill>
            </a:endParaRPr>
          </a:p>
          <a:p>
            <a:pPr marL="0" indent="0">
              <a:buNone/>
            </a:pPr>
            <a:r>
              <a:rPr lang="en-GB" sz="2000">
                <a:solidFill>
                  <a:schemeClr val="bg1"/>
                </a:solidFill>
              </a:rPr>
              <a:t>The business combines quality products, competitive prices, strong customer service and both online and in-store sales.</a:t>
            </a:r>
            <a:endParaRPr lang="es-ES" sz="2000">
              <a:solidFill>
                <a:schemeClr val="bg1"/>
              </a:solidFill>
            </a:endParaRPr>
          </a:p>
          <a:p>
            <a:pPr marL="0" indent="0">
              <a:buNone/>
            </a:pPr>
            <a:r>
              <a:rPr lang="en-GB" sz="2000">
                <a:solidFill>
                  <a:schemeClr val="bg1"/>
                </a:solidFill>
              </a:rPr>
              <a:t>With effective marketing, careful financial management and customer satisfaction, Aurora Jewellery LTD can achieve sustainable long-term growth.</a:t>
            </a:r>
          </a:p>
        </p:txBody>
      </p:sp>
      <p:pic>
        <p:nvPicPr>
          <p:cNvPr id="17" name="Picture 4" descr="Un par de anillos de oro de bodas">
            <a:extLst>
              <a:ext uri="{FF2B5EF4-FFF2-40B4-BE49-F238E27FC236}">
                <a16:creationId xmlns:a16="http://schemas.microsoft.com/office/drawing/2014/main" id="{C8D67AE0-E17E-F2CD-B0D2-667885599768}"/>
              </a:ext>
            </a:extLst>
          </p:cNvPr>
          <p:cNvPicPr>
            <a:picLocks noChangeAspect="1"/>
          </p:cNvPicPr>
          <p:nvPr/>
        </p:nvPicPr>
        <p:blipFill>
          <a:blip r:embed="rId3"/>
          <a:srcRect l="17100" r="20930"/>
          <a:stretch>
            <a:fillRect/>
          </a:stretch>
        </p:blipFill>
        <p:spPr>
          <a:xfrm>
            <a:off x="7289130" y="369913"/>
            <a:ext cx="2300765" cy="2784532"/>
          </a:xfrm>
          <a:prstGeom prst="rect">
            <a:avLst/>
          </a:prstGeom>
        </p:spPr>
      </p:pic>
      <p:sp>
        <p:nvSpPr>
          <p:cNvPr id="36" name="Rectangle 3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n 3">
            <a:extLst>
              <a:ext uri="{FF2B5EF4-FFF2-40B4-BE49-F238E27FC236}">
                <a16:creationId xmlns:a16="http://schemas.microsoft.com/office/drawing/2014/main" id="{DBB543BA-ED23-0722-022D-652F8171CB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38661" y="3929310"/>
            <a:ext cx="3588640" cy="2386445"/>
          </a:xfrm>
          <a:prstGeom prst="rect">
            <a:avLst/>
          </a:prstGeom>
        </p:spPr>
      </p:pic>
      <p:sp>
        <p:nvSpPr>
          <p:cNvPr id="38" name="Rectangle 3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10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6765822-5440-803B-4F28-39BA229872B4}"/>
              </a:ext>
            </a:extLst>
          </p:cNvPr>
          <p:cNvPicPr>
            <a:picLocks noChangeAspect="1"/>
          </p:cNvPicPr>
          <p:nvPr/>
        </p:nvPicPr>
        <p:blipFill>
          <a:blip r:embed="rId2">
            <a:alphaModFix amt="35000"/>
          </a:blip>
          <a:srcRect/>
          <a:stretch>
            <a:fillRect/>
          </a:stretch>
        </p:blipFill>
        <p:spPr>
          <a:xfrm>
            <a:off x="20" y="10"/>
            <a:ext cx="12191980" cy="6857990"/>
          </a:xfrm>
          <a:prstGeom prst="rect">
            <a:avLst/>
          </a:prstGeom>
        </p:spPr>
      </p:pic>
      <p:sp>
        <p:nvSpPr>
          <p:cNvPr id="2" name="Título 1">
            <a:extLst>
              <a:ext uri="{FF2B5EF4-FFF2-40B4-BE49-F238E27FC236}">
                <a16:creationId xmlns:a16="http://schemas.microsoft.com/office/drawing/2014/main" id="{DF8E2ECD-6E15-226E-61D3-3ED42A106586}"/>
              </a:ext>
            </a:extLst>
          </p:cNvPr>
          <p:cNvSpPr>
            <a:spLocks noGrp="1"/>
          </p:cNvSpPr>
          <p:nvPr>
            <p:ph type="title"/>
          </p:nvPr>
        </p:nvSpPr>
        <p:spPr>
          <a:xfrm>
            <a:off x="838200" y="365125"/>
            <a:ext cx="10515600" cy="1325563"/>
          </a:xfrm>
        </p:spPr>
        <p:txBody>
          <a:bodyPr/>
          <a:lstStyle/>
          <a:p>
            <a:r>
              <a:rPr lang="es-ES">
                <a:solidFill>
                  <a:srgbClr val="FFFFFF"/>
                </a:solidFill>
              </a:rPr>
              <a:t>Reference</a:t>
            </a:r>
          </a:p>
        </p:txBody>
      </p:sp>
      <p:graphicFrame>
        <p:nvGraphicFramePr>
          <p:cNvPr id="5" name="Marcador de contenido 2">
            <a:extLst>
              <a:ext uri="{FF2B5EF4-FFF2-40B4-BE49-F238E27FC236}">
                <a16:creationId xmlns:a16="http://schemas.microsoft.com/office/drawing/2014/main" id="{C87A4CFF-6A39-CBFE-C749-6B122DCB32A7}"/>
              </a:ext>
            </a:extLst>
          </p:cNvPr>
          <p:cNvGraphicFramePr>
            <a:graphicFrameLocks noGrp="1"/>
          </p:cNvGraphicFramePr>
          <p:nvPr>
            <p:ph idx="1"/>
            <p:extLst>
              <p:ext uri="{D42A27DB-BD31-4B8C-83A1-F6EECF244321}">
                <p14:modId xmlns:p14="http://schemas.microsoft.com/office/powerpoint/2010/main" val="7570941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7471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TotalTime>
  <Words>1392</Words>
  <Application>Microsoft Office PowerPoint</Application>
  <PresentationFormat>Panorámica</PresentationFormat>
  <Paragraphs>213</Paragraphs>
  <Slides>15</Slides>
  <Notes>7</Notes>
  <HiddenSlides>0</HiddenSlides>
  <MMClips>0</MMClips>
  <ScaleCrop>false</ScaleCrop>
  <HeadingPairs>
    <vt:vector size="4" baseType="variant">
      <vt:variant>
        <vt:lpstr>Tema</vt:lpstr>
      </vt:variant>
      <vt:variant>
        <vt:i4>1</vt:i4>
      </vt:variant>
      <vt:variant>
        <vt:lpstr>Títulos de diapositiva</vt:lpstr>
      </vt:variant>
      <vt:variant>
        <vt:i4>15</vt:i4>
      </vt:variant>
    </vt:vector>
  </HeadingPairs>
  <TitlesOfParts>
    <vt:vector size="16" baseType="lpstr">
      <vt:lpstr>Office Theme</vt:lpstr>
      <vt:lpstr>Presentación de PowerPoint</vt:lpstr>
      <vt:lpstr>Business Plan</vt:lpstr>
      <vt:lpstr>Presentación de PowerPoint</vt:lpstr>
      <vt:lpstr>Presentación de PowerPoint</vt:lpstr>
      <vt:lpstr>Section 1 - Overview of the Business Idea</vt:lpstr>
      <vt:lpstr>Presentación de PowerPoint</vt:lpstr>
      <vt:lpstr>Example: An organisational chart of a restaurant</vt:lpstr>
      <vt:lpstr>Presentación de PowerPoint</vt:lpstr>
      <vt:lpstr>Presentación de PowerPoint</vt:lpstr>
      <vt:lpstr>Section 5 - Funding Requirements and Allocation</vt:lpstr>
      <vt:lpstr>Presentación de PowerPoint</vt:lpstr>
      <vt:lpstr>Presentación de PowerPoint</vt:lpstr>
      <vt:lpstr>Conclusions</vt:lpstr>
      <vt:lpstr>Reference</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Yissey Olivera</cp:lastModifiedBy>
  <cp:revision>71</cp:revision>
  <dcterms:created xsi:type="dcterms:W3CDTF">2023-07-31T07:37:43Z</dcterms:created>
  <dcterms:modified xsi:type="dcterms:W3CDTF">2026-07-31T18:31:01Z</dcterms:modified>
</cp:coreProperties>
</file>