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2" r:id="rId2"/>
    <p:sldId id="272" r:id="rId3"/>
    <p:sldId id="256" r:id="rId4"/>
    <p:sldId id="257" r:id="rId5"/>
    <p:sldId id="258" r:id="rId6"/>
    <p:sldId id="259" r:id="rId7"/>
    <p:sldId id="260" r:id="rId8"/>
    <p:sldId id="261" r:id="rId9"/>
    <p:sldId id="264" r:id="rId10"/>
    <p:sldId id="265" r:id="rId11"/>
    <p:sldId id="266" r:id="rId12"/>
    <p:sldId id="267" r:id="rId13"/>
    <p:sldId id="268" r:id="rId14"/>
    <p:sldId id="269" r:id="rId15"/>
    <p:sldId id="270" r:id="rId16"/>
    <p:sldId id="263"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4C504C-F1C4-E42A-EEC1-BF125BB16ED7}" v="1032" dt="2026-03-23T11:20:58.780"/>
    <p1510:client id="{A63DFCE1-DCB2-7F30-EBA2-6F6DD5034824}" v="2183" dt="2026-03-23T23:42:33.777"/>
    <p1510:client id="{ECCCA4E3-A6C0-A7F8-0B8B-CD662AF31E8C}" v="740" dt="2026-03-22T15:03:14.351"/>
    <p1510:client id="{ED4631C9-E8E2-3745-A03D-E32DCDA8D77F}" v="903" dt="2026-03-22T13:11:22.2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3513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943222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215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003740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8154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5023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6420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6942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2928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602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2500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36605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499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7132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0907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7727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5452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3/23/2026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74540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online.hbs.edu/blog/post/emotional-intelligence-in-leadership" TargetMode="External"/><Relationship Id="rId3" Type="http://schemas.openxmlformats.org/officeDocument/2006/relationships/hyperlink" Target="https://www.rapidformations.co.uk/blog/cultural-intelligence-workplace/" TargetMode="External"/><Relationship Id="rId7" Type="http://schemas.openxmlformats.org/officeDocument/2006/relationships/hyperlink" Target="https://www.guinnessgi.com/insights/how-apple-explains-chinas-trade-strategy" TargetMode="External"/><Relationship Id="rId2" Type="http://schemas.openxmlformats.org/officeDocument/2006/relationships/hyperlink" Target="https://nicolebarile.medium.com/the-link-between-cultural-intelligence-cq-emotional-intelligence-eq-feb70eb63c00" TargetMode="External"/><Relationship Id="rId1" Type="http://schemas.openxmlformats.org/officeDocument/2006/relationships/slideLayout" Target="../slideLayouts/slideLayout7.xml"/><Relationship Id="rId6" Type="http://schemas.openxmlformats.org/officeDocument/2006/relationships/hyperlink" Target="https://escp.eu/news/emotional-intelligence-leadership" TargetMode="External"/><Relationship Id="rId11" Type="http://schemas.openxmlformats.org/officeDocument/2006/relationships/hyperlink" Target="https://www.theceomagazine.com/business/management-leadership/indra-nooyi-business-rules/" TargetMode="External"/><Relationship Id="rId5" Type="http://schemas.openxmlformats.org/officeDocument/2006/relationships/hyperlink" Target="https://www.tsw.co.uk/blog/leadership-and-management/daniel-goleman-emotional-intelligence/" TargetMode="External"/><Relationship Id="rId10" Type="http://schemas.openxmlformats.org/officeDocument/2006/relationships/hyperlink" Target="https://www.tandfonline.com/doi/full/10.1080/09585192.2025.2592773#abstract" TargetMode="External"/><Relationship Id="rId4" Type="http://schemas.openxmlformats.org/officeDocument/2006/relationships/hyperlink" Target="https://medium.com/@edwincovert/case-study-nissans-revival-plan-33dc84a6acaf" TargetMode="External"/><Relationship Id="rId9" Type="http://schemas.openxmlformats.org/officeDocument/2006/relationships/hyperlink" Target="https://panmore.com/microsoft-corporation-organizational-culture-characteristics-analysi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blog.hptbydts.com/praise-criticism-emotional-intelligence-goleman-model" TargetMode="External"/><Relationship Id="rId2" Type="http://schemas.openxmlformats.org/officeDocument/2006/relationships/hyperlink" Target="https://kapable.club/blog/emotional-intelligence/emotional-and-cultural-intelligence/" TargetMode="External"/><Relationship Id="rId1" Type="http://schemas.openxmlformats.org/officeDocument/2006/relationships/slideLayout" Target="../slideLayouts/slideLayout7.xml"/><Relationship Id="rId4" Type="http://schemas.openxmlformats.org/officeDocument/2006/relationships/hyperlink" Target="https://www.wgsn.com/en/blog/beyond-numbers-how-cultural-intelligence-can-shape-futur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74E7BA-BE68-3050-CDA5-90443581F0E9}"/>
              </a:ext>
            </a:extLst>
          </p:cNvPr>
          <p:cNvSpPr txBox="1"/>
          <p:nvPr/>
        </p:nvSpPr>
        <p:spPr>
          <a:xfrm>
            <a:off x="700216" y="751703"/>
            <a:ext cx="10668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Name : </a:t>
            </a:r>
            <a:r>
              <a:rPr lang="en-US" err="1"/>
              <a:t>Pruthuvi</a:t>
            </a:r>
            <a:r>
              <a:rPr lang="en-US"/>
              <a:t> Ranasinghe Arachchige </a:t>
            </a:r>
            <a:endParaRPr lang="en-US" dirty="0"/>
          </a:p>
          <a:p>
            <a:r>
              <a:rPr lang="en-US"/>
              <a:t>Student ID : 2318359</a:t>
            </a:r>
          </a:p>
          <a:p>
            <a:r>
              <a:rPr lang="en-US"/>
              <a:t>Module code: LCBB6022</a:t>
            </a:r>
          </a:p>
          <a:p>
            <a:r>
              <a:rPr lang="en-US" dirty="0"/>
              <a:t>Lecturer : Dr </a:t>
            </a:r>
            <a:r>
              <a:rPr lang="en-US" dirty="0" err="1"/>
              <a:t>Faizu</a:t>
            </a:r>
            <a:r>
              <a:rPr lang="en-US" dirty="0"/>
              <a:t> Edu</a:t>
            </a:r>
          </a:p>
          <a:p>
            <a:endParaRPr lang="en-US" dirty="0"/>
          </a:p>
          <a:p>
            <a:endParaRPr lang="en-US" dirty="0"/>
          </a:p>
          <a:p>
            <a:endParaRPr lang="en-US" dirty="0"/>
          </a:p>
          <a:p>
            <a:r>
              <a:rPr lang="en-US" dirty="0"/>
              <a:t>                                  </a:t>
            </a:r>
          </a:p>
          <a:p>
            <a:endParaRPr lang="en-US" dirty="0"/>
          </a:p>
          <a:p>
            <a:r>
              <a:rPr lang="en-US" dirty="0"/>
              <a:t>    </a:t>
            </a:r>
          </a:p>
          <a:p>
            <a:r>
              <a:rPr lang="en-US"/>
              <a:t>                                          Emotional intelligence and cultural intelligence in leadership </a:t>
            </a: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73633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6ADFA8-C617-C9F9-0A14-11B20BEF49F9}"/>
              </a:ext>
            </a:extLst>
          </p:cNvPr>
          <p:cNvSpPr txBox="1"/>
          <p:nvPr/>
        </p:nvSpPr>
        <p:spPr>
          <a:xfrm>
            <a:off x="648729" y="659026"/>
            <a:ext cx="1076067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Table of contents </a:t>
            </a:r>
          </a:p>
          <a:p>
            <a:endParaRPr lang="en-US" dirty="0"/>
          </a:p>
          <a:p>
            <a:r>
              <a:rPr lang="en-US"/>
              <a:t>Introduction  .............................................................................................................................................................. 3</a:t>
            </a:r>
            <a:endParaRPr lang="en-US" dirty="0"/>
          </a:p>
          <a:p>
            <a:r>
              <a:rPr lang="en-US" dirty="0"/>
              <a:t>Emotional</a:t>
            </a:r>
            <a:r>
              <a:rPr lang="en-US"/>
              <a:t> intelligence ...............................................................................................................................................4 </a:t>
            </a:r>
          </a:p>
          <a:p>
            <a:r>
              <a:rPr lang="en-US"/>
              <a:t>Cultural intelligence ................................................................................................................................................... 9</a:t>
            </a:r>
            <a:endParaRPr lang="en-US" dirty="0"/>
          </a:p>
          <a:p>
            <a:r>
              <a:rPr lang="en-US" dirty="0"/>
              <a:t>Critical </a:t>
            </a:r>
            <a:r>
              <a:rPr lang="en-US"/>
              <a:t>evaluation ......................................................................................................................................................14</a:t>
            </a:r>
          </a:p>
          <a:p>
            <a:r>
              <a:rPr lang="en-US"/>
              <a:t>Conclusion   .............................................................................................................................................................. 15</a:t>
            </a:r>
            <a:endParaRPr lang="en-US" dirty="0"/>
          </a:p>
          <a:p>
            <a:r>
              <a:rPr lang="en-US"/>
              <a:t>References ..................................................................................................................................................................16</a:t>
            </a:r>
            <a:endParaRPr lang="en-US" dirty="0"/>
          </a:p>
          <a:p>
            <a:endParaRPr lang="en-US" dirty="0"/>
          </a:p>
          <a:p>
            <a:endParaRPr lang="en-US" dirty="0"/>
          </a:p>
        </p:txBody>
      </p:sp>
    </p:spTree>
    <p:extLst>
      <p:ext uri="{BB962C8B-B14F-4D97-AF65-F5344CB8AC3E}">
        <p14:creationId xmlns:p14="http://schemas.microsoft.com/office/powerpoint/2010/main" val="297436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39EDC8-889C-BB46-1F87-C569E2A29D0A}"/>
              </a:ext>
            </a:extLst>
          </p:cNvPr>
          <p:cNvSpPr txBox="1"/>
          <p:nvPr/>
        </p:nvSpPr>
        <p:spPr>
          <a:xfrm>
            <a:off x="719070" y="729803"/>
            <a:ext cx="1073239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Introduction </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The Presentation will cover why Emotional intelligence and cultural intelligence is important in leadership in </a:t>
            </a:r>
            <a:r>
              <a:rPr lang="en-US">
                <a:latin typeface="Calibri"/>
                <a:ea typeface="Calibri"/>
                <a:cs typeface="Calibri"/>
              </a:rPr>
              <a:t>business (ESCP, 2025).</a:t>
            </a:r>
          </a:p>
          <a:p>
            <a:pPr marL="285750" indent="-285750">
              <a:buFont typeface="Arial"/>
              <a:buChar char="•"/>
            </a:pPr>
            <a:endParaRPr lang="en-US"/>
          </a:p>
          <a:p>
            <a:pPr marL="285750" indent="-285750">
              <a:buFont typeface="Arial"/>
              <a:buChar char="•"/>
            </a:pPr>
            <a:r>
              <a:rPr lang="en-US" dirty="0">
                <a:latin typeface="Calibri"/>
                <a:ea typeface="Calibri"/>
                <a:cs typeface="Calibri"/>
              </a:rPr>
              <a:t>Emotional and cultural intelligence is important because combining both of them together leads to enhanced teamwork, creativity,</a:t>
            </a:r>
            <a:r>
              <a:rPr lang="en-US">
                <a:latin typeface="Calibri"/>
                <a:ea typeface="Calibri"/>
                <a:cs typeface="Calibri"/>
              </a:rPr>
              <a:t> and organizational performance(ESCP, 2025).</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This presentation structure will include two parts. The first will examine Emotional intelligence . The second part </a:t>
            </a:r>
            <a:r>
              <a:rPr lang="en-US">
                <a:latin typeface="Calibri"/>
                <a:ea typeface="Calibri"/>
                <a:cs typeface="Calibri"/>
              </a:rPr>
              <a:t>will examine cultural intelligence in leadership and why it is important (ESCP,2025).   </a:t>
            </a:r>
            <a:endParaRPr lang="en-US"/>
          </a:p>
          <a:p>
            <a:endParaRPr lang="en-US" dirty="0">
              <a:latin typeface="Garamond" panose="02020404030301010803"/>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5389F2-468D-8A03-F275-96CB3851CF08}"/>
              </a:ext>
            </a:extLst>
          </p:cNvPr>
          <p:cNvSpPr txBox="1"/>
          <p:nvPr/>
        </p:nvSpPr>
        <p:spPr>
          <a:xfrm>
            <a:off x="789840" y="914808"/>
            <a:ext cx="1079156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Emotional </a:t>
            </a:r>
            <a:r>
              <a:rPr lang="en-US">
                <a:latin typeface="Calibri"/>
                <a:ea typeface="Calibri"/>
                <a:cs typeface="Calibri"/>
              </a:rPr>
              <a:t>intelligence</a:t>
            </a:r>
            <a:endParaRPr lang="en-US"/>
          </a:p>
          <a:p>
            <a:endParaRPr lang="en-US" dirty="0"/>
          </a:p>
          <a:p>
            <a:pPr marL="285750" indent="-285750">
              <a:buFont typeface="Arial"/>
              <a:buChar char="•"/>
            </a:pPr>
            <a:r>
              <a:rPr lang="en-US" dirty="0">
                <a:latin typeface="Calibri"/>
                <a:ea typeface="Calibri"/>
                <a:cs typeface="Calibri"/>
              </a:rPr>
              <a:t>Emotional intelligence is the skill to perceive, understand and use emotions in oneself and others to guide thinking, actions and social interactions (Landry, 2026).</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Emotional intelligence matters in leadership in business because self awareness helps leaders in business comprehend their own emotions and others emotion. Empathy helps leader's appreciate others. Relationship management allows leaders to easily build trust, resolve conflict and encourage teams effectively (Landry,2026).    </a:t>
            </a:r>
            <a:endParaRPr lang="en-US" dirty="0"/>
          </a:p>
          <a:p>
            <a:endParaRPr lang="en-US" dirty="0">
              <a:latin typeface="Calibri"/>
              <a:ea typeface="Calibri"/>
              <a:cs typeface="Calibri"/>
            </a:endParaRPr>
          </a:p>
          <a:p>
            <a:endParaRPr lang="en-US" dirty="0">
              <a:latin typeface="Calibri"/>
              <a:ea typeface="Calibri"/>
              <a:cs typeface="Calibri"/>
            </a:endParaRPr>
          </a:p>
        </p:txBody>
      </p:sp>
    </p:spTree>
    <p:extLst>
      <p:ext uri="{BB962C8B-B14F-4D97-AF65-F5344CB8AC3E}">
        <p14:creationId xmlns:p14="http://schemas.microsoft.com/office/powerpoint/2010/main" val="118845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2D4C2C-0A2F-B539-7858-55C16FD34D3F}"/>
              </a:ext>
            </a:extLst>
          </p:cNvPr>
          <p:cNvSpPr txBox="1"/>
          <p:nvPr/>
        </p:nvSpPr>
        <p:spPr>
          <a:xfrm>
            <a:off x="669323" y="700215"/>
            <a:ext cx="1067829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Daniel Goleman emotional intelligence model</a:t>
            </a:r>
          </a:p>
          <a:p>
            <a:endParaRPr lang="en-US"/>
          </a:p>
          <a:p>
            <a:pPr marL="285750" indent="-285750">
              <a:buFont typeface="Arial"/>
              <a:buChar char="•"/>
            </a:pPr>
            <a:r>
              <a:rPr lang="en-US" dirty="0"/>
              <a:t>Daniel Goleman emotional intelligence was created in 1995. Goleman Emotional intelligence explains how emotional intelligence is the skills to understand and manage our own emotions and those of others. The model has five key </a:t>
            </a:r>
            <a:r>
              <a:rPr lang="en-US"/>
              <a:t>competent (Channell,2025). </a:t>
            </a:r>
          </a:p>
          <a:p>
            <a:pPr marL="285750" indent="-285750">
              <a:buFont typeface="Arial"/>
              <a:buChar char="•"/>
            </a:pPr>
            <a:endParaRPr lang="en-US"/>
          </a:p>
          <a:p>
            <a:pPr marL="285750" indent="-285750">
              <a:buFont typeface="Arial"/>
              <a:buChar char="•"/>
            </a:pPr>
            <a:r>
              <a:rPr lang="en-US" dirty="0"/>
              <a:t>Self awareness: The model defines it as the capability to understand ones own emotions, strengths ,weaknesses  and values and their effect on other people (Channell, 2025).</a:t>
            </a:r>
          </a:p>
          <a:p>
            <a:pPr marL="285750" indent="-285750">
              <a:buFont typeface="Arial"/>
              <a:buChar char="•"/>
            </a:pPr>
            <a:endParaRPr lang="en-US" dirty="0"/>
          </a:p>
          <a:p>
            <a:pPr marL="285750" indent="-285750">
              <a:buFont typeface="Arial"/>
              <a:buChar char="•"/>
            </a:pPr>
            <a:r>
              <a:rPr lang="en-US" dirty="0"/>
              <a:t>Self-regulation : Self regulation is the capability to handle to disruptive emotions and respond carefully  rather  than acting impulsively (Winter , 2023).</a:t>
            </a:r>
          </a:p>
          <a:p>
            <a:pPr marL="285750" indent="-285750">
              <a:buFont typeface="Arial"/>
              <a:buChar char="•"/>
            </a:pPr>
            <a:endParaRPr lang="en-US"/>
          </a:p>
          <a:p>
            <a:pPr marL="285750" indent="-285750">
              <a:buFont typeface="Arial"/>
              <a:buChar char="•"/>
            </a:pPr>
            <a:r>
              <a:rPr lang="en-US" dirty="0"/>
              <a:t>Motivation : motivation is the drive to accomplish goals for personal satisfaction (Winter , 2023).</a:t>
            </a:r>
            <a:br>
              <a:rPr lang="en-US" dirty="0"/>
            </a:br>
            <a:endParaRPr lang="en-US" dirty="0"/>
          </a:p>
          <a:p>
            <a:pPr marL="285750" indent="-285750">
              <a:buFont typeface="Arial"/>
              <a:buChar char="•"/>
            </a:pPr>
            <a:r>
              <a:rPr lang="en-US" dirty="0"/>
              <a:t>Empathy : Empathy is the ability to understand and examine other peoples feeling when making decisions as a leader (Winter , 2023).</a:t>
            </a:r>
          </a:p>
          <a:p>
            <a:pPr marL="285750" indent="-285750">
              <a:buFont typeface="Arial"/>
              <a:buChar char="•"/>
            </a:pPr>
            <a:endParaRPr lang="en-US" dirty="0"/>
          </a:p>
          <a:p>
            <a:pPr marL="285750" indent="-285750">
              <a:buFont typeface="Arial"/>
              <a:buChar char="•"/>
            </a:pPr>
            <a:r>
              <a:rPr lang="en-US"/>
              <a:t>Social skills : Social skills is the skill to build relationships and communicate successfully (Winter , 2023).</a:t>
            </a:r>
          </a:p>
          <a:p>
            <a:endParaRPr lang="en-US" dirty="0"/>
          </a:p>
          <a:p>
            <a:r>
              <a:rPr lang="en-US" dirty="0"/>
              <a:t>  </a:t>
            </a:r>
            <a:endParaRPr lang="en-US"/>
          </a:p>
        </p:txBody>
      </p:sp>
    </p:spTree>
    <p:extLst>
      <p:ext uri="{BB962C8B-B14F-4D97-AF65-F5344CB8AC3E}">
        <p14:creationId xmlns:p14="http://schemas.microsoft.com/office/powerpoint/2010/main" val="488435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9AE12A-8DE8-22C9-6A90-7A4A630727C6}"/>
              </a:ext>
            </a:extLst>
          </p:cNvPr>
          <p:cNvSpPr txBox="1"/>
          <p:nvPr/>
        </p:nvSpPr>
        <p:spPr>
          <a:xfrm>
            <a:off x="700216" y="710513"/>
            <a:ext cx="1080186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Strengths</a:t>
            </a:r>
            <a:r>
              <a:rPr lang="en-US"/>
              <a:t> and weakness of Goleman emotional intelligence model</a:t>
            </a:r>
          </a:p>
          <a:p>
            <a:endParaRPr lang="en-US" dirty="0"/>
          </a:p>
          <a:p>
            <a:r>
              <a:rPr lang="en-US" dirty="0"/>
              <a:t>Strengths : The first strength of the model is that it is practical. It is because the model converts complex psychology into five key components. Which makes it easy to apply in real life</a:t>
            </a:r>
            <a:r>
              <a:rPr lang="en-US"/>
              <a:t> especially in organizations (Craig,2019).</a:t>
            </a:r>
          </a:p>
          <a:p>
            <a:endParaRPr lang="en-US"/>
          </a:p>
          <a:p>
            <a:r>
              <a:rPr lang="en-US" dirty="0"/>
              <a:t>Strengths : The second strength of the model is that the model has real world relevance. The model ties EI to leadership and wellbeing by improving communication and teamwork in a organization (Craig,2019).</a:t>
            </a:r>
          </a:p>
          <a:p>
            <a:endParaRPr lang="en-US" dirty="0"/>
          </a:p>
          <a:p>
            <a:r>
              <a:rPr lang="en-US" dirty="0"/>
              <a:t>Weakness : The first weakness is Measurement problems. The model has no test or score, it  heavily depends on self-</a:t>
            </a:r>
            <a:r>
              <a:rPr lang="en-US"/>
              <a:t>assessment which might have a risk of bias (Craig , 2019).</a:t>
            </a:r>
          </a:p>
          <a:p>
            <a:endParaRPr lang="en-US" dirty="0"/>
          </a:p>
          <a:p>
            <a:r>
              <a:rPr lang="en-US" dirty="0"/>
              <a:t>Weakness : The second weakness is cultural limitation. Emotional expression and behavior may be different in other cultur</a:t>
            </a:r>
            <a:r>
              <a:rPr lang="en-US"/>
              <a:t>es. The model may not be applied accurately globally (Craig ,2019).</a:t>
            </a:r>
            <a:r>
              <a:rPr lang="en-US" dirty="0"/>
              <a:t>        </a:t>
            </a:r>
          </a:p>
          <a:p>
            <a:pPr marL="285750" indent="-285750">
              <a:buFont typeface="Arial"/>
              <a:buChar char="•"/>
            </a:pPr>
            <a:endParaRPr lang="en-US" dirty="0"/>
          </a:p>
          <a:p>
            <a:pPr marL="285750" indent="-285750">
              <a:buFont typeface="Arial"/>
              <a:buChar char="•"/>
            </a:pPr>
            <a:endParaRPr lang="en-US" dirty="0"/>
          </a:p>
        </p:txBody>
      </p:sp>
    </p:spTree>
    <p:extLst>
      <p:ext uri="{BB962C8B-B14F-4D97-AF65-F5344CB8AC3E}">
        <p14:creationId xmlns:p14="http://schemas.microsoft.com/office/powerpoint/2010/main" val="162425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0ED1E2-E94D-9D4F-FF34-6B8F2B64BDA3}"/>
              </a:ext>
            </a:extLst>
          </p:cNvPr>
          <p:cNvSpPr txBox="1"/>
          <p:nvPr/>
        </p:nvSpPr>
        <p:spPr>
          <a:xfrm>
            <a:off x="659917" y="792510"/>
            <a:ext cx="1072978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Business of examples of emotional</a:t>
            </a:r>
            <a:r>
              <a:rPr lang="en-US" dirty="0">
                <a:latin typeface="Calibri"/>
                <a:ea typeface="Calibri"/>
                <a:cs typeface="Calibri"/>
              </a:rPr>
              <a:t> intelligence </a:t>
            </a:r>
          </a:p>
          <a:p>
            <a:endParaRPr lang="en-US" dirty="0">
              <a:latin typeface="Calibri"/>
              <a:ea typeface="Calibri"/>
              <a:cs typeface="Calibri"/>
            </a:endParaRPr>
          </a:p>
          <a:p>
            <a:r>
              <a:rPr lang="en-US" dirty="0">
                <a:latin typeface="Calibri"/>
                <a:ea typeface="Calibri"/>
                <a:cs typeface="Calibri"/>
              </a:rPr>
              <a:t>Case study 1 : In 2014 when </a:t>
            </a:r>
            <a:r>
              <a:rPr lang="en-US" dirty="0" err="1">
                <a:latin typeface="Calibri"/>
                <a:ea typeface="Calibri"/>
                <a:cs typeface="Calibri"/>
              </a:rPr>
              <a:t>Staya</a:t>
            </a:r>
            <a:r>
              <a:rPr lang="en-US" dirty="0">
                <a:latin typeface="Calibri"/>
                <a:ea typeface="Calibri"/>
                <a:cs typeface="Calibri"/>
              </a:rPr>
              <a:t> Nadella became CEO of Microsoft. The organization had a toxic work culture. Nadella applied EI components such as empathy by promoting understanding between teams and relationship management by encouraging collaboration instead of rivalry. This reflects Goleman model because since the models creates the idea that good emotional climates that drives performance (Lombardo, 2024).</a:t>
            </a:r>
          </a:p>
          <a:p>
            <a:endParaRPr lang="en-US" dirty="0">
              <a:latin typeface="Calibri"/>
              <a:ea typeface="Calibri"/>
              <a:cs typeface="Calibri"/>
            </a:endParaRPr>
          </a:p>
          <a:p>
            <a:r>
              <a:rPr lang="en-US" dirty="0">
                <a:latin typeface="Calibri"/>
                <a:ea typeface="Calibri"/>
                <a:cs typeface="Calibri"/>
              </a:rPr>
              <a:t>Leadership outcome :  Improved collaboration across departments drastically increased innovation, Collaboration  and employee's morale. Hence as a result Microsoft became one of the world's most profitable </a:t>
            </a:r>
            <a:r>
              <a:rPr lang="en-US">
                <a:latin typeface="Calibri"/>
                <a:ea typeface="Calibri"/>
                <a:cs typeface="Calibri"/>
              </a:rPr>
              <a:t>organizations in the world (Lombardo</a:t>
            </a:r>
            <a:r>
              <a:rPr lang="en-US" dirty="0">
                <a:latin typeface="Calibri"/>
                <a:ea typeface="Calibri"/>
                <a:cs typeface="Calibri"/>
              </a:rPr>
              <a:t> , 2024).    </a:t>
            </a:r>
          </a:p>
          <a:p>
            <a:endParaRPr lang="en-US" dirty="0"/>
          </a:p>
          <a:p>
            <a:endParaRPr lang="en-US" dirty="0"/>
          </a:p>
        </p:txBody>
      </p:sp>
    </p:spTree>
    <p:extLst>
      <p:ext uri="{BB962C8B-B14F-4D97-AF65-F5344CB8AC3E}">
        <p14:creationId xmlns:p14="http://schemas.microsoft.com/office/powerpoint/2010/main" val="2965868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A4E9E3-CD73-8BDB-8C9E-C1B5AAC39D65}"/>
              </a:ext>
            </a:extLst>
          </p:cNvPr>
          <p:cNvSpPr txBox="1"/>
          <p:nvPr/>
        </p:nvSpPr>
        <p:spPr>
          <a:xfrm>
            <a:off x="700216" y="710513"/>
            <a:ext cx="106680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Business examples of </a:t>
            </a:r>
            <a:r>
              <a:rPr lang="en-US">
                <a:latin typeface="Calibri"/>
                <a:ea typeface="Calibri"/>
                <a:cs typeface="Calibri"/>
              </a:rPr>
              <a:t>emotional</a:t>
            </a:r>
            <a:r>
              <a:rPr lang="en-US" dirty="0">
                <a:latin typeface="Calibri"/>
                <a:ea typeface="Calibri"/>
                <a:cs typeface="Calibri"/>
              </a:rPr>
              <a:t> intelligence </a:t>
            </a:r>
          </a:p>
          <a:p>
            <a:endParaRPr lang="en-US" dirty="0">
              <a:latin typeface="Calibri"/>
              <a:ea typeface="Calibri"/>
              <a:cs typeface="Calibri"/>
            </a:endParaRPr>
          </a:p>
          <a:p>
            <a:r>
              <a:rPr lang="en-US" dirty="0">
                <a:latin typeface="Calibri"/>
                <a:ea typeface="Calibri"/>
                <a:cs typeface="Calibri"/>
              </a:rPr>
              <a:t>Case study 2 : Indra Nooyi at PepsiCo was well regarded for ethical and empathetic leadership. Nooyi practiced and applied EI competent such as empathy by comprehending employees and stakeholder needs. She also wrote personal handwritten letters to employees which shows social awareness which is a EI competent. Nooyi used self regulation during times of financial crises of 2008. This connects to Goleman's EI model because the models claims relationship management and influence affect leadership effectiveness ( Pidgeon , 2019).</a:t>
            </a:r>
          </a:p>
          <a:p>
            <a:endParaRPr lang="en-US" dirty="0">
              <a:latin typeface="Calibri"/>
              <a:ea typeface="Calibri"/>
              <a:cs typeface="Calibri"/>
            </a:endParaRPr>
          </a:p>
          <a:p>
            <a:r>
              <a:rPr lang="en-US" dirty="0">
                <a:latin typeface="Calibri"/>
                <a:ea typeface="Calibri"/>
                <a:cs typeface="Calibri"/>
              </a:rPr>
              <a:t>Leadership: soaring employees morale and loyalty and strong brand reputation. Hence ensured that PepsiCo achieved sustained growth and prosperous navigation of complex markets and also became one of the largest in the beverage markets (Pidgeon , 2019).    </a:t>
            </a:r>
            <a:r>
              <a:rPr lang="en-US" dirty="0"/>
              <a:t>         </a:t>
            </a:r>
          </a:p>
        </p:txBody>
      </p:sp>
    </p:spTree>
    <p:extLst>
      <p:ext uri="{BB962C8B-B14F-4D97-AF65-F5344CB8AC3E}">
        <p14:creationId xmlns:p14="http://schemas.microsoft.com/office/powerpoint/2010/main" val="50839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4CFA47-8A2C-EA4B-3426-03180901FE11}"/>
              </a:ext>
            </a:extLst>
          </p:cNvPr>
          <p:cNvSpPr txBox="1"/>
          <p:nvPr/>
        </p:nvSpPr>
        <p:spPr>
          <a:xfrm>
            <a:off x="669324" y="689919"/>
            <a:ext cx="1080186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Cultural intelligence </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Cultural intelligence is the skill of an individual to successfully adapt, interact and perform in scenarios distinguished by cultural diversity by utilizing a mixture of cognitive understanding, motivation and proper behavior (Mammadov, 2025).</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Cultural intelligence is the important in global leadership because it strengthens cross-cultural collaboration. Cultural intelligence helps create trust and lessen misunderstanding and turn diversity into a strength in a global organization. Business leaders with cultural intelligence often create more </a:t>
            </a:r>
            <a:r>
              <a:rPr lang="en-US">
                <a:latin typeface="Calibri"/>
                <a:ea typeface="Calibri"/>
                <a:cs typeface="Calibri"/>
              </a:rPr>
              <a:t>collaborative and inclusive teams and stronger performance across borders (Mammadov , 2025).   </a:t>
            </a:r>
          </a:p>
        </p:txBody>
      </p:sp>
    </p:spTree>
    <p:extLst>
      <p:ext uri="{BB962C8B-B14F-4D97-AF65-F5344CB8AC3E}">
        <p14:creationId xmlns:p14="http://schemas.microsoft.com/office/powerpoint/2010/main" val="4108141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CEEECF-253D-E11F-F0DD-7DF46132114C}"/>
              </a:ext>
            </a:extLst>
          </p:cNvPr>
          <p:cNvSpPr txBox="1"/>
          <p:nvPr/>
        </p:nvSpPr>
        <p:spPr>
          <a:xfrm>
            <a:off x="638432" y="669324"/>
            <a:ext cx="10801864"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Earley and Ang's cultural intelligence model</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The Earley and cultural intelligence model explains how leaders in organizations to conform communication and </a:t>
            </a:r>
            <a:r>
              <a:rPr lang="en-US">
                <a:latin typeface="Calibri"/>
                <a:ea typeface="Calibri"/>
                <a:cs typeface="Calibri"/>
              </a:rPr>
              <a:t>behavior across cultures. The models has four main parts (Cowan , 2025).</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a:latin typeface="Calibri"/>
                <a:ea typeface="Calibri"/>
                <a:cs typeface="Calibri"/>
              </a:rPr>
              <a:t>Metacognitive – It involves planning , awareness, and adjusting during cross cultural communication (Cowan, 2025)</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Cognitive – It regards as the knowledge of cultural system, cultural </a:t>
            </a:r>
            <a:r>
              <a:rPr lang="en-US">
                <a:latin typeface="Calibri"/>
                <a:ea typeface="Calibri"/>
                <a:cs typeface="Calibri"/>
              </a:rPr>
              <a:t>norms, and values of cultures (Cowan ,2025).</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Motivational – It refers to the </a:t>
            </a:r>
            <a:r>
              <a:rPr lang="en-US">
                <a:latin typeface="Calibri"/>
                <a:ea typeface="Calibri"/>
                <a:cs typeface="Calibri"/>
              </a:rPr>
              <a:t>intrinsic/interest, extrinsic/motivation, and self-efficacy of people in a culture (WGSN, 2025).</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Behavioral – It refers to the skill to adapt verbal and </a:t>
            </a:r>
            <a:r>
              <a:rPr lang="en-US">
                <a:latin typeface="Calibri"/>
                <a:ea typeface="Calibri"/>
                <a:cs typeface="Calibri"/>
              </a:rPr>
              <a:t>non-verbal behavior relevant (WGSN , 2025)</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The Earley and Ang's cultural intelligence model is </a:t>
            </a:r>
            <a:r>
              <a:rPr lang="en-US">
                <a:latin typeface="Calibri"/>
                <a:ea typeface="Calibri"/>
                <a:cs typeface="Calibri"/>
              </a:rPr>
              <a:t>crucial</a:t>
            </a:r>
            <a:r>
              <a:rPr lang="en-US" dirty="0">
                <a:latin typeface="Calibri"/>
                <a:ea typeface="Calibri"/>
                <a:cs typeface="Calibri"/>
              </a:rPr>
              <a:t> in global leadership helps leaders in adapt leadership style. Since the model helps leader in global organizations understand unfamiliar behaviors correctly and respond </a:t>
            </a:r>
            <a:r>
              <a:rPr lang="en-US">
                <a:latin typeface="Calibri"/>
                <a:ea typeface="Calibri"/>
                <a:cs typeface="Calibri"/>
              </a:rPr>
              <a:t>appropriately (WGSN, 2025).  </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361442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67779A-CBCA-663F-B199-3CA72FF3AE99}"/>
              </a:ext>
            </a:extLst>
          </p:cNvPr>
          <p:cNvSpPr txBox="1"/>
          <p:nvPr/>
        </p:nvSpPr>
        <p:spPr>
          <a:xfrm>
            <a:off x="659027" y="679621"/>
            <a:ext cx="1077097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Strengths</a:t>
            </a:r>
            <a:r>
              <a:rPr lang="en-US" dirty="0">
                <a:latin typeface="Calibri"/>
                <a:ea typeface="Calibri"/>
                <a:cs typeface="Calibri"/>
              </a:rPr>
              <a:t> and weaknesses of Earley and any's cultural intelligence model</a:t>
            </a:r>
          </a:p>
          <a:p>
            <a:endParaRPr lang="en-US" dirty="0">
              <a:latin typeface="Calibri"/>
              <a:ea typeface="Calibri"/>
              <a:cs typeface="Calibri"/>
            </a:endParaRPr>
          </a:p>
          <a:p>
            <a:pPr marL="285750" indent="-285750">
              <a:buFont typeface="Arial"/>
              <a:buChar char="•"/>
            </a:pPr>
            <a:r>
              <a:rPr lang="en-US">
                <a:latin typeface="Calibri"/>
                <a:ea typeface="Calibri"/>
                <a:cs typeface="Calibri"/>
              </a:rPr>
              <a:t>Strengths: One strength of this model is that it is multi-dimensional. This provides a more comprehensive explanation of cross-cultural communication and behavior (Sahni , 2026). </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a:latin typeface="Calibri"/>
                <a:ea typeface="Calibri"/>
                <a:cs typeface="Calibri"/>
              </a:rPr>
              <a:t>Strengths :Another strength is that the model is very practical. It helps leaders adapt and collaborates</a:t>
            </a:r>
            <a:r>
              <a:rPr lang="en-US" dirty="0">
                <a:latin typeface="Calibri"/>
                <a:ea typeface="Calibri"/>
                <a:cs typeface="Calibri"/>
              </a:rPr>
              <a:t> diverse teams </a:t>
            </a:r>
            <a:r>
              <a:rPr lang="en-US">
                <a:latin typeface="Calibri"/>
                <a:ea typeface="Calibri"/>
                <a:cs typeface="Calibri"/>
              </a:rPr>
              <a:t>in global organizations (Sahni , 2026).</a:t>
            </a:r>
            <a:endParaRPr lang="en-US" dirty="0">
              <a:latin typeface="Calibri"/>
              <a:ea typeface="Calibri"/>
              <a:cs typeface="Calibri"/>
            </a:endParaRP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Weaknesses :  One weaknesses is that models may oversimplify cultures. Since models treats cultures as a skill leader can manage (Sahni , 2026).</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Weaknesses : Another weaknesses is that the model is over reliant on self-reporting. this is because result may lack </a:t>
            </a:r>
            <a:r>
              <a:rPr lang="en-US">
                <a:latin typeface="Calibri"/>
                <a:ea typeface="Calibri"/>
                <a:cs typeface="Calibri"/>
              </a:rPr>
              <a:t>full accuracy and leaders might overestimate (Sahni , 2026).     </a:t>
            </a:r>
            <a:r>
              <a:rPr lang="en-US" dirty="0"/>
              <a:t> </a:t>
            </a:r>
          </a:p>
          <a:p>
            <a:endParaRPr lang="en-US" dirty="0"/>
          </a:p>
        </p:txBody>
      </p:sp>
    </p:spTree>
    <p:extLst>
      <p:ext uri="{BB962C8B-B14F-4D97-AF65-F5344CB8AC3E}">
        <p14:creationId xmlns:p14="http://schemas.microsoft.com/office/powerpoint/2010/main" val="203360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CCA995-96CB-117A-2C8A-7300DF241044}"/>
              </a:ext>
            </a:extLst>
          </p:cNvPr>
          <p:cNvSpPr txBox="1"/>
          <p:nvPr/>
        </p:nvSpPr>
        <p:spPr>
          <a:xfrm>
            <a:off x="659027" y="669324"/>
            <a:ext cx="1081216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Business examples of cultural intelligence </a:t>
            </a:r>
          </a:p>
          <a:p>
            <a:endParaRPr lang="en-US" dirty="0">
              <a:latin typeface="Calibri"/>
              <a:ea typeface="Calibri"/>
              <a:cs typeface="Calibri"/>
            </a:endParaRPr>
          </a:p>
          <a:p>
            <a:r>
              <a:rPr lang="en-US" dirty="0">
                <a:latin typeface="Calibri"/>
                <a:ea typeface="Calibri"/>
                <a:cs typeface="Calibri"/>
              </a:rPr>
              <a:t>Case study 1: Carlos Ghosn oversaw a very complex merger between French car company Renault and Japanese car company Nissan. The main cultural difference being Japanese rigid hierarchy and French egalitarianism. Carlos applied CQ skills such as cognitive skills by learning about Japanese business norms and behavioral CQ by being adapting leadership styles. This mirrors the Earley and Ang's cultural intelligence model because it shows the models key strength which is adaptability across cultures (Covert , 2022). </a:t>
            </a:r>
          </a:p>
          <a:p>
            <a:endParaRPr lang="en-US" dirty="0">
              <a:latin typeface="Calibri"/>
              <a:ea typeface="Calibri"/>
              <a:cs typeface="Calibri"/>
            </a:endParaRPr>
          </a:p>
          <a:p>
            <a:r>
              <a:rPr lang="en-US" dirty="0">
                <a:latin typeface="Calibri"/>
                <a:ea typeface="Calibri"/>
                <a:cs typeface="Calibri"/>
              </a:rPr>
              <a:t>Leadership outcome: Improved cross-cultural collaboration and efficiency in the organization. Ghosn produced one of the most successful global automotive alliances. He also greatly improved the performance of both Renault and </a:t>
            </a:r>
            <a:r>
              <a:rPr lang="en-US">
                <a:latin typeface="Calibri"/>
                <a:ea typeface="Calibri"/>
                <a:cs typeface="Calibri"/>
              </a:rPr>
              <a:t>Nissan (Covert , 2022).      </a:t>
            </a:r>
            <a:r>
              <a:rPr lang="en-US" dirty="0"/>
              <a:t>     </a:t>
            </a:r>
          </a:p>
        </p:txBody>
      </p:sp>
    </p:spTree>
    <p:extLst>
      <p:ext uri="{BB962C8B-B14F-4D97-AF65-F5344CB8AC3E}">
        <p14:creationId xmlns:p14="http://schemas.microsoft.com/office/powerpoint/2010/main" val="4094108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B5AC2D-633B-1B63-7D13-0E8D40A7A598}"/>
              </a:ext>
            </a:extLst>
          </p:cNvPr>
          <p:cNvSpPr txBox="1"/>
          <p:nvPr/>
        </p:nvSpPr>
        <p:spPr>
          <a:xfrm>
            <a:off x="638432" y="669324"/>
            <a:ext cx="1080186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Business example of cultural </a:t>
            </a:r>
            <a:r>
              <a:rPr lang="en-US">
                <a:latin typeface="Calibri"/>
                <a:ea typeface="Calibri"/>
                <a:cs typeface="Calibri"/>
              </a:rPr>
              <a:t>intelligence </a:t>
            </a:r>
            <a:endParaRPr lang="en-US" dirty="0">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Case study 2 : Tim cook oversaw apples expansion into China. Tim cook Practiced key CQ components such as cognitive CQ by understanding regulatory and cultural expectations in China. Tim cooks also showed Behavioral CQ by adjusting apples business practices in China according to local norms and traditions. This mirrors the Earley and Ang's </a:t>
            </a:r>
            <a:r>
              <a:rPr lang="en-US">
                <a:latin typeface="Calibri"/>
                <a:ea typeface="Calibri"/>
                <a:cs typeface="Calibri"/>
              </a:rPr>
              <a:t>cultural intelligence model because it show cultural intelligence a developable skill (Hammonds , 2025). </a:t>
            </a:r>
            <a:endParaRPr lang="en-US" dirty="0">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Leadership outcome : Apple achieved a triumphant expansion into China which is culturally complex. Apple also greatly </a:t>
            </a:r>
            <a:r>
              <a:rPr lang="en-US">
                <a:latin typeface="Calibri"/>
                <a:ea typeface="Calibri"/>
                <a:cs typeface="Calibri"/>
              </a:rPr>
              <a:t>strengthen their global supply chain and market reach (Hammonds , 2025).   </a:t>
            </a:r>
            <a:r>
              <a:rPr lang="en-US" dirty="0"/>
              <a:t>    </a:t>
            </a:r>
          </a:p>
        </p:txBody>
      </p:sp>
    </p:spTree>
    <p:extLst>
      <p:ext uri="{BB962C8B-B14F-4D97-AF65-F5344CB8AC3E}">
        <p14:creationId xmlns:p14="http://schemas.microsoft.com/office/powerpoint/2010/main" val="1699515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432C57-0E34-D429-244D-0FA3A6397A5D}"/>
              </a:ext>
            </a:extLst>
          </p:cNvPr>
          <p:cNvSpPr txBox="1"/>
          <p:nvPr/>
        </p:nvSpPr>
        <p:spPr>
          <a:xfrm>
            <a:off x="659027" y="679621"/>
            <a:ext cx="1071948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Critical </a:t>
            </a:r>
            <a:r>
              <a:rPr lang="en-US">
                <a:latin typeface="Calibri"/>
                <a:ea typeface="Calibri"/>
                <a:cs typeface="Calibri"/>
              </a:rPr>
              <a:t>evaluation </a:t>
            </a:r>
            <a:endParaRPr lang="en-US" dirty="0">
              <a:latin typeface="Calibri"/>
              <a:ea typeface="Calibri"/>
              <a:cs typeface="Calibri"/>
            </a:endParaRP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Emotional intelligence helps leaders in business connect with people emotionally . Whilst cultural intelligence helps leaders connect with people effectively across many cultures. EI and CQ help leaders connect and build effective communication across diverse teams or across countries. EL and CQ helps leaders in organization be more effective globally. Leaders cannot be successful in the modern workspace with only one. Leaders must have both EI and CQ because the modern workspace is </a:t>
            </a:r>
            <a:r>
              <a:rPr lang="en-US">
                <a:latin typeface="Calibri"/>
                <a:ea typeface="Calibri"/>
                <a:cs typeface="Calibri"/>
              </a:rPr>
              <a:t>multicultural and human relationships depends on emotional intelligence( Barlie , 2019).</a:t>
            </a:r>
            <a:endParaRPr lang="en-US"/>
          </a:p>
          <a:p>
            <a:endParaRPr lang="en-US" dirty="0"/>
          </a:p>
          <a:p>
            <a:endParaRPr lang="en-US" dirty="0"/>
          </a:p>
        </p:txBody>
      </p:sp>
    </p:spTree>
    <p:extLst>
      <p:ext uri="{BB962C8B-B14F-4D97-AF65-F5344CB8AC3E}">
        <p14:creationId xmlns:p14="http://schemas.microsoft.com/office/powerpoint/2010/main" val="391662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CD4B51-955E-5C5D-1DA7-B465CDAD8684}"/>
              </a:ext>
            </a:extLst>
          </p:cNvPr>
          <p:cNvSpPr txBox="1"/>
          <p:nvPr/>
        </p:nvSpPr>
        <p:spPr>
          <a:xfrm>
            <a:off x="638432" y="679621"/>
            <a:ext cx="1078127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Conclusion </a:t>
            </a:r>
          </a:p>
          <a:p>
            <a:endParaRPr lang="en-US" dirty="0"/>
          </a:p>
          <a:p>
            <a:pPr marL="285750" indent="-285750">
              <a:buFont typeface="Arial"/>
              <a:buChar char="•"/>
            </a:pPr>
            <a:r>
              <a:rPr lang="en-US" dirty="0">
                <a:latin typeface="Calibri"/>
                <a:ea typeface="Calibri"/>
                <a:cs typeface="Calibri"/>
              </a:rPr>
              <a:t>In conclusion both EI </a:t>
            </a:r>
            <a:r>
              <a:rPr lang="en-US">
                <a:latin typeface="Calibri"/>
                <a:ea typeface="Calibri"/>
                <a:cs typeface="Calibri"/>
              </a:rPr>
              <a:t>and CQ is both important for leaders in modern workspaces (Barlie , 2019). </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Daniel </a:t>
            </a:r>
            <a:r>
              <a:rPr lang="en-US">
                <a:latin typeface="Calibri"/>
                <a:ea typeface="Calibri"/>
                <a:cs typeface="Calibri"/>
              </a:rPr>
              <a:t>Goleman's EI model is important to understanding owns emotions and manage emotions in others (Barlie , 2019). </a:t>
            </a:r>
            <a:endParaRPr lang="en-US" dirty="0">
              <a:latin typeface="Calibri"/>
              <a:ea typeface="Calibri"/>
              <a:cs typeface="Calibri"/>
            </a:endParaRPr>
          </a:p>
          <a:p>
            <a:pPr marL="285750" indent="-285750">
              <a:buFont typeface="Arial"/>
              <a:buChar char="•"/>
            </a:pPr>
            <a:endParaRPr lang="en-US" dirty="0">
              <a:latin typeface="Calibri"/>
              <a:ea typeface="Calibri"/>
              <a:cs typeface="Calibri"/>
            </a:endParaRPr>
          </a:p>
          <a:p>
            <a:pPr marL="285750" indent="-285750">
              <a:buFont typeface="Arial"/>
              <a:buChar char="•"/>
            </a:pPr>
            <a:r>
              <a:rPr lang="en-US">
                <a:latin typeface="Calibri"/>
                <a:ea typeface="Calibri"/>
                <a:cs typeface="Calibri"/>
              </a:rPr>
              <a:t>The Earley and cultural intelligence model explains how leaders in organizations to conform communication and behavior across cultures (Barlie , 2019). </a:t>
            </a:r>
          </a:p>
          <a:p>
            <a:pPr marL="285750" indent="-285750">
              <a:buFont typeface="Arial"/>
              <a:buChar char="•"/>
            </a:pPr>
            <a:endParaRPr lang="en-US" dirty="0">
              <a:latin typeface="Calibri"/>
              <a:ea typeface="Calibri"/>
              <a:cs typeface="Calibri"/>
            </a:endParaRPr>
          </a:p>
          <a:p>
            <a:endParaRPr lang="en-US" dirty="0">
              <a:latin typeface="Calibri"/>
              <a:ea typeface="Calibri"/>
              <a:cs typeface="Calibri"/>
            </a:endParaRPr>
          </a:p>
          <a:p>
            <a:pPr marL="285750" indent="-285750">
              <a:buFont typeface="Arial"/>
              <a:buChar char="•"/>
            </a:pPr>
            <a:endParaRPr lang="en-US" dirty="0"/>
          </a:p>
          <a:p>
            <a:pPr marL="285750" indent="-285750">
              <a:buFont typeface="Arial"/>
              <a:buChar char="•"/>
            </a:pPr>
            <a:endParaRPr lang="en-US" dirty="0"/>
          </a:p>
        </p:txBody>
      </p:sp>
    </p:spTree>
    <p:extLst>
      <p:ext uri="{BB962C8B-B14F-4D97-AF65-F5344CB8AC3E}">
        <p14:creationId xmlns:p14="http://schemas.microsoft.com/office/powerpoint/2010/main" val="1245673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290146-F1A6-F550-0437-C7BC1B03DC0A}"/>
              </a:ext>
            </a:extLst>
          </p:cNvPr>
          <p:cNvSpPr txBox="1"/>
          <p:nvPr/>
        </p:nvSpPr>
        <p:spPr>
          <a:xfrm>
            <a:off x="679622" y="700216"/>
            <a:ext cx="10595918" cy="8032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Calibri"/>
                <a:cs typeface="Calibri"/>
              </a:rPr>
              <a:t>References</a:t>
            </a:r>
            <a:endParaRPr lang="en-US" sz="1200" b="1">
              <a:latin typeface="Calibri"/>
              <a:ea typeface="Calibri"/>
              <a:cs typeface="Calibri"/>
            </a:endParaRPr>
          </a:p>
          <a:p>
            <a:endParaRPr lang="en-US" sz="1200" dirty="0">
              <a:latin typeface="Calibri"/>
              <a:ea typeface="Calibri"/>
              <a:cs typeface="Calibri"/>
            </a:endParaRPr>
          </a:p>
          <a:p>
            <a:r>
              <a:rPr lang="en-US" sz="1200">
                <a:solidFill>
                  <a:srgbClr val="242424"/>
                </a:solidFill>
                <a:highlight>
                  <a:srgbClr val="FFFFFF"/>
                </a:highlight>
                <a:latin typeface="Calibri"/>
                <a:ea typeface="Calibri"/>
                <a:cs typeface="Calibri"/>
              </a:rPr>
              <a:t>Barlie , N.,(2019). </a:t>
            </a:r>
            <a:r>
              <a:rPr lang="en-US" sz="1200" b="1">
                <a:solidFill>
                  <a:srgbClr val="242424"/>
                </a:solidFill>
                <a:highlight>
                  <a:srgbClr val="FFFFFF"/>
                </a:highlight>
                <a:latin typeface="Calibri"/>
                <a:ea typeface="Calibri"/>
                <a:cs typeface="Calibri"/>
              </a:rPr>
              <a:t>The Link Between Cultural Intelligence (CQ) &amp; Emotional Intelligence (EQ)</a:t>
            </a:r>
            <a:r>
              <a:rPr lang="en-US" sz="1200">
                <a:solidFill>
                  <a:srgbClr val="242424"/>
                </a:solidFill>
                <a:highlight>
                  <a:srgbClr val="FFFFFF"/>
                </a:highlight>
                <a:latin typeface="Calibri"/>
                <a:ea typeface="Calibri"/>
                <a:cs typeface="Calibri"/>
              </a:rPr>
              <a:t>. </a:t>
            </a:r>
            <a:r>
              <a:rPr lang="en-US" sz="1200" dirty="0">
                <a:solidFill>
                  <a:srgbClr val="242424"/>
                </a:solidFill>
                <a:highlight>
                  <a:srgbClr val="FFFFFF"/>
                </a:highlight>
                <a:latin typeface="Calibri"/>
                <a:ea typeface="Calibri"/>
                <a:cs typeface="Calibri"/>
                <a:hlinkClick r:id="rId2"/>
              </a:rPr>
              <a:t>The Link Between Cultural Intelligence (CQ) &amp; Emotional Intelligence (EQ) | by Nicole Barile | Medium</a:t>
            </a:r>
            <a:r>
              <a:rPr lang="en-US" sz="1200">
                <a:solidFill>
                  <a:srgbClr val="242424"/>
                </a:solidFill>
                <a:highlight>
                  <a:srgbClr val="FFFFFF"/>
                </a:highlight>
                <a:latin typeface="Calibri"/>
                <a:ea typeface="Calibri"/>
                <a:cs typeface="Calibri"/>
              </a:rPr>
              <a:t> . (Accessed on 23/03/2026)</a:t>
            </a:r>
            <a:endParaRPr lang="en-US"/>
          </a:p>
          <a:p>
            <a:endParaRPr lang="en-US" sz="1200" dirty="0">
              <a:solidFill>
                <a:srgbClr val="242424"/>
              </a:solidFill>
              <a:highlight>
                <a:srgbClr val="FFFFFF"/>
              </a:highlight>
              <a:latin typeface="Calibri"/>
              <a:ea typeface="Calibri"/>
              <a:cs typeface="Calibri"/>
            </a:endParaRPr>
          </a:p>
          <a:p>
            <a:r>
              <a:rPr lang="en-US" sz="1200">
                <a:highlight>
                  <a:srgbClr val="FFFFFF"/>
                </a:highlight>
                <a:latin typeface="Calibri"/>
                <a:ea typeface="Calibri"/>
                <a:cs typeface="Calibri"/>
              </a:rPr>
              <a:t>Cowan , K.,(2025). </a:t>
            </a:r>
            <a:r>
              <a:rPr lang="en-US" sz="1200" b="1">
                <a:solidFill>
                  <a:srgbClr val="111827"/>
                </a:solidFill>
                <a:highlight>
                  <a:srgbClr val="FFFFFF"/>
                </a:highlight>
                <a:latin typeface="Calibri"/>
                <a:ea typeface="Calibri"/>
                <a:cs typeface="Calibri"/>
              </a:rPr>
              <a:t>Cultural intelligence in the workplace and why it matters</a:t>
            </a:r>
            <a:r>
              <a:rPr lang="en-US" sz="1200">
                <a:solidFill>
                  <a:srgbClr val="111827"/>
                </a:solidFill>
                <a:highlight>
                  <a:srgbClr val="FFFFFF"/>
                </a:highlight>
                <a:latin typeface="Calibri"/>
                <a:ea typeface="Calibri"/>
                <a:cs typeface="Calibri"/>
              </a:rPr>
              <a:t>. </a:t>
            </a:r>
            <a:r>
              <a:rPr lang="en-US" sz="1200" dirty="0">
                <a:solidFill>
                  <a:srgbClr val="111827"/>
                </a:solidFill>
                <a:highlight>
                  <a:srgbClr val="FFFFFF"/>
                </a:highlight>
                <a:latin typeface="Calibri"/>
                <a:ea typeface="Calibri"/>
                <a:cs typeface="Calibri"/>
                <a:hlinkClick r:id="rId3"/>
              </a:rPr>
              <a:t>Cultural Intelligence in the Workplace and Why It Matters (rapidformations.co.uk)</a:t>
            </a:r>
            <a:r>
              <a:rPr lang="en-US" sz="1200">
                <a:solidFill>
                  <a:srgbClr val="111827"/>
                </a:solidFill>
                <a:highlight>
                  <a:srgbClr val="FFFFFF"/>
                </a:highlight>
                <a:latin typeface="Calibri"/>
                <a:ea typeface="Calibri"/>
                <a:cs typeface="Calibri"/>
              </a:rPr>
              <a:t> . (Accessed on 21/03/2026).</a:t>
            </a:r>
            <a:endParaRPr lang="en-US"/>
          </a:p>
          <a:p>
            <a:endParaRPr lang="en-US" sz="1200" dirty="0">
              <a:solidFill>
                <a:srgbClr val="111827"/>
              </a:solidFill>
              <a:highlight>
                <a:srgbClr val="FFFFFF"/>
              </a:highlight>
              <a:latin typeface="Calibri"/>
              <a:ea typeface="Calibri"/>
              <a:cs typeface="Calibri"/>
            </a:endParaRPr>
          </a:p>
          <a:p>
            <a:r>
              <a:rPr lang="en-US" sz="1200">
                <a:solidFill>
                  <a:srgbClr val="000000"/>
                </a:solidFill>
                <a:highlight>
                  <a:srgbClr val="FFFFFF"/>
                </a:highlight>
                <a:latin typeface="Calibri"/>
                <a:ea typeface="Calibri"/>
                <a:cs typeface="Calibri"/>
              </a:rPr>
              <a:t>Covert , E.,(2022).</a:t>
            </a:r>
            <a:r>
              <a:rPr lang="en-US" sz="1200" b="1" dirty="0">
                <a:solidFill>
                  <a:srgbClr val="000000"/>
                </a:solidFill>
                <a:highlight>
                  <a:srgbClr val="FFFFFF"/>
                </a:highlight>
                <a:latin typeface="Calibri"/>
                <a:ea typeface="Calibri"/>
                <a:cs typeface="Calibri"/>
              </a:rPr>
              <a:t> </a:t>
            </a:r>
            <a:r>
              <a:rPr lang="en-US" sz="1200" b="1">
                <a:solidFill>
                  <a:srgbClr val="242424"/>
                </a:solidFill>
                <a:highlight>
                  <a:srgbClr val="FFFFFF"/>
                </a:highlight>
                <a:latin typeface="Calibri"/>
                <a:ea typeface="Calibri"/>
                <a:cs typeface="Calibri"/>
              </a:rPr>
              <a:t>Case Study: Nissan’s Revival Plan</a:t>
            </a:r>
            <a:r>
              <a:rPr lang="en-US" sz="1200">
                <a:solidFill>
                  <a:srgbClr val="242424"/>
                </a:solidFill>
                <a:highlight>
                  <a:srgbClr val="FFFFFF"/>
                </a:highlight>
                <a:latin typeface="Calibri"/>
                <a:ea typeface="Calibri"/>
                <a:cs typeface="Calibri"/>
              </a:rPr>
              <a:t>. </a:t>
            </a:r>
            <a:r>
              <a:rPr lang="en-US" sz="1200" dirty="0">
                <a:solidFill>
                  <a:srgbClr val="242424"/>
                </a:solidFill>
                <a:highlight>
                  <a:srgbClr val="FFFFFF"/>
                </a:highlight>
                <a:latin typeface="Calibri"/>
                <a:ea typeface="Calibri"/>
                <a:cs typeface="Calibri"/>
                <a:hlinkClick r:id="rId4"/>
              </a:rPr>
              <a:t>Case Study: Nissan’s Revival Plan | by Edwin Covert | Medium</a:t>
            </a:r>
            <a:r>
              <a:rPr lang="en-US" sz="1200">
                <a:solidFill>
                  <a:srgbClr val="242424"/>
                </a:solidFill>
                <a:highlight>
                  <a:srgbClr val="FFFFFF"/>
                </a:highlight>
                <a:latin typeface="Calibri"/>
                <a:ea typeface="Calibri"/>
                <a:cs typeface="Calibri"/>
              </a:rPr>
              <a:t> . (Accessed on 23/03/2026).</a:t>
            </a:r>
            <a:endParaRPr lang="en-US"/>
          </a:p>
          <a:p>
            <a:endParaRPr lang="en-US" sz="1200" dirty="0">
              <a:latin typeface="Calibri"/>
              <a:ea typeface="Calibri"/>
              <a:cs typeface="Calibri"/>
            </a:endParaRPr>
          </a:p>
          <a:p>
            <a:r>
              <a:rPr lang="en-US" sz="1200">
                <a:latin typeface="Calibri"/>
                <a:ea typeface="Calibri"/>
                <a:cs typeface="Calibri"/>
              </a:rPr>
              <a:t>Channell , M.,(2025). </a:t>
            </a:r>
            <a:r>
              <a:rPr lang="en-US" sz="1200" b="1">
                <a:latin typeface="Calibri"/>
                <a:ea typeface="Calibri"/>
                <a:cs typeface="Calibri"/>
              </a:rPr>
              <a:t>Daniel Goleman's Emotional intelligence</a:t>
            </a:r>
            <a:r>
              <a:rPr lang="en-US" sz="1200">
                <a:latin typeface="Calibri"/>
                <a:ea typeface="Calibri"/>
                <a:cs typeface="Calibri"/>
              </a:rPr>
              <a:t>. </a:t>
            </a:r>
            <a:r>
              <a:rPr lang="en-US" sz="1200" dirty="0">
                <a:latin typeface="Calibri"/>
                <a:ea typeface="Calibri"/>
                <a:cs typeface="Calibri"/>
                <a:hlinkClick r:id="rId5"/>
              </a:rPr>
              <a:t>Daniel Goleman's Emotional Intelligence (tsw.co.uk)</a:t>
            </a:r>
            <a:r>
              <a:rPr lang="en-US" sz="1200">
                <a:latin typeface="Calibri"/>
                <a:ea typeface="Calibri"/>
                <a:cs typeface="Calibri"/>
              </a:rPr>
              <a:t> . (Accessed on 17/03/2026).</a:t>
            </a:r>
            <a:endParaRPr lang="en-US"/>
          </a:p>
          <a:p>
            <a:endParaRPr lang="en-US" sz="1200" dirty="0">
              <a:latin typeface="Calibri"/>
              <a:ea typeface="Calibri"/>
              <a:cs typeface="Calibri"/>
            </a:endParaRPr>
          </a:p>
          <a:p>
            <a:r>
              <a:rPr lang="en-US" sz="1200">
                <a:latin typeface="Calibri"/>
                <a:ea typeface="Calibri"/>
                <a:cs typeface="Calibri"/>
              </a:rPr>
              <a:t>ESCP .,(2025). </a:t>
            </a:r>
            <a:r>
              <a:rPr lang="en-US" sz="1200" b="1">
                <a:latin typeface="Calibri"/>
                <a:ea typeface="Calibri"/>
                <a:cs typeface="Calibri"/>
              </a:rPr>
              <a:t>Back to basics : Emotional intelligence in leadership</a:t>
            </a:r>
            <a:r>
              <a:rPr lang="en-US" sz="1200">
                <a:latin typeface="Calibri"/>
                <a:ea typeface="Calibri"/>
                <a:cs typeface="Calibri"/>
              </a:rPr>
              <a:t>. </a:t>
            </a:r>
            <a:r>
              <a:rPr lang="en-US" sz="1200" dirty="0">
                <a:latin typeface="Calibri"/>
                <a:ea typeface="Calibri"/>
                <a:cs typeface="Calibri"/>
                <a:hlinkClick r:id="rId6"/>
              </a:rPr>
              <a:t>Back to Basics: Emotional Intelligence in Leadership | ESCP Business School</a:t>
            </a:r>
            <a:r>
              <a:rPr lang="en-US" sz="1200">
                <a:latin typeface="Calibri"/>
                <a:ea typeface="Calibri"/>
                <a:cs typeface="Calibri"/>
              </a:rPr>
              <a:t> . (Accessed on 17/03/2026).</a:t>
            </a:r>
            <a:endParaRPr lang="en-US"/>
          </a:p>
          <a:p>
            <a:endParaRPr lang="en-US" sz="1200" dirty="0">
              <a:latin typeface="Calibri"/>
              <a:ea typeface="Calibri"/>
              <a:cs typeface="Calibri"/>
            </a:endParaRPr>
          </a:p>
          <a:p>
            <a:r>
              <a:rPr lang="en-US" sz="1200">
                <a:solidFill>
                  <a:srgbClr val="242424"/>
                </a:solidFill>
                <a:highlight>
                  <a:srgbClr val="FFFFFF"/>
                </a:highlight>
                <a:latin typeface="Calibri"/>
                <a:ea typeface="Calibri"/>
                <a:cs typeface="Calibri"/>
              </a:rPr>
              <a:t>Hammonds, M.,(2025). </a:t>
            </a:r>
            <a:r>
              <a:rPr lang="en-US" sz="1200" b="1">
                <a:solidFill>
                  <a:srgbClr val="242424"/>
                </a:solidFill>
                <a:highlight>
                  <a:srgbClr val="FFFFFF"/>
                </a:highlight>
                <a:latin typeface="Calibri"/>
                <a:ea typeface="Calibri"/>
                <a:cs typeface="Calibri"/>
              </a:rPr>
              <a:t>How apple explains China's trade strategy</a:t>
            </a:r>
            <a:r>
              <a:rPr lang="en-US" sz="1200">
                <a:solidFill>
                  <a:srgbClr val="242424"/>
                </a:solidFill>
                <a:highlight>
                  <a:srgbClr val="FFFFFF"/>
                </a:highlight>
                <a:latin typeface="Calibri"/>
                <a:ea typeface="Calibri"/>
                <a:cs typeface="Calibri"/>
              </a:rPr>
              <a:t> . </a:t>
            </a:r>
            <a:r>
              <a:rPr lang="en-US" sz="1200" dirty="0">
                <a:solidFill>
                  <a:srgbClr val="242424"/>
                </a:solidFill>
                <a:highlight>
                  <a:srgbClr val="FFFFFF"/>
                </a:highlight>
                <a:latin typeface="Calibri"/>
                <a:ea typeface="Calibri"/>
                <a:cs typeface="Calibri"/>
                <a:hlinkClick r:id="rId7"/>
              </a:rPr>
              <a:t>How Apple explains China's trade strategy | Guinness Global Investors (guinnessgi.com)</a:t>
            </a:r>
            <a:r>
              <a:rPr lang="en-US" sz="1200">
                <a:solidFill>
                  <a:srgbClr val="242424"/>
                </a:solidFill>
                <a:highlight>
                  <a:srgbClr val="FFFFFF"/>
                </a:highlight>
                <a:latin typeface="Calibri"/>
                <a:ea typeface="Calibri"/>
                <a:cs typeface="Calibri"/>
              </a:rPr>
              <a:t> . (Accessed on 23/03/2026).</a:t>
            </a:r>
            <a:endParaRPr lang="en-US"/>
          </a:p>
          <a:p>
            <a:endParaRPr lang="en-US" sz="1200" dirty="0">
              <a:solidFill>
                <a:srgbClr val="000000"/>
              </a:solidFill>
              <a:highlight>
                <a:srgbClr val="FFFFFF"/>
              </a:highlight>
              <a:latin typeface="Calibri"/>
              <a:ea typeface="Calibri"/>
              <a:cs typeface="Calibri"/>
            </a:endParaRPr>
          </a:p>
          <a:p>
            <a:r>
              <a:rPr lang="en-US" sz="1200" dirty="0">
                <a:solidFill>
                  <a:srgbClr val="000000"/>
                </a:solidFill>
                <a:highlight>
                  <a:srgbClr val="FFFFFF"/>
                </a:highlight>
                <a:latin typeface="Calibri"/>
                <a:ea typeface="Calibri"/>
                <a:cs typeface="Calibri"/>
              </a:rPr>
              <a:t>Landry, L.,(2026).</a:t>
            </a:r>
            <a:r>
              <a:rPr lang="en-US" sz="1200" b="1" dirty="0">
                <a:solidFill>
                  <a:srgbClr val="000000"/>
                </a:solidFill>
                <a:highlight>
                  <a:srgbClr val="FFFFFF"/>
                </a:highlight>
                <a:latin typeface="Calibri"/>
                <a:ea typeface="Calibri"/>
                <a:cs typeface="Calibri"/>
              </a:rPr>
              <a:t> Emotional intelligence in leadership is important In leadership</a:t>
            </a:r>
            <a:r>
              <a:rPr lang="en-US" sz="1200" dirty="0">
                <a:solidFill>
                  <a:srgbClr val="000000"/>
                </a:solidFill>
                <a:highlight>
                  <a:srgbClr val="FFFFFF"/>
                </a:highlight>
                <a:latin typeface="Calibri"/>
                <a:ea typeface="Calibri"/>
                <a:cs typeface="Calibri"/>
              </a:rPr>
              <a:t>. </a:t>
            </a:r>
            <a:r>
              <a:rPr lang="en-US" sz="1200" dirty="0">
                <a:solidFill>
                  <a:srgbClr val="000000"/>
                </a:solidFill>
                <a:highlight>
                  <a:srgbClr val="FFFFFF"/>
                </a:highlight>
                <a:latin typeface="Calibri"/>
                <a:ea typeface="Calibri"/>
                <a:cs typeface="Calibri"/>
                <a:hlinkClick r:id="rId8"/>
              </a:rPr>
              <a:t>Emotional Intelligence in Leadership: Why It's Important (hbs.edu)</a:t>
            </a:r>
            <a:r>
              <a:rPr lang="en-US" sz="1200" dirty="0">
                <a:solidFill>
                  <a:srgbClr val="000000"/>
                </a:solidFill>
                <a:highlight>
                  <a:srgbClr val="FFFFFF"/>
                </a:highlight>
                <a:latin typeface="Calibri"/>
                <a:ea typeface="Calibri"/>
                <a:cs typeface="Calibri"/>
              </a:rPr>
              <a:t> . (Accessed on 17/03/2026)</a:t>
            </a:r>
            <a:endParaRPr lang="en-US" dirty="0">
              <a:solidFill>
                <a:srgbClr val="000000"/>
              </a:solidFill>
              <a:latin typeface="Garamond" panose="02020404030301010803"/>
              <a:ea typeface="Calibri"/>
              <a:cs typeface="Calibri"/>
            </a:endParaRPr>
          </a:p>
          <a:p>
            <a:endParaRPr lang="en-US" sz="1200" dirty="0">
              <a:highlight>
                <a:srgbClr val="FFFFFF"/>
              </a:highlight>
              <a:latin typeface="Calibri"/>
              <a:ea typeface="Calibri"/>
              <a:cs typeface="Calibri"/>
            </a:endParaRPr>
          </a:p>
          <a:p>
            <a:r>
              <a:rPr lang="en-US" sz="1200" dirty="0">
                <a:solidFill>
                  <a:srgbClr val="000000"/>
                </a:solidFill>
                <a:highlight>
                  <a:srgbClr val="FFFFFF"/>
                </a:highlight>
                <a:latin typeface="Calibri"/>
                <a:ea typeface="Calibri"/>
                <a:cs typeface="Calibri"/>
              </a:rPr>
              <a:t>Lombardo , J.,(2024). </a:t>
            </a:r>
            <a:r>
              <a:rPr lang="en-US" sz="1200" b="1" dirty="0">
                <a:solidFill>
                  <a:srgbClr val="000000"/>
                </a:solidFill>
                <a:highlight>
                  <a:srgbClr val="FFFFFF"/>
                </a:highlight>
                <a:latin typeface="Calibri"/>
                <a:ea typeface="Calibri"/>
                <a:cs typeface="Calibri"/>
              </a:rPr>
              <a:t>Microsoft's culture &amp; cultural traits (An analysis )</a:t>
            </a:r>
            <a:r>
              <a:rPr lang="en-US" sz="1200" dirty="0">
                <a:solidFill>
                  <a:srgbClr val="000000"/>
                </a:solidFill>
                <a:highlight>
                  <a:srgbClr val="FFFFFF"/>
                </a:highlight>
                <a:latin typeface="Calibri"/>
                <a:ea typeface="Calibri"/>
                <a:cs typeface="Calibri"/>
              </a:rPr>
              <a:t>. </a:t>
            </a:r>
            <a:r>
              <a:rPr lang="en-US" sz="1200" dirty="0">
                <a:solidFill>
                  <a:srgbClr val="000000"/>
                </a:solidFill>
                <a:highlight>
                  <a:srgbClr val="FFFFFF"/>
                </a:highlight>
                <a:latin typeface="Garamond"/>
                <a:ea typeface="Calibri"/>
                <a:cs typeface="Calibri"/>
                <a:hlinkClick r:id="rId9"/>
              </a:rPr>
              <a:t>Microsoft’s Culture &amp; Cultural Traits (An Analysis) - </a:t>
            </a:r>
            <a:r>
              <a:rPr lang="en-US" sz="1200" dirty="0" err="1">
                <a:solidFill>
                  <a:srgbClr val="000000"/>
                </a:solidFill>
                <a:highlight>
                  <a:srgbClr val="FFFFFF"/>
                </a:highlight>
                <a:latin typeface="Garamond"/>
                <a:ea typeface="Calibri"/>
                <a:cs typeface="Calibri"/>
                <a:hlinkClick r:id="rId9"/>
              </a:rPr>
              <a:t>Panmore</a:t>
            </a:r>
            <a:r>
              <a:rPr lang="en-US" sz="1200" dirty="0">
                <a:solidFill>
                  <a:srgbClr val="000000"/>
                </a:solidFill>
                <a:highlight>
                  <a:srgbClr val="FFFFFF"/>
                </a:highlight>
                <a:latin typeface="Garamond"/>
                <a:ea typeface="Calibri"/>
                <a:cs typeface="Calibri"/>
              </a:rPr>
              <a:t> . (Accessed on 17/03/2026)</a:t>
            </a:r>
            <a:endParaRPr lang="en-US" dirty="0"/>
          </a:p>
          <a:p>
            <a:endParaRPr lang="en-US" sz="1200" dirty="0">
              <a:solidFill>
                <a:srgbClr val="000000"/>
              </a:solidFill>
              <a:highlight>
                <a:srgbClr val="FFFFFF"/>
              </a:highlight>
              <a:latin typeface="Calibri"/>
              <a:ea typeface="Calibri"/>
              <a:cs typeface="Calibri"/>
            </a:endParaRPr>
          </a:p>
          <a:p>
            <a:r>
              <a:rPr lang="en-US" sz="1200" dirty="0">
                <a:solidFill>
                  <a:srgbClr val="000000"/>
                </a:solidFill>
                <a:highlight>
                  <a:srgbClr val="FFFFFF"/>
                </a:highlight>
                <a:latin typeface="Calibri"/>
                <a:ea typeface="Calibri"/>
                <a:cs typeface="Calibri"/>
              </a:rPr>
              <a:t>Mammadov , A.,(2025). </a:t>
            </a:r>
            <a:r>
              <a:rPr lang="en-US" sz="1200" b="1" dirty="0">
                <a:solidFill>
                  <a:srgbClr val="000000"/>
                </a:solidFill>
                <a:highlight>
                  <a:srgbClr val="FFFFFF"/>
                </a:highlight>
                <a:latin typeface="Calibri"/>
                <a:ea typeface="Calibri"/>
                <a:cs typeface="Calibri"/>
              </a:rPr>
              <a:t>The role of cultural intelligence in a firms international activities</a:t>
            </a:r>
            <a:r>
              <a:rPr lang="en-US" sz="1200" dirty="0">
                <a:solidFill>
                  <a:srgbClr val="000000"/>
                </a:solidFill>
                <a:highlight>
                  <a:srgbClr val="FFFFFF"/>
                </a:highlight>
                <a:latin typeface="Calibri"/>
                <a:ea typeface="Calibri"/>
                <a:cs typeface="Calibri"/>
              </a:rPr>
              <a:t>. </a:t>
            </a:r>
            <a:r>
              <a:rPr lang="en-US" sz="1200" dirty="0">
                <a:solidFill>
                  <a:srgbClr val="000000"/>
                </a:solidFill>
                <a:highlight>
                  <a:srgbClr val="FFFFFF"/>
                </a:highlight>
                <a:latin typeface="Calibri"/>
                <a:ea typeface="Calibri"/>
                <a:cs typeface="Calibri"/>
                <a:hlinkClick r:id="rId10"/>
              </a:rPr>
              <a:t>Full article: The role of cultural intelligence in a firm’s international activities: review, synthesis, and future research (tandfonline.com)</a:t>
            </a:r>
            <a:r>
              <a:rPr lang="en-US" sz="1200" dirty="0">
                <a:solidFill>
                  <a:srgbClr val="000000"/>
                </a:solidFill>
                <a:highlight>
                  <a:srgbClr val="FFFFFF"/>
                </a:highlight>
                <a:latin typeface="Calibri"/>
                <a:ea typeface="Calibri"/>
                <a:cs typeface="Calibri"/>
              </a:rPr>
              <a:t> . (Accessed on 20/03/2026)</a:t>
            </a:r>
            <a:endParaRPr lang="en-US" dirty="0"/>
          </a:p>
          <a:p>
            <a:endParaRPr lang="en-US" sz="1200" dirty="0">
              <a:solidFill>
                <a:srgbClr val="000000"/>
              </a:solidFill>
              <a:highlight>
                <a:srgbClr val="FFFFFF"/>
              </a:highlight>
              <a:latin typeface="Calibri"/>
              <a:ea typeface="Calibri"/>
              <a:cs typeface="Calibri"/>
            </a:endParaRPr>
          </a:p>
          <a:p>
            <a:r>
              <a:rPr lang="en-US" sz="1200">
                <a:solidFill>
                  <a:srgbClr val="000000"/>
                </a:solidFill>
                <a:highlight>
                  <a:srgbClr val="FFFFFF"/>
                </a:highlight>
                <a:latin typeface="Calibri"/>
                <a:ea typeface="Calibri"/>
                <a:cs typeface="Calibri"/>
              </a:rPr>
              <a:t>Pidgeon , A.,(2019). </a:t>
            </a:r>
            <a:r>
              <a:rPr lang="en-US" sz="1200" b="1">
                <a:solidFill>
                  <a:srgbClr val="000000"/>
                </a:solidFill>
                <a:highlight>
                  <a:srgbClr val="FFFFFF"/>
                </a:highlight>
                <a:latin typeface="Calibri"/>
                <a:ea typeface="Calibri"/>
                <a:cs typeface="Calibri"/>
              </a:rPr>
              <a:t>Indra Nooyi reveals 8 lessons she learned as CEO of PepsiCo</a:t>
            </a:r>
            <a:r>
              <a:rPr lang="en-US" sz="1200">
                <a:solidFill>
                  <a:srgbClr val="000000"/>
                </a:solidFill>
                <a:highlight>
                  <a:srgbClr val="FFFFFF"/>
                </a:highlight>
                <a:latin typeface="Calibri"/>
                <a:ea typeface="Calibri"/>
                <a:cs typeface="Calibri"/>
              </a:rPr>
              <a:t>. </a:t>
            </a:r>
            <a:r>
              <a:rPr lang="en-US" sz="1200" dirty="0">
                <a:solidFill>
                  <a:srgbClr val="000000"/>
                </a:solidFill>
                <a:highlight>
                  <a:srgbClr val="FFFFFF"/>
                </a:highlight>
                <a:latin typeface="Calibri"/>
                <a:ea typeface="Calibri"/>
                <a:cs typeface="Calibri"/>
                <a:hlinkClick r:id="rId11"/>
              </a:rPr>
              <a:t>Indra Nooyi reveals the lessons she learned as CEO of PepsiCo (theceomagazine.com)</a:t>
            </a:r>
            <a:r>
              <a:rPr lang="en-US" sz="1200">
                <a:solidFill>
                  <a:srgbClr val="000000"/>
                </a:solidFill>
                <a:highlight>
                  <a:srgbClr val="FFFFFF"/>
                </a:highlight>
                <a:latin typeface="Calibri"/>
                <a:ea typeface="Calibri"/>
                <a:cs typeface="Calibri"/>
              </a:rPr>
              <a:t> . (Accessed on 20/03/2026).</a:t>
            </a:r>
            <a:endParaRPr lang="en-US"/>
          </a:p>
          <a:p>
            <a:endParaRPr lang="en-US" sz="1200" dirty="0">
              <a:solidFill>
                <a:srgbClr val="000000"/>
              </a:solidFill>
              <a:latin typeface="Calibri"/>
              <a:ea typeface="Calibri"/>
              <a:cs typeface="Calibri"/>
            </a:endParaRPr>
          </a:p>
          <a:p>
            <a:endParaRPr lang="en-US" sz="1200" dirty="0">
              <a:solidFill>
                <a:srgbClr val="111827"/>
              </a:solidFill>
              <a:highlight>
                <a:srgbClr val="FFFFFF"/>
              </a:highlight>
              <a:latin typeface="Garamond"/>
              <a:ea typeface="Calibri"/>
              <a:cs typeface="Calibri"/>
            </a:endParaRPr>
          </a:p>
          <a:p>
            <a:endParaRPr lang="en-US" sz="1200" dirty="0">
              <a:latin typeface="Garamond"/>
              <a:ea typeface="Calibri"/>
              <a:cs typeface="Calibri"/>
            </a:endParaRPr>
          </a:p>
          <a:p>
            <a:endParaRPr lang="en-US" sz="1200" dirty="0">
              <a:highlight>
                <a:srgbClr val="FFFFFF"/>
              </a:highlight>
              <a:latin typeface="Calibri"/>
              <a:ea typeface="Calibri"/>
              <a:cs typeface="Calibri"/>
            </a:endParaRPr>
          </a:p>
          <a:p>
            <a:endParaRPr lang="en-US" sz="1200" dirty="0">
              <a:highlight>
                <a:srgbClr val="FFFFFF"/>
              </a:highlight>
              <a:latin typeface="Garamond"/>
              <a:ea typeface="Calibri"/>
              <a:cs typeface="Calibri"/>
            </a:endParaRPr>
          </a:p>
          <a:p>
            <a:endParaRPr lang="en-US" sz="1200" dirty="0">
              <a:highlight>
                <a:srgbClr val="FFFFFF"/>
              </a:highlight>
              <a:latin typeface="Garamond"/>
              <a:ea typeface="Calibri"/>
              <a:cs typeface="Calibri"/>
            </a:endParaRPr>
          </a:p>
          <a:p>
            <a:endParaRPr lang="en-US" sz="1200" dirty="0">
              <a:highlight>
                <a:srgbClr val="FFFFFF"/>
              </a:highlight>
              <a:latin typeface="Garamond"/>
              <a:ea typeface="Calibri"/>
              <a:cs typeface="Calibri"/>
            </a:endParaRPr>
          </a:p>
          <a:p>
            <a:endParaRPr lang="en-US" sz="1200" dirty="0">
              <a:highlight>
                <a:srgbClr val="FFFFFF"/>
              </a:highlight>
              <a:latin typeface="Garamond"/>
              <a:ea typeface="Calibri"/>
              <a:cs typeface="Calibri"/>
            </a:endParaRPr>
          </a:p>
          <a:p>
            <a:endParaRPr lang="en-US" sz="1200" dirty="0">
              <a:latin typeface="Calibri"/>
              <a:ea typeface="Calibri"/>
              <a:cs typeface="Calibri"/>
            </a:endParaRPr>
          </a:p>
          <a:p>
            <a:endParaRPr lang="en-US" dirty="0">
              <a:latin typeface="Garamond"/>
              <a:ea typeface="Calibri"/>
              <a:cs typeface="Calibri"/>
            </a:endParaRPr>
          </a:p>
          <a:p>
            <a:endParaRPr lang="en-US" dirty="0">
              <a:latin typeface="Garamond"/>
              <a:ea typeface="Calibri"/>
              <a:cs typeface="Calibri"/>
            </a:endParaRPr>
          </a:p>
          <a:p>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2296697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29BA93-2FE6-5199-3B26-2A16C7D7223E}"/>
              </a:ext>
            </a:extLst>
          </p:cNvPr>
          <p:cNvSpPr txBox="1"/>
          <p:nvPr/>
        </p:nvSpPr>
        <p:spPr>
          <a:xfrm>
            <a:off x="648729" y="679621"/>
            <a:ext cx="1079156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r>
              <a:rPr lang="en-US" sz="1200" dirty="0">
                <a:latin typeface="Calibri"/>
                <a:ea typeface="Calibri"/>
                <a:cs typeface="Calibri"/>
              </a:rPr>
              <a:t>Sahni , A.,(2026).</a:t>
            </a:r>
            <a:r>
              <a:rPr lang="en-US" sz="1200" b="1" dirty="0">
                <a:latin typeface="Calibri"/>
                <a:ea typeface="Calibri"/>
                <a:cs typeface="Calibri"/>
              </a:rPr>
              <a:t> Emotional and cultural intelligence</a:t>
            </a:r>
            <a:r>
              <a:rPr lang="en-US" sz="1200" dirty="0">
                <a:latin typeface="Calibri"/>
                <a:ea typeface="Calibri"/>
                <a:cs typeface="Calibri"/>
              </a:rPr>
              <a:t>. </a:t>
            </a:r>
            <a:r>
              <a:rPr lang="en-US" sz="1200" dirty="0">
                <a:latin typeface="Calibri"/>
                <a:ea typeface="Calibri"/>
                <a:cs typeface="Calibri"/>
                <a:hlinkClick r:id="rId2"/>
              </a:rPr>
              <a:t>Emotional And Cultural Intelligence | </a:t>
            </a:r>
            <a:r>
              <a:rPr lang="en-US" sz="1200" dirty="0" err="1">
                <a:latin typeface="Calibri"/>
                <a:ea typeface="Calibri"/>
                <a:cs typeface="Calibri"/>
                <a:hlinkClick r:id="rId2"/>
              </a:rPr>
              <a:t>Kapable</a:t>
            </a:r>
            <a:r>
              <a:rPr lang="en-US" sz="1200" dirty="0">
                <a:latin typeface="Calibri"/>
                <a:ea typeface="Calibri"/>
                <a:cs typeface="Calibri"/>
                <a:hlinkClick r:id="rId2"/>
              </a:rPr>
              <a:t> Blog</a:t>
            </a:r>
            <a:r>
              <a:rPr lang="en-US" sz="1200" dirty="0">
                <a:latin typeface="Calibri"/>
                <a:ea typeface="Calibri"/>
                <a:cs typeface="Calibri"/>
              </a:rPr>
              <a:t> . (Accessed on 23/03/2026). </a:t>
            </a:r>
          </a:p>
          <a:p>
            <a:endParaRPr lang="en-US" sz="1200" dirty="0">
              <a:latin typeface="Calibri"/>
              <a:ea typeface="Calibri"/>
              <a:cs typeface="Calibri"/>
            </a:endParaRPr>
          </a:p>
          <a:p>
            <a:r>
              <a:rPr lang="en-US" sz="1200">
                <a:solidFill>
                  <a:srgbClr val="000000"/>
                </a:solidFill>
                <a:latin typeface="Calibri"/>
                <a:ea typeface="Calibri"/>
                <a:cs typeface="Calibri"/>
              </a:rPr>
              <a:t>Winter, M.,(2023). </a:t>
            </a:r>
            <a:r>
              <a:rPr lang="en-US" sz="1200" b="1">
                <a:solidFill>
                  <a:srgbClr val="000000"/>
                </a:solidFill>
                <a:latin typeface="Calibri"/>
                <a:ea typeface="Calibri"/>
                <a:cs typeface="Calibri"/>
              </a:rPr>
              <a:t>Praise &amp; criticism : Emotional intelligence</a:t>
            </a:r>
            <a:r>
              <a:rPr lang="en-US" sz="1200">
                <a:solidFill>
                  <a:srgbClr val="000000"/>
                </a:solidFill>
                <a:latin typeface="Calibri"/>
                <a:ea typeface="Calibri"/>
                <a:cs typeface="Calibri"/>
              </a:rPr>
              <a:t>. </a:t>
            </a:r>
            <a:r>
              <a:rPr lang="en-US" sz="1200" dirty="0">
                <a:solidFill>
                  <a:srgbClr val="000000"/>
                </a:solidFill>
                <a:latin typeface="Calibri"/>
                <a:ea typeface="Calibri"/>
                <a:cs typeface="Calibri"/>
                <a:hlinkClick r:id="rId3"/>
              </a:rPr>
              <a:t>Praise &amp; Criticism: Emotional Intelligence (Goleman Model) (hptbydts.com)</a:t>
            </a:r>
            <a:r>
              <a:rPr lang="en-US" sz="1200">
                <a:solidFill>
                  <a:srgbClr val="000000"/>
                </a:solidFill>
                <a:latin typeface="Calibri"/>
                <a:ea typeface="Calibri"/>
                <a:cs typeface="Calibri"/>
              </a:rPr>
              <a:t> . (Accessed on 17/03/2026)</a:t>
            </a:r>
            <a:endParaRPr lang="en-US" sz="1200" dirty="0">
              <a:solidFill>
                <a:srgbClr val="000000"/>
              </a:solidFill>
              <a:latin typeface="Calibri"/>
              <a:ea typeface="Calibri"/>
              <a:cs typeface="Calibri"/>
            </a:endParaRPr>
          </a:p>
          <a:p>
            <a:endParaRPr lang="en-US" sz="1200" dirty="0">
              <a:solidFill>
                <a:srgbClr val="000000"/>
              </a:solidFill>
              <a:latin typeface="Calibri"/>
              <a:ea typeface="Calibri"/>
              <a:cs typeface="Calibri"/>
            </a:endParaRPr>
          </a:p>
          <a:p>
            <a:r>
              <a:rPr lang="en-US" sz="1200">
                <a:solidFill>
                  <a:srgbClr val="111827"/>
                </a:solidFill>
                <a:highlight>
                  <a:srgbClr val="FFFFFF"/>
                </a:highlight>
                <a:latin typeface="Calibri"/>
                <a:ea typeface="Calibri"/>
                <a:cs typeface="Calibri"/>
              </a:rPr>
              <a:t>WGSN .,(2025). </a:t>
            </a:r>
            <a:r>
              <a:rPr lang="en-US" sz="1200" b="1">
                <a:solidFill>
                  <a:srgbClr val="000000"/>
                </a:solidFill>
                <a:highlight>
                  <a:srgbClr val="FFFFFF"/>
                </a:highlight>
                <a:latin typeface="Calibri"/>
                <a:ea typeface="Calibri"/>
                <a:cs typeface="Calibri"/>
              </a:rPr>
              <a:t>Beyond the numbers: how cultural intelligence can shape the future of technology</a:t>
            </a:r>
            <a:r>
              <a:rPr lang="en-US" sz="1200">
                <a:solidFill>
                  <a:srgbClr val="000000"/>
                </a:solidFill>
                <a:highlight>
                  <a:srgbClr val="FFFFFF"/>
                </a:highlight>
                <a:latin typeface="Calibri"/>
                <a:ea typeface="Calibri"/>
                <a:cs typeface="Calibri"/>
              </a:rPr>
              <a:t>. </a:t>
            </a:r>
            <a:r>
              <a:rPr lang="en-US" sz="1200" dirty="0">
                <a:solidFill>
                  <a:srgbClr val="000000"/>
                </a:solidFill>
                <a:highlight>
                  <a:srgbClr val="FFFFFF"/>
                </a:highlight>
                <a:latin typeface="Calibri"/>
                <a:ea typeface="Calibri"/>
                <a:cs typeface="Calibri"/>
                <a:hlinkClick r:id="rId4"/>
              </a:rPr>
              <a:t>Beyond the numbers: how cultural intelligence can shape the (wgsn.com)</a:t>
            </a:r>
            <a:r>
              <a:rPr lang="en-US" sz="1200">
                <a:solidFill>
                  <a:srgbClr val="000000"/>
                </a:solidFill>
                <a:highlight>
                  <a:srgbClr val="FFFFFF"/>
                </a:highlight>
                <a:latin typeface="Calibri"/>
                <a:ea typeface="Calibri"/>
                <a:cs typeface="Calibri"/>
              </a:rPr>
              <a:t> . (Accessed on 23/03/2026).</a:t>
            </a:r>
            <a:endParaRPr lang="en-US"/>
          </a:p>
          <a:p>
            <a:endParaRPr lang="en-US" sz="1200" dirty="0">
              <a:solidFill>
                <a:srgbClr val="000000"/>
              </a:solidFill>
              <a:latin typeface="Calibri"/>
              <a:ea typeface="Calibri"/>
              <a:cs typeface="Calibri"/>
            </a:endParaRPr>
          </a:p>
          <a:p>
            <a:endParaRPr lang="en-US" sz="1200" dirty="0">
              <a:solidFill>
                <a:srgbClr val="242424"/>
              </a:solidFill>
              <a:highlight>
                <a:srgbClr val="FFFFFF"/>
              </a:highlight>
              <a:latin typeface="Calibri"/>
              <a:ea typeface="Calibri"/>
              <a:cs typeface="Calibri"/>
            </a:endParaRPr>
          </a:p>
          <a:p>
            <a:endParaRPr lang="en-US" sz="1200" dirty="0">
              <a:solidFill>
                <a:srgbClr val="242424"/>
              </a:solidFill>
              <a:highlight>
                <a:srgbClr val="FFFFFF"/>
              </a:highlight>
              <a:latin typeface="Calibri"/>
              <a:ea typeface="Calibri"/>
              <a:cs typeface="Calibri"/>
            </a:endParaRPr>
          </a:p>
          <a:p>
            <a:endParaRPr lang="en-US" sz="1200" dirty="0">
              <a:solidFill>
                <a:srgbClr val="242424"/>
              </a:solidFill>
              <a:highlight>
                <a:srgbClr val="FFFFFF"/>
              </a:highlight>
              <a:latin typeface="Calibri"/>
              <a:ea typeface="Calibri"/>
              <a:cs typeface="Calibri"/>
            </a:endParaRPr>
          </a:p>
          <a:p>
            <a:endParaRPr lang="en-US" sz="1200" dirty="0">
              <a:solidFill>
                <a:srgbClr val="242424"/>
              </a:solidFill>
              <a:highlight>
                <a:srgbClr val="FFFFFF"/>
              </a:highlight>
              <a:latin typeface="Calibri"/>
              <a:ea typeface="Calibri"/>
              <a:cs typeface="Calibri"/>
            </a:endParaRPr>
          </a:p>
          <a:p>
            <a:endParaRPr lang="en-US" sz="1200" dirty="0">
              <a:solidFill>
                <a:srgbClr val="242424"/>
              </a:solidFill>
              <a:highlight>
                <a:srgbClr val="FFFFFF"/>
              </a:highlight>
              <a:latin typeface="Garamond" panose="02020404030301010803"/>
              <a:ea typeface="Calibri"/>
              <a:cs typeface="Calibri"/>
            </a:endParaRPr>
          </a:p>
          <a:p>
            <a:endParaRPr lang="en-US" sz="1200" dirty="0">
              <a:solidFill>
                <a:srgbClr val="242424"/>
              </a:solidFill>
              <a:highlight>
                <a:srgbClr val="FFFFFF"/>
              </a:highlight>
              <a:latin typeface="Garamond" panose="02020404030301010803"/>
              <a:ea typeface="Calibri"/>
              <a:cs typeface="Calibri"/>
            </a:endParaRPr>
          </a:p>
          <a:p>
            <a:endParaRPr lang="en-US" sz="1200" b="1" dirty="0">
              <a:solidFill>
                <a:srgbClr val="21315C"/>
              </a:solidFill>
              <a:highlight>
                <a:srgbClr val="CEDCEA"/>
              </a:highlight>
              <a:latin typeface="Calibri"/>
              <a:ea typeface="Calibri"/>
              <a:cs typeface="Calibri"/>
            </a:endParaRPr>
          </a:p>
          <a:p>
            <a:endParaRPr lang="en-US" sz="1200" dirty="0">
              <a:solidFill>
                <a:srgbClr val="242424"/>
              </a:solidFill>
              <a:highlight>
                <a:srgbClr val="FFFFFF"/>
              </a:highlight>
            </a:endParaRPr>
          </a:p>
          <a:p>
            <a:endParaRPr lang="en-US" dirty="0"/>
          </a:p>
          <a:p>
            <a:endParaRPr lang="en-US" dirty="0"/>
          </a:p>
          <a:p>
            <a:endParaRPr lang="en-US" dirty="0"/>
          </a:p>
        </p:txBody>
      </p:sp>
    </p:spTree>
    <p:extLst>
      <p:ext uri="{BB962C8B-B14F-4D97-AF65-F5344CB8AC3E}">
        <p14:creationId xmlns:p14="http://schemas.microsoft.com/office/powerpoint/2010/main" val="9598528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1922</cp:revision>
  <dcterms:created xsi:type="dcterms:W3CDTF">2026-03-14T12:53:18Z</dcterms:created>
  <dcterms:modified xsi:type="dcterms:W3CDTF">2026-03-23T23:44:36Z</dcterms:modified>
</cp:coreProperties>
</file>