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858"/>
    <p:restoredTop sz="95878"/>
  </p:normalViewPr>
  <p:slideViewPr>
    <p:cSldViewPr snapToGrid="0" snapToObjects="1">
      <p:cViewPr>
        <p:scale>
          <a:sx n="100" d="100"/>
          <a:sy n="100" d="100"/>
        </p:scale>
        <p:origin x="1560"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heme" Target="theme/theme1.xml"/><Relationship Id="rId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18AFCBE8-18D5-7144-97C3-8DD3B642ED33}" type="datetimeFigureOut">
              <a:rPr lang="en-US" smtClean="0"/>
              <a:t>1/3/18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C3295D-5EDE-3241-BF12-D217F687E89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AFCBE8-18D5-7144-97C3-8DD3B642ED33}" type="datetimeFigureOut">
              <a:rPr lang="en-US" smtClean="0"/>
              <a:t>1/3/18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C3295D-5EDE-3241-BF12-D217F687E89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8AFCBE8-18D5-7144-97C3-8DD3B642ED33}" type="datetimeFigureOut">
              <a:rPr lang="en-US" smtClean="0"/>
              <a:t>1/3/18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C3295D-5EDE-3241-BF12-D217F687E89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18AFCBE8-18D5-7144-97C3-8DD3B642ED33}" type="datetimeFigureOut">
              <a:rPr lang="en-US" smtClean="0"/>
              <a:t>1/3/18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BC3295D-5EDE-3241-BF12-D217F687E89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8AFCBE8-18D5-7144-97C3-8DD3B642ED33}" type="datetimeFigureOut">
              <a:rPr lang="en-US" smtClean="0"/>
              <a:t>1/3/18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C3295D-5EDE-3241-BF12-D217F687E89A}"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AFCBE8-18D5-7144-97C3-8DD3B642ED33}" type="datetimeFigureOut">
              <a:rPr lang="en-US" smtClean="0"/>
              <a:t>1/3/18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C3295D-5EDE-3241-BF12-D217F687E89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AFCBE8-18D5-7144-97C3-8DD3B642ED33}" type="datetimeFigureOut">
              <a:rPr lang="en-US" smtClean="0"/>
              <a:t>1/3/18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C3295D-5EDE-3241-BF12-D217F687E89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8"/>
          <p:cNvSpPr>
            <a:spLocks noGrp="1"/>
          </p:cNvSpPr>
          <p:nvPr>
            <p:ph type="dt" sz="half" idx="10"/>
          </p:nvPr>
        </p:nvSpPr>
        <p:spPr/>
        <p:txBody>
          <a:bodyPr/>
          <a:lstStyle/>
          <a:p>
            <a:fld id="{18AFCBE8-18D5-7144-97C3-8DD3B642ED33}" type="datetimeFigureOut">
              <a:rPr lang="en-US" smtClean="0"/>
              <a:t>1/3/18</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BC3295D-5EDE-3241-BF12-D217F687E89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8AFCBE8-18D5-7144-97C3-8DD3B642ED33}" type="datetimeFigureOut">
              <a:rPr lang="en-US" smtClean="0"/>
              <a:t>1/3/18</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BC3295D-5EDE-3241-BF12-D217F687E89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AFCBE8-18D5-7144-97C3-8DD3B642ED33}" type="datetimeFigureOut">
              <a:rPr lang="en-US" smtClean="0"/>
              <a:t>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C3295D-5EDE-3241-BF12-D217F687E89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AFCBE8-18D5-7144-97C3-8DD3B642ED33}" type="datetimeFigureOut">
              <a:rPr lang="en-US" smtClean="0"/>
              <a:t>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C3295D-5EDE-3241-BF12-D217F687E89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8AFCBE8-18D5-7144-97C3-8DD3B642ED33}" type="datetimeFigureOut">
              <a:rPr lang="en-US" smtClean="0"/>
              <a:t>1/3/18</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BC3295D-5EDE-3241-BF12-D217F687E89A}" type="slidenum">
              <a:rPr lang="en-US" smtClean="0"/>
              <a:t>‹#›</a:t>
            </a:fld>
            <a:endParaRPr lang="en-US"/>
          </a:p>
        </p:txBody>
      </p:sp>
    </p:spTree>
    <p:extLst>
      <p:ext uri="{BB962C8B-B14F-4D97-AF65-F5344CB8AC3E}">
        <p14:creationId xmlns:p14="http://schemas.microsoft.com/office/powerpoint/2010/main" val="15396290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3" Type="http://schemas.openxmlformats.org/officeDocument/2006/relationships/hyperlink" Target="https://www.simplypsychology.org/operant-conditioning.html" TargetMode="External"/><Relationship Id="rId4" Type="http://schemas.openxmlformats.org/officeDocument/2006/relationships/hyperlink" Target="http://www.powys.gov.uk/en/schools-students/free-school-meals-help-with-school-clothing/" TargetMode="External"/><Relationship Id="rId5" Type="http://schemas.openxmlformats.org/officeDocument/2006/relationships/hyperlink" Target="http://learning.gov.wales/docs/learningwales/publications/140627-free-breakfast-primary-guidance-en.pdf" TargetMode="External"/><Relationship Id="rId6" Type="http://schemas.openxmlformats.org/officeDocument/2006/relationships/hyperlink" Target="http://gov.wales/topics/educationandskills/schoolshome/foodanddrink/breakfast/?lang=en" TargetMode="External"/><Relationship Id="rId7" Type="http://schemas.openxmlformats.org/officeDocument/2006/relationships/hyperlink" Target="http://gov.wales/docs/dcells/publications/150512-free-breakfast-leaflet-en.pdf" TargetMode="External"/><Relationship Id="rId1" Type="http://schemas.openxmlformats.org/officeDocument/2006/relationships/slideLayout" Target="../slideLayouts/slideLayout2.xml"/><Relationship Id="rId2"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18380" y="0"/>
            <a:ext cx="5080622" cy="70788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4000" b="1" dirty="0" smtClean="0">
                <a:ln/>
                <a:solidFill>
                  <a:schemeClr val="accent3"/>
                </a:solidFill>
              </a:rPr>
              <a:t>Hidden Curriculum. </a:t>
            </a:r>
            <a:endParaRPr lang="en-GB" sz="4000" b="1" dirty="0">
              <a:ln/>
              <a:solidFill>
                <a:schemeClr val="accent3"/>
              </a:solidFill>
            </a:endParaRPr>
          </a:p>
        </p:txBody>
      </p:sp>
      <p:sp>
        <p:nvSpPr>
          <p:cNvPr id="5" name="Rectangle 4"/>
          <p:cNvSpPr/>
          <p:nvPr/>
        </p:nvSpPr>
        <p:spPr>
          <a:xfrm>
            <a:off x="-78658" y="6330450"/>
            <a:ext cx="4611329" cy="553998"/>
          </a:xfrm>
          <a:prstGeom prst="rect">
            <a:avLst/>
          </a:prstGeom>
          <a:noFill/>
        </p:spPr>
        <p:txBody>
          <a:bodyPr wrap="square" lIns="91440" tIns="45720" rIns="91440" bIns="45720">
            <a:spAutoFit/>
          </a:bodyPr>
          <a:lstStyle/>
          <a:p>
            <a:pPr algn="ctr"/>
            <a:r>
              <a:rPr lang="en-GB"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Mae </a:t>
            </a:r>
            <a:r>
              <a:rPr lang="en-GB" b="1" cap="none" spc="0" dirty="0" err="1"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Pawb</a:t>
            </a:r>
            <a:r>
              <a:rPr lang="en-GB"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GB" b="1" cap="none" spc="0" dirty="0" err="1"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Yn</a:t>
            </a:r>
            <a:r>
              <a:rPr lang="en-GB"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GB" b="1" cap="none" spc="0" dirty="0" err="1"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Cyfri</a:t>
            </a:r>
            <a:r>
              <a:rPr lang="en-GB"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mr-IN"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t>
            </a:r>
            <a:r>
              <a:rPr lang="en-GB"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Everybody Matters.</a:t>
            </a:r>
          </a:p>
          <a:p>
            <a:pPr algn="ctr"/>
            <a:r>
              <a:rPr lang="en-GB" sz="11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School R moto. </a:t>
            </a:r>
            <a:r>
              <a:rPr lang="en-GB" sz="11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p>
        </p:txBody>
      </p:sp>
      <p:sp>
        <p:nvSpPr>
          <p:cNvPr id="7" name="TextBox 6"/>
          <p:cNvSpPr txBox="1"/>
          <p:nvPr/>
        </p:nvSpPr>
        <p:spPr>
          <a:xfrm>
            <a:off x="341950" y="641457"/>
            <a:ext cx="11291108" cy="276999"/>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US" sz="1200" dirty="0" smtClean="0"/>
              <a:t>The hidden curriculum is all of the unwritten, unofficial lessons that students learn while they are in school.  These are messages, spoken and unspoken, that are given by the school. </a:t>
            </a:r>
            <a:endParaRPr lang="en-US" sz="1200" dirty="0"/>
          </a:p>
        </p:txBody>
      </p:sp>
      <p:sp>
        <p:nvSpPr>
          <p:cNvPr id="6" name="TextBox 5"/>
          <p:cNvSpPr txBox="1"/>
          <p:nvPr/>
        </p:nvSpPr>
        <p:spPr>
          <a:xfrm>
            <a:off x="164968" y="1067471"/>
            <a:ext cx="3174759" cy="5262979"/>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algn="ctr"/>
            <a:r>
              <a:rPr lang="en-US" sz="1200" dirty="0" smtClean="0"/>
              <a:t>BREAKFAST CLUB.</a:t>
            </a:r>
          </a:p>
          <a:p>
            <a:pPr algn="just"/>
            <a:r>
              <a:rPr lang="en-US" sz="1200" dirty="0" smtClean="0"/>
              <a:t>In 2004, the welsh government introduced the free breakfast initiative in primary schools across wales. This initiative was brought in to improve children’s health and concentration aswell as raising the standards of learning and attainment. </a:t>
            </a:r>
          </a:p>
          <a:p>
            <a:pPr algn="just"/>
            <a:endParaRPr lang="en-US" sz="1200" dirty="0"/>
          </a:p>
          <a:p>
            <a:pPr algn="just"/>
            <a:r>
              <a:rPr lang="en-US" sz="1200" dirty="0" smtClean="0"/>
              <a:t>This scheme was not brought into schools with the intent to replace breakfasts that are already provided by their parents, but to give the children who, for a number of reasons, hadn’t received any breakfast, had the chance of a free, healthy breakfast each day in school. </a:t>
            </a:r>
          </a:p>
          <a:p>
            <a:pPr algn="just"/>
            <a:endParaRPr lang="en-US" sz="1200" dirty="0"/>
          </a:p>
          <a:p>
            <a:pPr algn="just"/>
            <a:r>
              <a:rPr lang="en-US" sz="1200" dirty="0" smtClean="0"/>
              <a:t>Breakfast clubs in school’s can also have negative points about them, as they were intended for children who are eligible for free school meals, it can sometimes attract a higher percentage of the children that do not need it as much. </a:t>
            </a:r>
            <a:endParaRPr lang="en-US" sz="1200" dirty="0"/>
          </a:p>
          <a:p>
            <a:pPr algn="just"/>
            <a:endParaRPr lang="en-US" sz="1200" dirty="0"/>
          </a:p>
          <a:p>
            <a:pPr algn="just"/>
            <a:r>
              <a:rPr lang="en-US" sz="1200" dirty="0" smtClean="0"/>
              <a:t>This initiative is closely related to Maslow’s Hierarchy of needs. This was a pyramid, starting from the bottom, based on the basic needs of a person in order to thrive in self-</a:t>
            </a:r>
            <a:r>
              <a:rPr lang="en-US" sz="1200" dirty="0" err="1" smtClean="0"/>
              <a:t>actualisation</a:t>
            </a:r>
            <a:r>
              <a:rPr lang="en-US" sz="1200" dirty="0" smtClean="0"/>
              <a:t>. The pyramid has food and water included in the first section. </a:t>
            </a:r>
          </a:p>
        </p:txBody>
      </p:sp>
      <p:sp>
        <p:nvSpPr>
          <p:cNvPr id="9" name="TextBox 8"/>
          <p:cNvSpPr txBox="1"/>
          <p:nvPr/>
        </p:nvSpPr>
        <p:spPr>
          <a:xfrm>
            <a:off x="3490452" y="1067471"/>
            <a:ext cx="4601496" cy="415498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algn="ctr"/>
            <a:r>
              <a:rPr lang="en-US" sz="1200" dirty="0" smtClean="0"/>
              <a:t>REWARDS. </a:t>
            </a:r>
          </a:p>
          <a:p>
            <a:pPr algn="just"/>
            <a:r>
              <a:rPr lang="en-US" sz="1200" dirty="0"/>
              <a:t>W</a:t>
            </a:r>
            <a:r>
              <a:rPr lang="en-US" sz="1200" dirty="0" smtClean="0"/>
              <a:t>e have a number of different rewards systems in school.  </a:t>
            </a:r>
          </a:p>
          <a:p>
            <a:pPr algn="just"/>
            <a:r>
              <a:rPr lang="en-US" sz="1200" dirty="0" smtClean="0"/>
              <a:t>STAR PUPIL </a:t>
            </a:r>
            <a:r>
              <a:rPr lang="mr-IN" sz="1200" dirty="0" smtClean="0"/>
              <a:t>–</a:t>
            </a:r>
            <a:r>
              <a:rPr lang="en-US" sz="1200" dirty="0" smtClean="0"/>
              <a:t> Once a week, each teacher will pick a student who they believe has worked hard and have had good behaviour. This child will then get a certificate and badge and be called out in assembly. </a:t>
            </a:r>
          </a:p>
          <a:p>
            <a:pPr algn="just"/>
            <a:r>
              <a:rPr lang="en-US" sz="1200" dirty="0" smtClean="0"/>
              <a:t>CLASS POINTS </a:t>
            </a:r>
            <a:r>
              <a:rPr lang="mr-IN" sz="1200" dirty="0" smtClean="0"/>
              <a:t>–</a:t>
            </a:r>
            <a:r>
              <a:rPr lang="en-US" sz="1200" dirty="0" smtClean="0"/>
              <a:t> children can earn points that go towards certificates, these points can be for good work, good behaviour, being helpfu</a:t>
            </a:r>
            <a:r>
              <a:rPr lang="en-US" sz="1200" dirty="0" smtClean="0"/>
              <a:t>l. Eventually, after 45 points, children will eventually reach their rainbow certificate, something they are excited to achieve during the school year. </a:t>
            </a:r>
          </a:p>
          <a:p>
            <a:pPr algn="just"/>
            <a:endParaRPr lang="en-US" sz="1200" dirty="0"/>
          </a:p>
          <a:p>
            <a:pPr algn="just"/>
            <a:r>
              <a:rPr lang="en-US" sz="1200" dirty="0" smtClean="0"/>
              <a:t>Rewards in school links to the theorist, B.F. Skinner. Skinner believed in operant conditioning and positive and negative reinforcement.  Skinner believed that the best way to understand behaviour is to look at its causes of an action and its consequences. He stated that we can change the behaviour by the use of reinforcement which is given after the response that you wish to achieve. </a:t>
            </a:r>
          </a:p>
          <a:p>
            <a:pPr algn="just"/>
            <a:endParaRPr lang="en-US" sz="1200" dirty="0"/>
          </a:p>
          <a:p>
            <a:pPr algn="just"/>
            <a:r>
              <a:rPr lang="en-US" sz="1200" dirty="0" smtClean="0"/>
              <a:t>Positive reinforcement is when the consequences to a child’s actions is something that they find rewarding. However, negative reinforcement is when someone strengthens behaviour because it stopes that behaviour due to a consequences that removes the reward. </a:t>
            </a:r>
            <a:endParaRPr lang="en-US" sz="1200" dirty="0"/>
          </a:p>
        </p:txBody>
      </p:sp>
      <p:sp>
        <p:nvSpPr>
          <p:cNvPr id="10" name="TextBox 9"/>
          <p:cNvSpPr txBox="1"/>
          <p:nvPr/>
        </p:nvSpPr>
        <p:spPr>
          <a:xfrm>
            <a:off x="8242672" y="1067471"/>
            <a:ext cx="3646025" cy="563231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algn="ctr"/>
            <a:r>
              <a:rPr lang="en-US" sz="1200" dirty="0" smtClean="0"/>
              <a:t>FREE SCHOOL MEALS. </a:t>
            </a:r>
          </a:p>
          <a:p>
            <a:pPr algn="ctr"/>
            <a:r>
              <a:rPr lang="en-US" sz="1200" dirty="0" smtClean="0"/>
              <a:t>Even though free school meals is a government initiative, with helping families on low income with the cost of meals for their children. </a:t>
            </a:r>
          </a:p>
          <a:p>
            <a:pPr algn="ctr"/>
            <a:endParaRPr lang="en-US" sz="1200" dirty="0"/>
          </a:p>
          <a:p>
            <a:pPr algn="ctr"/>
            <a:r>
              <a:rPr lang="en-US" sz="1200" dirty="0" smtClean="0"/>
              <a:t>This saves families up to £400 a year for each child, aswell as if a child eligible for free school meals has registered for it, then the school that they are in will benefit from funding. The amount that they get is based on the amount of free school meals children that have been registered to the school. </a:t>
            </a:r>
          </a:p>
          <a:p>
            <a:pPr algn="ctr"/>
            <a:endParaRPr lang="en-US" sz="1200" dirty="0"/>
          </a:p>
          <a:p>
            <a:pPr algn="ctr"/>
            <a:r>
              <a:rPr lang="en-US" sz="1200" dirty="0" smtClean="0"/>
              <a:t>The way that the school uses this funding is then up to them specifically. Some schools use this money for the resources that these children have available to them, and others, like ours, use it to employ a staff member to do interventions with these children, individually or in groups with some other children who need the help aswell as free school meals children. </a:t>
            </a:r>
          </a:p>
          <a:p>
            <a:pPr algn="ctr"/>
            <a:endParaRPr lang="en-US" sz="1200" dirty="0"/>
          </a:p>
          <a:p>
            <a:pPr algn="ctr"/>
            <a:r>
              <a:rPr lang="en-US" sz="1200" dirty="0" smtClean="0"/>
              <a:t>In most schools, other children and parents are unable to tell which children are on free school meals as it is not made known. This is made more certain now that our school has been moved over to parent pay. in..</a:t>
            </a:r>
          </a:p>
          <a:p>
            <a:pPr algn="ctr"/>
            <a:endParaRPr lang="en-US" sz="1200" dirty="0"/>
          </a:p>
          <a:p>
            <a:pPr algn="ctr"/>
            <a:r>
              <a:rPr lang="en-US" sz="1200" dirty="0" smtClean="0"/>
              <a:t>A negative to free school meals is that when classes go on trips, the children still get their lunches given to them. This then sends a negative message to other children and parents, as they are then shown to be on free school meals when they are given lunch. </a:t>
            </a:r>
          </a:p>
        </p:txBody>
      </p:sp>
      <p:pic>
        <p:nvPicPr>
          <p:cNvPr id="8" name="Picture 7"/>
          <p:cNvPicPr>
            <a:picLocks noChangeAspect="1"/>
          </p:cNvPicPr>
          <p:nvPr/>
        </p:nvPicPr>
        <p:blipFill>
          <a:blip r:embed="rId2"/>
          <a:stretch>
            <a:fillRect/>
          </a:stretch>
        </p:blipFill>
        <p:spPr>
          <a:xfrm>
            <a:off x="4683395" y="5267661"/>
            <a:ext cx="2172962" cy="1616787"/>
          </a:xfrm>
          <a:prstGeom prst="rect">
            <a:avLst/>
          </a:prstGeom>
          <a:effectLst>
            <a:softEdge rad="63500"/>
          </a:effectLst>
        </p:spPr>
      </p:pic>
    </p:spTree>
    <p:extLst>
      <p:ext uri="{BB962C8B-B14F-4D97-AF65-F5344CB8AC3E}">
        <p14:creationId xmlns:p14="http://schemas.microsoft.com/office/powerpoint/2010/main" val="11652675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5088" y="263652"/>
            <a:ext cx="4941824" cy="782828"/>
          </a:xfrm>
        </p:spPr>
        <p:txBody>
          <a:bodyPr/>
          <a:lstStyle/>
          <a:p>
            <a:r>
              <a:rPr lang="en-US" dirty="0" smtClean="0"/>
              <a:t>References. </a:t>
            </a:r>
            <a:endParaRPr lang="en-US" dirty="0"/>
          </a:p>
        </p:txBody>
      </p:sp>
      <p:sp>
        <p:nvSpPr>
          <p:cNvPr id="3" name="Content Placeholder 2"/>
          <p:cNvSpPr>
            <a:spLocks noGrp="1"/>
          </p:cNvSpPr>
          <p:nvPr>
            <p:ph idx="1"/>
          </p:nvPr>
        </p:nvSpPr>
        <p:spPr>
          <a:xfrm>
            <a:off x="457200" y="1378204"/>
            <a:ext cx="10962640" cy="4473956"/>
          </a:xfrm>
        </p:spPr>
        <p:txBody>
          <a:bodyPr/>
          <a:lstStyle/>
          <a:p>
            <a:r>
              <a:rPr lang="en-US" sz="1200" dirty="0" smtClean="0"/>
              <a:t> </a:t>
            </a:r>
            <a:r>
              <a:rPr lang="en-US" sz="1200" dirty="0" err="1"/>
              <a:t>Simplypsychology.org</a:t>
            </a:r>
            <a:r>
              <a:rPr lang="en-US" sz="1200" dirty="0"/>
              <a:t> (2017) </a:t>
            </a:r>
            <a:r>
              <a:rPr lang="en-US" sz="1200" i="1" dirty="0" err="1"/>
              <a:t>Maslows</a:t>
            </a:r>
            <a:r>
              <a:rPr lang="en-US" sz="1200" i="1" dirty="0"/>
              <a:t> </a:t>
            </a:r>
            <a:r>
              <a:rPr lang="en-US" sz="1200" i="1" dirty="0" err="1"/>
              <a:t>heirarchy</a:t>
            </a:r>
            <a:r>
              <a:rPr lang="en-US" sz="1200" i="1" dirty="0"/>
              <a:t> of needs. </a:t>
            </a:r>
            <a:r>
              <a:rPr lang="en-US" sz="1200" i="1" dirty="0">
                <a:hlinkClick r:id="rId2"/>
              </a:rPr>
              <a:t>https://www.simplypsychology.org/maslow.html</a:t>
            </a:r>
            <a:r>
              <a:rPr lang="en-US" sz="1200" i="1" dirty="0"/>
              <a:t> </a:t>
            </a:r>
            <a:endParaRPr lang="en-US" sz="1200" i="1" dirty="0" smtClean="0"/>
          </a:p>
          <a:p>
            <a:r>
              <a:rPr lang="en-US" sz="1200" dirty="0" err="1" smtClean="0"/>
              <a:t>Simplypsychology.org</a:t>
            </a:r>
            <a:r>
              <a:rPr lang="en-US" sz="1200" dirty="0" smtClean="0"/>
              <a:t> (2015) </a:t>
            </a:r>
            <a:r>
              <a:rPr lang="en-US" sz="1200" i="1" dirty="0" smtClean="0"/>
              <a:t>Skinner </a:t>
            </a:r>
            <a:r>
              <a:rPr lang="mr-IN" sz="1200" i="1" dirty="0" smtClean="0"/>
              <a:t>–</a:t>
            </a:r>
            <a:r>
              <a:rPr lang="en-US" sz="1200" i="1" dirty="0" smtClean="0"/>
              <a:t> Operant Conditioning. [Online] Available at: </a:t>
            </a:r>
            <a:r>
              <a:rPr lang="en-GB" sz="1200" u="sng" dirty="0" smtClean="0">
                <a:hlinkClick r:id="rId3"/>
              </a:rPr>
              <a:t>https</a:t>
            </a:r>
            <a:r>
              <a:rPr lang="en-GB" sz="1200" u="sng" dirty="0">
                <a:hlinkClick r:id="rId3"/>
              </a:rPr>
              <a:t>://</a:t>
            </a:r>
            <a:r>
              <a:rPr lang="en-GB" sz="1200" u="sng" dirty="0" smtClean="0">
                <a:hlinkClick r:id="rId3"/>
              </a:rPr>
              <a:t>www.simplypsychology.org/operant-conditioning.html</a:t>
            </a:r>
            <a:r>
              <a:rPr lang="en-GB" sz="1200" u="sng" dirty="0" smtClean="0"/>
              <a:t> </a:t>
            </a:r>
            <a:endParaRPr lang="en-GB" sz="1200" dirty="0"/>
          </a:p>
          <a:p>
            <a:r>
              <a:rPr lang="en-US" sz="1200" dirty="0" smtClean="0"/>
              <a:t>Powys County Council (2017) </a:t>
            </a:r>
            <a:r>
              <a:rPr lang="en-US" sz="1200" i="1" dirty="0"/>
              <a:t>Free School meals and help with school clothing. </a:t>
            </a:r>
            <a:r>
              <a:rPr lang="en-US" sz="1200" i="1" dirty="0">
                <a:hlinkClick r:id="rId4"/>
              </a:rPr>
              <a:t>http://www.powys.gov.uk/en/schools-students/free-school-meals-help-with-school-clothing</a:t>
            </a:r>
            <a:r>
              <a:rPr lang="en-US" sz="1200" i="1" dirty="0" smtClean="0">
                <a:hlinkClick r:id="rId4"/>
              </a:rPr>
              <a:t>/</a:t>
            </a:r>
            <a:r>
              <a:rPr lang="en-US" sz="1200" i="1" dirty="0" smtClean="0"/>
              <a:t> Powys. </a:t>
            </a:r>
            <a:endParaRPr lang="en-US" sz="1200" dirty="0"/>
          </a:p>
          <a:p>
            <a:r>
              <a:rPr lang="en-US" sz="1200" dirty="0" smtClean="0"/>
              <a:t>Wales: Department for Education and Skills (2014) </a:t>
            </a:r>
            <a:r>
              <a:rPr lang="en-US" sz="1200" i="1" dirty="0" smtClean="0"/>
              <a:t>Free breakfast in primary schools. </a:t>
            </a:r>
            <a:r>
              <a:rPr lang="en-US" sz="1200" dirty="0" smtClean="0">
                <a:hlinkClick r:id="rId5"/>
              </a:rPr>
              <a:t>http</a:t>
            </a:r>
            <a:r>
              <a:rPr lang="en-US" sz="1200" dirty="0">
                <a:hlinkClick r:id="rId5"/>
              </a:rPr>
              <a:t>://</a:t>
            </a:r>
            <a:r>
              <a:rPr lang="en-US" sz="1200" dirty="0" smtClean="0">
                <a:hlinkClick r:id="rId5"/>
              </a:rPr>
              <a:t>learning.gov.wales/docs/learningwales/publications/140627-free-breakfast-primary-guidance-en.pdf</a:t>
            </a:r>
            <a:r>
              <a:rPr lang="en-US" sz="1200" dirty="0" smtClean="0"/>
              <a:t> Cardiff: Welsh Government. </a:t>
            </a:r>
          </a:p>
          <a:p>
            <a:r>
              <a:rPr lang="en-US" sz="1200" dirty="0"/>
              <a:t>Wales: Department for Education and Skills (2014) </a:t>
            </a:r>
            <a:r>
              <a:rPr lang="en-US" sz="1200" i="1" dirty="0"/>
              <a:t>Free breakfast in primary schools. </a:t>
            </a:r>
            <a:r>
              <a:rPr lang="en-US" sz="1200" i="1" dirty="0">
                <a:hlinkClick r:id="rId6"/>
              </a:rPr>
              <a:t>http://gov.wales/topics/educationandskills/schoolshome/foodanddrink/breakfast/?lang=en</a:t>
            </a:r>
            <a:r>
              <a:rPr lang="en-US" sz="1200" i="1" dirty="0"/>
              <a:t> Welsh Government. </a:t>
            </a:r>
          </a:p>
          <a:p>
            <a:r>
              <a:rPr lang="en-US" sz="1200" dirty="0" smtClean="0"/>
              <a:t>Wales: Pupil Wellbeing Branch. (2015) </a:t>
            </a:r>
            <a:r>
              <a:rPr lang="en-US" sz="1200" i="1" dirty="0" smtClean="0"/>
              <a:t>Free Breakfast in Primary </a:t>
            </a:r>
            <a:r>
              <a:rPr lang="en-US" sz="1200" i="1" dirty="0"/>
              <a:t>Schools. </a:t>
            </a:r>
            <a:r>
              <a:rPr lang="en-US" sz="1200" dirty="0">
                <a:hlinkClick r:id="rId7"/>
              </a:rPr>
              <a:t>http://</a:t>
            </a:r>
            <a:r>
              <a:rPr lang="en-US" sz="1200" dirty="0" smtClean="0">
                <a:hlinkClick r:id="rId7"/>
              </a:rPr>
              <a:t>gov.wales/docs/dcells/publications/150512-free-breakfast-leaflet-en.pdf</a:t>
            </a:r>
            <a:r>
              <a:rPr lang="en-US" sz="1200" dirty="0" smtClean="0"/>
              <a:t> Cardiff:  Welsh Government. </a:t>
            </a:r>
          </a:p>
          <a:p>
            <a:endParaRPr lang="en-US" i="1" dirty="0" smtClean="0"/>
          </a:p>
        </p:txBody>
      </p:sp>
    </p:spTree>
    <p:extLst>
      <p:ext uri="{BB962C8B-B14F-4D97-AF65-F5344CB8AC3E}">
        <p14:creationId xmlns:p14="http://schemas.microsoft.com/office/powerpoint/2010/main" val="1040395541"/>
      </p:ext>
    </p:extLst>
  </p:cSld>
  <p:clrMapOvr>
    <a:masterClrMapping/>
  </p:clrMapOvr>
</p:sld>
</file>

<file path=ppt/theme/theme1.xml><?xml version="1.0" encoding="utf-8"?>
<a:theme xmlns:a="http://schemas.openxmlformats.org/drawingml/2006/main" name="Parce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49504</TotalTime>
  <Words>836</Words>
  <Application>Microsoft Macintosh PowerPoint</Application>
  <PresentationFormat>Widescreen</PresentationFormat>
  <Paragraphs>37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Gill Sans MT</vt:lpstr>
      <vt:lpstr>Mangal</vt:lpstr>
      <vt:lpstr>Arial</vt:lpstr>
      <vt:lpstr>Parcel</vt:lpstr>
      <vt:lpstr>PowerPoint Presentation</vt:lpstr>
      <vt:lpstr>References. </vt:lpstr>
    </vt:vector>
  </TitlesOfParts>
  <Company/>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Vaughan</dc:creator>
  <cp:lastModifiedBy>Robyn Vaughan</cp:lastModifiedBy>
  <cp:revision>28</cp:revision>
  <dcterms:created xsi:type="dcterms:W3CDTF">2017-11-17T19:03:33Z</dcterms:created>
  <dcterms:modified xsi:type="dcterms:W3CDTF">2018-01-03T19:52:00Z</dcterms:modified>
</cp:coreProperties>
</file>