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1138" y="2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532135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940826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5518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8198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09981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7486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23779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2550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136410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58793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24171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295627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76942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667166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74250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GB"/>
              <a:t>Click to edit Master title style</a:t>
            </a:r>
            <a:endParaRPr lang="en-US" dirty="0"/>
          </a:p>
        </p:txBody>
      </p:sp>
    </p:spTree>
    <p:extLst>
      <p:ext uri="{BB962C8B-B14F-4D97-AF65-F5344CB8AC3E}">
        <p14:creationId xmlns:p14="http://schemas.microsoft.com/office/powerpoint/2010/main" val="15849137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373700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1/4/2026</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6547230"/>
      </p:ext>
    </p:extLst>
  </p:cSld>
  <p:clrMap bg1="dk1" tx1="lt1" bg2="dk2" tx2="lt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 id="2147483700" r:id="rId13"/>
    <p:sldLayoutId id="2147483701" r:id="rId14"/>
    <p:sldLayoutId id="2147483702" r:id="rId15"/>
    <p:sldLayoutId id="2147483703" r:id="rId16"/>
    <p:sldLayoutId id="2147483704"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Abstract smoke background">
            <a:extLst>
              <a:ext uri="{FF2B5EF4-FFF2-40B4-BE49-F238E27FC236}">
                <a16:creationId xmlns:a16="http://schemas.microsoft.com/office/drawing/2014/main" id="{094B66F4-E786-B6D0-9E1B-1BF83CB06477}"/>
              </a:ext>
            </a:extLst>
          </p:cNvPr>
          <p:cNvPicPr>
            <a:picLocks noChangeAspect="1"/>
          </p:cNvPicPr>
          <p:nvPr/>
        </p:nvPicPr>
        <p:blipFill>
          <a:blip r:embed="rId2"/>
          <a:srcRect t="6400" b="901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32C77A7-4142-F8A0-D513-6BCDF7367C62}"/>
              </a:ext>
            </a:extLst>
          </p:cNvPr>
          <p:cNvSpPr>
            <a:spLocks noGrp="1"/>
          </p:cNvSpPr>
          <p:nvPr>
            <p:ph type="ctrTitle"/>
          </p:nvPr>
        </p:nvSpPr>
        <p:spPr>
          <a:xfrm>
            <a:off x="7620001" y="822960"/>
            <a:ext cx="4286054" cy="3474720"/>
          </a:xfrm>
        </p:spPr>
        <p:txBody>
          <a:bodyPr anchor="b">
            <a:normAutofit/>
          </a:bodyPr>
          <a:lstStyle/>
          <a:p>
            <a:pPr algn="l"/>
            <a:r>
              <a:rPr lang="en-GB" sz="5200" dirty="0"/>
              <a:t>Depression </a:t>
            </a:r>
            <a:br>
              <a:rPr lang="en-GB" sz="5200" dirty="0"/>
            </a:br>
            <a:r>
              <a:rPr lang="en-GB" sz="5200" dirty="0"/>
              <a:t>In early 2000’s</a:t>
            </a:r>
            <a:endParaRPr lang="en-US" sz="5200" dirty="0"/>
          </a:p>
        </p:txBody>
      </p:sp>
      <p:sp>
        <p:nvSpPr>
          <p:cNvPr id="3" name="Subtitle 2">
            <a:extLst>
              <a:ext uri="{FF2B5EF4-FFF2-40B4-BE49-F238E27FC236}">
                <a16:creationId xmlns:a16="http://schemas.microsoft.com/office/drawing/2014/main" id="{BC87009A-E069-4B68-DBFC-5DB431078A7D}"/>
              </a:ext>
            </a:extLst>
          </p:cNvPr>
          <p:cNvSpPr>
            <a:spLocks noGrp="1"/>
          </p:cNvSpPr>
          <p:nvPr>
            <p:ph type="subTitle" idx="1"/>
          </p:nvPr>
        </p:nvSpPr>
        <p:spPr>
          <a:xfrm>
            <a:off x="7620001" y="4419600"/>
            <a:ext cx="3931920" cy="1386840"/>
          </a:xfrm>
        </p:spPr>
        <p:txBody>
          <a:bodyPr anchor="t">
            <a:normAutofit/>
          </a:bodyPr>
          <a:lstStyle/>
          <a:p>
            <a:pPr algn="l"/>
            <a:r>
              <a:rPr lang="en-GB" sz="2200" dirty="0"/>
              <a:t> Introduction </a:t>
            </a:r>
          </a:p>
          <a:p>
            <a:pPr algn="l"/>
            <a:endParaRPr lang="en-US" sz="2200" dirty="0"/>
          </a:p>
        </p:txBody>
      </p:sp>
    </p:spTree>
    <p:extLst>
      <p:ext uri="{BB962C8B-B14F-4D97-AF65-F5344CB8AC3E}">
        <p14:creationId xmlns:p14="http://schemas.microsoft.com/office/powerpoint/2010/main" val="26475179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C0E64-4943-C047-B6B1-F6C1F76D9160}"/>
              </a:ext>
            </a:extLst>
          </p:cNvPr>
          <p:cNvSpPr>
            <a:spLocks noGrp="1"/>
          </p:cNvSpPr>
          <p:nvPr>
            <p:ph type="ctrTitle"/>
          </p:nvPr>
        </p:nvSpPr>
        <p:spPr/>
        <p:txBody>
          <a:bodyPr>
            <a:normAutofit fontScale="90000"/>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“Today I’m going to talk about how our understanding of depression has changed from the early 2000s to now. Over time, psychology has moved away from simple explanations and now recognises depression as something complex, influenced by biology, psychology, and social experience. This shift is especially important in counselling, because it changes how we understand and support people.”</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41348956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7102D-9B53-5946-B865-ABCE6D9DFC0C}"/>
              </a:ext>
            </a:extLst>
          </p:cNvPr>
          <p:cNvSpPr>
            <a:spLocks noGrp="1"/>
          </p:cNvSpPr>
          <p:nvPr>
            <p:ph type="ctrTitle"/>
          </p:nvPr>
        </p:nvSpPr>
        <p:spPr>
          <a:xfrm>
            <a:off x="2301922" y="1740370"/>
            <a:ext cx="7588155" cy="3073086"/>
          </a:xfrm>
        </p:spPr>
        <p:txBody>
          <a:bodyPr>
            <a:normAutofit fontScale="90000"/>
          </a:bodyPr>
          <a:lstStyle/>
          <a:p>
            <a:r>
              <a:rPr lang="en-GB" sz="1800" b="1" kern="0" dirty="0">
                <a:effectLst/>
                <a:latin typeface="Times New Roman" panose="02020603050405020304" pitchFamily="18" charset="0"/>
                <a:ea typeface="Times New Roman" panose="02020603050405020304" pitchFamily="18" charset="0"/>
                <a:cs typeface="Times New Roman" panose="02020603050405020304" pitchFamily="18" charset="0"/>
              </a:rPr>
              <a:t>What Is Depression?</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“When we talk about depression, we’re not just talking about feeling sad. Depression affects how someone feels emotionally, how they think, and how their body responds. People might feel low for long periods, lose interest in things they used to enjoy, feel exhausted, or struggle with negative thoughts.</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Although diagnosis tools exist, modern counselling recognises that depression doesn’t look the same for everyone.”</a:t>
            </a:r>
            <a:b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br>
            <a:endParaRPr lang="en-US" dirty="0"/>
          </a:p>
        </p:txBody>
      </p:sp>
    </p:spTree>
    <p:extLst>
      <p:ext uri="{BB962C8B-B14F-4D97-AF65-F5344CB8AC3E}">
        <p14:creationId xmlns:p14="http://schemas.microsoft.com/office/powerpoint/2010/main" val="4021580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1CF8E-81A7-CD8F-7E3E-AEDB1AA1783B}"/>
              </a:ext>
            </a:extLst>
          </p:cNvPr>
          <p:cNvSpPr>
            <a:spLocks noGrp="1"/>
          </p:cNvSpPr>
          <p:nvPr>
            <p:ph type="title"/>
          </p:nvPr>
        </p:nvSpPr>
        <p:spPr/>
        <p:txBody>
          <a:bodyPr/>
          <a:lstStyle/>
          <a:p>
            <a:r>
              <a:rPr lang="en-GB" dirty="0"/>
              <a:t>Moving beyond the chemical imbalance idea</a:t>
            </a:r>
            <a:endParaRPr lang="en-US" dirty="0"/>
          </a:p>
        </p:txBody>
      </p:sp>
      <p:sp>
        <p:nvSpPr>
          <p:cNvPr id="5" name="Content Placeholder 4">
            <a:extLst>
              <a:ext uri="{FF2B5EF4-FFF2-40B4-BE49-F238E27FC236}">
                <a16:creationId xmlns:a16="http://schemas.microsoft.com/office/drawing/2014/main" id="{269BB0A2-3996-D081-09BC-68F3875D7E80}"/>
              </a:ext>
            </a:extLst>
          </p:cNvPr>
          <p:cNvSpPr>
            <a:spLocks noGrp="1"/>
          </p:cNvSpPr>
          <p:nvPr>
            <p:ph idx="1"/>
          </p:nvPr>
        </p:nvSpPr>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“In the past, depression was often explained as a chemical imbalance in the brain, particularly involving serotonin. While this idea helped reduce stigma at the time, research since the 2000s has shown it’s too simple. Medication can help some people, but it doesn’t work for everyone. Today, depression is understood as having many causes, not just biological ones.”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315745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5D009-26A9-47CC-31A1-544B57C915E4}"/>
              </a:ext>
            </a:extLst>
          </p:cNvPr>
          <p:cNvSpPr>
            <a:spLocks noGrp="1"/>
          </p:cNvSpPr>
          <p:nvPr>
            <p:ph type="title"/>
          </p:nvPr>
        </p:nvSpPr>
        <p:spPr/>
        <p:txBody>
          <a:bodyPr/>
          <a:lstStyle/>
          <a:p>
            <a:r>
              <a:rPr lang="en-GB" dirty="0"/>
              <a:t>Biological factors </a:t>
            </a:r>
            <a:endParaRPr lang="en-US" dirty="0"/>
          </a:p>
        </p:txBody>
      </p:sp>
      <p:sp>
        <p:nvSpPr>
          <p:cNvPr id="3" name="Content Placeholder 2">
            <a:extLst>
              <a:ext uri="{FF2B5EF4-FFF2-40B4-BE49-F238E27FC236}">
                <a16:creationId xmlns:a16="http://schemas.microsoft.com/office/drawing/2014/main" id="{12DD7D24-9ECB-4D81-74E7-4D97047DA9B3}"/>
              </a:ext>
            </a:extLst>
          </p:cNvPr>
          <p:cNvSpPr>
            <a:spLocks noGrp="1"/>
          </p:cNvSpPr>
          <p:nvPr>
            <p:ph idx="1"/>
          </p:nvPr>
        </p:nvSpPr>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“Biology still matters. Some people are more vulnerable to depression due to genetics, and brain research shows differences in how mood and stress are regulated. However, modern psychology emphasises that biology doesn’t decide someone’s future. It creates risk, but life experiences and support play a huge role. This is why medication is often most effective when combined with counselling.”</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2285991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259E2-2C60-BA10-64F3-0DEDD6A9CA8D}"/>
              </a:ext>
            </a:extLst>
          </p:cNvPr>
          <p:cNvSpPr>
            <a:spLocks noGrp="1"/>
          </p:cNvSpPr>
          <p:nvPr>
            <p:ph type="title"/>
          </p:nvPr>
        </p:nvSpPr>
        <p:spPr>
          <a:xfrm>
            <a:off x="824118" y="1350022"/>
            <a:ext cx="9197566" cy="45719"/>
          </a:xfrm>
        </p:spPr>
        <p:txBody>
          <a:bodyPr>
            <a:normAutofit fontScale="90000"/>
          </a:bodyPr>
          <a:lstStyle/>
          <a:p>
            <a:r>
              <a:rPr lang="en-GB" dirty="0"/>
              <a:t>Psychological models </a:t>
            </a:r>
            <a:endParaRPr lang="en-US" dirty="0"/>
          </a:p>
        </p:txBody>
      </p:sp>
      <p:sp>
        <p:nvSpPr>
          <p:cNvPr id="3" name="Content Placeholder 2">
            <a:extLst>
              <a:ext uri="{FF2B5EF4-FFF2-40B4-BE49-F238E27FC236}">
                <a16:creationId xmlns:a16="http://schemas.microsoft.com/office/drawing/2014/main" id="{88D86DFB-6631-424F-4C4F-A4490D8D4A0E}"/>
              </a:ext>
            </a:extLst>
          </p:cNvPr>
          <p:cNvSpPr>
            <a:spLocks noGrp="1"/>
          </p:cNvSpPr>
          <p:nvPr>
            <p:ph type="body" sz="half" idx="2"/>
          </p:nvPr>
        </p:nvSpPr>
        <p:spPr>
          <a:xfrm>
            <a:off x="585206" y="2125135"/>
            <a:ext cx="10131427" cy="3479566"/>
          </a:xfrm>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“Psychological theories help us understand how depression is maintained. Cognitive models suggest that people with depression often develop negative beliefs about themselves, the world, and the future. They may also get stuck in rumination, where they repeatedly focus on negative thoughts. Behaviourally, people often withdraw from activities, which can make the depression worse. Counselling works to gently interrupt these patterns.”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75255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3A850-82E3-E43C-7066-8EC3CA58F09A}"/>
              </a:ext>
            </a:extLst>
          </p:cNvPr>
          <p:cNvSpPr>
            <a:spLocks noGrp="1"/>
          </p:cNvSpPr>
          <p:nvPr>
            <p:ph type="title"/>
          </p:nvPr>
        </p:nvSpPr>
        <p:spPr/>
        <p:txBody>
          <a:bodyPr/>
          <a:lstStyle/>
          <a:p>
            <a:r>
              <a:rPr lang="en-GB" dirty="0"/>
              <a:t>Social and cultural factors </a:t>
            </a:r>
            <a:endParaRPr lang="en-US" dirty="0"/>
          </a:p>
        </p:txBody>
      </p:sp>
      <p:sp>
        <p:nvSpPr>
          <p:cNvPr id="3" name="Content Placeholder 2">
            <a:extLst>
              <a:ext uri="{FF2B5EF4-FFF2-40B4-BE49-F238E27FC236}">
                <a16:creationId xmlns:a16="http://schemas.microsoft.com/office/drawing/2014/main" id="{000B5E4B-8D9C-A4B8-88AC-35827EEC0E1D}"/>
              </a:ext>
            </a:extLst>
          </p:cNvPr>
          <p:cNvSpPr>
            <a:spLocks noGrp="1"/>
          </p:cNvSpPr>
          <p:nvPr>
            <p:ph idx="1"/>
          </p:nvPr>
        </p:nvSpPr>
        <p:spPr>
          <a:xfrm>
            <a:off x="685801" y="1752265"/>
            <a:ext cx="10131425" cy="3649133"/>
          </a:xfrm>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“One of the biggest shifts in modern psychology is recognising the role of social and cultural factors. Depression is closely linked to experiences such as trauma, poverty, unemployment, and loneliness. Social media and constant comparison can also increase pressure. From this perspective, depression can be understood as a response to difficult circumstances rather than a personal weakness.”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35528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551BC-1D54-2B1D-3F6C-619EED0219C3}"/>
              </a:ext>
            </a:extLst>
          </p:cNvPr>
          <p:cNvSpPr>
            <a:spLocks noGrp="1"/>
          </p:cNvSpPr>
          <p:nvPr>
            <p:ph type="title"/>
          </p:nvPr>
        </p:nvSpPr>
        <p:spPr/>
        <p:txBody>
          <a:bodyPr/>
          <a:lstStyle/>
          <a:p>
            <a:r>
              <a:rPr lang="en-GB" dirty="0"/>
              <a:t>Modern counselling approaches </a:t>
            </a:r>
            <a:endParaRPr lang="en-US" dirty="0"/>
          </a:p>
        </p:txBody>
      </p:sp>
      <p:sp>
        <p:nvSpPr>
          <p:cNvPr id="3" name="Content Placeholder 2">
            <a:extLst>
              <a:ext uri="{FF2B5EF4-FFF2-40B4-BE49-F238E27FC236}">
                <a16:creationId xmlns:a16="http://schemas.microsoft.com/office/drawing/2014/main" id="{9239D0FC-00C4-D6EE-B281-F4C654E56BF3}"/>
              </a:ext>
            </a:extLst>
          </p:cNvPr>
          <p:cNvSpPr>
            <a:spLocks noGrp="1"/>
          </p:cNvSpPr>
          <p:nvPr>
            <p:ph idx="1"/>
          </p:nvPr>
        </p:nvSpPr>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Counselling approaches have evolved alongside this understanding. CBT is still widely used but is now more flexible and adapted to the individual. Person-centred counselling focuses on empathy and acceptance, which helps clients feel understood. Trauma-informed approaches recognise how past experiences affect mental health. Many counsellors now work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integratively</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using different approaches depending on the client’s needs.”</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2541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E2ED1-B16A-017C-D4C5-EE6A32E11B34}"/>
              </a:ext>
            </a:extLst>
          </p:cNvPr>
          <p:cNvSpPr>
            <a:spLocks noGrp="1"/>
          </p:cNvSpPr>
          <p:nvPr>
            <p:ph type="title"/>
          </p:nvPr>
        </p:nvSpPr>
        <p:spPr/>
        <p:txBody>
          <a:bodyPr/>
          <a:lstStyle/>
          <a:p>
            <a:r>
              <a:rPr lang="en-GB" dirty="0"/>
              <a:t>Ethics, wellbeing and stigma </a:t>
            </a:r>
            <a:endParaRPr lang="en-US" dirty="0"/>
          </a:p>
        </p:txBody>
      </p:sp>
      <p:sp>
        <p:nvSpPr>
          <p:cNvPr id="3" name="Content Placeholder 2">
            <a:extLst>
              <a:ext uri="{FF2B5EF4-FFF2-40B4-BE49-F238E27FC236}">
                <a16:creationId xmlns:a16="http://schemas.microsoft.com/office/drawing/2014/main" id="{7C3D3D57-8A07-4207-E340-B7995B6996BD}"/>
              </a:ext>
            </a:extLst>
          </p:cNvPr>
          <p:cNvSpPr>
            <a:spLocks noGrp="1"/>
          </p:cNvSpPr>
          <p:nvPr>
            <p:ph idx="1"/>
          </p:nvPr>
        </p:nvSpPr>
        <p:spPr>
          <a:xfrm>
            <a:off x="685800" y="2338812"/>
            <a:ext cx="10131425" cy="3369901"/>
          </a:xfrm>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“Ethically, modern counselling aims to avoid labelling or </a:t>
            </a:r>
            <a:r>
              <a:rPr lang="en-GB" sz="1800" kern="0" dirty="0" err="1">
                <a:effectLst/>
                <a:latin typeface="Times New Roman" panose="02020603050405020304" pitchFamily="18" charset="0"/>
                <a:ea typeface="Times New Roman" panose="02020603050405020304" pitchFamily="18" charset="0"/>
                <a:cs typeface="Times New Roman" panose="02020603050405020304" pitchFamily="18" charset="0"/>
              </a:rPr>
              <a:t>pathologising</a:t>
            </a: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normal emotional distress. Counsellors respect clients’ lived experiences and cultural backgrounds. Language plays a big role in reducing stigma, and depression is no longer viewed as a failure. The focus is on wellbeing, empowerment, and supporting recovery.”</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75075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3A88B-197B-7A7D-4107-E452A374C639}"/>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0D221F0D-6420-CFF6-F56D-FDA25EF2A486}"/>
              </a:ext>
            </a:extLst>
          </p:cNvPr>
          <p:cNvSpPr>
            <a:spLocks noGrp="1"/>
          </p:cNvSpPr>
          <p:nvPr>
            <p:ph idx="1"/>
          </p:nvPr>
        </p:nvSpPr>
        <p:spPr>
          <a:xfrm>
            <a:off x="572633" y="2065866"/>
            <a:ext cx="10131425" cy="3491955"/>
          </a:xfrm>
        </p:spPr>
        <p:txBody>
          <a:bodyPr/>
          <a:lstStyle/>
          <a:p>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“To conclude, modern psychology understands depression as complex and shaped by many interacting factors. Counselling reflects this by focusing on the whole person, not just the diagnosis. With understanding, support, and appropriate care, people can and do recover.”</a:t>
            </a:r>
            <a:endParaRPr lang="en-GB" sz="1800" kern="100" dirty="0">
              <a:effectLst/>
              <a:latin typeface="Aptos" panose="020B00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20532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C42E7-51E0-F4DC-0DB7-03C46C2D43FF}"/>
              </a:ext>
            </a:extLst>
          </p:cNvPr>
          <p:cNvSpPr>
            <a:spLocks noGrp="1"/>
          </p:cNvSpPr>
          <p:nvPr>
            <p:ph type="title"/>
          </p:nvPr>
        </p:nvSpPr>
        <p:spPr/>
        <p:txBody>
          <a:bodyPr/>
          <a:lstStyle/>
          <a:p>
            <a:r>
              <a:rPr lang="en-GB" dirty="0"/>
              <a:t>References </a:t>
            </a:r>
            <a:endParaRPr lang="en-US" dirty="0"/>
          </a:p>
        </p:txBody>
      </p:sp>
      <p:sp>
        <p:nvSpPr>
          <p:cNvPr id="3" name="Content Placeholder 2">
            <a:extLst>
              <a:ext uri="{FF2B5EF4-FFF2-40B4-BE49-F238E27FC236}">
                <a16:creationId xmlns:a16="http://schemas.microsoft.com/office/drawing/2014/main" id="{B50780E9-5BEC-D9C1-F5B3-BE34C760D50B}"/>
              </a:ext>
            </a:extLst>
          </p:cNvPr>
          <p:cNvSpPr>
            <a:spLocks noGrp="1"/>
          </p:cNvSpPr>
          <p:nvPr>
            <p:ph idx="1"/>
          </p:nvPr>
        </p:nvSpPr>
        <p:spPr>
          <a:xfrm>
            <a:off x="321148" y="1953453"/>
            <a:ext cx="10131425" cy="3649133"/>
          </a:xfrm>
        </p:spPr>
        <p:txBody>
          <a:bodyPr>
            <a:normAutofit fontScale="62500" lnSpcReduction="20000"/>
          </a:bodyPr>
          <a:lstStyle/>
          <a:p>
            <a:r>
              <a:rPr lang="en-GB" sz="1800" dirty="0">
                <a:effectLst/>
                <a:latin typeface="Times New Roman" panose="02020603050405020304" pitchFamily="18" charset="0"/>
                <a:ea typeface="Times New Roman" panose="02020603050405020304" pitchFamily="18" charset="0"/>
              </a:rPr>
              <a:t>American Psychiatric Association. (2013). Diagnostic and statistical manual of mental disorders (5th ed.). https://</a:t>
            </a:r>
            <a:r>
              <a:rPr lang="en-GB" sz="1800" dirty="0" err="1">
                <a:effectLst/>
                <a:latin typeface="Times New Roman" panose="02020603050405020304" pitchFamily="18" charset="0"/>
                <a:ea typeface="Times New Roman" panose="02020603050405020304" pitchFamily="18" charset="0"/>
              </a:rPr>
              <a:t>doi.org</a:t>
            </a:r>
            <a:r>
              <a:rPr lang="en-GB" sz="1800" dirty="0">
                <a:effectLst/>
                <a:latin typeface="Times New Roman" panose="02020603050405020304" pitchFamily="18" charset="0"/>
                <a:ea typeface="Times New Roman" panose="02020603050405020304" pitchFamily="18" charset="0"/>
              </a:rPr>
              <a:t>/10.1176/</a:t>
            </a:r>
            <a:r>
              <a:rPr lang="en-GB" sz="1800" dirty="0" err="1">
                <a:effectLst/>
                <a:latin typeface="Times New Roman" panose="02020603050405020304" pitchFamily="18" charset="0"/>
                <a:ea typeface="Times New Roman" panose="02020603050405020304" pitchFamily="18" charset="0"/>
              </a:rPr>
              <a:t>appi.books.9780890425596</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Beck, A. T. (2008). The evolution of the cognitive model of depression and its neurobiological correlates. Cognitive Therapy and Research, 32(1), 6–21. https://</a:t>
            </a:r>
            <a:r>
              <a:rPr lang="en-GB" sz="1800" dirty="0" err="1">
                <a:effectLst/>
                <a:latin typeface="Times New Roman" panose="02020603050405020304" pitchFamily="18" charset="0"/>
                <a:ea typeface="Times New Roman" panose="02020603050405020304" pitchFamily="18" charset="0"/>
              </a:rPr>
              <a:t>doi.org</a:t>
            </a:r>
            <a:r>
              <a:rPr lang="en-GB" sz="1800" dirty="0">
                <a:effectLst/>
                <a:latin typeface="Times New Roman" panose="02020603050405020304" pitchFamily="18" charset="0"/>
                <a:ea typeface="Times New Roman" panose="02020603050405020304" pitchFamily="18" charset="0"/>
              </a:rPr>
              <a:t>/10.1007/s10608-007-9127-x</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British Psychological Society. (2018). Understanding depression. British Psychological Society.</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Engel, G. L. (1980). The clinical application of the </a:t>
            </a:r>
            <a:r>
              <a:rPr lang="en-GB" sz="1800" dirty="0" err="1">
                <a:effectLst/>
                <a:latin typeface="Times New Roman" panose="02020603050405020304" pitchFamily="18" charset="0"/>
                <a:ea typeface="Times New Roman" panose="02020603050405020304" pitchFamily="18" charset="0"/>
              </a:rPr>
              <a:t>biopsychosocial</a:t>
            </a:r>
            <a:r>
              <a:rPr lang="en-GB" sz="1800" dirty="0">
                <a:effectLst/>
                <a:latin typeface="Times New Roman" panose="02020603050405020304" pitchFamily="18" charset="0"/>
                <a:ea typeface="Times New Roman" panose="02020603050405020304" pitchFamily="18" charset="0"/>
              </a:rPr>
              <a:t> model. American Journal of Psychiatry, 137(5), 535–544. https://</a:t>
            </a:r>
            <a:r>
              <a:rPr lang="en-GB" sz="1800" dirty="0" err="1">
                <a:effectLst/>
                <a:latin typeface="Times New Roman" panose="02020603050405020304" pitchFamily="18" charset="0"/>
                <a:ea typeface="Times New Roman" panose="02020603050405020304" pitchFamily="18" charset="0"/>
              </a:rPr>
              <a:t>doi.org</a:t>
            </a:r>
            <a:r>
              <a:rPr lang="en-GB" sz="1800" dirty="0">
                <a:effectLst/>
                <a:latin typeface="Times New Roman" panose="02020603050405020304" pitchFamily="18" charset="0"/>
                <a:ea typeface="Times New Roman" panose="02020603050405020304" pitchFamily="18" charset="0"/>
              </a:rPr>
              <a:t>/10.1176/</a:t>
            </a:r>
            <a:r>
              <a:rPr lang="en-GB" sz="1800" dirty="0" err="1">
                <a:effectLst/>
                <a:latin typeface="Times New Roman" panose="02020603050405020304" pitchFamily="18" charset="0"/>
                <a:ea typeface="Times New Roman" panose="02020603050405020304" pitchFamily="18" charset="0"/>
              </a:rPr>
              <a:t>ajp.137.5.535</a:t>
            </a:r>
            <a:endParaRPr lang="en-GB" sz="1800" dirty="0">
              <a:effectLst/>
              <a:latin typeface="Times New Roman" panose="02020603050405020304" pitchFamily="18" charset="0"/>
              <a:ea typeface="Times New Roman" panose="02020603050405020304" pitchFamily="18" charset="0"/>
            </a:endParaRPr>
          </a:p>
          <a:p>
            <a:r>
              <a:rPr lang="en-GB" sz="1800" dirty="0">
                <a:effectLst/>
                <a:latin typeface="Times New Roman" panose="02020603050405020304" pitchFamily="18" charset="0"/>
                <a:ea typeface="Times New Roman" panose="02020603050405020304" pitchFamily="18" charset="0"/>
              </a:rPr>
              <a:t> </a:t>
            </a:r>
          </a:p>
          <a:p>
            <a:r>
              <a:rPr lang="en-GB" sz="1800" dirty="0" err="1">
                <a:effectLst/>
                <a:latin typeface="Times New Roman" panose="02020603050405020304" pitchFamily="18" charset="0"/>
                <a:ea typeface="Times New Roman" panose="02020603050405020304" pitchFamily="18" charset="0"/>
              </a:rPr>
              <a:t>Kinderman</a:t>
            </a:r>
            <a:r>
              <a:rPr lang="en-GB" sz="1800" dirty="0">
                <a:effectLst/>
                <a:latin typeface="Times New Roman" panose="02020603050405020304" pitchFamily="18" charset="0"/>
                <a:ea typeface="Times New Roman" panose="02020603050405020304" pitchFamily="18" charset="0"/>
              </a:rPr>
              <a:t>, P. (2014). A prescription for psychiatry: Why we need a whole new approach to mental health and wellbeing. </a:t>
            </a:r>
            <a:r>
              <a:rPr lang="en-GB" sz="1800" dirty="0" err="1">
                <a:effectLst/>
                <a:latin typeface="Times New Roman" panose="02020603050405020304" pitchFamily="18" charset="0"/>
                <a:ea typeface="Times New Roman" panose="02020603050405020304" pitchFamily="18" charset="0"/>
              </a:rPr>
              <a:t>Palgrave</a:t>
            </a:r>
            <a:r>
              <a:rPr lang="en-GB" sz="1800" dirty="0">
                <a:effectLst/>
                <a:latin typeface="Times New Roman" panose="02020603050405020304" pitchFamily="18" charset="0"/>
                <a:ea typeface="Times New Roman" panose="02020603050405020304" pitchFamily="18" charset="0"/>
              </a:rPr>
              <a:t> Macmillan.</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World Health </a:t>
            </a:r>
            <a:r>
              <a:rPr lang="en-GB" sz="1800" dirty="0" err="1">
                <a:effectLst/>
                <a:latin typeface="Times New Roman" panose="02020603050405020304" pitchFamily="18" charset="0"/>
                <a:ea typeface="Times New Roman" panose="02020603050405020304" pitchFamily="18" charset="0"/>
              </a:rPr>
              <a:t>Organization</a:t>
            </a:r>
            <a:r>
              <a:rPr lang="en-GB" sz="1800" dirty="0">
                <a:effectLst/>
                <a:latin typeface="Times New Roman" panose="02020603050405020304" pitchFamily="18" charset="0"/>
                <a:ea typeface="Times New Roman" panose="02020603050405020304" pitchFamily="18" charset="0"/>
              </a:rPr>
              <a:t>. (2023). Depression. World Health </a:t>
            </a:r>
            <a:r>
              <a:rPr lang="en-GB" sz="1800" dirty="0" err="1">
                <a:effectLst/>
                <a:latin typeface="Times New Roman" panose="02020603050405020304" pitchFamily="18" charset="0"/>
                <a:ea typeface="Times New Roman" panose="02020603050405020304" pitchFamily="18" charset="0"/>
              </a:rPr>
              <a:t>Organization</a:t>
            </a:r>
            <a:r>
              <a:rPr lang="en-GB" sz="1800" dirty="0">
                <a:effectLst/>
                <a:latin typeface="Times New Roman" panose="02020603050405020304" pitchFamily="18" charset="0"/>
                <a:ea typeface="Times New Roman" panose="02020603050405020304" pitchFamily="18" charset="0"/>
              </a:rPr>
              <a:t>.</a:t>
            </a:r>
          </a:p>
          <a:p>
            <a:endParaRPr lang="en-US" dirty="0"/>
          </a:p>
        </p:txBody>
      </p:sp>
    </p:spTree>
    <p:extLst>
      <p:ext uri="{BB962C8B-B14F-4D97-AF65-F5344CB8AC3E}">
        <p14:creationId xmlns:p14="http://schemas.microsoft.com/office/powerpoint/2010/main" val="22776256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otalTime>0</TotalTime>
  <Words>791</Words>
  <Application>Microsoft Office PowerPoint</Application>
  <PresentationFormat>Widescreen</PresentationFormat>
  <Paragraphs>30</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Arial</vt:lpstr>
      <vt:lpstr>Calibri</vt:lpstr>
      <vt:lpstr>Calibri Light</vt:lpstr>
      <vt:lpstr>Times New Roman</vt:lpstr>
      <vt:lpstr>Celestial</vt:lpstr>
      <vt:lpstr>Depression  In early 2000’s</vt:lpstr>
      <vt:lpstr>“Today I’m going to talk about how our understanding of depression has changed from the early 2000s to now. Over time, psychology has moved away from simple explanations and now recognises depression as something complex, influenced by biology, psychology, and social experience. This shift is especially important in counselling, because it changes how we understand and support people.” </vt:lpstr>
      <vt:lpstr>What Is Depression?   “When we talk about depression, we’re not just talking about feeling sad. Depression affects how someone feels emotionally, how they think, and how their body responds. People might feel low for long periods, lose interest in things they used to enjoy, feel exhausted, or struggle with negative thoughts. Although diagnosis tools exist, modern counselling recognises that depression doesn’t look the same for everyone.” </vt:lpstr>
      <vt:lpstr>Moving beyond the chemical imbalance idea</vt:lpstr>
      <vt:lpstr>Biological factors </vt:lpstr>
      <vt:lpstr>Psychological models </vt:lpstr>
      <vt:lpstr>Social and cultural factors </vt:lpstr>
      <vt:lpstr>Modern counselling approaches </vt:lpstr>
      <vt:lpstr>Ethics, wellbeing and stigma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In early 2000’s</dc:title>
  <dc:creator>Chantelle Richards</dc:creator>
  <cp:lastModifiedBy>Chantelle Richards</cp:lastModifiedBy>
  <cp:revision>2</cp:revision>
  <dcterms:created xsi:type="dcterms:W3CDTF">2026-01-03T21:27:54Z</dcterms:created>
  <dcterms:modified xsi:type="dcterms:W3CDTF">2026-01-04T23:06:02Z</dcterms:modified>
</cp:coreProperties>
</file>