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8" r:id="rId1"/>
  </p:sldMasterIdLst>
  <p:notesMasterIdLst>
    <p:notesMasterId r:id="rId3"/>
  </p:notesMasterIdLst>
  <p:sldIdLst>
    <p:sldId id="257"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3196" autoAdjust="0"/>
  </p:normalViewPr>
  <p:slideViewPr>
    <p:cSldViewPr snapToGrid="0">
      <p:cViewPr varScale="1">
        <p:scale>
          <a:sx n="69" d="100"/>
          <a:sy n="69" d="100"/>
        </p:scale>
        <p:origin x="1652" y="40"/>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Download%20laptop%20nou\assignment%20work\TEST%20MANAGING%20DATA\1%20Excel%20supporting%20file%20(24%20hours%20open%20book%20exam%20sample).%20(3).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Sheet2!$B$10</c:f>
              <c:strCache>
                <c:ptCount val="1"/>
                <c:pt idx="0">
                  <c:v>Market Share (%)</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2EC8-4F53-B8D1-48B8D2984F93}"/>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2EC8-4F53-B8D1-48B8D2984F93}"/>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2EC8-4F53-B8D1-48B8D2984F93}"/>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2EC8-4F53-B8D1-48B8D2984F93}"/>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2EC8-4F53-B8D1-48B8D2984F93}"/>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Sheet2!$A$11:$A$15</c:f>
              <c:strCache>
                <c:ptCount val="5"/>
                <c:pt idx="0">
                  <c:v>Company A</c:v>
                </c:pt>
                <c:pt idx="1">
                  <c:v>Company B</c:v>
                </c:pt>
                <c:pt idx="2">
                  <c:v>Company C</c:v>
                </c:pt>
                <c:pt idx="3">
                  <c:v>Company D</c:v>
                </c:pt>
                <c:pt idx="4">
                  <c:v>Others</c:v>
                </c:pt>
              </c:strCache>
            </c:strRef>
          </c:cat>
          <c:val>
            <c:numRef>
              <c:f>Sheet2!$B$11:$B$15</c:f>
              <c:numCache>
                <c:formatCode>0%</c:formatCode>
                <c:ptCount val="5"/>
                <c:pt idx="0">
                  <c:v>0.35</c:v>
                </c:pt>
                <c:pt idx="1">
                  <c:v>0.28000000000000003</c:v>
                </c:pt>
                <c:pt idx="2">
                  <c:v>0.2</c:v>
                </c:pt>
                <c:pt idx="3">
                  <c:v>0.12</c:v>
                </c:pt>
                <c:pt idx="4">
                  <c:v>0.05</c:v>
                </c:pt>
              </c:numCache>
            </c:numRef>
          </c:val>
          <c:extLst>
            <c:ext xmlns:c16="http://schemas.microsoft.com/office/drawing/2014/chart" uri="{C3380CC4-5D6E-409C-BE32-E72D297353CC}">
              <c16:uniqueId val="{0000000A-2EC8-4F53-B8D1-48B8D2984F93}"/>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30D067-3B83-4C4E-B1A5-18AE5F6E443A}" type="datetimeFigureOut">
              <a:rPr lang="en-GB" smtClean="0"/>
              <a:t>15/08/2025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7208A1-3AAA-4FE0-B762-B4C03FA229D3}" type="slidenum">
              <a:rPr lang="en-GB" smtClean="0"/>
              <a:t>‹#›</a:t>
            </a:fld>
            <a:endParaRPr lang="en-GB"/>
          </a:p>
        </p:txBody>
      </p:sp>
    </p:spTree>
    <p:extLst>
      <p:ext uri="{BB962C8B-B14F-4D97-AF65-F5344CB8AC3E}">
        <p14:creationId xmlns:p14="http://schemas.microsoft.com/office/powerpoint/2010/main" val="9826152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endParaRPr lang="en-GB" dirty="0"/>
          </a:p>
        </p:txBody>
      </p:sp>
      <p:sp>
        <p:nvSpPr>
          <p:cNvPr id="4" name="Slide Number Placeholder 3"/>
          <p:cNvSpPr>
            <a:spLocks noGrp="1"/>
          </p:cNvSpPr>
          <p:nvPr>
            <p:ph type="sldNum" sz="quarter" idx="5"/>
          </p:nvPr>
        </p:nvSpPr>
        <p:spPr/>
        <p:txBody>
          <a:bodyPr/>
          <a:lstStyle/>
          <a:p>
            <a:fld id="{AB7208A1-3AAA-4FE0-B762-B4C03FA229D3}" type="slidenum">
              <a:rPr lang="en-GB" smtClean="0"/>
              <a:t>1</a:t>
            </a:fld>
            <a:endParaRPr lang="en-GB"/>
          </a:p>
        </p:txBody>
      </p:sp>
    </p:spTree>
    <p:extLst>
      <p:ext uri="{BB962C8B-B14F-4D97-AF65-F5344CB8AC3E}">
        <p14:creationId xmlns:p14="http://schemas.microsoft.com/office/powerpoint/2010/main" val="577877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C21D01A6-8197-4F1C-91EE-ED99F997985E}" type="datetimeFigureOut">
              <a:rPr lang="ro-RO" smtClean="0"/>
              <a:t>15.08.2025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559C35B-5478-4ED2-822A-0C781ED9E1F9}" type="slidenum">
              <a:rPr lang="ro-RO" smtClean="0"/>
              <a:t>‹#›</a:t>
            </a:fld>
            <a:endParaRPr lang="ro-RO"/>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43560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1D01A6-8197-4F1C-91EE-ED99F997985E}" type="datetimeFigureOut">
              <a:rPr lang="ro-RO" smtClean="0"/>
              <a:t>15.08.2025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559C35B-5478-4ED2-822A-0C781ED9E1F9}" type="slidenum">
              <a:rPr lang="ro-RO" smtClean="0"/>
              <a:t>‹#›</a:t>
            </a:fld>
            <a:endParaRPr lang="ro-RO"/>
          </a:p>
        </p:txBody>
      </p:sp>
    </p:spTree>
    <p:extLst>
      <p:ext uri="{BB962C8B-B14F-4D97-AF65-F5344CB8AC3E}">
        <p14:creationId xmlns:p14="http://schemas.microsoft.com/office/powerpoint/2010/main" val="1715576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1D01A6-8197-4F1C-91EE-ED99F997985E}" type="datetimeFigureOut">
              <a:rPr lang="ro-RO" smtClean="0"/>
              <a:t>15.08.2025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559C35B-5478-4ED2-822A-0C781ED9E1F9}" type="slidenum">
              <a:rPr lang="ro-RO" smtClean="0"/>
              <a:t>‹#›</a:t>
            </a:fld>
            <a:endParaRPr lang="ro-RO"/>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7239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21D01A6-8197-4F1C-91EE-ED99F997985E}" type="datetimeFigureOut">
              <a:rPr lang="ro-RO" smtClean="0"/>
              <a:t>15.08.2025</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E559C35B-5478-4ED2-822A-0C781ED9E1F9}" type="slidenum">
              <a:rPr lang="ro-RO" smtClean="0"/>
              <a:t>‹#›</a:t>
            </a:fld>
            <a:endParaRPr lang="ro-RO"/>
          </a:p>
        </p:txBody>
      </p:sp>
    </p:spTree>
    <p:extLst>
      <p:ext uri="{BB962C8B-B14F-4D97-AF65-F5344CB8AC3E}">
        <p14:creationId xmlns:p14="http://schemas.microsoft.com/office/powerpoint/2010/main" val="2377683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21D01A6-8197-4F1C-91EE-ED99F997985E}" type="datetimeFigureOut">
              <a:rPr lang="ro-RO" smtClean="0"/>
              <a:t>15.08.2025</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E559C35B-5478-4ED2-822A-0C781ED9E1F9}" type="slidenum">
              <a:rPr lang="ro-RO" smtClean="0"/>
              <a:t>‹#›</a:t>
            </a:fld>
            <a:endParaRPr lang="ro-RO"/>
          </a:p>
        </p:txBody>
      </p:sp>
    </p:spTree>
    <p:extLst>
      <p:ext uri="{BB962C8B-B14F-4D97-AF65-F5344CB8AC3E}">
        <p14:creationId xmlns:p14="http://schemas.microsoft.com/office/powerpoint/2010/main" val="1783682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21D01A6-8197-4F1C-91EE-ED99F997985E}" type="datetimeFigureOut">
              <a:rPr lang="ro-RO" smtClean="0"/>
              <a:t>15.08.2025</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E559C35B-5478-4ED2-822A-0C781ED9E1F9}" type="slidenum">
              <a:rPr lang="ro-RO" smtClean="0"/>
              <a:t>‹#›</a:t>
            </a:fld>
            <a:endParaRPr lang="ro-RO"/>
          </a:p>
        </p:txBody>
      </p:sp>
    </p:spTree>
    <p:extLst>
      <p:ext uri="{BB962C8B-B14F-4D97-AF65-F5344CB8AC3E}">
        <p14:creationId xmlns:p14="http://schemas.microsoft.com/office/powerpoint/2010/main" val="570996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1D01A6-8197-4F1C-91EE-ED99F997985E}" type="datetimeFigureOut">
              <a:rPr lang="ro-RO" smtClean="0"/>
              <a:t>15.08.2025</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E559C35B-5478-4ED2-822A-0C781ED9E1F9}" type="slidenum">
              <a:rPr lang="ro-RO" smtClean="0"/>
              <a:t>‹#›</a:t>
            </a:fld>
            <a:endParaRPr lang="ro-RO"/>
          </a:p>
        </p:txBody>
      </p:sp>
    </p:spTree>
    <p:extLst>
      <p:ext uri="{BB962C8B-B14F-4D97-AF65-F5344CB8AC3E}">
        <p14:creationId xmlns:p14="http://schemas.microsoft.com/office/powerpoint/2010/main" val="13549409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21D01A6-8197-4F1C-91EE-ED99F997985E}" type="datetimeFigureOut">
              <a:rPr lang="ro-RO" smtClean="0"/>
              <a:t>15.08.2025</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E559C35B-5478-4ED2-822A-0C781ED9E1F9}" type="slidenum">
              <a:rPr lang="ro-RO" smtClean="0"/>
              <a:t>‹#›</a:t>
            </a:fld>
            <a:endParaRPr lang="ro-RO"/>
          </a:p>
        </p:txBody>
      </p:sp>
    </p:spTree>
    <p:extLst>
      <p:ext uri="{BB962C8B-B14F-4D97-AF65-F5344CB8AC3E}">
        <p14:creationId xmlns:p14="http://schemas.microsoft.com/office/powerpoint/2010/main" val="3139083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1D01A6-8197-4F1C-91EE-ED99F997985E}" type="datetimeFigureOut">
              <a:rPr lang="ro-RO" smtClean="0"/>
              <a:t>15.08.2025</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E559C35B-5478-4ED2-822A-0C781ED9E1F9}" type="slidenum">
              <a:rPr lang="ro-RO" smtClean="0"/>
              <a:t>‹#›</a:t>
            </a:fld>
            <a:endParaRPr lang="ro-RO"/>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56972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1D01A6-8197-4F1C-91EE-ED99F997985E}" type="datetimeFigureOut">
              <a:rPr lang="ro-RO" smtClean="0"/>
              <a:t>15.08.2025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559C35B-5478-4ED2-822A-0C781ED9E1F9}" type="slidenum">
              <a:rPr lang="ro-RO" smtClean="0"/>
              <a:t>‹#›</a:t>
            </a:fld>
            <a:endParaRPr lang="ro-RO"/>
          </a:p>
        </p:txBody>
      </p:sp>
    </p:spTree>
    <p:extLst>
      <p:ext uri="{BB962C8B-B14F-4D97-AF65-F5344CB8AC3E}">
        <p14:creationId xmlns:p14="http://schemas.microsoft.com/office/powerpoint/2010/main" val="1857798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1D01A6-8197-4F1C-91EE-ED99F997985E}" type="datetimeFigureOut">
              <a:rPr lang="ro-RO" smtClean="0"/>
              <a:t>15.08.2025</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E559C35B-5478-4ED2-822A-0C781ED9E1F9}" type="slidenum">
              <a:rPr lang="ro-RO" smtClean="0"/>
              <a:t>‹#›</a:t>
            </a:fld>
            <a:endParaRPr lang="ro-RO"/>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0138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C21D01A6-8197-4F1C-91EE-ED99F997985E}" type="datetimeFigureOut">
              <a:rPr lang="ro-RO" smtClean="0"/>
              <a:t>15.08.2025</a:t>
            </a:fld>
            <a:endParaRPr lang="ro-RO"/>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ro-RO"/>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E559C35B-5478-4ED2-822A-0C781ED9E1F9}" type="slidenum">
              <a:rPr lang="ro-RO" smtClean="0"/>
              <a:t>‹#›</a:t>
            </a:fld>
            <a:endParaRPr lang="ro-RO"/>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50957025"/>
      </p:ext>
    </p:extLst>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41C65-7AC6-0C7D-6181-B75A2BF7A6AA}"/>
              </a:ext>
            </a:extLst>
          </p:cNvPr>
          <p:cNvSpPr>
            <a:spLocks noGrp="1"/>
          </p:cNvSpPr>
          <p:nvPr>
            <p:ph type="title"/>
          </p:nvPr>
        </p:nvSpPr>
        <p:spPr>
          <a:xfrm>
            <a:off x="6781822" y="50595"/>
            <a:ext cx="5258145" cy="1301270"/>
          </a:xfrm>
          <a:solidFill>
            <a:schemeClr val="accent2">
              <a:lumMod val="20000"/>
              <a:lumOff val="8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a:noAutofit/>
          </a:bodyPr>
          <a:lstStyle/>
          <a:p>
            <a:r>
              <a:rPr lang="en-GB" sz="2400" dirty="0"/>
              <a:t>Digital Skills  LCLM4002</a:t>
            </a:r>
            <a:br>
              <a:rPr lang="en-GB" sz="2400" dirty="0"/>
            </a:br>
            <a:r>
              <a:rPr lang="en-US" sz="2400" dirty="0"/>
              <a:t>📊 How to Create a Chart in Word</a:t>
            </a:r>
            <a:br>
              <a:rPr lang="en-US" sz="2400" dirty="0"/>
            </a:br>
            <a:r>
              <a:rPr lang="en-US" sz="2400" dirty="0"/>
              <a:t>Transform your data into visual insights</a:t>
            </a:r>
            <a:endParaRPr lang="en-GB" sz="2400" b="1" dirty="0">
              <a:solidFill>
                <a:schemeClr val="tx1"/>
              </a:solidFill>
              <a:effectLst/>
              <a:latin typeface="ADLaM Display" panose="020F0502020204030204" pitchFamily="2" charset="0"/>
              <a:ea typeface="ADLaM Display" panose="020F0502020204030204" pitchFamily="2" charset="0"/>
              <a:cs typeface="ADLaM Display" panose="020F0502020204030204" pitchFamily="2" charset="0"/>
            </a:endParaRPr>
          </a:p>
        </p:txBody>
      </p:sp>
      <p:sp>
        <p:nvSpPr>
          <p:cNvPr id="5" name="TextBox 4">
            <a:extLst>
              <a:ext uri="{FF2B5EF4-FFF2-40B4-BE49-F238E27FC236}">
                <a16:creationId xmlns:a16="http://schemas.microsoft.com/office/drawing/2014/main" id="{EFF0DEC6-7CAD-C784-5B7A-D15C4F981E32}"/>
              </a:ext>
            </a:extLst>
          </p:cNvPr>
          <p:cNvSpPr txBox="1"/>
          <p:nvPr/>
        </p:nvSpPr>
        <p:spPr>
          <a:xfrm>
            <a:off x="152032" y="37082"/>
            <a:ext cx="2914531" cy="1954381"/>
          </a:xfrm>
          <a:prstGeom prst="rect">
            <a:avLst/>
          </a:prstGeom>
          <a:solidFill>
            <a:schemeClr val="accent1">
              <a:lumMod val="60000"/>
              <a:lumOff val="40000"/>
            </a:schemeClr>
          </a:solidFill>
          <a:ln w="12700">
            <a:solidFill>
              <a:schemeClr val="tx1"/>
            </a:solidFill>
          </a:ln>
        </p:spPr>
        <p:txBody>
          <a:bodyPr wrap="square">
            <a:spAutoFit/>
          </a:bodyPr>
          <a:lstStyle/>
          <a:p>
            <a:pPr marL="228600" indent="-228600" algn="ctr">
              <a:buAutoNum type="arabicPeriod"/>
            </a:pPr>
            <a:r>
              <a:rPr lang="en-US" sz="1100" b="1" dirty="0"/>
              <a:t>Why Charts in Word?</a:t>
            </a:r>
          </a:p>
          <a:p>
            <a:pPr marL="228600" indent="-228600" algn="ctr">
              <a:buAutoNum type="arabicPeriod"/>
            </a:pPr>
            <a:r>
              <a:rPr lang="en-US" sz="1100" b="1" dirty="0"/>
              <a:t>Data is well represented through charts and presentations are quite exciting. When you introduce visuals in your documents, difficult information will be made more accessible to your audience. Here are just a few easy steps to get you up and running to be able to create professional charts in your own word documents without requiring the addition of a separate software. </a:t>
            </a:r>
          </a:p>
        </p:txBody>
      </p:sp>
      <p:sp>
        <p:nvSpPr>
          <p:cNvPr id="8" name="TextBox 7">
            <a:extLst>
              <a:ext uri="{FF2B5EF4-FFF2-40B4-BE49-F238E27FC236}">
                <a16:creationId xmlns:a16="http://schemas.microsoft.com/office/drawing/2014/main" id="{5086817C-CEC5-9FA6-73F2-D165FE9D9B8F}"/>
              </a:ext>
            </a:extLst>
          </p:cNvPr>
          <p:cNvSpPr txBox="1"/>
          <p:nvPr/>
        </p:nvSpPr>
        <p:spPr>
          <a:xfrm>
            <a:off x="3000569" y="3964002"/>
            <a:ext cx="3931092" cy="2708434"/>
          </a:xfrm>
          <a:prstGeom prst="rect">
            <a:avLst/>
          </a:prstGeom>
          <a:solidFill>
            <a:schemeClr val="accent4">
              <a:lumMod val="60000"/>
              <a:lumOff val="40000"/>
            </a:schemeClr>
          </a:solidFill>
          <a:ln w="19050">
            <a:solidFill>
              <a:schemeClr val="tx1"/>
            </a:solidFill>
          </a:ln>
        </p:spPr>
        <p:txBody>
          <a:bodyPr wrap="square">
            <a:spAutoFit/>
          </a:bodyPr>
          <a:lstStyle/>
          <a:p>
            <a:pPr algn="ctr"/>
            <a:r>
              <a:rPr lang="en-US" sz="1000" b="1" dirty="0"/>
              <a:t> </a:t>
            </a:r>
          </a:p>
          <a:p>
            <a:pPr algn="ctr"/>
            <a:r>
              <a:rPr lang="en-US" sz="1000" b="1" dirty="0"/>
              <a:t>Key In Your Data</a:t>
            </a:r>
          </a:p>
          <a:p>
            <a:pPr algn="ctr"/>
            <a:r>
              <a:rPr lang="en-US" sz="1000" b="1" dirty="0"/>
              <a:t>Upon choosing your chart type, the excel will automatically open in an independent window or pane having sample data already filled. You will find that you must remove this place holder data and place your own in there by typing into the cells. Each row usually corresponds to a different piece of data and each column corresponds to different categories or time designations depending on what kind of a chart you are doing.</a:t>
            </a:r>
          </a:p>
          <a:p>
            <a:pPr algn="ctr"/>
            <a:r>
              <a:rPr lang="en-US" sz="1000" b="1" dirty="0"/>
              <a:t> </a:t>
            </a:r>
          </a:p>
          <a:p>
            <a:pPr algn="ctr"/>
            <a:r>
              <a:rPr lang="en-US" sz="1000" b="1" dirty="0"/>
              <a:t>After entering your data, you may make your chart look prettier by using the Chart Tools that appear when you select your chart. These tools contain Design and Format tabs which would enable you to change the colors, implement various styles, add or edit titles, change layouts and refine other visual properties. Once you are done editing your chart, all you have to do is close the Excel application to take you back to your Word document, with the final chart in it. </a:t>
            </a:r>
            <a:endParaRPr lang="en-US" sz="600" dirty="0"/>
          </a:p>
        </p:txBody>
      </p:sp>
      <p:sp>
        <p:nvSpPr>
          <p:cNvPr id="15" name="TextBox 14">
            <a:extLst>
              <a:ext uri="{FF2B5EF4-FFF2-40B4-BE49-F238E27FC236}">
                <a16:creationId xmlns:a16="http://schemas.microsoft.com/office/drawing/2014/main" id="{9FD9397B-8FE7-3756-7F52-B1887F1E063F}"/>
              </a:ext>
            </a:extLst>
          </p:cNvPr>
          <p:cNvSpPr txBox="1"/>
          <p:nvPr/>
        </p:nvSpPr>
        <p:spPr>
          <a:xfrm>
            <a:off x="8653384" y="1416993"/>
            <a:ext cx="3538616" cy="3647152"/>
          </a:xfrm>
          <a:prstGeom prst="rect">
            <a:avLst/>
          </a:prstGeom>
          <a:solidFill>
            <a:schemeClr val="accent1">
              <a:lumMod val="60000"/>
              <a:lumOff val="40000"/>
            </a:schemeClr>
          </a:solidFill>
          <a:ln w="19050">
            <a:solidFill>
              <a:schemeClr val="tx1"/>
            </a:solidFill>
          </a:ln>
        </p:spPr>
        <p:txBody>
          <a:bodyPr wrap="square">
            <a:spAutoFit/>
          </a:bodyPr>
          <a:lstStyle/>
          <a:p>
            <a:pPr algn="ctr"/>
            <a:r>
              <a:rPr lang="en-US" sz="1050" b="1" dirty="0"/>
              <a:t>Chart Tools Design &amp; Format are customizable tabs</a:t>
            </a:r>
          </a:p>
          <a:p>
            <a:pPr algn="ctr"/>
            <a:r>
              <a:rPr lang="en-US" sz="1050" b="1" dirty="0"/>
              <a:t>Pro Tips to Awesome Charts</a:t>
            </a:r>
          </a:p>
          <a:p>
            <a:pPr algn="ctr"/>
            <a:r>
              <a:rPr lang="en-US" sz="1050" b="1" dirty="0"/>
              <a:t>To make charts efficiently, it is essential to keep a number of significant details in mind which may also enhance their efficacy and readability by a great margin. Remember to give your charts descriptive titles so that they can easily be recognized and comprehended by the viewer on what is being expressed. You must be consistent in using your color and this is very important especially when your chart must conform to the theme of your document or your branding standards.</a:t>
            </a:r>
          </a:p>
          <a:p>
            <a:pPr algn="ctr"/>
            <a:endParaRPr lang="en-US" sz="1050" b="1" dirty="0"/>
          </a:p>
          <a:p>
            <a:pPr algn="ctr"/>
            <a:r>
              <a:rPr lang="en-US" sz="1050" b="1" dirty="0"/>
              <a:t>Having the labels on your data easy to read and interpretable saves you confusion and keeps your audience in a position to read and understand what you are trying to say. The main form of chart selection is the key element of successful communication, thus, think of what your statistics says to choose the right one. It is important to remember that you can always double-click on any chart and jump back to the data editing mode, and right clicking gives you quicks access to most commonly used formatting options to customize a chart quickly and easily.</a:t>
            </a:r>
            <a:endParaRPr lang="en-US" sz="700" dirty="0"/>
          </a:p>
        </p:txBody>
      </p:sp>
      <p:sp>
        <p:nvSpPr>
          <p:cNvPr id="17" name="TextBox 16">
            <a:extLst>
              <a:ext uri="{FF2B5EF4-FFF2-40B4-BE49-F238E27FC236}">
                <a16:creationId xmlns:a16="http://schemas.microsoft.com/office/drawing/2014/main" id="{7D25C780-C7C1-B2EE-223A-43230C497885}"/>
              </a:ext>
            </a:extLst>
          </p:cNvPr>
          <p:cNvSpPr txBox="1"/>
          <p:nvPr/>
        </p:nvSpPr>
        <p:spPr>
          <a:xfrm>
            <a:off x="110905" y="2033906"/>
            <a:ext cx="2659785" cy="4708981"/>
          </a:xfrm>
          <a:prstGeom prst="rect">
            <a:avLst/>
          </a:prstGeom>
          <a:solidFill>
            <a:schemeClr val="accent4">
              <a:lumMod val="60000"/>
              <a:lumOff val="40000"/>
            </a:schemeClr>
          </a:solidFill>
          <a:ln w="19050">
            <a:solidFill>
              <a:schemeClr val="tx1"/>
            </a:solidFill>
          </a:ln>
        </p:spPr>
        <p:txBody>
          <a:bodyPr wrap="square">
            <a:spAutoFit/>
          </a:bodyPr>
          <a:lstStyle/>
          <a:p>
            <a:pPr algn="ctr"/>
            <a:r>
              <a:rPr lang="en-US" sz="1000" b="1" dirty="0"/>
              <a:t> </a:t>
            </a:r>
          </a:p>
          <a:p>
            <a:pPr algn="ctr"/>
            <a:r>
              <a:rPr lang="en-US" sz="1000" b="1" dirty="0"/>
              <a:t>Go to Insert Tab</a:t>
            </a:r>
          </a:p>
          <a:p>
            <a:pPr algn="ctr"/>
            <a:r>
              <a:rPr lang="en-US" sz="1000" b="1" dirty="0"/>
              <a:t>So open up your Word document, and make sure you see the ribbon menu, at the top of your screen. Next, you will have to select the tab that is labeled Insert, where all the tools used to insert several elements into your document are located such as charts, pictures, and other objects. </a:t>
            </a:r>
          </a:p>
          <a:p>
            <a:pPr algn="ctr"/>
            <a:r>
              <a:rPr lang="en-US" sz="1000" b="1" dirty="0"/>
              <a:t>Tap Chart Icon</a:t>
            </a:r>
          </a:p>
          <a:p>
            <a:pPr algn="ctr"/>
            <a:r>
              <a:rPr lang="en-US" sz="1000" b="1" dirty="0"/>
              <a:t>After you have opened the Insert ribbon, you should find the method to insert a graphic termed Chart button in the Illustrations group. This is the button specifically created to add a lots of different charts and graphs to your paper. The Illustrations group normally appears in the middle of Insert ribbon and consists of tools of visual objects. </a:t>
            </a:r>
          </a:p>
          <a:p>
            <a:pPr algn="ctr"/>
            <a:r>
              <a:rPr lang="en-US" sz="1000" b="1" dirty="0"/>
              <a:t>Choose Type of Chart</a:t>
            </a:r>
          </a:p>
          <a:p>
            <a:pPr algn="ctr"/>
            <a:r>
              <a:rPr lang="en-US" sz="1000" b="1" dirty="0"/>
              <a:t>It will pop up a dialog box that will offer you a wide range of chart types to choose from such as Column charts used in comparing value, Line charts to illustrate changes over a period, Pie charts to show the parts of a whole, Bar charts which are the horizontal comparison charts, and Area charts which are the cumulative types of charts. Pay attention to your data and choose what particular kind of chart is going to be the best way to inform your audience with these </a:t>
            </a:r>
            <a:endParaRPr lang="en-US" sz="500" dirty="0"/>
          </a:p>
        </p:txBody>
      </p:sp>
      <p:pic>
        <p:nvPicPr>
          <p:cNvPr id="6" name="Picture 5">
            <a:extLst>
              <a:ext uri="{FF2B5EF4-FFF2-40B4-BE49-F238E27FC236}">
                <a16:creationId xmlns:a16="http://schemas.microsoft.com/office/drawing/2014/main" id="{C9622207-D83D-FC67-C58F-4A4C2CC0E03A}"/>
              </a:ext>
            </a:extLst>
          </p:cNvPr>
          <p:cNvPicPr>
            <a:picLocks noChangeAspect="1"/>
          </p:cNvPicPr>
          <p:nvPr/>
        </p:nvPicPr>
        <p:blipFill>
          <a:blip r:embed="rId3"/>
          <a:stretch>
            <a:fillRect/>
          </a:stretch>
        </p:blipFill>
        <p:spPr>
          <a:xfrm>
            <a:off x="3330119" y="50595"/>
            <a:ext cx="2439147" cy="1670778"/>
          </a:xfrm>
          <a:prstGeom prst="rect">
            <a:avLst/>
          </a:prstGeom>
        </p:spPr>
      </p:pic>
      <p:graphicFrame>
        <p:nvGraphicFramePr>
          <p:cNvPr id="9" name="Chart 8">
            <a:extLst>
              <a:ext uri="{FF2B5EF4-FFF2-40B4-BE49-F238E27FC236}">
                <a16:creationId xmlns:a16="http://schemas.microsoft.com/office/drawing/2014/main" id="{9865F3C1-FDE7-E551-FFC3-42A3B560C473}"/>
              </a:ext>
            </a:extLst>
          </p:cNvPr>
          <p:cNvGraphicFramePr>
            <a:graphicFrameLocks/>
          </p:cNvGraphicFramePr>
          <p:nvPr>
            <p:extLst>
              <p:ext uri="{D42A27DB-BD31-4B8C-83A1-F6EECF244321}">
                <p14:modId xmlns:p14="http://schemas.microsoft.com/office/powerpoint/2010/main" val="3882945359"/>
              </p:ext>
            </p:extLst>
          </p:nvPr>
        </p:nvGraphicFramePr>
        <p:xfrm>
          <a:off x="3000568" y="1721373"/>
          <a:ext cx="3397505" cy="2097641"/>
        </p:xfrm>
        <a:graphic>
          <a:graphicData uri="http://schemas.openxmlformats.org/drawingml/2006/chart">
            <c:chart xmlns:c="http://schemas.openxmlformats.org/drawingml/2006/chart" xmlns:r="http://schemas.openxmlformats.org/officeDocument/2006/relationships" r:id="rId4"/>
          </a:graphicData>
        </a:graphic>
      </p:graphicFrame>
      <p:pic>
        <p:nvPicPr>
          <p:cNvPr id="11" name="Picture 10">
            <a:extLst>
              <a:ext uri="{FF2B5EF4-FFF2-40B4-BE49-F238E27FC236}">
                <a16:creationId xmlns:a16="http://schemas.microsoft.com/office/drawing/2014/main" id="{A241BFB0-3334-5FDD-3B4A-96EA914981C8}"/>
              </a:ext>
            </a:extLst>
          </p:cNvPr>
          <p:cNvPicPr>
            <a:picLocks noChangeAspect="1"/>
          </p:cNvPicPr>
          <p:nvPr/>
        </p:nvPicPr>
        <p:blipFill>
          <a:blip r:embed="rId5"/>
          <a:stretch>
            <a:fillRect/>
          </a:stretch>
        </p:blipFill>
        <p:spPr>
          <a:xfrm>
            <a:off x="7164671" y="5187309"/>
            <a:ext cx="2801971" cy="1684164"/>
          </a:xfrm>
          <a:prstGeom prst="rect">
            <a:avLst/>
          </a:prstGeom>
        </p:spPr>
      </p:pic>
      <p:pic>
        <p:nvPicPr>
          <p:cNvPr id="13" name="Picture 12">
            <a:extLst>
              <a:ext uri="{FF2B5EF4-FFF2-40B4-BE49-F238E27FC236}">
                <a16:creationId xmlns:a16="http://schemas.microsoft.com/office/drawing/2014/main" id="{EB8C44FE-8E8F-E728-B7D5-147B223E07CA}"/>
              </a:ext>
            </a:extLst>
          </p:cNvPr>
          <p:cNvPicPr>
            <a:picLocks noChangeAspect="1"/>
          </p:cNvPicPr>
          <p:nvPr/>
        </p:nvPicPr>
        <p:blipFill>
          <a:blip r:embed="rId6"/>
          <a:stretch>
            <a:fillRect/>
          </a:stretch>
        </p:blipFill>
        <p:spPr>
          <a:xfrm>
            <a:off x="5830656" y="1844537"/>
            <a:ext cx="2581003" cy="1865761"/>
          </a:xfrm>
          <a:prstGeom prst="rect">
            <a:avLst/>
          </a:prstGeom>
        </p:spPr>
      </p:pic>
    </p:spTree>
    <p:extLst>
      <p:ext uri="{BB962C8B-B14F-4D97-AF65-F5344CB8AC3E}">
        <p14:creationId xmlns:p14="http://schemas.microsoft.com/office/powerpoint/2010/main" val="25148863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Integral</Template>
  <TotalTime>1206</TotalTime>
  <Words>699</Words>
  <Application>Microsoft Office PowerPoint</Application>
  <PresentationFormat>Widescreen</PresentationFormat>
  <Paragraphs>23</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ADLaM Display</vt:lpstr>
      <vt:lpstr>Aptos</vt:lpstr>
      <vt:lpstr>Tw Cen MT</vt:lpstr>
      <vt:lpstr>Tw Cen MT Condensed</vt:lpstr>
      <vt:lpstr>Wingdings 3</vt:lpstr>
      <vt:lpstr>Integral</vt:lpstr>
      <vt:lpstr>Digital Skills  LCLM4002 📊 How to Create a Chart in Word Transform your data into visual insights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Student D</dc:creator>
  <cp:lastModifiedBy>anon</cp:lastModifiedBy>
  <cp:revision>9</cp:revision>
  <dcterms:created xsi:type="dcterms:W3CDTF">2023-06-25T23:58:02Z</dcterms:created>
  <dcterms:modified xsi:type="dcterms:W3CDTF">2025-08-15T14:17:08Z</dcterms:modified>
</cp:coreProperties>
</file>