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Lst>
  <p:notesMasterIdLst>
    <p:notesMasterId r:id="rId45"/>
  </p:notesMasterIdLst>
  <p:sldIdLst>
    <p:sldId id="325" r:id="rId2"/>
    <p:sldId id="327" r:id="rId3"/>
    <p:sldId id="328" r:id="rId4"/>
    <p:sldId id="329" r:id="rId5"/>
    <p:sldId id="330" r:id="rId6"/>
    <p:sldId id="331" r:id="rId7"/>
    <p:sldId id="332" r:id="rId8"/>
    <p:sldId id="333" r:id="rId9"/>
    <p:sldId id="334" r:id="rId10"/>
    <p:sldId id="335" r:id="rId11"/>
    <p:sldId id="336" r:id="rId12"/>
    <p:sldId id="337" r:id="rId13"/>
    <p:sldId id="338" r:id="rId14"/>
    <p:sldId id="339" r:id="rId15"/>
    <p:sldId id="340" r:id="rId16"/>
    <p:sldId id="341" r:id="rId17"/>
    <p:sldId id="342" r:id="rId18"/>
    <p:sldId id="343" r:id="rId19"/>
    <p:sldId id="344" r:id="rId20"/>
    <p:sldId id="346" r:id="rId21"/>
    <p:sldId id="347" r:id="rId22"/>
    <p:sldId id="368" r:id="rId23"/>
    <p:sldId id="369" r:id="rId24"/>
    <p:sldId id="348" r:id="rId25"/>
    <p:sldId id="349" r:id="rId26"/>
    <p:sldId id="350" r:id="rId27"/>
    <p:sldId id="351" r:id="rId28"/>
    <p:sldId id="352" r:id="rId29"/>
    <p:sldId id="353" r:id="rId30"/>
    <p:sldId id="354" r:id="rId31"/>
    <p:sldId id="355" r:id="rId32"/>
    <p:sldId id="356" r:id="rId33"/>
    <p:sldId id="357" r:id="rId34"/>
    <p:sldId id="358" r:id="rId35"/>
    <p:sldId id="359" r:id="rId36"/>
    <p:sldId id="360" r:id="rId37"/>
    <p:sldId id="361" r:id="rId38"/>
    <p:sldId id="362" r:id="rId39"/>
    <p:sldId id="363" r:id="rId40"/>
    <p:sldId id="364" r:id="rId41"/>
    <p:sldId id="365" r:id="rId42"/>
    <p:sldId id="366" r:id="rId43"/>
    <p:sldId id="367" r:id="rId44"/>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993" autoAdjust="0"/>
    <p:restoredTop sz="85448" autoAdjust="0"/>
  </p:normalViewPr>
  <p:slideViewPr>
    <p:cSldViewPr>
      <p:cViewPr>
        <p:scale>
          <a:sx n="78" d="100"/>
          <a:sy n="78" d="100"/>
        </p:scale>
        <p:origin x="1236" y="4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24579"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2052"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4581"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cy-GB" noProof="0" smtClean="0"/>
              <a:t>Click to edit Master text styles</a:t>
            </a:r>
          </a:p>
          <a:p>
            <a:pPr lvl="1"/>
            <a:r>
              <a:rPr lang="en-GB" altLang="cy-GB" noProof="0" smtClean="0"/>
              <a:t>Second level</a:t>
            </a:r>
          </a:p>
          <a:p>
            <a:pPr lvl="2"/>
            <a:r>
              <a:rPr lang="en-GB" altLang="cy-GB" noProof="0" smtClean="0"/>
              <a:t>Third level</a:t>
            </a:r>
          </a:p>
          <a:p>
            <a:pPr lvl="3"/>
            <a:r>
              <a:rPr lang="en-GB" altLang="cy-GB" noProof="0" smtClean="0"/>
              <a:t>Fourth level</a:t>
            </a:r>
          </a:p>
          <a:p>
            <a:pPr lvl="4"/>
            <a:r>
              <a:rPr lang="en-GB" altLang="cy-GB" noProof="0" smtClean="0"/>
              <a:t>Fifth level</a:t>
            </a:r>
          </a:p>
        </p:txBody>
      </p:sp>
      <p:sp>
        <p:nvSpPr>
          <p:cNvPr id="24582"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24583"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74600345-6BB7-42B7-910A-9CABB9615B23}" type="slidenum">
              <a:rPr lang="en-GB" altLang="cy-GB"/>
              <a:pPr>
                <a:defRPr/>
              </a:pPr>
              <a:t>‹#›</a:t>
            </a:fld>
            <a:endParaRPr lang="en-GB" altLang="cy-GB"/>
          </a:p>
        </p:txBody>
      </p:sp>
    </p:spTree>
    <p:extLst>
      <p:ext uri="{BB962C8B-B14F-4D97-AF65-F5344CB8AC3E}">
        <p14:creationId xmlns:p14="http://schemas.microsoft.com/office/powerpoint/2010/main" val="206785510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641350" y="779463"/>
            <a:ext cx="5202238" cy="3903662"/>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p>
        </p:txBody>
      </p:sp>
    </p:spTree>
    <p:extLst>
      <p:ext uri="{BB962C8B-B14F-4D97-AF65-F5344CB8AC3E}">
        <p14:creationId xmlns:p14="http://schemas.microsoft.com/office/powerpoint/2010/main" val="11210643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p:spPr>
        <p:txBody>
          <a:bodyPr/>
          <a:lstStyle/>
          <a:p>
            <a:endParaRPr lang="cy-GB" altLang="cy-GB" smtClean="0">
              <a:latin typeface="Arial" panose="020B0604020202020204" pitchFamily="34" charset="0"/>
            </a:endParaRPr>
          </a:p>
        </p:txBody>
      </p:sp>
      <p:sp>
        <p:nvSpPr>
          <p:cNvPr id="614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977DDFE-D0F6-4905-ABA8-E3FC5FD6B493}" type="slidenum">
              <a:rPr lang="en-GB" altLang="cy-GB" smtClean="0"/>
              <a:pPr>
                <a:spcBef>
                  <a:spcPct val="0"/>
                </a:spcBef>
              </a:pPr>
              <a:t>2</a:t>
            </a:fld>
            <a:endParaRPr lang="en-GB" altLang="cy-GB" smtClean="0"/>
          </a:p>
        </p:txBody>
      </p:sp>
    </p:spTree>
    <p:extLst>
      <p:ext uri="{BB962C8B-B14F-4D97-AF65-F5344CB8AC3E}">
        <p14:creationId xmlns:p14="http://schemas.microsoft.com/office/powerpoint/2010/main" val="15031370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B39E918-88F5-4DC3-ADC2-D63BF93AAE5D}" type="slidenum">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3</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5823192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DC49D3CB-AA7D-460D-AF6F-897FF616722A}" type="slidenum">
              <a:rPr kumimoji="0" lang="en-GB" altLang="en-US" sz="1200" b="0" i="0" u="none" strike="noStrike" kern="1200" cap="none" spc="0" normalizeH="0" baseline="0" noProof="0" smtClean="0">
                <a:ln>
                  <a:noFill/>
                </a:ln>
                <a:solidFill>
                  <a:srgbClr val="000000"/>
                </a:solidFill>
                <a:effectLst/>
                <a:uLnTx/>
                <a:uFillTx/>
                <a:latin typeface="Arial" charset="0"/>
                <a:ea typeface="ＭＳ Ｐゴシック"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smtClean="0">
              <a:ln>
                <a:noFill/>
              </a:ln>
              <a:solidFill>
                <a:srgbClr val="000000"/>
              </a:solidFill>
              <a:effectLst/>
              <a:uLnTx/>
              <a:uFillTx/>
              <a:latin typeface="Arial" charset="0"/>
              <a:ea typeface="ＭＳ Ｐゴシック" pitchFamily="34" charset="-128"/>
              <a:cs typeface="+mn-cs"/>
            </a:endParaRPr>
          </a:p>
        </p:txBody>
      </p:sp>
      <p:sp>
        <p:nvSpPr>
          <p:cNvPr id="27651" name="Rectangle 2"/>
          <p:cNvSpPr>
            <a:spLocks noGrp="1" noRot="1" noChangeAspect="1" noChangeArrowheads="1" noTextEdit="1"/>
          </p:cNvSpPr>
          <p:nvPr>
            <p:ph type="sldImg"/>
          </p:nvPr>
        </p:nvSpPr>
        <p:spPr>
          <a:xfrm>
            <a:off x="896938" y="731838"/>
            <a:ext cx="4875212" cy="3657600"/>
          </a:xfrm>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ea typeface="ＭＳ Ｐゴシック" pitchFamily="34" charset="-128"/>
            </a:endParaRPr>
          </a:p>
          <a:p>
            <a:endParaRPr lang="en-US" altLang="en-US" dirty="0" smtClean="0">
              <a:ea typeface="ＭＳ Ｐゴシック" pitchFamily="34" charset="-128"/>
            </a:endParaRPr>
          </a:p>
        </p:txBody>
      </p:sp>
    </p:spTree>
    <p:extLst>
      <p:ext uri="{BB962C8B-B14F-4D97-AF65-F5344CB8AC3E}">
        <p14:creationId xmlns:p14="http://schemas.microsoft.com/office/powerpoint/2010/main" val="17354669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a:ln/>
        </p:spPr>
      </p:sp>
      <p:sp>
        <p:nvSpPr>
          <p:cNvPr id="8195"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81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C579D5C-44A9-41C3-9283-FBD5BCFBCB55}" type="slidenum">
              <a:rPr lang="en-GB" altLang="cy-GB" smtClean="0"/>
              <a:pPr>
                <a:spcBef>
                  <a:spcPct val="0"/>
                </a:spcBef>
              </a:pPr>
              <a:t>5</a:t>
            </a:fld>
            <a:endParaRPr lang="en-GB" altLang="cy-GB" smtClean="0"/>
          </a:p>
        </p:txBody>
      </p:sp>
    </p:spTree>
    <p:extLst>
      <p:ext uri="{BB962C8B-B14F-4D97-AF65-F5344CB8AC3E}">
        <p14:creationId xmlns:p14="http://schemas.microsoft.com/office/powerpoint/2010/main" val="33981516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6DCA468-0D28-44DF-ABC8-45D95D6386B7}" type="slidenum">
              <a:rPr lang="en-GB" altLang="cy-GB" smtClean="0"/>
              <a:pPr>
                <a:spcBef>
                  <a:spcPct val="0"/>
                </a:spcBef>
              </a:pPr>
              <a:t>6</a:t>
            </a:fld>
            <a:endParaRPr lang="en-GB" altLang="cy-GB" smtClean="0"/>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cy-GB" smtClean="0">
              <a:latin typeface="Arial" panose="020B0604020202020204" pitchFamily="34" charset="0"/>
            </a:endParaRPr>
          </a:p>
          <a:p>
            <a:pPr eaLnBrk="1" hangingPunct="1"/>
            <a:endParaRPr lang="en-GB" altLang="cy-GB" smtClean="0">
              <a:latin typeface="Arial" panose="020B0604020202020204" pitchFamily="34" charset="0"/>
            </a:endParaRPr>
          </a:p>
        </p:txBody>
      </p:sp>
    </p:spTree>
    <p:extLst>
      <p:ext uri="{BB962C8B-B14F-4D97-AF65-F5344CB8AC3E}">
        <p14:creationId xmlns:p14="http://schemas.microsoft.com/office/powerpoint/2010/main" val="35750271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6DCA468-0D28-44DF-ABC8-45D95D6386B7}" type="slidenum">
              <a:rPr lang="en-GB" altLang="cy-GB" smtClean="0"/>
              <a:pPr>
                <a:spcBef>
                  <a:spcPct val="0"/>
                </a:spcBef>
              </a:pPr>
              <a:t>7</a:t>
            </a:fld>
            <a:endParaRPr lang="en-GB" altLang="cy-GB" smtClean="0"/>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cy-GB" dirty="0" smtClean="0">
              <a:latin typeface="Arial" panose="020B0604020202020204" pitchFamily="34" charset="0"/>
            </a:endParaRPr>
          </a:p>
        </p:txBody>
      </p:sp>
    </p:spTree>
    <p:extLst>
      <p:ext uri="{BB962C8B-B14F-4D97-AF65-F5344CB8AC3E}">
        <p14:creationId xmlns:p14="http://schemas.microsoft.com/office/powerpoint/2010/main" val="11723852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6DCA468-0D28-44DF-ABC8-45D95D6386B7}" type="slidenum">
              <a:rPr lang="en-GB" altLang="cy-GB" smtClean="0"/>
              <a:pPr>
                <a:spcBef>
                  <a:spcPct val="0"/>
                </a:spcBef>
              </a:pPr>
              <a:t>8</a:t>
            </a:fld>
            <a:endParaRPr lang="en-GB" altLang="cy-GB" smtClean="0"/>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cy-GB" dirty="0" smtClean="0">
              <a:latin typeface="Arial" panose="020B0604020202020204" pitchFamily="34" charset="0"/>
            </a:endParaRPr>
          </a:p>
        </p:txBody>
      </p:sp>
    </p:spTree>
    <p:extLst>
      <p:ext uri="{BB962C8B-B14F-4D97-AF65-F5344CB8AC3E}">
        <p14:creationId xmlns:p14="http://schemas.microsoft.com/office/powerpoint/2010/main" val="24318224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6DCA468-0D28-44DF-ABC8-45D95D6386B7}" type="slidenum">
              <a:rPr lang="en-GB" altLang="cy-GB" smtClean="0"/>
              <a:pPr>
                <a:spcBef>
                  <a:spcPct val="0"/>
                </a:spcBef>
              </a:pPr>
              <a:t>9</a:t>
            </a:fld>
            <a:endParaRPr lang="en-GB" altLang="cy-GB" smtClean="0"/>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cy-GB" dirty="0" smtClean="0">
              <a:latin typeface="Arial" panose="020B0604020202020204" pitchFamily="34" charset="0"/>
            </a:endParaRPr>
          </a:p>
          <a:p>
            <a:pPr eaLnBrk="1" hangingPunct="1"/>
            <a:endParaRPr lang="en-GB" altLang="cy-GB" dirty="0" smtClean="0">
              <a:latin typeface="Arial" panose="020B0604020202020204" pitchFamily="34" charset="0"/>
            </a:endParaRPr>
          </a:p>
        </p:txBody>
      </p:sp>
    </p:spTree>
    <p:extLst>
      <p:ext uri="{BB962C8B-B14F-4D97-AF65-F5344CB8AC3E}">
        <p14:creationId xmlns:p14="http://schemas.microsoft.com/office/powerpoint/2010/main" val="25047931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6DCA468-0D28-44DF-ABC8-45D95D6386B7}" type="slidenum">
              <a:rPr lang="en-GB" altLang="cy-GB" smtClean="0"/>
              <a:pPr>
                <a:spcBef>
                  <a:spcPct val="0"/>
                </a:spcBef>
              </a:pPr>
              <a:t>10</a:t>
            </a:fld>
            <a:endParaRPr lang="en-GB" altLang="cy-GB" smtClean="0"/>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cy-GB" dirty="0" smtClean="0">
              <a:latin typeface="Arial" panose="020B0604020202020204" pitchFamily="34" charset="0"/>
            </a:endParaRPr>
          </a:p>
        </p:txBody>
      </p:sp>
    </p:spTree>
    <p:extLst>
      <p:ext uri="{BB962C8B-B14F-4D97-AF65-F5344CB8AC3E}">
        <p14:creationId xmlns:p14="http://schemas.microsoft.com/office/powerpoint/2010/main" val="17317642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6DCA468-0D28-44DF-ABC8-45D95D6386B7}" type="slidenum">
              <a:rPr lang="en-GB" altLang="cy-GB" smtClean="0"/>
              <a:pPr>
                <a:spcBef>
                  <a:spcPct val="0"/>
                </a:spcBef>
              </a:pPr>
              <a:t>11</a:t>
            </a:fld>
            <a:endParaRPr lang="en-GB" altLang="cy-GB" smtClean="0"/>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cy-GB" dirty="0" smtClean="0">
              <a:latin typeface="Arial" panose="020B0604020202020204" pitchFamily="34" charset="0"/>
            </a:endParaRPr>
          </a:p>
        </p:txBody>
      </p:sp>
    </p:spTree>
    <p:extLst>
      <p:ext uri="{BB962C8B-B14F-4D97-AF65-F5344CB8AC3E}">
        <p14:creationId xmlns:p14="http://schemas.microsoft.com/office/powerpoint/2010/main" val="23165965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12</a:t>
            </a:fld>
            <a:endParaRPr lang="en-GB" altLang="cy-GB" smtClean="0"/>
          </a:p>
        </p:txBody>
      </p:sp>
    </p:spTree>
    <p:extLst>
      <p:ext uri="{BB962C8B-B14F-4D97-AF65-F5344CB8AC3E}">
        <p14:creationId xmlns:p14="http://schemas.microsoft.com/office/powerpoint/2010/main" val="27306613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13</a:t>
            </a:fld>
            <a:endParaRPr lang="en-GB" altLang="cy-GB" smtClean="0"/>
          </a:p>
        </p:txBody>
      </p:sp>
    </p:spTree>
    <p:extLst>
      <p:ext uri="{BB962C8B-B14F-4D97-AF65-F5344CB8AC3E}">
        <p14:creationId xmlns:p14="http://schemas.microsoft.com/office/powerpoint/2010/main" val="30432773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en-GB" sz="1200" b="0" i="0" u="none" strike="noStrike" kern="1200" dirty="0" smtClean="0">
              <a:solidFill>
                <a:schemeClr val="tx1"/>
              </a:solidFill>
              <a:effectLst/>
              <a:latin typeface="Arial" charset="0"/>
              <a:ea typeface="+mn-ea"/>
              <a:cs typeface="+mn-cs"/>
            </a:endParaRPr>
          </a:p>
          <a:p>
            <a:endParaRPr lang="cy-GB" altLang="cy-GB" dirty="0" smtClean="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14</a:t>
            </a:fld>
            <a:endParaRPr lang="en-GB" altLang="cy-GB" smtClean="0"/>
          </a:p>
        </p:txBody>
      </p:sp>
    </p:spTree>
    <p:extLst>
      <p:ext uri="{BB962C8B-B14F-4D97-AF65-F5344CB8AC3E}">
        <p14:creationId xmlns:p14="http://schemas.microsoft.com/office/powerpoint/2010/main" val="36356190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15</a:t>
            </a:fld>
            <a:endParaRPr lang="en-GB" altLang="cy-GB" smtClean="0"/>
          </a:p>
        </p:txBody>
      </p:sp>
    </p:spTree>
    <p:extLst>
      <p:ext uri="{BB962C8B-B14F-4D97-AF65-F5344CB8AC3E}">
        <p14:creationId xmlns:p14="http://schemas.microsoft.com/office/powerpoint/2010/main" val="38240261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16</a:t>
            </a:fld>
            <a:endParaRPr lang="en-GB" altLang="cy-GB" smtClean="0"/>
          </a:p>
        </p:txBody>
      </p:sp>
    </p:spTree>
    <p:extLst>
      <p:ext uri="{BB962C8B-B14F-4D97-AF65-F5344CB8AC3E}">
        <p14:creationId xmlns:p14="http://schemas.microsoft.com/office/powerpoint/2010/main" val="23460111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17</a:t>
            </a:fld>
            <a:endParaRPr lang="en-GB" altLang="cy-GB" smtClean="0"/>
          </a:p>
        </p:txBody>
      </p:sp>
    </p:spTree>
    <p:extLst>
      <p:ext uri="{BB962C8B-B14F-4D97-AF65-F5344CB8AC3E}">
        <p14:creationId xmlns:p14="http://schemas.microsoft.com/office/powerpoint/2010/main" val="26325517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18</a:t>
            </a:fld>
            <a:endParaRPr lang="en-GB" altLang="cy-GB" smtClean="0"/>
          </a:p>
        </p:txBody>
      </p:sp>
    </p:spTree>
    <p:extLst>
      <p:ext uri="{BB962C8B-B14F-4D97-AF65-F5344CB8AC3E}">
        <p14:creationId xmlns:p14="http://schemas.microsoft.com/office/powerpoint/2010/main" val="1675669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19</a:t>
            </a:fld>
            <a:endParaRPr lang="en-GB" altLang="cy-GB" smtClean="0"/>
          </a:p>
        </p:txBody>
      </p:sp>
    </p:spTree>
    <p:extLst>
      <p:ext uri="{BB962C8B-B14F-4D97-AF65-F5344CB8AC3E}">
        <p14:creationId xmlns:p14="http://schemas.microsoft.com/office/powerpoint/2010/main" val="21193729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p:spPr>
        <p:txBody>
          <a:bodyPr/>
          <a:lstStyle/>
          <a:p>
            <a:endParaRPr lang="cy-GB" altLang="cy-GB" smtClean="0">
              <a:latin typeface="Arial" panose="020B0604020202020204" pitchFamily="34" charset="0"/>
            </a:endParaRPr>
          </a:p>
        </p:txBody>
      </p:sp>
      <p:sp>
        <p:nvSpPr>
          <p:cNvPr id="378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9C9F4F8-2D03-4B05-AD16-60AE7A81DEF1}" type="slidenum">
              <a:rPr lang="en-GB" altLang="cy-GB" smtClean="0"/>
              <a:pPr>
                <a:spcBef>
                  <a:spcPct val="0"/>
                </a:spcBef>
              </a:pPr>
              <a:t>20</a:t>
            </a:fld>
            <a:endParaRPr lang="en-GB" altLang="cy-GB" smtClean="0"/>
          </a:p>
        </p:txBody>
      </p:sp>
    </p:spTree>
    <p:extLst>
      <p:ext uri="{BB962C8B-B14F-4D97-AF65-F5344CB8AC3E}">
        <p14:creationId xmlns:p14="http://schemas.microsoft.com/office/powerpoint/2010/main" val="35472975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pPr marL="0" indent="0">
              <a:buFont typeface="Arial" panose="020B0604020202020204" pitchFamily="34" charset="0"/>
              <a:buNone/>
            </a:pPr>
            <a:endParaRPr lang="cy-GB" altLang="cy-GB" baseline="0" dirty="0" smtClean="0">
              <a:latin typeface="Arial" panose="020B0604020202020204" pitchFamily="34" charset="0"/>
            </a:endParaRPr>
          </a:p>
          <a:p>
            <a:pPr marL="0" indent="0">
              <a:buFont typeface="Arial" panose="020B0604020202020204" pitchFamily="34" charset="0"/>
              <a:buNone/>
            </a:pPr>
            <a:endParaRPr lang="cy-GB" altLang="cy-GB" dirty="0" smtClean="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21</a:t>
            </a:fld>
            <a:endParaRPr lang="en-GB" altLang="cy-GB" smtClean="0"/>
          </a:p>
        </p:txBody>
      </p:sp>
    </p:spTree>
    <p:extLst>
      <p:ext uri="{BB962C8B-B14F-4D97-AF65-F5344CB8AC3E}">
        <p14:creationId xmlns:p14="http://schemas.microsoft.com/office/powerpoint/2010/main" val="18976522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pPr marL="0" indent="0">
              <a:buFont typeface="Arial" panose="020B0604020202020204" pitchFamily="34" charset="0"/>
              <a:buNone/>
            </a:pPr>
            <a:endParaRPr lang="cy-GB" altLang="cy-GB" baseline="0" dirty="0" smtClean="0">
              <a:latin typeface="Arial" panose="020B0604020202020204" pitchFamily="34" charset="0"/>
            </a:endParaRPr>
          </a:p>
          <a:p>
            <a:pPr marL="0" indent="0">
              <a:buFont typeface="Arial" panose="020B0604020202020204" pitchFamily="34" charset="0"/>
              <a:buNone/>
            </a:pPr>
            <a:endParaRPr lang="cy-GB" altLang="cy-GB" dirty="0" smtClean="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22</a:t>
            </a:fld>
            <a:endParaRPr lang="en-GB" altLang="cy-GB" smtClean="0"/>
          </a:p>
        </p:txBody>
      </p:sp>
    </p:spTree>
    <p:extLst>
      <p:ext uri="{BB962C8B-B14F-4D97-AF65-F5344CB8AC3E}">
        <p14:creationId xmlns:p14="http://schemas.microsoft.com/office/powerpoint/2010/main" val="38730558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24</a:t>
            </a:fld>
            <a:endParaRPr lang="en-GB" altLang="cy-GB" smtClean="0"/>
          </a:p>
        </p:txBody>
      </p:sp>
    </p:spTree>
    <p:extLst>
      <p:ext uri="{BB962C8B-B14F-4D97-AF65-F5344CB8AC3E}">
        <p14:creationId xmlns:p14="http://schemas.microsoft.com/office/powerpoint/2010/main" val="15222402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25</a:t>
            </a:fld>
            <a:endParaRPr lang="en-GB" altLang="cy-GB" smtClean="0"/>
          </a:p>
        </p:txBody>
      </p:sp>
    </p:spTree>
    <p:extLst>
      <p:ext uri="{BB962C8B-B14F-4D97-AF65-F5344CB8AC3E}">
        <p14:creationId xmlns:p14="http://schemas.microsoft.com/office/powerpoint/2010/main" val="33494703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26</a:t>
            </a:fld>
            <a:endParaRPr lang="en-GB" altLang="cy-GB" smtClean="0"/>
          </a:p>
        </p:txBody>
      </p:sp>
    </p:spTree>
    <p:extLst>
      <p:ext uri="{BB962C8B-B14F-4D97-AF65-F5344CB8AC3E}">
        <p14:creationId xmlns:p14="http://schemas.microsoft.com/office/powerpoint/2010/main" val="36664285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27</a:t>
            </a:fld>
            <a:endParaRPr lang="en-GB" altLang="cy-GB" smtClean="0"/>
          </a:p>
        </p:txBody>
      </p:sp>
    </p:spTree>
    <p:extLst>
      <p:ext uri="{BB962C8B-B14F-4D97-AF65-F5344CB8AC3E}">
        <p14:creationId xmlns:p14="http://schemas.microsoft.com/office/powerpoint/2010/main" val="111635982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378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9C9F4F8-2D03-4B05-AD16-60AE7A81DEF1}" type="slidenum">
              <a:rPr lang="en-GB" altLang="cy-GB" smtClean="0"/>
              <a:pPr>
                <a:spcBef>
                  <a:spcPct val="0"/>
                </a:spcBef>
              </a:pPr>
              <a:t>28</a:t>
            </a:fld>
            <a:endParaRPr lang="en-GB" altLang="cy-GB" smtClean="0"/>
          </a:p>
        </p:txBody>
      </p:sp>
    </p:spTree>
    <p:extLst>
      <p:ext uri="{BB962C8B-B14F-4D97-AF65-F5344CB8AC3E}">
        <p14:creationId xmlns:p14="http://schemas.microsoft.com/office/powerpoint/2010/main" val="57980505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29</a:t>
            </a:fld>
            <a:endParaRPr lang="en-GB" altLang="cy-GB" smtClean="0"/>
          </a:p>
        </p:txBody>
      </p:sp>
    </p:spTree>
    <p:extLst>
      <p:ext uri="{BB962C8B-B14F-4D97-AF65-F5344CB8AC3E}">
        <p14:creationId xmlns:p14="http://schemas.microsoft.com/office/powerpoint/2010/main" val="208777663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DE93BFB-1415-435E-BA33-3F455021FCC4}" type="slidenum">
              <a:rPr lang="en-GB" altLang="cy-GB" smtClean="0"/>
              <a:pPr>
                <a:spcBef>
                  <a:spcPct val="0"/>
                </a:spcBef>
              </a:pPr>
              <a:t>30</a:t>
            </a:fld>
            <a:endParaRPr lang="en-GB" altLang="cy-GB" smtClean="0"/>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p:spPr>
        <p:txBody>
          <a:bodyPr/>
          <a:lstStyle/>
          <a:p>
            <a:pPr eaLnBrk="1" hangingPunct="1"/>
            <a:endParaRPr lang="en-US" altLang="cy-GB" dirty="0" smtClean="0">
              <a:latin typeface="Arial" panose="020B0604020202020204" pitchFamily="34" charset="0"/>
            </a:endParaRPr>
          </a:p>
        </p:txBody>
      </p:sp>
    </p:spTree>
    <p:extLst>
      <p:ext uri="{BB962C8B-B14F-4D97-AF65-F5344CB8AC3E}">
        <p14:creationId xmlns:p14="http://schemas.microsoft.com/office/powerpoint/2010/main" val="95938189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DE93BFB-1415-435E-BA33-3F455021FCC4}" type="slidenum">
              <a:rPr lang="en-GB" altLang="cy-GB" smtClean="0"/>
              <a:pPr>
                <a:spcBef>
                  <a:spcPct val="0"/>
                </a:spcBef>
              </a:pPr>
              <a:t>31</a:t>
            </a:fld>
            <a:endParaRPr lang="en-GB" altLang="cy-GB" smtClean="0"/>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p:spPr>
        <p:txBody>
          <a:bodyPr/>
          <a:lstStyle/>
          <a:p>
            <a:pPr eaLnBrk="1" hangingPunct="1"/>
            <a:endParaRPr lang="en-US" altLang="cy-GB" smtClean="0">
              <a:latin typeface="Arial" panose="020B0604020202020204" pitchFamily="34" charset="0"/>
            </a:endParaRPr>
          </a:p>
        </p:txBody>
      </p:sp>
    </p:spTree>
    <p:extLst>
      <p:ext uri="{BB962C8B-B14F-4D97-AF65-F5344CB8AC3E}">
        <p14:creationId xmlns:p14="http://schemas.microsoft.com/office/powerpoint/2010/main" val="210820115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p:txBody>
          <a:bodyPr/>
          <a:lstStyle/>
          <a:p>
            <a:pPr marL="171450" indent="-171450">
              <a:buFont typeface="Arial" panose="020B0604020202020204" pitchFamily="34" charset="0"/>
              <a:buChar char="•"/>
              <a:defRPr/>
            </a:pPr>
            <a:endParaRPr lang="en-GB" altLang="cy-GB" dirty="0" smtClean="0"/>
          </a:p>
          <a:p>
            <a:pPr>
              <a:buFont typeface="Arial" panose="020B0604020202020204" pitchFamily="34" charset="0"/>
              <a:buNone/>
              <a:defRPr/>
            </a:pPr>
            <a:endParaRPr lang="en-GB" altLang="cy-GB" dirty="0" smtClean="0"/>
          </a:p>
          <a:p>
            <a:pPr>
              <a:buFont typeface="Arial" panose="020B0604020202020204" pitchFamily="34" charset="0"/>
              <a:buNone/>
              <a:defRPr/>
            </a:pPr>
            <a:endParaRPr lang="cy-GB" altLang="cy-GB" dirty="0" smtClean="0"/>
          </a:p>
        </p:txBody>
      </p:sp>
      <p:sp>
        <p:nvSpPr>
          <p:cNvPr id="3174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F5BC7F4-F0E1-4292-9DE7-2BA2FDDDAC09}" type="slidenum">
              <a:rPr lang="en-GB" altLang="cy-GB" smtClean="0"/>
              <a:pPr>
                <a:spcBef>
                  <a:spcPct val="0"/>
                </a:spcBef>
              </a:pPr>
              <a:t>32</a:t>
            </a:fld>
            <a:endParaRPr lang="en-GB" altLang="cy-GB" smtClean="0"/>
          </a:p>
        </p:txBody>
      </p:sp>
    </p:spTree>
    <p:extLst>
      <p:ext uri="{BB962C8B-B14F-4D97-AF65-F5344CB8AC3E}">
        <p14:creationId xmlns:p14="http://schemas.microsoft.com/office/powerpoint/2010/main" val="136993437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p:spPr>
        <p:txBody>
          <a:bodyPr/>
          <a:lstStyle/>
          <a:p>
            <a:endParaRPr lang="en-GB" altLang="cy-GB" smtClean="0">
              <a:latin typeface="Arial" panose="020B0604020202020204" pitchFamily="34" charset="0"/>
            </a:endParaRPr>
          </a:p>
        </p:txBody>
      </p:sp>
      <p:sp>
        <p:nvSpPr>
          <p:cNvPr id="337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0E0BA7-31DA-4A52-9D6C-4E99937AABF0}" type="slidenum">
              <a:rPr lang="en-GB" altLang="cy-GB" smtClean="0"/>
              <a:pPr>
                <a:spcBef>
                  <a:spcPct val="0"/>
                </a:spcBef>
              </a:pPr>
              <a:t>33</a:t>
            </a:fld>
            <a:endParaRPr lang="en-GB" altLang="cy-GB" smtClean="0"/>
          </a:p>
        </p:txBody>
      </p:sp>
    </p:spTree>
    <p:extLst>
      <p:ext uri="{BB962C8B-B14F-4D97-AF65-F5344CB8AC3E}">
        <p14:creationId xmlns:p14="http://schemas.microsoft.com/office/powerpoint/2010/main" val="265717606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p:spPr>
        <p:txBody>
          <a:bodyPr/>
          <a:lstStyle/>
          <a:p>
            <a:r>
              <a:rPr lang="en-GB" altLang="cy-GB" dirty="0" smtClean="0">
                <a:latin typeface="Arial" panose="020B0604020202020204" pitchFamily="34" charset="0"/>
              </a:rPr>
              <a:t>Sample of images from Rachel MacMillan Nursery Deptford</a:t>
            </a:r>
          </a:p>
        </p:txBody>
      </p:sp>
      <p:sp>
        <p:nvSpPr>
          <p:cNvPr id="337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0E0BA7-31DA-4A52-9D6C-4E99937AABF0}" type="slidenum">
              <a:rPr lang="en-GB" altLang="cy-GB" smtClean="0"/>
              <a:pPr>
                <a:spcBef>
                  <a:spcPct val="0"/>
                </a:spcBef>
              </a:pPr>
              <a:t>34</a:t>
            </a:fld>
            <a:endParaRPr lang="en-GB" altLang="cy-GB" smtClean="0"/>
          </a:p>
        </p:txBody>
      </p:sp>
    </p:spTree>
    <p:extLst>
      <p:ext uri="{BB962C8B-B14F-4D97-AF65-F5344CB8AC3E}">
        <p14:creationId xmlns:p14="http://schemas.microsoft.com/office/powerpoint/2010/main" val="103251403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p:spPr>
        <p:txBody>
          <a:bodyPr/>
          <a:lstStyle/>
          <a:p>
            <a:r>
              <a:rPr lang="en-GB" altLang="cy-GB" dirty="0" smtClean="0">
                <a:latin typeface="Arial" panose="020B0604020202020204" pitchFamily="34" charset="0"/>
              </a:rPr>
              <a:t>Sample of images from Rachel MacMillan Nursery Deptford</a:t>
            </a:r>
          </a:p>
        </p:txBody>
      </p:sp>
      <p:sp>
        <p:nvSpPr>
          <p:cNvPr id="337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0E0BA7-31DA-4A52-9D6C-4E99937AABF0}" type="slidenum">
              <a:rPr lang="en-GB" altLang="cy-GB" smtClean="0"/>
              <a:pPr>
                <a:spcBef>
                  <a:spcPct val="0"/>
                </a:spcBef>
              </a:pPr>
              <a:t>35</a:t>
            </a:fld>
            <a:endParaRPr lang="en-GB" altLang="cy-GB" smtClean="0"/>
          </a:p>
        </p:txBody>
      </p:sp>
    </p:spTree>
    <p:extLst>
      <p:ext uri="{BB962C8B-B14F-4D97-AF65-F5344CB8AC3E}">
        <p14:creationId xmlns:p14="http://schemas.microsoft.com/office/powerpoint/2010/main" val="421457324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p:spPr>
        <p:txBody>
          <a:bodyPr/>
          <a:lstStyle/>
          <a:p>
            <a:r>
              <a:rPr lang="en-GB" altLang="cy-GB" dirty="0" smtClean="0">
                <a:latin typeface="Arial" panose="020B0604020202020204" pitchFamily="34" charset="0"/>
              </a:rPr>
              <a:t>Sample of images from Rachel MacMillan Nursery Deptford</a:t>
            </a:r>
          </a:p>
        </p:txBody>
      </p:sp>
      <p:sp>
        <p:nvSpPr>
          <p:cNvPr id="337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0E0BA7-31DA-4A52-9D6C-4E99937AABF0}" type="slidenum">
              <a:rPr lang="en-GB" altLang="cy-GB" smtClean="0"/>
              <a:pPr>
                <a:spcBef>
                  <a:spcPct val="0"/>
                </a:spcBef>
              </a:pPr>
              <a:t>36</a:t>
            </a:fld>
            <a:endParaRPr lang="en-GB" altLang="cy-GB" smtClean="0"/>
          </a:p>
        </p:txBody>
      </p:sp>
    </p:spTree>
    <p:extLst>
      <p:ext uri="{BB962C8B-B14F-4D97-AF65-F5344CB8AC3E}">
        <p14:creationId xmlns:p14="http://schemas.microsoft.com/office/powerpoint/2010/main" val="183178946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p:spPr>
        <p:txBody>
          <a:bodyPr/>
          <a:lstStyle/>
          <a:p>
            <a:endParaRPr lang="en-GB" altLang="cy-GB" smtClean="0">
              <a:latin typeface="Arial" panose="020B0604020202020204" pitchFamily="34" charset="0"/>
            </a:endParaRPr>
          </a:p>
        </p:txBody>
      </p:sp>
      <p:sp>
        <p:nvSpPr>
          <p:cNvPr id="337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0E0BA7-31DA-4A52-9D6C-4E99937AABF0}" type="slidenum">
              <a:rPr lang="en-GB" altLang="cy-GB" smtClean="0"/>
              <a:pPr>
                <a:spcBef>
                  <a:spcPct val="0"/>
                </a:spcBef>
              </a:pPr>
              <a:t>37</a:t>
            </a:fld>
            <a:endParaRPr lang="en-GB" altLang="cy-GB" smtClean="0"/>
          </a:p>
        </p:txBody>
      </p:sp>
    </p:spTree>
    <p:extLst>
      <p:ext uri="{BB962C8B-B14F-4D97-AF65-F5344CB8AC3E}">
        <p14:creationId xmlns:p14="http://schemas.microsoft.com/office/powerpoint/2010/main" val="202845874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p:spPr>
        <p:txBody>
          <a:bodyPr/>
          <a:lstStyle/>
          <a:p>
            <a:endParaRPr lang="en-GB" altLang="cy-GB" smtClean="0">
              <a:latin typeface="Arial" panose="020B0604020202020204" pitchFamily="34" charset="0"/>
            </a:endParaRPr>
          </a:p>
        </p:txBody>
      </p:sp>
      <p:sp>
        <p:nvSpPr>
          <p:cNvPr id="337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0E0BA7-31DA-4A52-9D6C-4E99937AABF0}" type="slidenum">
              <a:rPr lang="en-GB" altLang="cy-GB" smtClean="0"/>
              <a:pPr>
                <a:spcBef>
                  <a:spcPct val="0"/>
                </a:spcBef>
              </a:pPr>
              <a:t>38</a:t>
            </a:fld>
            <a:endParaRPr lang="en-GB" altLang="cy-GB" smtClean="0"/>
          </a:p>
        </p:txBody>
      </p:sp>
    </p:spTree>
    <p:extLst>
      <p:ext uri="{BB962C8B-B14F-4D97-AF65-F5344CB8AC3E}">
        <p14:creationId xmlns:p14="http://schemas.microsoft.com/office/powerpoint/2010/main" val="252171619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p:spPr>
        <p:txBody>
          <a:bodyPr/>
          <a:lstStyle/>
          <a:p>
            <a:endParaRPr lang="cy-GB" altLang="cy-GB" smtClean="0">
              <a:latin typeface="Arial" panose="020B0604020202020204" pitchFamily="34" charset="0"/>
            </a:endParaRPr>
          </a:p>
        </p:txBody>
      </p:sp>
      <p:sp>
        <p:nvSpPr>
          <p:cNvPr id="35844"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9A51F27-B4BA-4B6F-95B8-8D1FB08A5F9C}" type="slidenum">
              <a:rPr lang="en-GB" altLang="cy-GB" smtClean="0"/>
              <a:pPr>
                <a:spcBef>
                  <a:spcPct val="0"/>
                </a:spcBef>
              </a:pPr>
              <a:t>39</a:t>
            </a:fld>
            <a:endParaRPr lang="en-GB" altLang="cy-GB" smtClean="0"/>
          </a:p>
        </p:txBody>
      </p:sp>
    </p:spTree>
    <p:extLst>
      <p:ext uri="{BB962C8B-B14F-4D97-AF65-F5344CB8AC3E}">
        <p14:creationId xmlns:p14="http://schemas.microsoft.com/office/powerpoint/2010/main" val="107637972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6EE5C10-382C-427C-9B8D-C4790EA3AE05}" type="slidenum">
              <a:rPr lang="en-GB" altLang="cy-GB" smtClean="0"/>
              <a:pPr>
                <a:spcBef>
                  <a:spcPct val="0"/>
                </a:spcBef>
              </a:pPr>
              <a:t>40</a:t>
            </a:fld>
            <a:endParaRPr lang="en-GB" altLang="cy-GB" smtClean="0"/>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p:spPr>
        <p:txBody>
          <a:bodyPr/>
          <a:lstStyle/>
          <a:p>
            <a:pPr eaLnBrk="1" hangingPunct="1"/>
            <a:endParaRPr lang="en-US" altLang="cy-GB" smtClean="0">
              <a:latin typeface="Arial" panose="020B0604020202020204" pitchFamily="34" charset="0"/>
            </a:endParaRPr>
          </a:p>
        </p:txBody>
      </p:sp>
    </p:spTree>
    <p:extLst>
      <p:ext uri="{BB962C8B-B14F-4D97-AF65-F5344CB8AC3E}">
        <p14:creationId xmlns:p14="http://schemas.microsoft.com/office/powerpoint/2010/main" val="249881713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4198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A13E013-E430-4388-BB47-5C3A91B3C9D7}" type="slidenum">
              <a:rPr lang="en-GB" altLang="cy-GB" smtClean="0"/>
              <a:pPr>
                <a:spcBef>
                  <a:spcPct val="0"/>
                </a:spcBef>
              </a:pPr>
              <a:t>41</a:t>
            </a:fld>
            <a:endParaRPr lang="en-GB" altLang="cy-GB" smtClean="0"/>
          </a:p>
        </p:txBody>
      </p:sp>
    </p:spTree>
    <p:extLst>
      <p:ext uri="{BB962C8B-B14F-4D97-AF65-F5344CB8AC3E}">
        <p14:creationId xmlns:p14="http://schemas.microsoft.com/office/powerpoint/2010/main" val="352207576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AF5E501-9063-4028-B5B0-C2B896C07B3A}" type="slidenum">
              <a:rPr lang="en-GB" altLang="cy-GB" smtClean="0"/>
              <a:pPr>
                <a:spcBef>
                  <a:spcPct val="0"/>
                </a:spcBef>
              </a:pPr>
              <a:t>42</a:t>
            </a:fld>
            <a:endParaRPr lang="en-GB" altLang="cy-GB" smtClean="0"/>
          </a:p>
        </p:txBody>
      </p:sp>
    </p:spTree>
    <p:extLst>
      <p:ext uri="{BB962C8B-B14F-4D97-AF65-F5344CB8AC3E}">
        <p14:creationId xmlns:p14="http://schemas.microsoft.com/office/powerpoint/2010/main" val="334502943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cy-GB" dirty="0"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AF5E501-9063-4028-B5B0-C2B896C07B3A}" type="slidenum">
              <a:rPr lang="en-GB" altLang="cy-GB" smtClean="0"/>
              <a:pPr>
                <a:spcBef>
                  <a:spcPct val="0"/>
                </a:spcBef>
              </a:pPr>
              <a:t>43</a:t>
            </a:fld>
            <a:endParaRPr lang="en-GB" altLang="cy-GB" smtClean="0"/>
          </a:p>
        </p:txBody>
      </p:sp>
    </p:spTree>
    <p:extLst>
      <p:ext uri="{BB962C8B-B14F-4D97-AF65-F5344CB8AC3E}">
        <p14:creationId xmlns:p14="http://schemas.microsoft.com/office/powerpoint/2010/main" val="28167811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2718900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0096110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705678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11/13/2020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8825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11/13/2020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245545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11/13/2020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6255494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11/13/2020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4037564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360072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475979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632664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567585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017F952-3246-44B1-9AC9-E6CD807A6C59}" type="datetimeFigureOut">
              <a:rPr lang="en-GB"/>
              <a:pPr>
                <a:defRPr/>
              </a:pPr>
              <a:t>13/11/2020</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F05CBED-193F-40F1-A5C0-9629842B2743}" type="slidenum">
              <a:rPr lang="en-GB" altLang="en-US"/>
              <a:pPr>
                <a:defRPr/>
              </a:pPr>
              <a:t>‹#›</a:t>
            </a:fld>
            <a:endParaRPr lang="en-GB" altLang="en-US"/>
          </a:p>
        </p:txBody>
      </p:sp>
    </p:spTree>
    <p:extLst>
      <p:ext uri="{BB962C8B-B14F-4D97-AF65-F5344CB8AC3E}">
        <p14:creationId xmlns:p14="http://schemas.microsoft.com/office/powerpoint/2010/main" val="13778818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457200" y="1600200"/>
            <a:ext cx="4038600" cy="4530725"/>
          </a:xfrm>
        </p:spPr>
        <p:txBody>
          <a:bodyPr/>
          <a:lstStyle/>
          <a:p>
            <a:pPr lvl="0"/>
            <a:endParaRPr lang="en-GB" noProof="0" smtClean="0"/>
          </a:p>
        </p:txBody>
      </p:sp>
      <p:sp>
        <p:nvSpPr>
          <p:cNvPr id="4" name="Text Placeholder 3"/>
          <p:cNvSpPr>
            <a:spLocks noGrp="1"/>
          </p:cNvSpPr>
          <p:nvPr>
            <p:ph type="body" sz="half" idx="2"/>
          </p:nvPr>
        </p:nvSpPr>
        <p:spPr>
          <a:xfrm>
            <a:off x="4648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8400"/>
            <a:ext cx="2133600" cy="457200"/>
          </a:xfrm>
        </p:spPr>
        <p:txBody>
          <a:bodyPr/>
          <a:lstStyle>
            <a:lvl1pPr>
              <a:defRPr/>
            </a:lvl1pPr>
          </a:lstStyle>
          <a:p>
            <a:pPr>
              <a:defRPr/>
            </a:pPr>
            <a:endParaRPr lang="en-GB"/>
          </a:p>
        </p:txBody>
      </p:sp>
      <p:sp>
        <p:nvSpPr>
          <p:cNvPr id="6" name="Footer Placeholder 5"/>
          <p:cNvSpPr>
            <a:spLocks noGrp="1"/>
          </p:cNvSpPr>
          <p:nvPr>
            <p:ph type="ftr" sz="quarter" idx="11"/>
          </p:nvPr>
        </p:nvSpPr>
        <p:spPr>
          <a:xfrm>
            <a:off x="3124200" y="6248400"/>
            <a:ext cx="2895600" cy="457200"/>
          </a:xfrm>
          <a:prstGeom prst="rect">
            <a:avLst/>
          </a:prstGeom>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248400"/>
            <a:ext cx="2133600" cy="457200"/>
          </a:xfrm>
        </p:spPr>
        <p:txBody>
          <a:bodyPr/>
          <a:lstStyle>
            <a:lvl1pPr>
              <a:defRPr/>
            </a:lvl1pPr>
          </a:lstStyle>
          <a:p>
            <a:pPr>
              <a:defRPr/>
            </a:pPr>
            <a:fld id="{3836DE72-054B-4D80-9CA0-8F0FAEC46BEC}" type="slidenum">
              <a:rPr lang="en-GB"/>
              <a:pPr>
                <a:defRPr/>
              </a:pPr>
              <a:t>‹#›</a:t>
            </a:fld>
            <a:endParaRPr lang="en-GB"/>
          </a:p>
        </p:txBody>
      </p:sp>
    </p:spTree>
    <p:extLst>
      <p:ext uri="{BB962C8B-B14F-4D97-AF65-F5344CB8AC3E}">
        <p14:creationId xmlns:p14="http://schemas.microsoft.com/office/powerpoint/2010/main" val="6947656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11/13/2020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644109830"/>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YTDNEmCQEpg&amp;list=PL_lm_02NSM2MRzmfIlupYiBn5ai6nzt2p" TargetMode="External"/><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KNsfNbWpBCE" TargetMode="Externa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6.xml"/><Relationship Id="rId1" Type="http://schemas.openxmlformats.org/officeDocument/2006/relationships/slideLayout" Target="../slideLayouts/slideLayout12.xml"/><Relationship Id="rId5" Type="http://schemas.openxmlformats.org/officeDocument/2006/relationships/image" Target="../media/image10.jpg"/><Relationship Id="rId4" Type="http://schemas.openxmlformats.org/officeDocument/2006/relationships/image" Target="../media/image9.jp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4.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5.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37.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hyperlink" Target="http://www.youtube.com/watch?v=JdvJZD-cplg" TargetMode="External"/><Relationship Id="rId2" Type="http://schemas.openxmlformats.org/officeDocument/2006/relationships/notesSlide" Target="../notesSlides/notesSlide40.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3" Type="http://schemas.openxmlformats.org/officeDocument/2006/relationships/hyperlink" Target="https://www.youtube.com/watch?v=YTDNEmCQEpg&amp;list=PL_lm_02NSM2MRzmfIlupYiBn5ai6nzt2p" TargetMode="External"/><Relationship Id="rId2" Type="http://schemas.openxmlformats.org/officeDocument/2006/relationships/notesSlide" Target="../notesSlides/notesSlide41.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3" Type="http://schemas.openxmlformats.org/officeDocument/2006/relationships/hyperlink" Target="https://www.scottishbooktrust.com/articles/why-black-and-white-books-are-perfect-for-babies" TargetMode="External"/><Relationship Id="rId2" Type="http://schemas.openxmlformats.org/officeDocument/2006/relationships/notesSlide" Target="../notesSlides/notesSlide42.xml"/><Relationship Id="rId1" Type="http://schemas.openxmlformats.org/officeDocument/2006/relationships/slideLayout" Target="../slideLayouts/slideLayout12.xml"/><Relationship Id="rId6" Type="http://schemas.openxmlformats.org/officeDocument/2006/relationships/hyperlink" Target="http://www.youtube.com/watch?v=JdvJZD-cplg" TargetMode="External"/><Relationship Id="rId5" Type="http://schemas.openxmlformats.org/officeDocument/2006/relationships/hyperlink" Target="http://asmarterbeginning.com/wonders-puppet-play-childrens-development/" TargetMode="External"/><Relationship Id="rId4" Type="http://schemas.openxmlformats.org/officeDocument/2006/relationships/hyperlink" Target="http://www.timsheppard.co.uk/story/dir/tradi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4"/>
          <p:cNvSpPr>
            <a:spLocks noGrp="1" noChangeArrowheads="1"/>
          </p:cNvSpPr>
          <p:nvPr>
            <p:ph sz="half" idx="1"/>
          </p:nvPr>
        </p:nvSpPr>
        <p:spPr>
          <a:xfrm>
            <a:off x="628650" y="764705"/>
            <a:ext cx="3886200" cy="4176464"/>
          </a:xfrm>
        </p:spPr>
        <p:txBody>
          <a:bodyPr>
            <a:normAutofit/>
          </a:bodyPr>
          <a:lstStyle/>
          <a:p>
            <a:pPr marL="0" lvl="0" indent="0" eaLnBrk="0" fontAlgn="base" hangingPunct="0">
              <a:spcAft>
                <a:spcPct val="0"/>
              </a:spcAft>
              <a:buNone/>
              <a:defRPr/>
            </a:pPr>
            <a:r>
              <a:rPr lang="en-GB" sz="3600" b="1" kern="0" dirty="0" smtClean="0">
                <a:solidFill>
                  <a:srgbClr val="000000"/>
                </a:solidFill>
                <a:latin typeface="Lucida Sans" pitchFamily="34" charset="0"/>
                <a:ea typeface="ＭＳ Ｐゴシック" charset="-128"/>
              </a:rPr>
              <a:t>EAEE5004C </a:t>
            </a:r>
            <a:r>
              <a:rPr lang="cy-GB" sz="3600" kern="0" dirty="0" smtClean="0">
                <a:solidFill>
                  <a:srgbClr val="000000"/>
                </a:solidFill>
                <a:latin typeface="Lucida Sans" pitchFamily="34" charset="0"/>
                <a:ea typeface="ＭＳ Ｐゴシック" charset="-128"/>
              </a:rPr>
              <a:t>Iaith a Llythrennedd yn y Blynyddoedd Cynnar </a:t>
            </a:r>
            <a:endParaRPr lang="cy-GB" sz="3600" kern="0" dirty="0">
              <a:solidFill>
                <a:srgbClr val="000000"/>
              </a:solidFill>
              <a:latin typeface="Lucida Sans" pitchFamily="34" charset="0"/>
              <a:ea typeface="ＭＳ Ｐゴシック" charset="-128"/>
            </a:endParaRPr>
          </a:p>
          <a:p>
            <a:pPr marL="0" lvl="0" indent="0" eaLnBrk="0" fontAlgn="base" hangingPunct="0">
              <a:spcAft>
                <a:spcPct val="0"/>
              </a:spcAft>
              <a:buNone/>
              <a:defRPr/>
            </a:pPr>
            <a:endParaRPr lang="cy-GB" sz="3600" kern="0" dirty="0">
              <a:solidFill>
                <a:srgbClr val="000000"/>
              </a:solidFill>
              <a:latin typeface="Lucida Sans" pitchFamily="34" charset="0"/>
              <a:ea typeface="ＭＳ Ｐゴシック" charset="-128"/>
            </a:endParaRPr>
          </a:p>
          <a:p>
            <a:pPr marL="0" lvl="0" indent="0" eaLnBrk="0" fontAlgn="base" hangingPunct="0">
              <a:spcAft>
                <a:spcPct val="0"/>
              </a:spcAft>
              <a:buNone/>
              <a:defRPr/>
            </a:pPr>
            <a:r>
              <a:rPr lang="cy-GB" sz="3600" b="1" kern="0" dirty="0" smtClean="0">
                <a:solidFill>
                  <a:srgbClr val="000000"/>
                </a:solidFill>
                <a:latin typeface="Lucida Sans" pitchFamily="34" charset="0"/>
                <a:ea typeface="ＭＳ Ｐゴシック" charset="-128"/>
              </a:rPr>
              <a:t>Adrodd Stori</a:t>
            </a:r>
            <a:endParaRPr lang="cy-GB" sz="3600" b="1" kern="0" dirty="0">
              <a:solidFill>
                <a:srgbClr val="000000"/>
              </a:solidFill>
              <a:latin typeface="Lucida Sans" pitchFamily="34" charset="0"/>
              <a:ea typeface="ＭＳ Ｐゴシック" charset="-128"/>
            </a:endParaRPr>
          </a:p>
          <a:p>
            <a:pPr>
              <a:buFontTx/>
              <a:buNone/>
            </a:pPr>
            <a:endParaRPr lang="cy-GB" altLang="cy-GB" sz="2800" dirty="0" smtClean="0">
              <a:latin typeface="Lucida Sans" pitchFamily="34" charset="0"/>
            </a:endParaRPr>
          </a:p>
          <a:p>
            <a:pPr>
              <a:buFontTx/>
              <a:buNone/>
            </a:pPr>
            <a:endParaRPr lang="cy-GB" altLang="cy-GB" sz="2400" dirty="0" smtClean="0">
              <a:latin typeface="Lucida Sans" pitchFamily="34" charset="0"/>
            </a:endParaRPr>
          </a:p>
          <a:p>
            <a:pPr>
              <a:buFontTx/>
              <a:buNone/>
            </a:pPr>
            <a:endParaRPr lang="cy-GB" altLang="cy-GB" dirty="0" smtClean="0">
              <a:latin typeface="Lucida Sans" pitchFamily="34" charset="0"/>
            </a:endParaRPr>
          </a:p>
        </p:txBody>
      </p:sp>
      <p:sp>
        <p:nvSpPr>
          <p:cNvPr id="4100" name="Rectangle 5"/>
          <p:cNvSpPr>
            <a:spLocks noGrp="1" noChangeArrowheads="1"/>
          </p:cNvSpPr>
          <p:nvPr>
            <p:ph sz="half" idx="2"/>
          </p:nvPr>
        </p:nvSpPr>
        <p:spPr>
          <a:xfrm>
            <a:off x="4629150" y="764705"/>
            <a:ext cx="3886200" cy="5412258"/>
          </a:xfrm>
        </p:spPr>
        <p:txBody>
          <a:bodyPr>
            <a:normAutofit/>
          </a:bodyPr>
          <a:lstStyle/>
          <a:p>
            <a:pPr marL="0" lvl="0" indent="0" eaLnBrk="0" fontAlgn="base" hangingPunct="0">
              <a:spcAft>
                <a:spcPct val="0"/>
              </a:spcAft>
              <a:buNone/>
              <a:defRPr/>
            </a:pPr>
            <a:r>
              <a:rPr lang="en-GB" sz="3600" b="1" kern="0" dirty="0" smtClean="0">
                <a:solidFill>
                  <a:srgbClr val="0000FF"/>
                </a:solidFill>
                <a:latin typeface="Lucida Sans" pitchFamily="34" charset="0"/>
                <a:ea typeface="ＭＳ Ｐゴシック" charset="-128"/>
              </a:rPr>
              <a:t>EAEE5004</a:t>
            </a:r>
            <a:endParaRPr lang="en-GB" sz="3600" b="1" kern="0" dirty="0">
              <a:solidFill>
                <a:srgbClr val="0000FF"/>
              </a:solidFill>
              <a:latin typeface="Lucida Sans" pitchFamily="34" charset="0"/>
              <a:ea typeface="ＭＳ Ｐゴシック" charset="-128"/>
            </a:endParaRPr>
          </a:p>
          <a:p>
            <a:pPr marL="0" lvl="0" indent="0" eaLnBrk="0" fontAlgn="base" hangingPunct="0">
              <a:spcAft>
                <a:spcPct val="0"/>
              </a:spcAft>
              <a:buNone/>
              <a:defRPr/>
            </a:pPr>
            <a:r>
              <a:rPr lang="en-GB" sz="3600" kern="0" dirty="0" smtClean="0">
                <a:solidFill>
                  <a:srgbClr val="0000FF"/>
                </a:solidFill>
                <a:latin typeface="Lucida Sans" pitchFamily="34" charset="0"/>
                <a:ea typeface="ＭＳ Ｐゴシック" charset="-128"/>
              </a:rPr>
              <a:t>Language and Literacy in the Early Years</a:t>
            </a:r>
            <a:endParaRPr lang="en-GB" sz="3600" kern="0" dirty="0">
              <a:solidFill>
                <a:srgbClr val="0000FF"/>
              </a:solidFill>
              <a:latin typeface="Lucida Sans" pitchFamily="34" charset="0"/>
              <a:ea typeface="ＭＳ Ｐゴシック" charset="-128"/>
            </a:endParaRPr>
          </a:p>
          <a:p>
            <a:pPr marL="0" lvl="0" indent="0" eaLnBrk="0" fontAlgn="base" hangingPunct="0">
              <a:spcAft>
                <a:spcPct val="0"/>
              </a:spcAft>
              <a:buNone/>
              <a:defRPr/>
            </a:pPr>
            <a:endParaRPr lang="en-GB" sz="3600" kern="0" dirty="0">
              <a:solidFill>
                <a:srgbClr val="0000FF"/>
              </a:solidFill>
              <a:latin typeface="Lucida Sans" pitchFamily="34" charset="0"/>
              <a:ea typeface="ＭＳ Ｐゴシック" charset="-128"/>
            </a:endParaRPr>
          </a:p>
          <a:p>
            <a:pPr marL="0" lvl="0" indent="0" eaLnBrk="0" fontAlgn="base" hangingPunct="0">
              <a:spcAft>
                <a:spcPct val="0"/>
              </a:spcAft>
              <a:buNone/>
              <a:defRPr/>
            </a:pPr>
            <a:r>
              <a:rPr lang="en-GB" sz="3600" b="1" kern="0" dirty="0" smtClean="0">
                <a:solidFill>
                  <a:srgbClr val="0000FF"/>
                </a:solidFill>
                <a:latin typeface="Lucida Sans" pitchFamily="34" charset="0"/>
                <a:ea typeface="ＭＳ Ｐゴシック" charset="-128"/>
              </a:rPr>
              <a:t>Storytelling</a:t>
            </a:r>
            <a:endParaRPr lang="cy-GB" b="1" kern="0" dirty="0">
              <a:solidFill>
                <a:srgbClr val="0000FF"/>
              </a:solidFill>
              <a:latin typeface="Arial"/>
              <a:ea typeface="ＭＳ Ｐゴシック" charset="-128"/>
            </a:endParaRPr>
          </a:p>
          <a:p>
            <a:pPr>
              <a:buFontTx/>
              <a:buNone/>
            </a:pPr>
            <a:endParaRPr lang="cy-GB" altLang="cy-GB" dirty="0" smtClean="0">
              <a:latin typeface="Lucida Sans" pitchFamily="34" charset="0"/>
            </a:endParaRPr>
          </a:p>
        </p:txBody>
      </p:sp>
    </p:spTree>
    <p:extLst>
      <p:ext uri="{BB962C8B-B14F-4D97-AF65-F5344CB8AC3E}">
        <p14:creationId xmlns:p14="http://schemas.microsoft.com/office/powerpoint/2010/main" val="3129750325"/>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3"/>
          <p:cNvSpPr>
            <a:spLocks noGrp="1"/>
          </p:cNvSpPr>
          <p:nvPr>
            <p:ph type="title"/>
          </p:nvPr>
        </p:nvSpPr>
        <p:spPr>
          <a:xfrm>
            <a:off x="628650" y="365127"/>
            <a:ext cx="7886700" cy="759618"/>
          </a:xfrm>
        </p:spPr>
        <p:txBody>
          <a:bodyPr>
            <a:normAutofit fontScale="90000"/>
          </a:bodyPr>
          <a:lstStyle/>
          <a:p>
            <a:pPr eaLnBrk="1" hangingPunct="1"/>
            <a:r>
              <a:rPr lang="en-GB" altLang="cy-GB" sz="3600" dirty="0" err="1" smtClean="0">
                <a:latin typeface="Lucida Sans" panose="020B0602030504020204" pitchFamily="34" charset="0"/>
              </a:rPr>
              <a:t>Cynnwys</a:t>
            </a:r>
            <a:r>
              <a:rPr lang="en-GB" altLang="cy-GB" sz="3600" dirty="0" smtClean="0">
                <a:latin typeface="Lucida Sans" panose="020B0602030504020204" pitchFamily="34" charset="0"/>
              </a:rPr>
              <a:t/>
            </a:r>
            <a:br>
              <a:rPr lang="en-GB" altLang="cy-GB" sz="3600" dirty="0" smtClean="0">
                <a:latin typeface="Lucida Sans" panose="020B0602030504020204" pitchFamily="34" charset="0"/>
              </a:rPr>
            </a:br>
            <a:r>
              <a:rPr lang="en-GB" altLang="cy-GB" sz="3600" dirty="0" smtClean="0">
                <a:solidFill>
                  <a:srgbClr val="0000FF"/>
                </a:solidFill>
                <a:latin typeface="Lucida Sans" panose="020B0602030504020204" pitchFamily="34" charset="0"/>
              </a:rPr>
              <a:t>Contents</a:t>
            </a:r>
            <a:endParaRPr lang="cy-GB" altLang="cy-GB" sz="3600" dirty="0" smtClean="0">
              <a:solidFill>
                <a:srgbClr val="0000FF"/>
              </a:solidFill>
              <a:latin typeface="Lucida Sans" panose="020B0602030504020204" pitchFamily="34" charset="0"/>
            </a:endParaRPr>
          </a:p>
        </p:txBody>
      </p:sp>
      <p:sp>
        <p:nvSpPr>
          <p:cNvPr id="5123" name="Content Placeholder 4"/>
          <p:cNvSpPr>
            <a:spLocks noGrp="1"/>
          </p:cNvSpPr>
          <p:nvPr>
            <p:ph sz="half" idx="1"/>
          </p:nvPr>
        </p:nvSpPr>
        <p:spPr>
          <a:xfrm>
            <a:off x="395536" y="1340768"/>
            <a:ext cx="4119314" cy="4836195"/>
          </a:xfrm>
        </p:spPr>
        <p:txBody>
          <a:bodyPr/>
          <a:lstStyle/>
          <a:p>
            <a:pPr eaLnBrk="1" hangingPunct="1"/>
            <a:r>
              <a:rPr lang="cy-GB" altLang="cy-GB" dirty="0" smtClean="0">
                <a:latin typeface="Lucida Sans" panose="020B0602030504020204" pitchFamily="34" charset="0"/>
              </a:rPr>
              <a:t>Arfer traddodiadol</a:t>
            </a:r>
          </a:p>
          <a:p>
            <a:pPr eaLnBrk="1" hangingPunct="1"/>
            <a:r>
              <a:rPr lang="cy-GB" altLang="cy-GB" dirty="0" smtClean="0">
                <a:latin typeface="Lucida Sans" panose="020B0602030504020204" pitchFamily="34" charset="0"/>
              </a:rPr>
              <a:t>Straeon tylwyth teg</a:t>
            </a:r>
          </a:p>
          <a:p>
            <a:pPr eaLnBrk="1" hangingPunct="1"/>
            <a:r>
              <a:rPr lang="cy-GB" altLang="cy-GB" dirty="0" smtClean="0">
                <a:latin typeface="Lucida Sans" panose="020B0602030504020204" pitchFamily="34" charset="0"/>
              </a:rPr>
              <a:t>Adrodd stori</a:t>
            </a:r>
          </a:p>
          <a:p>
            <a:pPr eaLnBrk="1" hangingPunct="1"/>
            <a:r>
              <a:rPr lang="cy-GB" altLang="cy-GB" dirty="0" smtClean="0">
                <a:latin typeface="Lucida Sans" panose="020B0602030504020204" pitchFamily="34" charset="0"/>
              </a:rPr>
              <a:t>Gwahaniaethau ieithyddol</a:t>
            </a:r>
          </a:p>
          <a:p>
            <a:pPr eaLnBrk="1" hangingPunct="1"/>
            <a:r>
              <a:rPr lang="cy-GB" altLang="cy-GB" dirty="0" smtClean="0">
                <a:latin typeface="Lucida Sans" panose="020B0602030504020204" pitchFamily="34" charset="0"/>
              </a:rPr>
              <a:t>Ymchwil</a:t>
            </a:r>
          </a:p>
          <a:p>
            <a:pPr eaLnBrk="1" hangingPunct="1"/>
            <a:r>
              <a:rPr lang="cy-GB" altLang="cy-GB" dirty="0" smtClean="0">
                <a:latin typeface="Lucida Sans" panose="020B0602030504020204" pitchFamily="34" charset="0"/>
              </a:rPr>
              <a:t>Ystyriaethau ymarferol</a:t>
            </a:r>
          </a:p>
          <a:p>
            <a:pPr eaLnBrk="1" hangingPunct="1"/>
            <a:r>
              <a:rPr lang="cy-GB" altLang="cy-GB" dirty="0" smtClean="0">
                <a:latin typeface="Lucida Sans" panose="020B0602030504020204" pitchFamily="34" charset="0"/>
              </a:rPr>
              <a:t>Adfyfyrio</a:t>
            </a:r>
          </a:p>
        </p:txBody>
      </p:sp>
      <p:sp>
        <p:nvSpPr>
          <p:cNvPr id="5124" name="Content Placeholder 5"/>
          <p:cNvSpPr>
            <a:spLocks noGrp="1"/>
          </p:cNvSpPr>
          <p:nvPr>
            <p:ph sz="half" idx="2"/>
          </p:nvPr>
        </p:nvSpPr>
        <p:spPr>
          <a:xfrm>
            <a:off x="4629150" y="1340768"/>
            <a:ext cx="4047306" cy="4836195"/>
          </a:xfrm>
        </p:spPr>
        <p:txBody>
          <a:bodyPr/>
          <a:lstStyle/>
          <a:p>
            <a:pPr eaLnBrk="1" hangingPunct="1"/>
            <a:r>
              <a:rPr lang="en-GB" altLang="cy-GB" dirty="0" smtClean="0">
                <a:solidFill>
                  <a:srgbClr val="0000FF"/>
                </a:solidFill>
                <a:latin typeface="Lucida Sans" panose="020B0602030504020204" pitchFamily="34" charset="0"/>
              </a:rPr>
              <a:t>Traditional practice</a:t>
            </a:r>
          </a:p>
          <a:p>
            <a:pPr eaLnBrk="1" hangingPunct="1"/>
            <a:r>
              <a:rPr lang="en-GB" altLang="cy-GB" dirty="0" smtClean="0">
                <a:solidFill>
                  <a:srgbClr val="0000FF"/>
                </a:solidFill>
                <a:latin typeface="Lucida Sans" panose="020B0602030504020204" pitchFamily="34" charset="0"/>
              </a:rPr>
              <a:t>Fairy tales</a:t>
            </a:r>
          </a:p>
          <a:p>
            <a:pPr eaLnBrk="1" hangingPunct="1"/>
            <a:r>
              <a:rPr lang="en-GB" altLang="cy-GB" dirty="0" smtClean="0">
                <a:solidFill>
                  <a:srgbClr val="0000FF"/>
                </a:solidFill>
                <a:latin typeface="Lucida Sans" panose="020B0602030504020204" pitchFamily="34" charset="0"/>
              </a:rPr>
              <a:t>Storytelling</a:t>
            </a:r>
          </a:p>
          <a:p>
            <a:pPr eaLnBrk="1" hangingPunct="1"/>
            <a:r>
              <a:rPr lang="en-GB" altLang="cy-GB" dirty="0" smtClean="0">
                <a:solidFill>
                  <a:srgbClr val="0000FF"/>
                </a:solidFill>
                <a:latin typeface="Lucida Sans" panose="020B0602030504020204" pitchFamily="34" charset="0"/>
              </a:rPr>
              <a:t>Linguistic differences</a:t>
            </a:r>
          </a:p>
          <a:p>
            <a:pPr eaLnBrk="1" hangingPunct="1"/>
            <a:r>
              <a:rPr lang="en-GB" altLang="cy-GB" dirty="0" smtClean="0">
                <a:solidFill>
                  <a:srgbClr val="0000FF"/>
                </a:solidFill>
                <a:latin typeface="Lucida Sans" panose="020B0602030504020204" pitchFamily="34" charset="0"/>
              </a:rPr>
              <a:t>Research</a:t>
            </a:r>
          </a:p>
          <a:p>
            <a:pPr eaLnBrk="1" hangingPunct="1"/>
            <a:r>
              <a:rPr lang="en-GB" altLang="cy-GB" dirty="0" smtClean="0">
                <a:solidFill>
                  <a:srgbClr val="0000FF"/>
                </a:solidFill>
                <a:latin typeface="Lucida Sans" panose="020B0602030504020204" pitchFamily="34" charset="0"/>
              </a:rPr>
              <a:t>Practical considerations</a:t>
            </a:r>
          </a:p>
          <a:p>
            <a:pPr eaLnBrk="1" hangingPunct="1"/>
            <a:r>
              <a:rPr lang="en-GB" altLang="cy-GB" dirty="0" smtClean="0">
                <a:solidFill>
                  <a:srgbClr val="0000FF"/>
                </a:solidFill>
                <a:latin typeface="Lucida Sans" panose="020B0602030504020204" pitchFamily="34" charset="0"/>
              </a:rPr>
              <a:t>Reflection</a:t>
            </a:r>
          </a:p>
          <a:p>
            <a:pPr eaLnBrk="1" hangingPunct="1"/>
            <a:endParaRPr lang="cy-GB" altLang="cy-GB" dirty="0" smtClean="0"/>
          </a:p>
        </p:txBody>
      </p:sp>
    </p:spTree>
    <p:extLst>
      <p:ext uri="{BB962C8B-B14F-4D97-AF65-F5344CB8AC3E}">
        <p14:creationId xmlns:p14="http://schemas.microsoft.com/office/powerpoint/2010/main" val="125060017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dirty="0" smtClean="0">
                <a:latin typeface="Lucida Sans" panose="020B0602030504020204" pitchFamily="34" charset="0"/>
              </a:rPr>
              <a:t>Sgiliau </a:t>
            </a:r>
            <a:r>
              <a:rPr lang="en-GB" sz="3000" dirty="0" err="1" smtClean="0">
                <a:latin typeface="Lucida Sans" panose="020B0602030504020204" pitchFamily="34" charset="0"/>
              </a:rPr>
              <a:t>Cyflogadwyedd</a:t>
            </a:r>
            <a:r>
              <a:rPr lang="en-GB" sz="3000" dirty="0" smtClean="0">
                <a:latin typeface="Lucida Sans" panose="020B0602030504020204" pitchFamily="34" charset="0"/>
              </a:rPr>
              <a:t>/</a:t>
            </a:r>
            <a:r>
              <a:rPr lang="en-GB" sz="3000" dirty="0" err="1" smtClean="0">
                <a:latin typeface="Lucida Sans" panose="020B0602030504020204" pitchFamily="34" charset="0"/>
              </a:rPr>
              <a:t>Trosglwyddadwy</a:t>
            </a:r>
            <a:r>
              <a:rPr lang="en-GB" sz="3000" dirty="0" smtClean="0">
                <a:latin typeface="Lucida Sans" panose="020B0602030504020204" pitchFamily="34" charset="0"/>
              </a:rPr>
              <a:t/>
            </a:r>
            <a:br>
              <a:rPr lang="en-GB" sz="3000" dirty="0" smtClean="0">
                <a:latin typeface="Lucida Sans" panose="020B0602030504020204" pitchFamily="34" charset="0"/>
              </a:rPr>
            </a:br>
            <a:r>
              <a:rPr lang="en-GB" sz="3000" dirty="0" smtClean="0">
                <a:solidFill>
                  <a:srgbClr val="0000FF"/>
                </a:solidFill>
                <a:latin typeface="Lucida Sans" panose="020B0602030504020204" pitchFamily="34" charset="0"/>
              </a:rPr>
              <a:t>Employability/Transferable Skills</a:t>
            </a:r>
            <a:endParaRPr lang="en-US" sz="3000" dirty="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457200" y="1600201"/>
            <a:ext cx="4038600" cy="3989040"/>
          </a:xfrm>
        </p:spPr>
        <p:txBody>
          <a:bodyPr/>
          <a:lstStyle/>
          <a:p>
            <a:r>
              <a:rPr lang="en-GB" dirty="0" err="1" smtClean="0">
                <a:latin typeface="Lucida Sans" panose="020B0602030504020204" pitchFamily="34" charset="0"/>
              </a:rPr>
              <a:t>Trefnu</a:t>
            </a:r>
            <a:endParaRPr lang="en-GB" dirty="0" smtClean="0">
              <a:latin typeface="Lucida Sans" panose="020B0602030504020204" pitchFamily="34" charset="0"/>
            </a:endParaRPr>
          </a:p>
          <a:p>
            <a:r>
              <a:rPr lang="en-GB" dirty="0" err="1" smtClean="0">
                <a:latin typeface="Lucida Sans" panose="020B0602030504020204" pitchFamily="34" charset="0"/>
              </a:rPr>
              <a:t>Cynllunio</a:t>
            </a:r>
            <a:endParaRPr lang="en-GB" dirty="0" smtClean="0">
              <a:latin typeface="Lucida Sans" panose="020B0602030504020204" pitchFamily="34" charset="0"/>
            </a:endParaRPr>
          </a:p>
          <a:p>
            <a:r>
              <a:rPr lang="en-GB" dirty="0" err="1" smtClean="0">
                <a:latin typeface="Lucida Sans" panose="020B0602030504020204" pitchFamily="34" charset="0"/>
              </a:rPr>
              <a:t>Ymchwilio</a:t>
            </a:r>
            <a:r>
              <a:rPr lang="en-GB" dirty="0" smtClean="0">
                <a:latin typeface="Lucida Sans" panose="020B0602030504020204" pitchFamily="34" charset="0"/>
              </a:rPr>
              <a:t> </a:t>
            </a:r>
          </a:p>
          <a:p>
            <a:r>
              <a:rPr lang="en-GB" dirty="0" err="1" smtClean="0">
                <a:latin typeface="Lucida Sans" panose="020B0602030504020204" pitchFamily="34" charset="0"/>
              </a:rPr>
              <a:t>Cymryd</a:t>
            </a:r>
            <a:r>
              <a:rPr lang="en-GB" dirty="0" smtClean="0">
                <a:latin typeface="Lucida Sans" panose="020B0602030504020204" pitchFamily="34" charset="0"/>
              </a:rPr>
              <a:t> </a:t>
            </a:r>
            <a:r>
              <a:rPr lang="en-GB" dirty="0" err="1" smtClean="0">
                <a:latin typeface="Lucida Sans" panose="020B0602030504020204" pitchFamily="34" charset="0"/>
              </a:rPr>
              <a:t>nodiadau</a:t>
            </a:r>
            <a:endParaRPr lang="en-GB" dirty="0" smtClean="0">
              <a:latin typeface="Lucida Sans" panose="020B0602030504020204" pitchFamily="34" charset="0"/>
            </a:endParaRPr>
          </a:p>
          <a:p>
            <a:r>
              <a:rPr lang="en-GB" dirty="0" err="1" smtClean="0">
                <a:latin typeface="Lucida Sans" panose="020B0602030504020204" pitchFamily="34" charset="0"/>
              </a:rPr>
              <a:t>Trafod</a:t>
            </a:r>
            <a:endParaRPr lang="en-GB" dirty="0" smtClean="0">
              <a:latin typeface="Lucida Sans" panose="020B0602030504020204" pitchFamily="34" charset="0"/>
            </a:endParaRPr>
          </a:p>
          <a:p>
            <a:r>
              <a:rPr lang="en-GB" dirty="0" err="1" smtClean="0">
                <a:latin typeface="Lucida Sans" panose="020B0602030504020204" pitchFamily="34" charset="0"/>
              </a:rPr>
              <a:t>Cysylltu</a:t>
            </a:r>
            <a:r>
              <a:rPr lang="en-GB" dirty="0" smtClean="0">
                <a:latin typeface="Lucida Sans" panose="020B0602030504020204" pitchFamily="34" charset="0"/>
              </a:rPr>
              <a:t> </a:t>
            </a:r>
            <a:r>
              <a:rPr lang="en-GB" dirty="0" err="1" smtClean="0">
                <a:latin typeface="Lucida Sans" panose="020B0602030504020204" pitchFamily="34" charset="0"/>
              </a:rPr>
              <a:t>damcaniaeth</a:t>
            </a:r>
            <a:r>
              <a:rPr lang="en-GB" dirty="0" smtClean="0">
                <a:latin typeface="Lucida Sans" panose="020B0602030504020204" pitchFamily="34" charset="0"/>
              </a:rPr>
              <a:t> ag </a:t>
            </a:r>
            <a:r>
              <a:rPr lang="en-GB" dirty="0" err="1" smtClean="0">
                <a:latin typeface="Lucida Sans" panose="020B0602030504020204" pitchFamily="34" charset="0"/>
              </a:rPr>
              <a:t>arfer</a:t>
            </a:r>
            <a:endParaRPr lang="en-US" dirty="0">
              <a:latin typeface="Lucida Sans" panose="020B0602030504020204" pitchFamily="34" charset="0"/>
            </a:endParaRPr>
          </a:p>
        </p:txBody>
      </p:sp>
      <p:sp>
        <p:nvSpPr>
          <p:cNvPr id="4" name="Content Placeholder 3"/>
          <p:cNvSpPr>
            <a:spLocks noGrp="1"/>
          </p:cNvSpPr>
          <p:nvPr>
            <p:ph sz="half" idx="2"/>
          </p:nvPr>
        </p:nvSpPr>
        <p:spPr/>
        <p:txBody>
          <a:bodyPr/>
          <a:lstStyle/>
          <a:p>
            <a:r>
              <a:rPr lang="en-GB" dirty="0" smtClean="0">
                <a:solidFill>
                  <a:srgbClr val="0000FF"/>
                </a:solidFill>
                <a:latin typeface="Lucida Sans" panose="020B0602030504020204" pitchFamily="34" charset="0"/>
              </a:rPr>
              <a:t>Organisation</a:t>
            </a:r>
          </a:p>
          <a:p>
            <a:r>
              <a:rPr lang="en-GB" dirty="0" smtClean="0">
                <a:solidFill>
                  <a:srgbClr val="0000FF"/>
                </a:solidFill>
                <a:latin typeface="Lucida Sans" panose="020B0602030504020204" pitchFamily="34" charset="0"/>
              </a:rPr>
              <a:t>Planning</a:t>
            </a:r>
          </a:p>
          <a:p>
            <a:r>
              <a:rPr lang="en-GB" dirty="0" smtClean="0">
                <a:solidFill>
                  <a:srgbClr val="0000FF"/>
                </a:solidFill>
                <a:latin typeface="Lucida Sans" panose="020B0602030504020204" pitchFamily="34" charset="0"/>
              </a:rPr>
              <a:t>Researching</a:t>
            </a:r>
          </a:p>
          <a:p>
            <a:r>
              <a:rPr lang="en-GB" dirty="0" smtClean="0">
                <a:solidFill>
                  <a:srgbClr val="0000FF"/>
                </a:solidFill>
                <a:latin typeface="Lucida Sans" panose="020B0602030504020204" pitchFamily="34" charset="0"/>
              </a:rPr>
              <a:t>Note taking</a:t>
            </a:r>
          </a:p>
          <a:p>
            <a:r>
              <a:rPr lang="en-GB" dirty="0" smtClean="0">
                <a:solidFill>
                  <a:srgbClr val="0000FF"/>
                </a:solidFill>
                <a:latin typeface="Lucida Sans" panose="020B0602030504020204" pitchFamily="34" charset="0"/>
              </a:rPr>
              <a:t>Discussing</a:t>
            </a:r>
          </a:p>
          <a:p>
            <a:r>
              <a:rPr lang="en-GB" dirty="0" smtClean="0">
                <a:solidFill>
                  <a:srgbClr val="0000FF"/>
                </a:solidFill>
                <a:latin typeface="Lucida Sans" panose="020B0602030504020204" pitchFamily="34" charset="0"/>
              </a:rPr>
              <a:t>Linking theory to practice</a:t>
            </a:r>
          </a:p>
        </p:txBody>
      </p:sp>
    </p:spTree>
    <p:extLst>
      <p:ext uri="{BB962C8B-B14F-4D97-AF65-F5344CB8AC3E}">
        <p14:creationId xmlns:p14="http://schemas.microsoft.com/office/powerpoint/2010/main" val="231260125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28650" y="365127"/>
            <a:ext cx="7886700" cy="975641"/>
          </a:xfrm>
        </p:spPr>
        <p:txBody>
          <a:bodyPr>
            <a:normAutofit fontScale="90000"/>
          </a:bodyPr>
          <a:lstStyle/>
          <a:p>
            <a:pPr eaLnBrk="1" hangingPunct="1"/>
            <a:r>
              <a:rPr lang="en-GB" altLang="en-US" sz="3600" dirty="0" err="1" smtClean="0">
                <a:latin typeface="Lucida Sans" panose="020B0602030504020204" pitchFamily="34" charset="0"/>
              </a:rPr>
              <a:t>Adnoddau</a:t>
            </a:r>
            <a:r>
              <a:rPr lang="en-GB" altLang="en-US" sz="3600" dirty="0" smtClean="0">
                <a:latin typeface="Lucida Sans" panose="020B0602030504020204" pitchFamily="34" charset="0"/>
              </a:rPr>
              <a:t>		</a:t>
            </a:r>
            <a:br>
              <a:rPr lang="en-GB" altLang="en-US" sz="3600" dirty="0" smtClean="0">
                <a:latin typeface="Lucida Sans" panose="020B0602030504020204" pitchFamily="34" charset="0"/>
              </a:rPr>
            </a:br>
            <a:r>
              <a:rPr lang="en-GB" altLang="en-US" sz="3600" dirty="0" smtClean="0">
                <a:solidFill>
                  <a:srgbClr val="0000FF"/>
                </a:solidFill>
                <a:latin typeface="Lucida Sans" panose="020B0602030504020204" pitchFamily="34" charset="0"/>
              </a:rPr>
              <a:t>Resources</a:t>
            </a:r>
          </a:p>
        </p:txBody>
      </p:sp>
      <p:sp>
        <p:nvSpPr>
          <p:cNvPr id="11267" name="Rectangle 3"/>
          <p:cNvSpPr>
            <a:spLocks noGrp="1" noChangeArrowheads="1"/>
          </p:cNvSpPr>
          <p:nvPr>
            <p:ph sz="half" idx="1"/>
          </p:nvPr>
        </p:nvSpPr>
        <p:spPr>
          <a:xfrm>
            <a:off x="755576" y="1700808"/>
            <a:ext cx="3759274" cy="4476155"/>
          </a:xfrm>
        </p:spPr>
        <p:txBody>
          <a:bodyPr>
            <a:normAutofit/>
          </a:bodyPr>
          <a:lstStyle/>
          <a:p>
            <a:r>
              <a:rPr lang="en-GB" dirty="0">
                <a:latin typeface="Lucida Sans" panose="020B0602030504020204" pitchFamily="34" charset="0"/>
              </a:rPr>
              <a:t>PP </a:t>
            </a:r>
            <a:r>
              <a:rPr lang="en-GB" dirty="0" err="1">
                <a:latin typeface="Lucida Sans" panose="020B0602030504020204" pitchFamily="34" charset="0"/>
              </a:rPr>
              <a:t>ar</a:t>
            </a:r>
            <a:r>
              <a:rPr lang="en-GB" dirty="0">
                <a:latin typeface="Lucida Sans" panose="020B0602030504020204" pitchFamily="34" charset="0"/>
              </a:rPr>
              <a:t> </a:t>
            </a:r>
            <a:r>
              <a:rPr lang="en-GB" dirty="0" err="1">
                <a:latin typeface="Lucida Sans" panose="020B0602030504020204" pitchFamily="34" charset="0"/>
              </a:rPr>
              <a:t>gyfer</a:t>
            </a:r>
            <a:r>
              <a:rPr lang="en-GB" dirty="0">
                <a:latin typeface="Lucida Sans" panose="020B0602030504020204" pitchFamily="34" charset="0"/>
              </a:rPr>
              <a:t> y </a:t>
            </a:r>
            <a:r>
              <a:rPr lang="en-GB" dirty="0" err="1" smtClean="0">
                <a:latin typeface="Lucida Sans" panose="020B0602030504020204" pitchFamily="34" charset="0"/>
              </a:rPr>
              <a:t>ddarlith</a:t>
            </a:r>
            <a:endParaRPr lang="en-GB" dirty="0" smtClean="0">
              <a:latin typeface="Lucida Sans" panose="020B0602030504020204" pitchFamily="34" charset="0"/>
            </a:endParaRPr>
          </a:p>
          <a:p>
            <a:r>
              <a:rPr lang="en-GB" dirty="0" err="1" smtClean="0">
                <a:latin typeface="Lucida Sans" panose="020B0602030504020204" pitchFamily="34" charset="0"/>
              </a:rPr>
              <a:t>Ymchwil</a:t>
            </a:r>
            <a:r>
              <a:rPr lang="en-GB" dirty="0" smtClean="0">
                <a:latin typeface="Lucida Sans" panose="020B0602030504020204" pitchFamily="34" charset="0"/>
              </a:rPr>
              <a:t> </a:t>
            </a:r>
            <a:endParaRPr lang="en-GB" dirty="0">
              <a:latin typeface="Lucida Sans" panose="020B0602030504020204" pitchFamily="34" charset="0"/>
            </a:endParaRPr>
          </a:p>
          <a:p>
            <a:r>
              <a:rPr lang="en-GB" dirty="0" err="1">
                <a:latin typeface="Lucida Sans" panose="020B0602030504020204" pitchFamily="34" charset="0"/>
              </a:rPr>
              <a:t>Clipiau</a:t>
            </a:r>
            <a:r>
              <a:rPr lang="en-GB" dirty="0">
                <a:latin typeface="Lucida Sans" panose="020B0602030504020204" pitchFamily="34" charset="0"/>
              </a:rPr>
              <a:t> </a:t>
            </a:r>
            <a:r>
              <a:rPr lang="en-GB" dirty="0" err="1">
                <a:latin typeface="Lucida Sans" panose="020B0602030504020204" pitchFamily="34" charset="0"/>
              </a:rPr>
              <a:t>fideo</a:t>
            </a:r>
            <a:endParaRPr lang="en-GB" dirty="0">
              <a:latin typeface="Lucida Sans" panose="020B0602030504020204" pitchFamily="34" charset="0"/>
            </a:endParaRPr>
          </a:p>
          <a:p>
            <a:r>
              <a:rPr lang="en-GB" dirty="0" err="1" smtClean="0">
                <a:latin typeface="Lucida Sans" panose="020B0602030504020204" pitchFamily="34" charset="0"/>
              </a:rPr>
              <a:t>Gwefannau</a:t>
            </a:r>
            <a:endParaRPr lang="en-GB" dirty="0" smtClean="0">
              <a:latin typeface="Lucida Sans" panose="020B0602030504020204" pitchFamily="34" charset="0"/>
            </a:endParaRPr>
          </a:p>
          <a:p>
            <a:r>
              <a:rPr lang="en-GB" dirty="0" err="1" smtClean="0">
                <a:latin typeface="Lucida Sans" panose="020B0602030504020204" pitchFamily="34" charset="0"/>
              </a:rPr>
              <a:t>Delweddau</a:t>
            </a:r>
            <a:endParaRPr lang="en-GB" dirty="0" smtClean="0">
              <a:latin typeface="Lucida Sans" panose="020B0602030504020204" pitchFamily="34" charset="0"/>
            </a:endParaRPr>
          </a:p>
          <a:p>
            <a:r>
              <a:rPr lang="en-GB" dirty="0" err="1" smtClean="0">
                <a:latin typeface="Lucida Sans" panose="020B0602030504020204" pitchFamily="34" charset="0"/>
              </a:rPr>
              <a:t>Blogiau</a:t>
            </a:r>
            <a:endParaRPr lang="en-GB" dirty="0">
              <a:latin typeface="Lucida Sans" panose="020B0602030504020204" pitchFamily="34" charset="0"/>
            </a:endParaRPr>
          </a:p>
          <a:p>
            <a:pPr marL="0" indent="0" eaLnBrk="1" hangingPunct="1">
              <a:buNone/>
            </a:pPr>
            <a:endParaRPr lang="en-GB" altLang="en-US" sz="3200" dirty="0" smtClean="0">
              <a:latin typeface="Lucida Sans" panose="020B0602030504020204" pitchFamily="34" charset="0"/>
            </a:endParaRPr>
          </a:p>
        </p:txBody>
      </p:sp>
      <p:sp>
        <p:nvSpPr>
          <p:cNvPr id="11268" name="Content Placeholder 1"/>
          <p:cNvSpPr>
            <a:spLocks noGrp="1"/>
          </p:cNvSpPr>
          <p:nvPr>
            <p:ph sz="half" idx="2"/>
          </p:nvPr>
        </p:nvSpPr>
        <p:spPr>
          <a:xfrm>
            <a:off x="4629150" y="1700808"/>
            <a:ext cx="3886200" cy="4476155"/>
          </a:xfrm>
        </p:spPr>
        <p:txBody>
          <a:bodyPr>
            <a:normAutofit/>
          </a:bodyPr>
          <a:lstStyle/>
          <a:p>
            <a:r>
              <a:rPr lang="en-GB" dirty="0">
                <a:solidFill>
                  <a:srgbClr val="0000FF"/>
                </a:solidFill>
                <a:latin typeface="Lucida Sans" panose="020B0602030504020204" pitchFamily="34" charset="0"/>
              </a:rPr>
              <a:t>PP for the lecture</a:t>
            </a:r>
          </a:p>
          <a:p>
            <a:r>
              <a:rPr lang="en-GB" dirty="0" smtClean="0">
                <a:solidFill>
                  <a:srgbClr val="0000FF"/>
                </a:solidFill>
                <a:latin typeface="Lucida Sans" panose="020B0602030504020204" pitchFamily="34" charset="0"/>
              </a:rPr>
              <a:t>Research</a:t>
            </a:r>
            <a:endParaRPr lang="en-GB" dirty="0">
              <a:solidFill>
                <a:srgbClr val="0000FF"/>
              </a:solidFill>
              <a:latin typeface="Lucida Sans" panose="020B0602030504020204" pitchFamily="34" charset="0"/>
            </a:endParaRPr>
          </a:p>
          <a:p>
            <a:r>
              <a:rPr lang="en-GB" dirty="0">
                <a:solidFill>
                  <a:srgbClr val="0000FF"/>
                </a:solidFill>
                <a:latin typeface="Lucida Sans" panose="020B0602030504020204" pitchFamily="34" charset="0"/>
              </a:rPr>
              <a:t>Video clips</a:t>
            </a:r>
          </a:p>
          <a:p>
            <a:r>
              <a:rPr lang="en-GB" dirty="0" smtClean="0">
                <a:solidFill>
                  <a:srgbClr val="0000FF"/>
                </a:solidFill>
                <a:latin typeface="Lucida Sans" panose="020B0602030504020204" pitchFamily="34" charset="0"/>
              </a:rPr>
              <a:t>Websites</a:t>
            </a:r>
          </a:p>
          <a:p>
            <a:r>
              <a:rPr lang="en-GB" dirty="0" smtClean="0">
                <a:solidFill>
                  <a:srgbClr val="0000FF"/>
                </a:solidFill>
                <a:latin typeface="Lucida Sans" panose="020B0602030504020204" pitchFamily="34" charset="0"/>
              </a:rPr>
              <a:t>Images</a:t>
            </a:r>
          </a:p>
          <a:p>
            <a:r>
              <a:rPr lang="en-GB" dirty="0" smtClean="0">
                <a:solidFill>
                  <a:srgbClr val="0000FF"/>
                </a:solidFill>
                <a:latin typeface="Lucida Sans" panose="020B0602030504020204" pitchFamily="34" charset="0"/>
              </a:rPr>
              <a:t>Blogs</a:t>
            </a:r>
            <a:endParaRPr lang="en-GB" dirty="0">
              <a:solidFill>
                <a:srgbClr val="0000FF"/>
              </a:solidFill>
              <a:latin typeface="Lucida Sans" panose="020B0602030504020204" pitchFamily="34" charset="0"/>
            </a:endParaRPr>
          </a:p>
          <a:p>
            <a:endParaRPr lang="en-GB" altLang="en-US" dirty="0" smtClean="0">
              <a:solidFill>
                <a:srgbClr val="0000FF"/>
              </a:solidFill>
              <a:latin typeface="Lucida Sans" panose="020B0602030504020204" pitchFamily="34" charset="0"/>
            </a:endParaRPr>
          </a:p>
        </p:txBody>
      </p:sp>
      <p:sp>
        <p:nvSpPr>
          <p:cNvPr id="11269"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9BD40D4-E81F-4BB3-B1EA-3BECAB7DAC72}" type="slidenum">
              <a:rPr kumimoji="0" lang="en-GB" altLang="en-US" sz="1400" b="0" i="0" u="none" strike="noStrike" kern="1200" cap="none" spc="0" normalizeH="0" baseline="0" noProof="0" smtClean="0">
                <a:ln>
                  <a:noFill/>
                </a:ln>
                <a:solidFill>
                  <a:prstClr val="black"/>
                </a:solidFill>
                <a:effectLst/>
                <a:uLnTx/>
                <a:uFillTx/>
                <a:latin typeface="Arial" charset="0"/>
                <a:ea typeface="ＭＳ Ｐゴシック"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en-US" sz="1400" b="0" i="0" u="none" strike="noStrike" kern="1200" cap="none" spc="0" normalizeH="0" baseline="0" noProof="0" smtClean="0">
              <a:ln>
                <a:noFill/>
              </a:ln>
              <a:solidFill>
                <a:prstClr val="black"/>
              </a:solidFill>
              <a:effectLst/>
              <a:uLnTx/>
              <a:uFillTx/>
              <a:latin typeface="Arial" charset="0"/>
              <a:ea typeface="ＭＳ Ｐゴシック" pitchFamily="34" charset="-128"/>
              <a:cs typeface="+mn-cs"/>
            </a:endParaRPr>
          </a:p>
        </p:txBody>
      </p:sp>
      <p:sp>
        <p:nvSpPr>
          <p:cNvPr id="11270" name="Rectangle 4"/>
          <p:cNvSpPr>
            <a:spLocks noChangeArrowheads="1"/>
          </p:cNvSpPr>
          <p:nvPr/>
        </p:nvSpPr>
        <p:spPr bwMode="auto">
          <a:xfrm>
            <a:off x="500063" y="2786063"/>
            <a:ext cx="3640137" cy="74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marL="342900" marR="0" lvl="0" indent="-342900" algn="l" defTabSz="914400" rtl="0" eaLnBrk="1" fontAlgn="base" latinLnBrk="0" hangingPunct="1">
              <a:lnSpc>
                <a:spcPct val="100000"/>
              </a:lnSpc>
              <a:spcBef>
                <a:spcPct val="20000"/>
              </a:spcBef>
              <a:spcAft>
                <a:spcPct val="0"/>
              </a:spcAft>
              <a:buClr>
                <a:srgbClr val="5B9BD5"/>
              </a:buClr>
              <a:buSzTx/>
              <a:buFont typeface="Wingdings" pitchFamily="2" charset="2"/>
              <a:buChar char="l"/>
              <a:tabLst/>
              <a:defRPr/>
            </a:pPr>
            <a:endParaRPr kumimoji="0" lang="en-GB" altLang="en-US" sz="3200" b="0" i="0" u="none" strike="noStrike" kern="1200" cap="none" spc="0" normalizeH="0" baseline="0" noProof="0">
              <a:ln>
                <a:noFill/>
              </a:ln>
              <a:solidFill>
                <a:prstClr val="black"/>
              </a:solidFill>
              <a:effectLst/>
              <a:uLnTx/>
              <a:uFillTx/>
              <a:latin typeface="Arial" charset="0"/>
              <a:ea typeface="ＭＳ Ｐゴシック" panose="020B0600070205080204" pitchFamily="34" charset="-128"/>
              <a:cs typeface="Arial" charset="0"/>
            </a:endParaRPr>
          </a:p>
        </p:txBody>
      </p:sp>
    </p:spTree>
    <p:extLst>
      <p:ext uri="{BB962C8B-B14F-4D97-AF65-F5344CB8AC3E}">
        <p14:creationId xmlns:p14="http://schemas.microsoft.com/office/powerpoint/2010/main" val="149865331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4"/>
          <p:cNvSpPr>
            <a:spLocks noGrp="1"/>
          </p:cNvSpPr>
          <p:nvPr>
            <p:ph type="title"/>
          </p:nvPr>
        </p:nvSpPr>
        <p:spPr/>
        <p:txBody>
          <a:bodyPr/>
          <a:lstStyle/>
          <a:p>
            <a:pPr algn="l"/>
            <a:r>
              <a:rPr lang="cy-GB" altLang="cy-GB" sz="3600" smtClean="0">
                <a:solidFill>
                  <a:srgbClr val="000000"/>
                </a:solidFill>
                <a:latin typeface="Lucida Sans" panose="020B0602030504020204" pitchFamily="34" charset="0"/>
              </a:rPr>
              <a:t>Trafodwch…</a:t>
            </a:r>
            <a:r>
              <a:rPr lang="en-GB" altLang="cy-GB" sz="3600" smtClean="0">
                <a:solidFill>
                  <a:srgbClr val="000000"/>
                </a:solidFill>
                <a:latin typeface="Lucida Sans" panose="020B0602030504020204" pitchFamily="34" charset="0"/>
              </a:rPr>
              <a:t/>
            </a:r>
            <a:br>
              <a:rPr lang="en-GB" altLang="cy-GB" sz="3600" smtClean="0">
                <a:solidFill>
                  <a:srgbClr val="000000"/>
                </a:solidFill>
                <a:latin typeface="Lucida Sans" panose="020B0602030504020204" pitchFamily="34" charset="0"/>
              </a:rPr>
            </a:br>
            <a:r>
              <a:rPr lang="en-GB" altLang="cy-GB" sz="3600" smtClean="0">
                <a:solidFill>
                  <a:srgbClr val="0000FF"/>
                </a:solidFill>
                <a:latin typeface="Lucida Sans" panose="020B0602030504020204" pitchFamily="34" charset="0"/>
              </a:rPr>
              <a:t>Discuss…</a:t>
            </a:r>
            <a:endParaRPr lang="cy-GB" altLang="cy-GB" smtClean="0"/>
          </a:p>
        </p:txBody>
      </p:sp>
      <p:sp>
        <p:nvSpPr>
          <p:cNvPr id="7171" name="Content Placeholder 5"/>
          <p:cNvSpPr>
            <a:spLocks noGrp="1"/>
          </p:cNvSpPr>
          <p:nvPr>
            <p:ph idx="1"/>
          </p:nvPr>
        </p:nvSpPr>
        <p:spPr/>
        <p:txBody>
          <a:bodyPr/>
          <a:lstStyle/>
          <a:p>
            <a:pPr marL="0" indent="0" algn="just">
              <a:buFontTx/>
              <a:buNone/>
            </a:pPr>
            <a:r>
              <a:rPr lang="en-GB" altLang="cy-GB" smtClean="0">
                <a:latin typeface="Lucida Sans" panose="020B0602030504020204" pitchFamily="34" charset="0"/>
              </a:rPr>
              <a:t>‘Story-telling is almost the oldest art in the world – the first conscious form of literary communication,’</a:t>
            </a:r>
          </a:p>
          <a:p>
            <a:pPr marL="0" indent="0" algn="r">
              <a:buFontTx/>
              <a:buNone/>
            </a:pPr>
            <a:r>
              <a:rPr lang="en-GB" altLang="cy-GB" sz="1800" smtClean="0">
                <a:latin typeface="Lucida Sans" panose="020B0602030504020204" pitchFamily="34" charset="0"/>
              </a:rPr>
              <a:t>(Shedlock, 1917: 9).</a:t>
            </a:r>
            <a:endParaRPr lang="cy-GB" altLang="cy-GB" sz="1800" smtClean="0">
              <a:latin typeface="Lucida Sans" panose="020B0602030504020204" pitchFamily="34" charset="0"/>
            </a:endParaRPr>
          </a:p>
        </p:txBody>
      </p:sp>
    </p:spTree>
    <p:extLst>
      <p:ext uri="{BB962C8B-B14F-4D97-AF65-F5344CB8AC3E}">
        <p14:creationId xmlns:p14="http://schemas.microsoft.com/office/powerpoint/2010/main" val="37123123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algn="l" eaLnBrk="1" hangingPunct="1"/>
            <a:r>
              <a:rPr lang="cy-GB" altLang="cy-GB" sz="3600" smtClean="0">
                <a:latin typeface="Lucida Sans" panose="020B0602030504020204" pitchFamily="34" charset="0"/>
              </a:rPr>
              <a:t>Arfer traddodiadol</a:t>
            </a:r>
            <a:r>
              <a:rPr lang="en-GB" altLang="cy-GB" sz="3600" smtClean="0">
                <a:latin typeface="Lucida Sans" panose="020B0602030504020204" pitchFamily="34" charset="0"/>
              </a:rPr>
              <a:t/>
            </a:r>
            <a:br>
              <a:rPr lang="en-GB" altLang="cy-GB" sz="3600" smtClean="0">
                <a:latin typeface="Lucida Sans" panose="020B0602030504020204" pitchFamily="34" charset="0"/>
              </a:rPr>
            </a:br>
            <a:r>
              <a:rPr lang="en-GB" altLang="cy-GB" sz="3600" smtClean="0">
                <a:solidFill>
                  <a:srgbClr val="0000FF"/>
                </a:solidFill>
                <a:latin typeface="Lucida Sans" panose="020B0602030504020204" pitchFamily="34" charset="0"/>
              </a:rPr>
              <a:t>Traditional practice</a:t>
            </a:r>
          </a:p>
        </p:txBody>
      </p:sp>
      <p:sp>
        <p:nvSpPr>
          <p:cNvPr id="5123" name="Rectangle 4"/>
          <p:cNvSpPr>
            <a:spLocks noGrp="1" noChangeArrowheads="1"/>
          </p:cNvSpPr>
          <p:nvPr>
            <p:ph type="body" sz="half" idx="1"/>
          </p:nvPr>
        </p:nvSpPr>
        <p:spPr>
          <a:xfrm>
            <a:off x="457200" y="1600200"/>
            <a:ext cx="4033838" cy="4525963"/>
          </a:xfrm>
        </p:spPr>
        <p:txBody>
          <a:bodyPr/>
          <a:lstStyle/>
          <a:p>
            <a:pPr eaLnBrk="1" hangingPunct="1">
              <a:defRPr/>
            </a:pPr>
            <a:r>
              <a:rPr lang="cy-GB" altLang="cy-GB" sz="3200" dirty="0" smtClean="0">
                <a:latin typeface="Lucida Sans" pitchFamily="34" charset="0"/>
              </a:rPr>
              <a:t>Diwylliant</a:t>
            </a:r>
          </a:p>
          <a:p>
            <a:pPr eaLnBrk="1" hangingPunct="1">
              <a:buFontTx/>
              <a:buChar char="-"/>
              <a:defRPr/>
            </a:pPr>
            <a:r>
              <a:rPr lang="cy-GB" altLang="cy-GB" sz="3200" dirty="0">
                <a:latin typeface="Lucida Sans" pitchFamily="34" charset="0"/>
              </a:rPr>
              <a:t>c</a:t>
            </a:r>
            <a:r>
              <a:rPr lang="cy-GB" altLang="cy-GB" sz="3200" dirty="0" smtClean="0">
                <a:latin typeface="Lucida Sans" pitchFamily="34" charset="0"/>
              </a:rPr>
              <a:t>anu</a:t>
            </a:r>
          </a:p>
          <a:p>
            <a:pPr marL="0" indent="0" eaLnBrk="1" hangingPunct="1">
              <a:buFontTx/>
              <a:buNone/>
              <a:defRPr/>
            </a:pPr>
            <a:r>
              <a:rPr lang="cy-GB" altLang="cy-GB" sz="3200" dirty="0" smtClean="0">
                <a:latin typeface="Lucida Sans" pitchFamily="34" charset="0"/>
              </a:rPr>
              <a:t>- llafarganu</a:t>
            </a:r>
          </a:p>
          <a:p>
            <a:pPr eaLnBrk="1" hangingPunct="1">
              <a:buFontTx/>
              <a:buChar char="-"/>
              <a:defRPr/>
            </a:pPr>
            <a:r>
              <a:rPr lang="cy-GB" altLang="cy-GB" sz="3200" dirty="0">
                <a:latin typeface="Lucida Sans" pitchFamily="34" charset="0"/>
              </a:rPr>
              <a:t>c</a:t>
            </a:r>
            <a:r>
              <a:rPr lang="cy-GB" altLang="cy-GB" sz="3200" dirty="0" smtClean="0">
                <a:latin typeface="Lucida Sans" pitchFamily="34" charset="0"/>
              </a:rPr>
              <a:t>erddoriaeth</a:t>
            </a:r>
          </a:p>
          <a:p>
            <a:pPr eaLnBrk="1" hangingPunct="1">
              <a:buFontTx/>
              <a:buChar char="-"/>
              <a:defRPr/>
            </a:pPr>
            <a:r>
              <a:rPr lang="cy-GB" altLang="cy-GB" sz="3200" dirty="0">
                <a:latin typeface="Lucida Sans" pitchFamily="34" charset="0"/>
              </a:rPr>
              <a:t>b</a:t>
            </a:r>
            <a:r>
              <a:rPr lang="cy-GB" altLang="cy-GB" sz="3200" dirty="0" smtClean="0">
                <a:latin typeface="Lucida Sans" pitchFamily="34" charset="0"/>
              </a:rPr>
              <a:t>arddoniaeth</a:t>
            </a:r>
          </a:p>
          <a:p>
            <a:pPr marL="0" indent="0" eaLnBrk="1" hangingPunct="1">
              <a:buFontTx/>
              <a:buNone/>
              <a:defRPr/>
            </a:pPr>
            <a:endParaRPr lang="cy-GB" altLang="cy-GB" sz="2400" dirty="0" smtClean="0">
              <a:latin typeface="Lucida Sans" pitchFamily="34" charset="0"/>
            </a:endParaRPr>
          </a:p>
        </p:txBody>
      </p:sp>
      <p:sp>
        <p:nvSpPr>
          <p:cNvPr id="5124" name="Rectangle 5"/>
          <p:cNvSpPr>
            <a:spLocks noGrp="1" noChangeArrowheads="1"/>
          </p:cNvSpPr>
          <p:nvPr>
            <p:ph type="body" sz="half" idx="2"/>
          </p:nvPr>
        </p:nvSpPr>
        <p:spPr>
          <a:xfrm>
            <a:off x="4652963" y="1690689"/>
            <a:ext cx="4033837" cy="4435474"/>
          </a:xfrm>
        </p:spPr>
        <p:txBody>
          <a:bodyPr>
            <a:normAutofit fontScale="92500" lnSpcReduction="10000"/>
          </a:bodyPr>
          <a:lstStyle/>
          <a:p>
            <a:pPr eaLnBrk="1" hangingPunct="1">
              <a:defRPr/>
            </a:pPr>
            <a:r>
              <a:rPr lang="en-GB" altLang="cy-GB" sz="3200" dirty="0" smtClean="0">
                <a:solidFill>
                  <a:srgbClr val="0000FF"/>
                </a:solidFill>
                <a:latin typeface="Lucida Sans" pitchFamily="34" charset="0"/>
              </a:rPr>
              <a:t>Culture</a:t>
            </a:r>
          </a:p>
          <a:p>
            <a:pPr eaLnBrk="1" hangingPunct="1">
              <a:buFontTx/>
              <a:buChar char="-"/>
              <a:defRPr/>
            </a:pPr>
            <a:r>
              <a:rPr lang="en-GB" altLang="cy-GB" sz="3200" dirty="0" smtClean="0">
                <a:solidFill>
                  <a:srgbClr val="0000FF"/>
                </a:solidFill>
                <a:latin typeface="Lucida Sans" pitchFamily="34" charset="0"/>
              </a:rPr>
              <a:t>singing</a:t>
            </a:r>
          </a:p>
          <a:p>
            <a:pPr eaLnBrk="1" hangingPunct="1">
              <a:buFontTx/>
              <a:buChar char="-"/>
              <a:defRPr/>
            </a:pPr>
            <a:r>
              <a:rPr lang="en-GB" altLang="cy-GB" sz="3200" dirty="0" smtClean="0">
                <a:solidFill>
                  <a:srgbClr val="0000FF"/>
                </a:solidFill>
                <a:latin typeface="Lucida Sans" pitchFamily="34" charset="0"/>
              </a:rPr>
              <a:t>chanting</a:t>
            </a:r>
          </a:p>
          <a:p>
            <a:pPr eaLnBrk="1" hangingPunct="1">
              <a:buFontTx/>
              <a:buChar char="-"/>
              <a:defRPr/>
            </a:pPr>
            <a:r>
              <a:rPr lang="en-GB" altLang="cy-GB" sz="3200" dirty="0">
                <a:solidFill>
                  <a:srgbClr val="0000FF"/>
                </a:solidFill>
                <a:latin typeface="Lucida Sans" pitchFamily="34" charset="0"/>
              </a:rPr>
              <a:t>m</a:t>
            </a:r>
            <a:r>
              <a:rPr lang="en-GB" altLang="cy-GB" sz="3200" dirty="0" smtClean="0">
                <a:solidFill>
                  <a:srgbClr val="0000FF"/>
                </a:solidFill>
                <a:latin typeface="Lucida Sans" pitchFamily="34" charset="0"/>
              </a:rPr>
              <a:t>usic </a:t>
            </a:r>
          </a:p>
          <a:p>
            <a:pPr eaLnBrk="1" hangingPunct="1">
              <a:buFontTx/>
              <a:buChar char="-"/>
              <a:defRPr/>
            </a:pPr>
            <a:r>
              <a:rPr lang="en-GB" altLang="cy-GB" sz="3200" dirty="0">
                <a:solidFill>
                  <a:srgbClr val="0000FF"/>
                </a:solidFill>
                <a:latin typeface="Lucida Sans" pitchFamily="34" charset="0"/>
              </a:rPr>
              <a:t>p</a:t>
            </a:r>
            <a:r>
              <a:rPr lang="en-GB" altLang="cy-GB" sz="3200" dirty="0" smtClean="0">
                <a:solidFill>
                  <a:srgbClr val="0000FF"/>
                </a:solidFill>
                <a:latin typeface="Lucida Sans" pitchFamily="34" charset="0"/>
              </a:rPr>
              <a:t>oetry </a:t>
            </a:r>
          </a:p>
          <a:p>
            <a:pPr marL="0" indent="0" eaLnBrk="1" hangingPunct="1">
              <a:buFontTx/>
              <a:buNone/>
              <a:defRPr/>
            </a:pPr>
            <a:endParaRPr lang="en-GB" altLang="cy-GB" sz="2400" dirty="0">
              <a:solidFill>
                <a:srgbClr val="0000FF"/>
              </a:solidFill>
              <a:latin typeface="Lucida Sans" pitchFamily="34" charset="0"/>
            </a:endParaRPr>
          </a:p>
          <a:p>
            <a:pPr marL="0" indent="0" eaLnBrk="1" hangingPunct="1">
              <a:buFontTx/>
              <a:buNone/>
              <a:defRPr/>
            </a:pPr>
            <a:endParaRPr lang="en-GB" altLang="cy-GB" sz="2400" dirty="0" smtClean="0">
              <a:solidFill>
                <a:srgbClr val="0000FF"/>
              </a:solidFill>
              <a:latin typeface="Lucida Sans" pitchFamily="34" charset="0"/>
            </a:endParaRPr>
          </a:p>
          <a:p>
            <a:pPr marL="0" indent="0" eaLnBrk="1" hangingPunct="1">
              <a:buFontTx/>
              <a:buNone/>
              <a:defRPr/>
            </a:pPr>
            <a:endParaRPr lang="en-GB" altLang="cy-GB" sz="2400" dirty="0">
              <a:solidFill>
                <a:srgbClr val="0000FF"/>
              </a:solidFill>
              <a:latin typeface="Lucida Sans" pitchFamily="34" charset="0"/>
            </a:endParaRPr>
          </a:p>
          <a:p>
            <a:pPr marL="0" indent="0" eaLnBrk="1" hangingPunct="1">
              <a:buFontTx/>
              <a:buNone/>
              <a:defRPr/>
            </a:pPr>
            <a:endParaRPr lang="en-GB" altLang="cy-GB" sz="2400" dirty="0" smtClean="0">
              <a:solidFill>
                <a:srgbClr val="0000FF"/>
              </a:solidFill>
              <a:latin typeface="Lucida Sans" pitchFamily="34" charset="0"/>
            </a:endParaRPr>
          </a:p>
          <a:p>
            <a:pPr marL="0" indent="0" algn="r" eaLnBrk="1" hangingPunct="1">
              <a:buFontTx/>
              <a:buNone/>
              <a:defRPr/>
            </a:pPr>
            <a:r>
              <a:rPr lang="en-GB" altLang="cy-GB" sz="1800" dirty="0" smtClean="0">
                <a:latin typeface="Lucida Sans" pitchFamily="34" charset="0"/>
              </a:rPr>
              <a:t>(Sheppard, 2012)</a:t>
            </a:r>
            <a:r>
              <a:rPr lang="en-GB" altLang="cy-GB" sz="2400" dirty="0" smtClean="0">
                <a:solidFill>
                  <a:srgbClr val="0000FF"/>
                </a:solidFill>
                <a:latin typeface="Lucida Sans" pitchFamily="34" charset="0"/>
              </a:rPr>
              <a:t> </a:t>
            </a:r>
          </a:p>
          <a:p>
            <a:pPr eaLnBrk="1" hangingPunct="1">
              <a:buFontTx/>
              <a:buChar char="-"/>
              <a:defRPr/>
            </a:pPr>
            <a:endParaRPr lang="en-GB" altLang="cy-GB" sz="2400" dirty="0" smtClean="0">
              <a:solidFill>
                <a:srgbClr val="0000FF"/>
              </a:solidFill>
              <a:latin typeface="Lucida Sans" pitchFamily="34" charset="0"/>
            </a:endParaRPr>
          </a:p>
        </p:txBody>
      </p:sp>
    </p:spTree>
    <p:extLst>
      <p:ext uri="{BB962C8B-B14F-4D97-AF65-F5344CB8AC3E}">
        <p14:creationId xmlns:p14="http://schemas.microsoft.com/office/powerpoint/2010/main" val="280775050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28650" y="365127"/>
            <a:ext cx="7886700" cy="759618"/>
          </a:xfrm>
        </p:spPr>
        <p:txBody>
          <a:bodyPr>
            <a:normAutofit fontScale="90000"/>
          </a:bodyPr>
          <a:lstStyle/>
          <a:p>
            <a:pPr algn="l" eaLnBrk="1" hangingPunct="1"/>
            <a:r>
              <a:rPr lang="cy-GB" altLang="cy-GB" sz="3200" dirty="0" smtClean="0">
                <a:latin typeface="Lucida Sans" panose="020B0602030504020204" pitchFamily="34" charset="0"/>
              </a:rPr>
              <a:t>Hanes llyfrau plant</a:t>
            </a:r>
            <a:r>
              <a:rPr lang="en-GB" altLang="cy-GB" sz="3200" dirty="0" smtClean="0">
                <a:latin typeface="Lucida Sans" panose="020B0602030504020204" pitchFamily="34" charset="0"/>
              </a:rPr>
              <a:t/>
            </a:r>
            <a:br>
              <a:rPr lang="en-GB" altLang="cy-GB" sz="3200" dirty="0" smtClean="0">
                <a:latin typeface="Lucida Sans" panose="020B0602030504020204" pitchFamily="34" charset="0"/>
              </a:rPr>
            </a:br>
            <a:r>
              <a:rPr lang="en-GB" altLang="cy-GB" sz="3200" dirty="0" smtClean="0">
                <a:solidFill>
                  <a:srgbClr val="0000FF"/>
                </a:solidFill>
                <a:latin typeface="Lucida Sans" panose="020B0602030504020204" pitchFamily="34" charset="0"/>
              </a:rPr>
              <a:t>History of children’s books</a:t>
            </a:r>
          </a:p>
        </p:txBody>
      </p:sp>
      <p:sp>
        <p:nvSpPr>
          <p:cNvPr id="5123" name="Rectangle 4"/>
          <p:cNvSpPr>
            <a:spLocks noGrp="1" noChangeArrowheads="1"/>
          </p:cNvSpPr>
          <p:nvPr>
            <p:ph type="body" sz="half" idx="1"/>
          </p:nvPr>
        </p:nvSpPr>
        <p:spPr>
          <a:xfrm>
            <a:off x="251520" y="1268760"/>
            <a:ext cx="4239518" cy="4857403"/>
          </a:xfrm>
        </p:spPr>
        <p:txBody>
          <a:bodyPr/>
          <a:lstStyle/>
          <a:p>
            <a:pPr marL="0" indent="0" eaLnBrk="1" hangingPunct="1">
              <a:buNone/>
              <a:defRPr/>
            </a:pPr>
            <a:r>
              <a:rPr lang="cy-GB" altLang="cy-GB" sz="3200" b="1" dirty="0" smtClean="0">
                <a:latin typeface="Lucida Sans" pitchFamily="34" charset="0"/>
              </a:rPr>
              <a:t>Cyn 18fed ganrif</a:t>
            </a:r>
            <a:endParaRPr lang="cy-GB" altLang="cy-GB" sz="3200" b="1" dirty="0">
              <a:latin typeface="Lucida Sans" pitchFamily="34" charset="0"/>
            </a:endParaRPr>
          </a:p>
          <a:p>
            <a:pPr marL="0" indent="0" eaLnBrk="1" hangingPunct="1">
              <a:buNone/>
              <a:defRPr/>
            </a:pPr>
            <a:r>
              <a:rPr lang="cy-GB" altLang="cy-GB" sz="3200" dirty="0" smtClean="0">
                <a:latin typeface="Lucida Sans" pitchFamily="34" charset="0"/>
              </a:rPr>
              <a:t>- </a:t>
            </a:r>
            <a:r>
              <a:rPr lang="cy-GB" altLang="cy-GB" dirty="0" smtClean="0">
                <a:latin typeface="Lucida Sans" pitchFamily="34" charset="0"/>
              </a:rPr>
              <a:t>Credir bod plant yn cael </a:t>
            </a:r>
            <a:r>
              <a:rPr lang="cy-GB" altLang="cy-GB" dirty="0">
                <a:latin typeface="Lucida Sans" pitchFamily="34" charset="0"/>
              </a:rPr>
              <a:t>eu geni'n </a:t>
            </a:r>
            <a:r>
              <a:rPr lang="cy-GB" altLang="cy-GB" dirty="0" smtClean="0">
                <a:latin typeface="Lucida Sans" pitchFamily="34" charset="0"/>
              </a:rPr>
              <a:t>‘bechadurus'</a:t>
            </a:r>
            <a:endParaRPr lang="cy-GB" altLang="cy-GB" dirty="0">
              <a:latin typeface="Lucida Sans" pitchFamily="34" charset="0"/>
            </a:endParaRPr>
          </a:p>
          <a:p>
            <a:pPr marL="0" indent="0" eaLnBrk="1" hangingPunct="1">
              <a:buNone/>
              <a:defRPr/>
            </a:pPr>
            <a:r>
              <a:rPr lang="cy-GB" altLang="cy-GB" dirty="0" smtClean="0">
                <a:latin typeface="Lucida Sans" pitchFamily="34" charset="0"/>
              </a:rPr>
              <a:t>- Nod </a:t>
            </a:r>
            <a:r>
              <a:rPr lang="cy-GB" altLang="cy-GB" dirty="0">
                <a:latin typeface="Lucida Sans" pitchFamily="34" charset="0"/>
              </a:rPr>
              <a:t>llyfrau oedd gwella meddyliau plant</a:t>
            </a:r>
          </a:p>
          <a:p>
            <a:pPr marL="0" indent="0" eaLnBrk="1" hangingPunct="1">
              <a:buNone/>
              <a:defRPr/>
            </a:pPr>
            <a:r>
              <a:rPr lang="cy-GB" altLang="cy-GB" dirty="0" smtClean="0">
                <a:latin typeface="Lucida Sans" pitchFamily="34" charset="0"/>
              </a:rPr>
              <a:t>- Straeon </a:t>
            </a:r>
            <a:r>
              <a:rPr lang="cy-GB" altLang="cy-GB" dirty="0">
                <a:latin typeface="Lucida Sans" pitchFamily="34" charset="0"/>
              </a:rPr>
              <a:t>tylwyth teg</a:t>
            </a:r>
          </a:p>
          <a:p>
            <a:pPr marL="0" indent="0" eaLnBrk="1" hangingPunct="1">
              <a:buNone/>
              <a:defRPr/>
            </a:pPr>
            <a:r>
              <a:rPr lang="cy-GB" altLang="cy-GB" dirty="0" smtClean="0">
                <a:latin typeface="Lucida Sans" pitchFamily="34" charset="0"/>
              </a:rPr>
              <a:t>- Storïau </a:t>
            </a:r>
            <a:r>
              <a:rPr lang="cy-GB" altLang="cy-GB" dirty="0">
                <a:latin typeface="Lucida Sans" pitchFamily="34" charset="0"/>
              </a:rPr>
              <a:t>gyda moesau</a:t>
            </a:r>
            <a:endParaRPr lang="cy-GB" altLang="cy-GB" dirty="0" smtClean="0">
              <a:latin typeface="Lucida Sans" pitchFamily="34" charset="0"/>
            </a:endParaRPr>
          </a:p>
        </p:txBody>
      </p:sp>
      <p:sp>
        <p:nvSpPr>
          <p:cNvPr id="5124" name="Rectangle 5"/>
          <p:cNvSpPr>
            <a:spLocks noGrp="1" noChangeArrowheads="1"/>
          </p:cNvSpPr>
          <p:nvPr>
            <p:ph type="body" sz="half" idx="2"/>
          </p:nvPr>
        </p:nvSpPr>
        <p:spPr>
          <a:xfrm>
            <a:off x="4572000" y="1340768"/>
            <a:ext cx="4464495" cy="4785395"/>
          </a:xfrm>
        </p:spPr>
        <p:txBody>
          <a:bodyPr>
            <a:normAutofit fontScale="85000" lnSpcReduction="20000"/>
          </a:bodyPr>
          <a:lstStyle/>
          <a:p>
            <a:pPr marL="0" indent="0" eaLnBrk="1" hangingPunct="1">
              <a:buNone/>
              <a:defRPr/>
            </a:pPr>
            <a:r>
              <a:rPr lang="en-GB" altLang="cy-GB" sz="3800" b="1" dirty="0" smtClean="0">
                <a:solidFill>
                  <a:srgbClr val="0000FF"/>
                </a:solidFill>
                <a:latin typeface="Lucida Sans" pitchFamily="34" charset="0"/>
              </a:rPr>
              <a:t>Pre 18</a:t>
            </a:r>
            <a:r>
              <a:rPr lang="en-GB" altLang="cy-GB" sz="3800" b="1" baseline="30000" dirty="0" smtClean="0">
                <a:solidFill>
                  <a:srgbClr val="0000FF"/>
                </a:solidFill>
                <a:latin typeface="Lucida Sans" pitchFamily="34" charset="0"/>
              </a:rPr>
              <a:t>th</a:t>
            </a:r>
            <a:r>
              <a:rPr lang="en-GB" altLang="cy-GB" sz="3800" b="1" dirty="0" smtClean="0">
                <a:solidFill>
                  <a:srgbClr val="0000FF"/>
                </a:solidFill>
                <a:latin typeface="Lucida Sans" pitchFamily="34" charset="0"/>
              </a:rPr>
              <a:t> century</a:t>
            </a:r>
          </a:p>
          <a:p>
            <a:pPr eaLnBrk="1" hangingPunct="1">
              <a:buFontTx/>
              <a:buChar char="-"/>
              <a:defRPr/>
            </a:pPr>
            <a:r>
              <a:rPr lang="en-GB" altLang="cy-GB" sz="3300" dirty="0" smtClean="0">
                <a:solidFill>
                  <a:srgbClr val="0000FF"/>
                </a:solidFill>
                <a:latin typeface="Lucida Sans" pitchFamily="34" charset="0"/>
              </a:rPr>
              <a:t>Children thought to be born ‘sinful’</a:t>
            </a:r>
          </a:p>
          <a:p>
            <a:pPr eaLnBrk="1" hangingPunct="1">
              <a:buFontTx/>
              <a:buChar char="-"/>
              <a:defRPr/>
            </a:pPr>
            <a:r>
              <a:rPr lang="en-GB" altLang="cy-GB" sz="3300" dirty="0" smtClean="0">
                <a:solidFill>
                  <a:srgbClr val="0000FF"/>
                </a:solidFill>
                <a:latin typeface="Lucida Sans" pitchFamily="34" charset="0"/>
              </a:rPr>
              <a:t>Aim of books was to improve children’s minds</a:t>
            </a:r>
          </a:p>
          <a:p>
            <a:pPr eaLnBrk="1" hangingPunct="1">
              <a:buFontTx/>
              <a:buChar char="-"/>
              <a:defRPr/>
            </a:pPr>
            <a:r>
              <a:rPr lang="en-GB" altLang="cy-GB" sz="3300" dirty="0" smtClean="0">
                <a:solidFill>
                  <a:srgbClr val="0000FF"/>
                </a:solidFill>
                <a:latin typeface="Lucida Sans" pitchFamily="34" charset="0"/>
              </a:rPr>
              <a:t>Fairy tales</a:t>
            </a:r>
          </a:p>
          <a:p>
            <a:pPr eaLnBrk="1" hangingPunct="1">
              <a:buFontTx/>
              <a:buChar char="-"/>
              <a:defRPr/>
            </a:pPr>
            <a:r>
              <a:rPr lang="en-GB" altLang="cy-GB" sz="3300" dirty="0" smtClean="0">
                <a:solidFill>
                  <a:srgbClr val="0000FF"/>
                </a:solidFill>
                <a:latin typeface="Lucida Sans" pitchFamily="34" charset="0"/>
              </a:rPr>
              <a:t>Stories with morals</a:t>
            </a:r>
          </a:p>
          <a:p>
            <a:pPr marL="0" indent="0" eaLnBrk="1" hangingPunct="1">
              <a:buFontTx/>
              <a:buNone/>
              <a:defRPr/>
            </a:pPr>
            <a:endParaRPr lang="en-GB" altLang="cy-GB" sz="2400" dirty="0">
              <a:solidFill>
                <a:srgbClr val="0000FF"/>
              </a:solidFill>
              <a:latin typeface="Lucida Sans" pitchFamily="34" charset="0"/>
            </a:endParaRPr>
          </a:p>
          <a:p>
            <a:pPr marL="0" indent="0" eaLnBrk="1" hangingPunct="1">
              <a:buFontTx/>
              <a:buNone/>
              <a:defRPr/>
            </a:pPr>
            <a:endParaRPr lang="en-GB" altLang="cy-GB" sz="2400" dirty="0" smtClean="0">
              <a:solidFill>
                <a:srgbClr val="0000FF"/>
              </a:solidFill>
              <a:latin typeface="Lucida Sans" pitchFamily="34" charset="0"/>
            </a:endParaRPr>
          </a:p>
          <a:p>
            <a:pPr marL="0" indent="0" eaLnBrk="1" hangingPunct="1">
              <a:buFontTx/>
              <a:buNone/>
              <a:defRPr/>
            </a:pPr>
            <a:endParaRPr lang="en-GB" altLang="cy-GB" sz="2400" dirty="0">
              <a:solidFill>
                <a:srgbClr val="0000FF"/>
              </a:solidFill>
              <a:latin typeface="Lucida Sans" pitchFamily="34" charset="0"/>
            </a:endParaRPr>
          </a:p>
          <a:p>
            <a:pPr marL="0" indent="0" eaLnBrk="1" hangingPunct="1">
              <a:buFontTx/>
              <a:buNone/>
              <a:defRPr/>
            </a:pPr>
            <a:endParaRPr lang="en-GB" altLang="cy-GB" sz="2400" dirty="0" smtClean="0">
              <a:solidFill>
                <a:srgbClr val="0000FF"/>
              </a:solidFill>
              <a:latin typeface="Lucida Sans" pitchFamily="34" charset="0"/>
            </a:endParaRPr>
          </a:p>
          <a:p>
            <a:pPr marL="0" indent="0" algn="r" eaLnBrk="1" hangingPunct="1">
              <a:buFontTx/>
              <a:buNone/>
              <a:defRPr/>
            </a:pPr>
            <a:r>
              <a:rPr lang="en-GB" altLang="cy-GB" sz="2400" dirty="0" smtClean="0">
                <a:solidFill>
                  <a:srgbClr val="0000FF"/>
                </a:solidFill>
                <a:latin typeface="Lucida Sans" pitchFamily="34" charset="0"/>
              </a:rPr>
              <a:t> </a:t>
            </a:r>
          </a:p>
          <a:p>
            <a:pPr eaLnBrk="1" hangingPunct="1">
              <a:buFontTx/>
              <a:buChar char="-"/>
              <a:defRPr/>
            </a:pPr>
            <a:endParaRPr lang="en-GB" altLang="cy-GB" sz="2400" dirty="0" smtClean="0">
              <a:solidFill>
                <a:srgbClr val="0000FF"/>
              </a:solidFill>
              <a:latin typeface="Lucida Sans" pitchFamily="34" charset="0"/>
            </a:endParaRPr>
          </a:p>
        </p:txBody>
      </p:sp>
    </p:spTree>
    <p:extLst>
      <p:ext uri="{BB962C8B-B14F-4D97-AF65-F5344CB8AC3E}">
        <p14:creationId xmlns:p14="http://schemas.microsoft.com/office/powerpoint/2010/main" val="21830717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algn="l" eaLnBrk="1" hangingPunct="1"/>
            <a:r>
              <a:rPr lang="cy-GB" altLang="cy-GB" sz="3600" dirty="0" smtClean="0">
                <a:latin typeface="Lucida Sans" panose="020B0602030504020204" pitchFamily="34" charset="0"/>
              </a:rPr>
              <a:t>‘</a:t>
            </a:r>
            <a:r>
              <a:rPr lang="cy-GB" altLang="cy-GB" sz="3600" dirty="0" err="1" smtClean="0">
                <a:latin typeface="Lucida Sans" panose="020B0602030504020204" pitchFamily="34" charset="0"/>
              </a:rPr>
              <a:t>Chapbooks</a:t>
            </a:r>
            <a:r>
              <a:rPr lang="cy-GB" altLang="cy-GB" sz="3600" dirty="0" smtClean="0">
                <a:latin typeface="Lucida Sans" panose="020B0602030504020204" pitchFamily="34" charset="0"/>
              </a:rPr>
              <a:t>’</a:t>
            </a:r>
            <a:endParaRPr lang="en-GB" altLang="cy-GB" sz="3600" dirty="0" smtClean="0">
              <a:solidFill>
                <a:srgbClr val="0000FF"/>
              </a:solidFill>
              <a:latin typeface="Lucida Sans" panose="020B0602030504020204" pitchFamily="34" charset="0"/>
            </a:endParaRPr>
          </a:p>
        </p:txBody>
      </p:sp>
      <p:sp>
        <p:nvSpPr>
          <p:cNvPr id="5124" name="Rectangle 5"/>
          <p:cNvSpPr>
            <a:spLocks noGrp="1" noChangeArrowheads="1"/>
          </p:cNvSpPr>
          <p:nvPr>
            <p:ph type="body" sz="half" idx="4294967295"/>
          </p:nvPr>
        </p:nvSpPr>
        <p:spPr>
          <a:xfrm>
            <a:off x="5110163" y="1600200"/>
            <a:ext cx="4033837" cy="4525963"/>
          </a:xfrm>
        </p:spPr>
        <p:txBody>
          <a:bodyPr/>
          <a:lstStyle/>
          <a:p>
            <a:pPr marL="0" indent="0" eaLnBrk="1" hangingPunct="1">
              <a:buFontTx/>
              <a:buNone/>
              <a:defRPr/>
            </a:pPr>
            <a:endParaRPr lang="en-GB" altLang="cy-GB" sz="2400" dirty="0">
              <a:solidFill>
                <a:srgbClr val="0000FF"/>
              </a:solidFill>
              <a:latin typeface="Lucida Sans" pitchFamily="34" charset="0"/>
            </a:endParaRPr>
          </a:p>
          <a:p>
            <a:pPr marL="0" indent="0" eaLnBrk="1" hangingPunct="1">
              <a:buFontTx/>
              <a:buNone/>
              <a:defRPr/>
            </a:pPr>
            <a:endParaRPr lang="en-GB" altLang="cy-GB" sz="2400" dirty="0" smtClean="0">
              <a:solidFill>
                <a:srgbClr val="0000FF"/>
              </a:solidFill>
              <a:latin typeface="Lucida Sans" pitchFamily="34" charset="0"/>
            </a:endParaRPr>
          </a:p>
          <a:p>
            <a:pPr marL="0" indent="0" eaLnBrk="1" hangingPunct="1">
              <a:buFontTx/>
              <a:buNone/>
              <a:defRPr/>
            </a:pPr>
            <a:endParaRPr lang="en-GB" altLang="cy-GB" sz="2400" dirty="0">
              <a:solidFill>
                <a:srgbClr val="0000FF"/>
              </a:solidFill>
              <a:latin typeface="Lucida Sans" pitchFamily="34" charset="0"/>
            </a:endParaRPr>
          </a:p>
          <a:p>
            <a:pPr marL="0" indent="0" eaLnBrk="1" hangingPunct="1">
              <a:buFontTx/>
              <a:buNone/>
              <a:defRPr/>
            </a:pPr>
            <a:endParaRPr lang="en-GB" altLang="cy-GB" sz="2400" dirty="0" smtClean="0">
              <a:solidFill>
                <a:srgbClr val="0000FF"/>
              </a:solidFill>
              <a:latin typeface="Lucida Sans" pitchFamily="34" charset="0"/>
            </a:endParaRPr>
          </a:p>
          <a:p>
            <a:pPr marL="0" indent="0" algn="r" eaLnBrk="1" hangingPunct="1">
              <a:buFontTx/>
              <a:buNone/>
              <a:defRPr/>
            </a:pPr>
            <a:r>
              <a:rPr lang="en-GB" altLang="cy-GB" sz="2400" dirty="0" smtClean="0">
                <a:solidFill>
                  <a:srgbClr val="0000FF"/>
                </a:solidFill>
                <a:latin typeface="Lucida Sans" pitchFamily="34" charset="0"/>
              </a:rPr>
              <a:t> </a:t>
            </a:r>
          </a:p>
          <a:p>
            <a:pPr eaLnBrk="1" hangingPunct="1">
              <a:buFontTx/>
              <a:buChar char="-"/>
              <a:defRPr/>
            </a:pPr>
            <a:endParaRPr lang="en-GB" altLang="cy-GB" sz="2400" dirty="0" smtClean="0">
              <a:solidFill>
                <a:srgbClr val="0000FF"/>
              </a:solidFill>
              <a:latin typeface="Lucida Sans" pitchFamily="34" charset="0"/>
            </a:endParaRPr>
          </a:p>
        </p:txBody>
      </p:sp>
      <p:pic>
        <p:nvPicPr>
          <p:cNvPr id="6" name="Content Placeholder 5"/>
          <p:cNvPicPr>
            <a:picLocks noGrp="1"/>
          </p:cNvPicPr>
          <p:nvPr>
            <p:ph idx="1"/>
          </p:nvPr>
        </p:nvPicPr>
        <p:blipFill>
          <a:blip r:embed="rId3" cstate="print">
            <a:extLst>
              <a:ext uri="{28A0092B-C50C-407E-A947-70E740481C1C}">
                <a14:useLocalDpi xmlns:a14="http://schemas.microsoft.com/office/drawing/2010/main" val="0"/>
              </a:ext>
            </a:extLst>
          </a:blip>
          <a:stretch>
            <a:fillRect/>
          </a:stretch>
        </p:blipFill>
        <p:spPr>
          <a:xfrm>
            <a:off x="827584" y="1600200"/>
            <a:ext cx="7416823" cy="4708525"/>
          </a:xfrm>
          <a:prstGeom prst="rect">
            <a:avLst/>
          </a:prstGeom>
        </p:spPr>
      </p:pic>
    </p:spTree>
    <p:extLst>
      <p:ext uri="{BB962C8B-B14F-4D97-AF65-F5344CB8AC3E}">
        <p14:creationId xmlns:p14="http://schemas.microsoft.com/office/powerpoint/2010/main" val="411210265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28650" y="365127"/>
            <a:ext cx="7886700" cy="543594"/>
          </a:xfrm>
        </p:spPr>
        <p:txBody>
          <a:bodyPr>
            <a:normAutofit fontScale="90000"/>
          </a:bodyPr>
          <a:lstStyle/>
          <a:p>
            <a:pPr algn="l" eaLnBrk="1" hangingPunct="1"/>
            <a:r>
              <a:rPr lang="cy-GB" altLang="cy-GB" sz="3600" dirty="0" smtClean="0">
                <a:latin typeface="Lucida Sans" panose="020B0602030504020204" pitchFamily="34" charset="0"/>
              </a:rPr>
              <a:t>Tasg</a:t>
            </a:r>
            <a:r>
              <a:rPr lang="en-GB" altLang="cy-GB" sz="3600" dirty="0" smtClean="0">
                <a:latin typeface="Lucida Sans" panose="020B0602030504020204" pitchFamily="34" charset="0"/>
              </a:rPr>
              <a:t/>
            </a:r>
            <a:br>
              <a:rPr lang="en-GB" altLang="cy-GB" sz="3600" dirty="0" smtClean="0">
                <a:latin typeface="Lucida Sans" panose="020B0602030504020204" pitchFamily="34" charset="0"/>
              </a:rPr>
            </a:br>
            <a:r>
              <a:rPr lang="en-GB" altLang="cy-GB" sz="3600" dirty="0" smtClean="0">
                <a:solidFill>
                  <a:srgbClr val="0000FF"/>
                </a:solidFill>
                <a:latin typeface="Lucida Sans" panose="020B0602030504020204" pitchFamily="34" charset="0"/>
              </a:rPr>
              <a:t>Task</a:t>
            </a:r>
          </a:p>
        </p:txBody>
      </p:sp>
      <p:sp>
        <p:nvSpPr>
          <p:cNvPr id="5123" name="Rectangle 4"/>
          <p:cNvSpPr>
            <a:spLocks noGrp="1" noChangeArrowheads="1"/>
          </p:cNvSpPr>
          <p:nvPr>
            <p:ph type="body" sz="half" idx="1"/>
          </p:nvPr>
        </p:nvSpPr>
        <p:spPr>
          <a:xfrm>
            <a:off x="251520" y="1268760"/>
            <a:ext cx="4239518" cy="4857403"/>
          </a:xfrm>
        </p:spPr>
        <p:txBody>
          <a:bodyPr>
            <a:normAutofit/>
          </a:bodyPr>
          <a:lstStyle/>
          <a:p>
            <a:pPr marL="0" indent="0" eaLnBrk="1" hangingPunct="1">
              <a:buNone/>
              <a:defRPr/>
            </a:pPr>
            <a:r>
              <a:rPr lang="cy-GB" altLang="cy-GB" sz="2200" dirty="0">
                <a:latin typeface="Lucida Sans" pitchFamily="34" charset="0"/>
              </a:rPr>
              <a:t>1. Darllenwch </a:t>
            </a:r>
            <a:r>
              <a:rPr lang="cy-GB" altLang="cy-GB" sz="2200" dirty="0" smtClean="0">
                <a:latin typeface="Lucida Sans" pitchFamily="34" charset="0"/>
              </a:rPr>
              <a:t>2 </a:t>
            </a:r>
            <a:r>
              <a:rPr lang="cy-GB" altLang="cy-GB" sz="2200" dirty="0">
                <a:latin typeface="Lucida Sans" pitchFamily="34" charset="0"/>
              </a:rPr>
              <a:t>fersiwn o </a:t>
            </a:r>
            <a:r>
              <a:rPr lang="cy-GB" altLang="cy-GB" sz="2200" dirty="0" smtClean="0">
                <a:latin typeface="Lucida Sans" pitchFamily="34" charset="0"/>
              </a:rPr>
              <a:t>'The </a:t>
            </a:r>
            <a:r>
              <a:rPr lang="cy-GB" altLang="cy-GB" sz="2200" dirty="0" err="1">
                <a:latin typeface="Lucida Sans" pitchFamily="34" charset="0"/>
              </a:rPr>
              <a:t>Hare</a:t>
            </a:r>
            <a:r>
              <a:rPr lang="cy-GB" altLang="cy-GB" sz="2200" dirty="0">
                <a:latin typeface="Lucida Sans" pitchFamily="34" charset="0"/>
              </a:rPr>
              <a:t> </a:t>
            </a:r>
            <a:r>
              <a:rPr lang="cy-GB" altLang="cy-GB" sz="2200" dirty="0" err="1">
                <a:latin typeface="Lucida Sans" pitchFamily="34" charset="0"/>
              </a:rPr>
              <a:t>and</a:t>
            </a:r>
            <a:r>
              <a:rPr lang="cy-GB" altLang="cy-GB" sz="2200" dirty="0">
                <a:latin typeface="Lucida Sans" pitchFamily="34" charset="0"/>
              </a:rPr>
              <a:t> the </a:t>
            </a:r>
            <a:r>
              <a:rPr lang="cy-GB" altLang="cy-GB" sz="2200" dirty="0" err="1" smtClean="0">
                <a:latin typeface="Lucida Sans" pitchFamily="34" charset="0"/>
              </a:rPr>
              <a:t>Tortoise</a:t>
            </a:r>
            <a:r>
              <a:rPr lang="cy-GB" altLang="cy-GB" sz="2200" dirty="0" smtClean="0">
                <a:latin typeface="Lucida Sans" pitchFamily="34" charset="0"/>
              </a:rPr>
              <a:t>' </a:t>
            </a:r>
            <a:r>
              <a:rPr lang="cy-GB" altLang="cy-GB" sz="2200" dirty="0">
                <a:latin typeface="Lucida Sans" pitchFamily="34" charset="0"/>
              </a:rPr>
              <a:t>gan </a:t>
            </a:r>
            <a:r>
              <a:rPr lang="cy-GB" altLang="cy-GB" sz="2200" dirty="0" err="1" smtClean="0">
                <a:latin typeface="Lucida Sans" pitchFamily="34" charset="0"/>
              </a:rPr>
              <a:t>Aesop</a:t>
            </a:r>
            <a:r>
              <a:rPr lang="cy-GB" altLang="cy-GB" sz="2200" dirty="0" smtClean="0">
                <a:latin typeface="Lucida Sans" pitchFamily="34" charset="0"/>
              </a:rPr>
              <a:t> (ar Moodle)</a:t>
            </a:r>
            <a:endParaRPr lang="cy-GB" altLang="cy-GB" sz="2200" dirty="0">
              <a:latin typeface="Lucida Sans" pitchFamily="34" charset="0"/>
            </a:endParaRPr>
          </a:p>
          <a:p>
            <a:pPr marL="0" indent="0" eaLnBrk="1" hangingPunct="1">
              <a:buNone/>
              <a:defRPr/>
            </a:pPr>
            <a:endParaRPr lang="cy-GB" altLang="cy-GB" sz="2200" dirty="0">
              <a:latin typeface="Lucida Sans" pitchFamily="34" charset="0"/>
            </a:endParaRPr>
          </a:p>
          <a:p>
            <a:pPr marL="0" indent="0" eaLnBrk="1" hangingPunct="1">
              <a:buNone/>
              <a:defRPr/>
            </a:pPr>
            <a:r>
              <a:rPr lang="cy-GB" altLang="cy-GB" sz="2200" dirty="0">
                <a:latin typeface="Lucida Sans" pitchFamily="34" charset="0"/>
              </a:rPr>
              <a:t>2. Nodwch unrhyw debygrwydd</a:t>
            </a:r>
          </a:p>
          <a:p>
            <a:pPr marL="0" indent="0" eaLnBrk="1" hangingPunct="1">
              <a:buNone/>
              <a:defRPr/>
            </a:pPr>
            <a:endParaRPr lang="cy-GB" altLang="cy-GB" sz="2200" dirty="0">
              <a:latin typeface="Lucida Sans" pitchFamily="34" charset="0"/>
            </a:endParaRPr>
          </a:p>
          <a:p>
            <a:pPr marL="0" indent="0" eaLnBrk="1" hangingPunct="1">
              <a:buNone/>
              <a:defRPr/>
            </a:pPr>
            <a:r>
              <a:rPr lang="cy-GB" altLang="cy-GB" sz="2200" dirty="0">
                <a:latin typeface="Lucida Sans" pitchFamily="34" charset="0"/>
              </a:rPr>
              <a:t>3. Sylwch ar unrhyw wahaniaethau</a:t>
            </a:r>
          </a:p>
          <a:p>
            <a:pPr marL="0" indent="0" eaLnBrk="1" hangingPunct="1">
              <a:buNone/>
              <a:defRPr/>
            </a:pPr>
            <a:endParaRPr lang="cy-GB" altLang="cy-GB" sz="2200" dirty="0">
              <a:latin typeface="Lucida Sans" pitchFamily="34" charset="0"/>
            </a:endParaRPr>
          </a:p>
          <a:p>
            <a:pPr marL="0" indent="0" eaLnBrk="1" hangingPunct="1">
              <a:buNone/>
              <a:defRPr/>
            </a:pPr>
            <a:r>
              <a:rPr lang="cy-GB" altLang="cy-GB" sz="2200" dirty="0">
                <a:latin typeface="Lucida Sans" pitchFamily="34" charset="0"/>
              </a:rPr>
              <a:t>4. </a:t>
            </a:r>
            <a:r>
              <a:rPr lang="cy-GB" altLang="cy-GB" sz="2200" dirty="0" smtClean="0">
                <a:latin typeface="Lucida Sans" pitchFamily="34" charset="0"/>
              </a:rPr>
              <a:t>Ystyriwch </a:t>
            </a:r>
            <a:r>
              <a:rPr lang="cy-GB" altLang="cy-GB" sz="2200" dirty="0">
                <a:latin typeface="Lucida Sans" pitchFamily="34" charset="0"/>
              </a:rPr>
              <a:t>plant heddiw</a:t>
            </a:r>
            <a:endParaRPr lang="cy-GB" altLang="cy-GB" sz="2200" dirty="0" smtClean="0">
              <a:latin typeface="Lucida Sans" pitchFamily="34" charset="0"/>
            </a:endParaRPr>
          </a:p>
        </p:txBody>
      </p:sp>
      <p:sp>
        <p:nvSpPr>
          <p:cNvPr id="5124" name="Rectangle 5"/>
          <p:cNvSpPr>
            <a:spLocks noGrp="1" noChangeArrowheads="1"/>
          </p:cNvSpPr>
          <p:nvPr>
            <p:ph type="body" sz="half" idx="2"/>
          </p:nvPr>
        </p:nvSpPr>
        <p:spPr>
          <a:xfrm>
            <a:off x="4652963" y="1600200"/>
            <a:ext cx="4033837" cy="4525963"/>
          </a:xfrm>
        </p:spPr>
        <p:txBody>
          <a:bodyPr>
            <a:normAutofit fontScale="92500" lnSpcReduction="20000"/>
          </a:bodyPr>
          <a:lstStyle/>
          <a:p>
            <a:pPr marL="0" indent="0" eaLnBrk="1" hangingPunct="1">
              <a:buFontTx/>
              <a:buNone/>
              <a:defRPr/>
            </a:pPr>
            <a:r>
              <a:rPr lang="en-GB" altLang="cy-GB" sz="2400" dirty="0" smtClean="0">
                <a:solidFill>
                  <a:srgbClr val="0000FF"/>
                </a:solidFill>
                <a:latin typeface="Lucida Sans" pitchFamily="34" charset="0"/>
              </a:rPr>
              <a:t>1. Read the 2 versions of Aesop’s ‘The hare and the tortoise</a:t>
            </a:r>
            <a:r>
              <a:rPr lang="en-GB" altLang="cy-GB" sz="2400" dirty="0" smtClean="0">
                <a:solidFill>
                  <a:srgbClr val="0000FF"/>
                </a:solidFill>
                <a:latin typeface="Lucida Sans" pitchFamily="34" charset="0"/>
              </a:rPr>
              <a:t>’(on Moodle)</a:t>
            </a:r>
            <a:endParaRPr lang="en-GB" altLang="cy-GB" sz="2400" dirty="0" smtClean="0">
              <a:solidFill>
                <a:srgbClr val="0000FF"/>
              </a:solidFill>
              <a:latin typeface="Lucida Sans" pitchFamily="34" charset="0"/>
            </a:endParaRPr>
          </a:p>
          <a:p>
            <a:pPr marL="0" indent="0" eaLnBrk="1" hangingPunct="1">
              <a:buFontTx/>
              <a:buNone/>
              <a:defRPr/>
            </a:pPr>
            <a:endParaRPr lang="en-GB" altLang="cy-GB" sz="2400" dirty="0" smtClean="0">
              <a:solidFill>
                <a:srgbClr val="0000FF"/>
              </a:solidFill>
              <a:latin typeface="Lucida Sans" pitchFamily="34" charset="0"/>
            </a:endParaRPr>
          </a:p>
          <a:p>
            <a:pPr marL="0" indent="0" eaLnBrk="1" hangingPunct="1">
              <a:buFontTx/>
              <a:buNone/>
              <a:defRPr/>
            </a:pPr>
            <a:r>
              <a:rPr lang="en-GB" altLang="cy-GB" sz="2400" dirty="0" smtClean="0">
                <a:solidFill>
                  <a:srgbClr val="0000FF"/>
                </a:solidFill>
                <a:latin typeface="Lucida Sans" pitchFamily="34" charset="0"/>
              </a:rPr>
              <a:t>2. Note any similarities</a:t>
            </a:r>
          </a:p>
          <a:p>
            <a:pPr marL="0" indent="0" eaLnBrk="1" hangingPunct="1">
              <a:buFontTx/>
              <a:buNone/>
              <a:defRPr/>
            </a:pPr>
            <a:endParaRPr lang="en-GB" altLang="cy-GB" sz="2400" dirty="0">
              <a:solidFill>
                <a:srgbClr val="0000FF"/>
              </a:solidFill>
              <a:latin typeface="Lucida Sans" pitchFamily="34" charset="0"/>
            </a:endParaRPr>
          </a:p>
          <a:p>
            <a:pPr marL="0" indent="0" eaLnBrk="1" hangingPunct="1">
              <a:buFontTx/>
              <a:buNone/>
              <a:defRPr/>
            </a:pPr>
            <a:r>
              <a:rPr lang="en-GB" altLang="cy-GB" sz="2400" dirty="0" smtClean="0">
                <a:solidFill>
                  <a:srgbClr val="0000FF"/>
                </a:solidFill>
                <a:latin typeface="Lucida Sans" pitchFamily="34" charset="0"/>
              </a:rPr>
              <a:t>3. Note any differences</a:t>
            </a:r>
          </a:p>
          <a:p>
            <a:pPr marL="0" indent="0" eaLnBrk="1" hangingPunct="1">
              <a:buFontTx/>
              <a:buNone/>
              <a:defRPr/>
            </a:pPr>
            <a:endParaRPr lang="en-GB" altLang="cy-GB" sz="2400" dirty="0">
              <a:solidFill>
                <a:srgbClr val="0000FF"/>
              </a:solidFill>
              <a:latin typeface="Lucida Sans" pitchFamily="34" charset="0"/>
            </a:endParaRPr>
          </a:p>
          <a:p>
            <a:pPr marL="0" indent="0" eaLnBrk="1" hangingPunct="1">
              <a:buFontTx/>
              <a:buNone/>
              <a:defRPr/>
            </a:pPr>
            <a:r>
              <a:rPr lang="en-GB" altLang="cy-GB" sz="2400" dirty="0" smtClean="0">
                <a:solidFill>
                  <a:srgbClr val="0000FF"/>
                </a:solidFill>
                <a:latin typeface="Lucida Sans" pitchFamily="34" charset="0"/>
              </a:rPr>
              <a:t>4. Consider children today</a:t>
            </a:r>
            <a:endParaRPr lang="en-GB" altLang="cy-GB" sz="2400" dirty="0">
              <a:solidFill>
                <a:srgbClr val="0000FF"/>
              </a:solidFill>
              <a:latin typeface="Lucida Sans" pitchFamily="34" charset="0"/>
            </a:endParaRPr>
          </a:p>
          <a:p>
            <a:pPr marL="0" indent="0" eaLnBrk="1" hangingPunct="1">
              <a:buFontTx/>
              <a:buNone/>
              <a:defRPr/>
            </a:pPr>
            <a:endParaRPr lang="en-GB" altLang="cy-GB" sz="2400" dirty="0" smtClean="0">
              <a:solidFill>
                <a:srgbClr val="0000FF"/>
              </a:solidFill>
              <a:latin typeface="Lucida Sans" pitchFamily="34" charset="0"/>
            </a:endParaRPr>
          </a:p>
          <a:p>
            <a:pPr marL="0" indent="0" eaLnBrk="1" hangingPunct="1">
              <a:buFontTx/>
              <a:buNone/>
              <a:defRPr/>
            </a:pPr>
            <a:endParaRPr lang="en-GB" altLang="cy-GB" sz="2400" dirty="0">
              <a:solidFill>
                <a:srgbClr val="0000FF"/>
              </a:solidFill>
              <a:latin typeface="Lucida Sans" pitchFamily="34" charset="0"/>
            </a:endParaRPr>
          </a:p>
          <a:p>
            <a:pPr marL="0" indent="0" eaLnBrk="1" hangingPunct="1">
              <a:buFontTx/>
              <a:buNone/>
              <a:defRPr/>
            </a:pPr>
            <a:endParaRPr lang="en-GB" altLang="cy-GB" sz="2400" dirty="0" smtClean="0">
              <a:solidFill>
                <a:srgbClr val="0000FF"/>
              </a:solidFill>
              <a:latin typeface="Lucida Sans" pitchFamily="34" charset="0"/>
            </a:endParaRPr>
          </a:p>
          <a:p>
            <a:pPr marL="0" indent="0" algn="r" eaLnBrk="1" hangingPunct="1">
              <a:buFontTx/>
              <a:buNone/>
              <a:defRPr/>
            </a:pPr>
            <a:r>
              <a:rPr lang="en-GB" altLang="cy-GB" sz="2400" dirty="0" smtClean="0">
                <a:solidFill>
                  <a:srgbClr val="0000FF"/>
                </a:solidFill>
                <a:latin typeface="Lucida Sans" pitchFamily="34" charset="0"/>
              </a:rPr>
              <a:t> </a:t>
            </a:r>
          </a:p>
          <a:p>
            <a:pPr eaLnBrk="1" hangingPunct="1">
              <a:buFontTx/>
              <a:buChar char="-"/>
              <a:defRPr/>
            </a:pPr>
            <a:endParaRPr lang="en-GB" altLang="cy-GB" sz="2400" dirty="0" smtClean="0">
              <a:solidFill>
                <a:srgbClr val="0000FF"/>
              </a:solidFill>
              <a:latin typeface="Lucida Sans" pitchFamily="34" charset="0"/>
            </a:endParaRPr>
          </a:p>
        </p:txBody>
      </p:sp>
    </p:spTree>
    <p:extLst>
      <p:ext uri="{BB962C8B-B14F-4D97-AF65-F5344CB8AC3E}">
        <p14:creationId xmlns:p14="http://schemas.microsoft.com/office/powerpoint/2010/main" val="334159789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28650" y="365127"/>
            <a:ext cx="7886700" cy="759618"/>
          </a:xfrm>
        </p:spPr>
        <p:txBody>
          <a:bodyPr>
            <a:normAutofit fontScale="90000"/>
          </a:bodyPr>
          <a:lstStyle/>
          <a:p>
            <a:pPr algn="l" eaLnBrk="1" hangingPunct="1"/>
            <a:r>
              <a:rPr lang="cy-GB" altLang="cy-GB" sz="3200" dirty="0" smtClean="0">
                <a:latin typeface="Lucida Sans" panose="020B0602030504020204" pitchFamily="34" charset="0"/>
              </a:rPr>
              <a:t>Hanes llyfrau plant</a:t>
            </a:r>
            <a:r>
              <a:rPr lang="en-GB" altLang="cy-GB" sz="3200" dirty="0" smtClean="0">
                <a:latin typeface="Lucida Sans" panose="020B0602030504020204" pitchFamily="34" charset="0"/>
              </a:rPr>
              <a:t/>
            </a:r>
            <a:br>
              <a:rPr lang="en-GB" altLang="cy-GB" sz="3200" dirty="0" smtClean="0">
                <a:latin typeface="Lucida Sans" panose="020B0602030504020204" pitchFamily="34" charset="0"/>
              </a:rPr>
            </a:br>
            <a:r>
              <a:rPr lang="en-GB" altLang="cy-GB" sz="3200" dirty="0" smtClean="0">
                <a:solidFill>
                  <a:srgbClr val="0000FF"/>
                </a:solidFill>
                <a:latin typeface="Lucida Sans" panose="020B0602030504020204" pitchFamily="34" charset="0"/>
              </a:rPr>
              <a:t>History of children’s books</a:t>
            </a:r>
          </a:p>
        </p:txBody>
      </p:sp>
      <p:sp>
        <p:nvSpPr>
          <p:cNvPr id="5123" name="Rectangle 4"/>
          <p:cNvSpPr>
            <a:spLocks noGrp="1" noChangeArrowheads="1"/>
          </p:cNvSpPr>
          <p:nvPr>
            <p:ph type="body" sz="half" idx="1"/>
          </p:nvPr>
        </p:nvSpPr>
        <p:spPr>
          <a:xfrm>
            <a:off x="457200" y="1268760"/>
            <a:ext cx="4033838" cy="4857403"/>
          </a:xfrm>
        </p:spPr>
        <p:txBody>
          <a:bodyPr/>
          <a:lstStyle/>
          <a:p>
            <a:pPr marL="0" indent="0" eaLnBrk="1" hangingPunct="1">
              <a:buNone/>
              <a:defRPr/>
            </a:pPr>
            <a:r>
              <a:rPr lang="cy-GB" altLang="cy-GB" sz="3200" b="1" dirty="0" smtClean="0">
                <a:latin typeface="Lucida Sans" pitchFamily="34" charset="0"/>
              </a:rPr>
              <a:t>19fed ganrif</a:t>
            </a:r>
          </a:p>
          <a:p>
            <a:pPr eaLnBrk="1" hangingPunct="1">
              <a:buFontTx/>
              <a:buChar char="-"/>
              <a:defRPr/>
            </a:pPr>
            <a:r>
              <a:rPr lang="cy-GB" altLang="cy-GB" dirty="0" smtClean="0">
                <a:latin typeface="Lucida Sans" pitchFamily="34" charset="0"/>
              </a:rPr>
              <a:t>Newid yn agwedd tuag at blant/plentyndod</a:t>
            </a:r>
          </a:p>
          <a:p>
            <a:pPr eaLnBrk="1" hangingPunct="1">
              <a:buFontTx/>
              <a:buChar char="-"/>
              <a:defRPr/>
            </a:pPr>
            <a:endParaRPr lang="cy-GB" altLang="cy-GB" dirty="0">
              <a:latin typeface="Lucida Sans" pitchFamily="34" charset="0"/>
            </a:endParaRPr>
          </a:p>
          <a:p>
            <a:pPr eaLnBrk="1" hangingPunct="1">
              <a:buFontTx/>
              <a:buChar char="-"/>
              <a:defRPr/>
            </a:pPr>
            <a:r>
              <a:rPr lang="cy-GB" altLang="cy-GB" dirty="0" smtClean="0">
                <a:latin typeface="Lucida Sans" pitchFamily="34" charset="0"/>
              </a:rPr>
              <a:t>Pam oedd hyn?</a:t>
            </a:r>
          </a:p>
          <a:p>
            <a:pPr marL="0" indent="0" eaLnBrk="1" hangingPunct="1">
              <a:buNone/>
              <a:defRPr/>
            </a:pPr>
            <a:endParaRPr lang="cy-GB" altLang="cy-GB" dirty="0" smtClean="0">
              <a:latin typeface="Lucida Sans" pitchFamily="34" charset="0"/>
            </a:endParaRPr>
          </a:p>
          <a:p>
            <a:pPr eaLnBrk="1" hangingPunct="1">
              <a:buFontTx/>
              <a:buChar char="-"/>
              <a:defRPr/>
            </a:pPr>
            <a:r>
              <a:rPr lang="cy-GB" altLang="cy-GB" dirty="0" smtClean="0">
                <a:latin typeface="Lucida Sans" pitchFamily="34" charset="0"/>
              </a:rPr>
              <a:t>Cynnydd yn llenyddiaeth plant</a:t>
            </a:r>
          </a:p>
        </p:txBody>
      </p:sp>
      <p:sp>
        <p:nvSpPr>
          <p:cNvPr id="5124" name="Rectangle 5"/>
          <p:cNvSpPr>
            <a:spLocks noGrp="1" noChangeArrowheads="1"/>
          </p:cNvSpPr>
          <p:nvPr>
            <p:ph type="body" sz="half" idx="2"/>
          </p:nvPr>
        </p:nvSpPr>
        <p:spPr>
          <a:xfrm>
            <a:off x="4427984" y="1340768"/>
            <a:ext cx="4383533" cy="4785395"/>
          </a:xfrm>
        </p:spPr>
        <p:txBody>
          <a:bodyPr>
            <a:normAutofit fontScale="47500" lnSpcReduction="20000"/>
          </a:bodyPr>
          <a:lstStyle/>
          <a:p>
            <a:pPr marL="0" indent="0" eaLnBrk="1" hangingPunct="1">
              <a:buNone/>
              <a:defRPr/>
            </a:pPr>
            <a:r>
              <a:rPr lang="en-GB" altLang="cy-GB" sz="5800" b="1" dirty="0">
                <a:solidFill>
                  <a:srgbClr val="0000FF"/>
                </a:solidFill>
                <a:latin typeface="Lucida Sans" pitchFamily="34" charset="0"/>
              </a:rPr>
              <a:t>1</a:t>
            </a:r>
            <a:r>
              <a:rPr lang="en-GB" altLang="cy-GB" sz="5800" b="1" dirty="0" smtClean="0">
                <a:solidFill>
                  <a:srgbClr val="0000FF"/>
                </a:solidFill>
                <a:latin typeface="Lucida Sans" pitchFamily="34" charset="0"/>
              </a:rPr>
              <a:t>9</a:t>
            </a:r>
            <a:r>
              <a:rPr lang="en-GB" altLang="cy-GB" sz="5800" b="1" baseline="30000" dirty="0" smtClean="0">
                <a:solidFill>
                  <a:srgbClr val="0000FF"/>
                </a:solidFill>
                <a:latin typeface="Lucida Sans" pitchFamily="34" charset="0"/>
              </a:rPr>
              <a:t>th</a:t>
            </a:r>
            <a:r>
              <a:rPr lang="en-GB" altLang="cy-GB" sz="5800" b="1" dirty="0" smtClean="0">
                <a:solidFill>
                  <a:srgbClr val="0000FF"/>
                </a:solidFill>
                <a:latin typeface="Lucida Sans" pitchFamily="34" charset="0"/>
              </a:rPr>
              <a:t> century</a:t>
            </a:r>
          </a:p>
          <a:p>
            <a:pPr eaLnBrk="1" hangingPunct="1">
              <a:buFontTx/>
              <a:buChar char="-"/>
              <a:defRPr/>
            </a:pPr>
            <a:r>
              <a:rPr lang="en-GB" altLang="cy-GB" sz="5800" dirty="0" smtClean="0">
                <a:solidFill>
                  <a:srgbClr val="0000FF"/>
                </a:solidFill>
                <a:latin typeface="Lucida Sans" pitchFamily="34" charset="0"/>
              </a:rPr>
              <a:t>A change in attitude towards children/childhood</a:t>
            </a:r>
          </a:p>
          <a:p>
            <a:pPr eaLnBrk="1" hangingPunct="1">
              <a:buFontTx/>
              <a:buChar char="-"/>
              <a:defRPr/>
            </a:pPr>
            <a:endParaRPr lang="en-GB" altLang="cy-GB" sz="5800" dirty="0">
              <a:solidFill>
                <a:srgbClr val="0000FF"/>
              </a:solidFill>
              <a:latin typeface="Lucida Sans" pitchFamily="34" charset="0"/>
            </a:endParaRPr>
          </a:p>
          <a:p>
            <a:pPr eaLnBrk="1" hangingPunct="1">
              <a:buFontTx/>
              <a:buChar char="-"/>
              <a:defRPr/>
            </a:pPr>
            <a:r>
              <a:rPr lang="en-GB" altLang="cy-GB" sz="5800" dirty="0" smtClean="0">
                <a:solidFill>
                  <a:srgbClr val="0000FF"/>
                </a:solidFill>
                <a:latin typeface="Lucida Sans" pitchFamily="34" charset="0"/>
              </a:rPr>
              <a:t>Why was this?</a:t>
            </a:r>
          </a:p>
          <a:p>
            <a:pPr eaLnBrk="1" hangingPunct="1">
              <a:buFontTx/>
              <a:buChar char="-"/>
              <a:defRPr/>
            </a:pPr>
            <a:endParaRPr lang="en-GB" altLang="cy-GB" sz="5800" dirty="0">
              <a:solidFill>
                <a:srgbClr val="0000FF"/>
              </a:solidFill>
              <a:latin typeface="Lucida Sans" pitchFamily="34" charset="0"/>
            </a:endParaRPr>
          </a:p>
          <a:p>
            <a:pPr eaLnBrk="1" hangingPunct="1">
              <a:buFontTx/>
              <a:buChar char="-"/>
              <a:defRPr/>
            </a:pPr>
            <a:r>
              <a:rPr lang="en-GB" altLang="cy-GB" sz="5800" dirty="0" smtClean="0">
                <a:solidFill>
                  <a:srgbClr val="0000FF"/>
                </a:solidFill>
                <a:latin typeface="Lucida Sans" pitchFamily="34" charset="0"/>
              </a:rPr>
              <a:t>Increase in children’s literature</a:t>
            </a:r>
          </a:p>
          <a:p>
            <a:pPr marL="0" indent="0" eaLnBrk="1" hangingPunct="1">
              <a:buFontTx/>
              <a:buNone/>
              <a:defRPr/>
            </a:pPr>
            <a:endParaRPr lang="en-GB" altLang="cy-GB" sz="2400" dirty="0">
              <a:solidFill>
                <a:srgbClr val="0000FF"/>
              </a:solidFill>
              <a:latin typeface="Lucida Sans" pitchFamily="34" charset="0"/>
            </a:endParaRPr>
          </a:p>
          <a:p>
            <a:pPr marL="0" indent="0" eaLnBrk="1" hangingPunct="1">
              <a:buFontTx/>
              <a:buNone/>
              <a:defRPr/>
            </a:pPr>
            <a:endParaRPr lang="en-GB" altLang="cy-GB" sz="2400" dirty="0" smtClean="0">
              <a:solidFill>
                <a:srgbClr val="0000FF"/>
              </a:solidFill>
              <a:latin typeface="Lucida Sans" pitchFamily="34" charset="0"/>
            </a:endParaRPr>
          </a:p>
          <a:p>
            <a:pPr marL="0" indent="0" eaLnBrk="1" hangingPunct="1">
              <a:buFontTx/>
              <a:buNone/>
              <a:defRPr/>
            </a:pPr>
            <a:endParaRPr lang="en-GB" altLang="cy-GB" sz="2400" dirty="0">
              <a:solidFill>
                <a:srgbClr val="0000FF"/>
              </a:solidFill>
              <a:latin typeface="Lucida Sans" pitchFamily="34" charset="0"/>
            </a:endParaRPr>
          </a:p>
          <a:p>
            <a:pPr marL="0" indent="0" eaLnBrk="1" hangingPunct="1">
              <a:buFontTx/>
              <a:buNone/>
              <a:defRPr/>
            </a:pPr>
            <a:endParaRPr lang="en-GB" altLang="cy-GB" sz="2400" dirty="0" smtClean="0">
              <a:solidFill>
                <a:srgbClr val="0000FF"/>
              </a:solidFill>
              <a:latin typeface="Lucida Sans" pitchFamily="34" charset="0"/>
            </a:endParaRPr>
          </a:p>
          <a:p>
            <a:pPr marL="0" indent="0" algn="r" eaLnBrk="1" hangingPunct="1">
              <a:buFontTx/>
              <a:buNone/>
              <a:defRPr/>
            </a:pPr>
            <a:r>
              <a:rPr lang="en-GB" altLang="cy-GB" sz="2400" dirty="0" smtClean="0">
                <a:solidFill>
                  <a:srgbClr val="0000FF"/>
                </a:solidFill>
                <a:latin typeface="Lucida Sans" pitchFamily="34" charset="0"/>
              </a:rPr>
              <a:t> </a:t>
            </a:r>
          </a:p>
          <a:p>
            <a:pPr eaLnBrk="1" hangingPunct="1">
              <a:buFontTx/>
              <a:buChar char="-"/>
              <a:defRPr/>
            </a:pPr>
            <a:endParaRPr lang="en-GB" altLang="cy-GB" sz="2400" dirty="0" smtClean="0">
              <a:solidFill>
                <a:srgbClr val="0000FF"/>
              </a:solidFill>
              <a:latin typeface="Lucida Sans" pitchFamily="34" charset="0"/>
            </a:endParaRPr>
          </a:p>
        </p:txBody>
      </p:sp>
    </p:spTree>
    <p:extLst>
      <p:ext uri="{BB962C8B-B14F-4D97-AF65-F5344CB8AC3E}">
        <p14:creationId xmlns:p14="http://schemas.microsoft.com/office/powerpoint/2010/main" val="53927702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algn="l" eaLnBrk="1" hangingPunct="1"/>
            <a:r>
              <a:rPr lang="cy-GB" altLang="cy-GB" sz="3600" dirty="0" err="1" smtClean="0">
                <a:latin typeface="Lucida Sans" panose="020B0602030504020204" pitchFamily="34" charset="0"/>
              </a:rPr>
              <a:t>Bruno</a:t>
            </a:r>
            <a:r>
              <a:rPr lang="cy-GB" altLang="cy-GB" sz="3600" dirty="0" smtClean="0">
                <a:latin typeface="Lucida Sans" panose="020B0602030504020204" pitchFamily="34" charset="0"/>
              </a:rPr>
              <a:t> </a:t>
            </a:r>
            <a:r>
              <a:rPr lang="cy-GB" altLang="cy-GB" sz="3600" dirty="0" err="1" smtClean="0">
                <a:latin typeface="Lucida Sans" panose="020B0602030504020204" pitchFamily="34" charset="0"/>
              </a:rPr>
              <a:t>Bettelheim</a:t>
            </a:r>
            <a:r>
              <a:rPr lang="cy-GB" altLang="cy-GB" sz="3600" dirty="0" smtClean="0">
                <a:latin typeface="Lucida Sans" panose="020B0602030504020204" pitchFamily="34" charset="0"/>
              </a:rPr>
              <a:t> (1903-1990)</a:t>
            </a:r>
            <a:endParaRPr lang="en-GB" altLang="cy-GB" sz="3600" dirty="0" smtClean="0">
              <a:solidFill>
                <a:srgbClr val="0000FF"/>
              </a:solidFill>
              <a:latin typeface="Lucida Sans" panose="020B0602030504020204" pitchFamily="34" charset="0"/>
            </a:endParaRPr>
          </a:p>
        </p:txBody>
      </p:sp>
      <p:sp>
        <p:nvSpPr>
          <p:cNvPr id="5123" name="Rectangle 4"/>
          <p:cNvSpPr>
            <a:spLocks noGrp="1" noChangeArrowheads="1"/>
          </p:cNvSpPr>
          <p:nvPr>
            <p:ph type="body" sz="half" idx="1"/>
          </p:nvPr>
        </p:nvSpPr>
        <p:spPr>
          <a:xfrm>
            <a:off x="457200" y="1600200"/>
            <a:ext cx="4033838" cy="4525963"/>
          </a:xfrm>
        </p:spPr>
        <p:txBody>
          <a:bodyPr/>
          <a:lstStyle/>
          <a:p>
            <a:pPr marL="0" indent="0" eaLnBrk="1" hangingPunct="1">
              <a:buNone/>
              <a:defRPr/>
            </a:pPr>
            <a:endParaRPr lang="cy-GB" altLang="cy-GB" sz="3200" dirty="0" smtClean="0">
              <a:latin typeface="Lucida Sans" pitchFamily="34" charset="0"/>
            </a:endParaRPr>
          </a:p>
        </p:txBody>
      </p:sp>
      <p:sp>
        <p:nvSpPr>
          <p:cNvPr id="5124" name="Rectangle 5"/>
          <p:cNvSpPr>
            <a:spLocks noGrp="1" noChangeArrowheads="1"/>
          </p:cNvSpPr>
          <p:nvPr>
            <p:ph type="body" sz="half" idx="2"/>
          </p:nvPr>
        </p:nvSpPr>
        <p:spPr>
          <a:xfrm>
            <a:off x="4652963" y="1600200"/>
            <a:ext cx="4033837" cy="4525963"/>
          </a:xfrm>
        </p:spPr>
        <p:txBody>
          <a:bodyPr>
            <a:normAutofit fontScale="92500"/>
          </a:bodyPr>
          <a:lstStyle/>
          <a:p>
            <a:pPr eaLnBrk="1" hangingPunct="1">
              <a:defRPr/>
            </a:pPr>
            <a:r>
              <a:rPr lang="en-GB" altLang="cy-GB" sz="3200" dirty="0" err="1" smtClean="0">
                <a:latin typeface="Lucida Sans" pitchFamily="34" charset="0"/>
              </a:rPr>
              <a:t>Seicolegydd</a:t>
            </a:r>
            <a:r>
              <a:rPr lang="en-GB" altLang="cy-GB" sz="3200" dirty="0" smtClean="0">
                <a:latin typeface="Lucida Sans" pitchFamily="34" charset="0"/>
              </a:rPr>
              <a:t> plant</a:t>
            </a:r>
          </a:p>
          <a:p>
            <a:pPr eaLnBrk="1" hangingPunct="1">
              <a:defRPr/>
            </a:pPr>
            <a:r>
              <a:rPr lang="en-GB" altLang="cy-GB" sz="3200" dirty="0" err="1" smtClean="0">
                <a:latin typeface="Lucida Sans" pitchFamily="34" charset="0"/>
              </a:rPr>
              <a:t>Awdur</a:t>
            </a:r>
            <a:endParaRPr lang="en-GB" altLang="cy-GB" sz="3200" dirty="0" smtClean="0">
              <a:latin typeface="Lucida Sans" pitchFamily="34" charset="0"/>
            </a:endParaRPr>
          </a:p>
          <a:p>
            <a:pPr marL="0" indent="0" eaLnBrk="1" hangingPunct="1">
              <a:buNone/>
              <a:defRPr/>
            </a:pPr>
            <a:endParaRPr lang="en-GB" altLang="cy-GB" sz="3200" dirty="0">
              <a:solidFill>
                <a:srgbClr val="0000FF"/>
              </a:solidFill>
              <a:latin typeface="Lucida Sans" pitchFamily="34" charset="0"/>
            </a:endParaRPr>
          </a:p>
          <a:p>
            <a:pPr eaLnBrk="1" hangingPunct="1">
              <a:defRPr/>
            </a:pPr>
            <a:r>
              <a:rPr lang="en-GB" altLang="cy-GB" sz="3200" dirty="0" smtClean="0">
                <a:solidFill>
                  <a:srgbClr val="0000FF"/>
                </a:solidFill>
                <a:latin typeface="Lucida Sans" pitchFamily="34" charset="0"/>
              </a:rPr>
              <a:t>Child psychologist</a:t>
            </a:r>
          </a:p>
          <a:p>
            <a:pPr eaLnBrk="1" hangingPunct="1">
              <a:defRPr/>
            </a:pPr>
            <a:r>
              <a:rPr lang="en-GB" altLang="cy-GB" sz="3200" dirty="0" smtClean="0">
                <a:solidFill>
                  <a:srgbClr val="0000FF"/>
                </a:solidFill>
                <a:latin typeface="Lucida Sans" pitchFamily="34" charset="0"/>
              </a:rPr>
              <a:t>Writer</a:t>
            </a:r>
          </a:p>
          <a:p>
            <a:pPr marL="0" indent="0" eaLnBrk="1" hangingPunct="1">
              <a:buFontTx/>
              <a:buNone/>
              <a:defRPr/>
            </a:pPr>
            <a:endParaRPr lang="en-GB" altLang="cy-GB" sz="2400" dirty="0" smtClean="0">
              <a:solidFill>
                <a:srgbClr val="0000FF"/>
              </a:solidFill>
              <a:latin typeface="Lucida Sans" pitchFamily="34" charset="0"/>
            </a:endParaRPr>
          </a:p>
          <a:p>
            <a:pPr marL="0" indent="0" eaLnBrk="1" hangingPunct="1">
              <a:buFontTx/>
              <a:buNone/>
              <a:defRPr/>
            </a:pPr>
            <a:endParaRPr lang="en-GB" altLang="cy-GB" sz="2400" dirty="0">
              <a:solidFill>
                <a:srgbClr val="0000FF"/>
              </a:solidFill>
              <a:latin typeface="Lucida Sans" pitchFamily="34" charset="0"/>
            </a:endParaRPr>
          </a:p>
          <a:p>
            <a:pPr marL="0" indent="0" eaLnBrk="1" hangingPunct="1">
              <a:buFontTx/>
              <a:buNone/>
              <a:defRPr/>
            </a:pPr>
            <a:endParaRPr lang="en-GB" altLang="cy-GB" sz="2400" dirty="0" smtClean="0">
              <a:solidFill>
                <a:srgbClr val="0000FF"/>
              </a:solidFill>
              <a:latin typeface="Lucida Sans" pitchFamily="34" charset="0"/>
            </a:endParaRPr>
          </a:p>
          <a:p>
            <a:pPr marL="0" indent="0" algn="r" eaLnBrk="1" hangingPunct="1">
              <a:buFontTx/>
              <a:buNone/>
              <a:defRPr/>
            </a:pPr>
            <a:r>
              <a:rPr lang="en-GB" altLang="cy-GB" sz="2400" dirty="0" smtClean="0">
                <a:solidFill>
                  <a:srgbClr val="0000FF"/>
                </a:solidFill>
                <a:latin typeface="Lucida Sans" pitchFamily="34" charset="0"/>
              </a:rPr>
              <a:t> </a:t>
            </a:r>
          </a:p>
          <a:p>
            <a:pPr eaLnBrk="1" hangingPunct="1">
              <a:buFontTx/>
              <a:buChar char="-"/>
              <a:defRPr/>
            </a:pPr>
            <a:endParaRPr lang="en-GB" altLang="cy-GB" sz="2400" dirty="0" smtClean="0">
              <a:solidFill>
                <a:srgbClr val="0000FF"/>
              </a:solidFill>
              <a:latin typeface="Lucida Sans" pitchFamily="34"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552" y="1349631"/>
            <a:ext cx="3951486" cy="4815673"/>
          </a:xfrm>
          <a:prstGeom prst="rect">
            <a:avLst/>
          </a:prstGeom>
        </p:spPr>
      </p:pic>
    </p:spTree>
    <p:extLst>
      <p:ext uri="{BB962C8B-B14F-4D97-AF65-F5344CB8AC3E}">
        <p14:creationId xmlns:p14="http://schemas.microsoft.com/office/powerpoint/2010/main" val="415356165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28650" y="365127"/>
            <a:ext cx="7886700" cy="759618"/>
          </a:xfrm>
        </p:spPr>
        <p:txBody>
          <a:bodyPr>
            <a:normAutofit fontScale="90000"/>
          </a:bodyPr>
          <a:lstStyle/>
          <a:p>
            <a:pPr algn="l"/>
            <a:r>
              <a:rPr lang="cy-GB" altLang="cy-GB" sz="3600" dirty="0" smtClean="0">
                <a:latin typeface="Lucida Sans" panose="020B0602030504020204" pitchFamily="34" charset="0"/>
              </a:rPr>
              <a:t>Straeon tylwyth teg</a:t>
            </a:r>
            <a:r>
              <a:rPr lang="en-GB" altLang="cy-GB" sz="3600" dirty="0" smtClean="0">
                <a:latin typeface="Lucida Sans" panose="020B0602030504020204" pitchFamily="34" charset="0"/>
              </a:rPr>
              <a:t/>
            </a:r>
            <a:br>
              <a:rPr lang="en-GB" altLang="cy-GB" sz="3600" dirty="0" smtClean="0">
                <a:latin typeface="Lucida Sans" panose="020B0602030504020204" pitchFamily="34" charset="0"/>
              </a:rPr>
            </a:br>
            <a:r>
              <a:rPr lang="en-GB" altLang="cy-GB" sz="3600" dirty="0" smtClean="0">
                <a:solidFill>
                  <a:srgbClr val="0000FF"/>
                </a:solidFill>
                <a:latin typeface="Lucida Sans" panose="020B0602030504020204" pitchFamily="34" charset="0"/>
              </a:rPr>
              <a:t>Fairy tales</a:t>
            </a:r>
            <a:endParaRPr lang="cy-GB" altLang="cy-GB" sz="3600" dirty="0" smtClean="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628650" y="1268760"/>
            <a:ext cx="3886200" cy="4908203"/>
          </a:xfrm>
        </p:spPr>
        <p:txBody>
          <a:bodyPr/>
          <a:lstStyle/>
          <a:p>
            <a:pPr>
              <a:defRPr/>
            </a:pPr>
            <a:r>
              <a:rPr lang="cy-GB" dirty="0" smtClean="0">
                <a:latin typeface="Lucida Sans" panose="020B0602030504020204" pitchFamily="34" charset="0"/>
              </a:rPr>
              <a:t>Miloedd o flynyddoedd </a:t>
            </a:r>
            <a:r>
              <a:rPr lang="cy-GB" dirty="0" smtClean="0">
                <a:latin typeface="Lucida Sans" panose="020B0602030504020204" pitchFamily="34" charset="0"/>
              </a:rPr>
              <a:t>oed</a:t>
            </a:r>
          </a:p>
          <a:p>
            <a:pPr>
              <a:defRPr/>
            </a:pPr>
            <a:r>
              <a:rPr lang="cy-GB" dirty="0" smtClean="0">
                <a:latin typeface="Lucida Sans" panose="020B0602030504020204" pitchFamily="34" charset="0"/>
              </a:rPr>
              <a:t>Brodyr </a:t>
            </a:r>
            <a:r>
              <a:rPr lang="cy-GB" dirty="0" err="1" smtClean="0">
                <a:latin typeface="Lucida Sans" panose="020B0602030504020204" pitchFamily="34" charset="0"/>
              </a:rPr>
              <a:t>Grimm</a:t>
            </a:r>
            <a:endParaRPr lang="cy-GB" dirty="0" smtClean="0">
              <a:latin typeface="Lucida Sans" panose="020B0602030504020204" pitchFamily="34" charset="0"/>
            </a:endParaRPr>
          </a:p>
          <a:p>
            <a:pPr>
              <a:buFontTx/>
              <a:buChar char="-"/>
              <a:defRPr/>
            </a:pPr>
            <a:r>
              <a:rPr lang="cy-GB" dirty="0" smtClean="0">
                <a:latin typeface="Lucida Sans" panose="020B0602030504020204" pitchFamily="34" charset="0"/>
              </a:rPr>
              <a:t>llên gwerin</a:t>
            </a:r>
          </a:p>
          <a:p>
            <a:pPr>
              <a:buFontTx/>
              <a:buChar char="-"/>
              <a:defRPr/>
            </a:pPr>
            <a:r>
              <a:rPr lang="cy-GB" dirty="0">
                <a:latin typeface="Lucida Sans" panose="020B0602030504020204" pitchFamily="34" charset="0"/>
              </a:rPr>
              <a:t>t</a:t>
            </a:r>
            <a:r>
              <a:rPr lang="cy-GB" dirty="0" smtClean="0">
                <a:latin typeface="Lucida Sans" panose="020B0602030504020204" pitchFamily="34" charset="0"/>
              </a:rPr>
              <a:t>raddodiad llafar</a:t>
            </a:r>
          </a:p>
          <a:p>
            <a:pPr>
              <a:buFontTx/>
              <a:buChar char="-"/>
              <a:defRPr/>
            </a:pPr>
            <a:r>
              <a:rPr lang="cy-GB" dirty="0" smtClean="0">
                <a:latin typeface="Lucida Sans" panose="020B0602030504020204" pitchFamily="34" charset="0"/>
              </a:rPr>
              <a:t>credir i adlewyrchu cymdeithas</a:t>
            </a:r>
          </a:p>
          <a:p>
            <a:pPr>
              <a:defRPr/>
            </a:pPr>
            <a:r>
              <a:rPr lang="cy-GB" dirty="0" smtClean="0">
                <a:latin typeface="Lucida Sans" panose="020B0602030504020204" pitchFamily="34" charset="0"/>
              </a:rPr>
              <a:t>Nid ar gyfer plant!</a:t>
            </a:r>
            <a:endParaRPr lang="cy-GB" dirty="0">
              <a:latin typeface="Lucida Sans" panose="020B0602030504020204" pitchFamily="34" charset="0"/>
            </a:endParaRPr>
          </a:p>
        </p:txBody>
      </p:sp>
      <p:sp>
        <p:nvSpPr>
          <p:cNvPr id="4" name="Content Placeholder 3"/>
          <p:cNvSpPr>
            <a:spLocks noGrp="1"/>
          </p:cNvSpPr>
          <p:nvPr>
            <p:ph sz="half" idx="2"/>
          </p:nvPr>
        </p:nvSpPr>
        <p:spPr>
          <a:xfrm>
            <a:off x="4629150" y="1098934"/>
            <a:ext cx="3886200" cy="4351338"/>
          </a:xfrm>
        </p:spPr>
        <p:txBody>
          <a:bodyPr/>
          <a:lstStyle/>
          <a:p>
            <a:pPr>
              <a:defRPr/>
            </a:pPr>
            <a:r>
              <a:rPr lang="cy-GB" dirty="0" err="1" smtClean="0">
                <a:solidFill>
                  <a:srgbClr val="0000FF"/>
                </a:solidFill>
                <a:latin typeface="Lucida Sans" panose="020B0602030504020204" pitchFamily="34" charset="0"/>
              </a:rPr>
              <a:t>Thousands</a:t>
            </a:r>
            <a:r>
              <a:rPr lang="cy-GB" dirty="0" smtClean="0">
                <a:solidFill>
                  <a:srgbClr val="0000FF"/>
                </a:solidFill>
                <a:latin typeface="Lucida Sans" panose="020B0602030504020204" pitchFamily="34" charset="0"/>
              </a:rPr>
              <a:t> of </a:t>
            </a:r>
            <a:r>
              <a:rPr lang="cy-GB" dirty="0" err="1" smtClean="0">
                <a:solidFill>
                  <a:srgbClr val="0000FF"/>
                </a:solidFill>
                <a:latin typeface="Lucida Sans" panose="020B0602030504020204" pitchFamily="34" charset="0"/>
              </a:rPr>
              <a:t>years</a:t>
            </a:r>
            <a:r>
              <a:rPr lang="cy-GB" dirty="0" smtClean="0">
                <a:solidFill>
                  <a:srgbClr val="0000FF"/>
                </a:solidFill>
                <a:latin typeface="Lucida Sans" panose="020B0602030504020204" pitchFamily="34" charset="0"/>
              </a:rPr>
              <a:t> </a:t>
            </a:r>
            <a:r>
              <a:rPr lang="cy-GB" dirty="0" err="1" smtClean="0">
                <a:solidFill>
                  <a:srgbClr val="0000FF"/>
                </a:solidFill>
                <a:latin typeface="Lucida Sans" panose="020B0602030504020204" pitchFamily="34" charset="0"/>
              </a:rPr>
              <a:t>old</a:t>
            </a:r>
            <a:endParaRPr lang="cy-GB" dirty="0" smtClean="0">
              <a:solidFill>
                <a:srgbClr val="0000FF"/>
              </a:solidFill>
              <a:latin typeface="Lucida Sans" panose="020B0602030504020204" pitchFamily="34" charset="0"/>
            </a:endParaRPr>
          </a:p>
          <a:p>
            <a:pPr>
              <a:defRPr/>
            </a:pPr>
            <a:r>
              <a:rPr lang="cy-GB" dirty="0" smtClean="0">
                <a:solidFill>
                  <a:srgbClr val="0000FF"/>
                </a:solidFill>
                <a:latin typeface="Lucida Sans" panose="020B0602030504020204" pitchFamily="34" charset="0"/>
              </a:rPr>
              <a:t>Brothers </a:t>
            </a:r>
            <a:r>
              <a:rPr lang="cy-GB" dirty="0" err="1" smtClean="0">
                <a:solidFill>
                  <a:srgbClr val="0000FF"/>
                </a:solidFill>
                <a:latin typeface="Lucida Sans" panose="020B0602030504020204" pitchFamily="34" charset="0"/>
              </a:rPr>
              <a:t>Grimm</a:t>
            </a:r>
            <a:endParaRPr lang="cy-GB" dirty="0" smtClean="0">
              <a:solidFill>
                <a:srgbClr val="0000FF"/>
              </a:solidFill>
              <a:latin typeface="Lucida Sans" panose="020B0602030504020204" pitchFamily="34" charset="0"/>
            </a:endParaRPr>
          </a:p>
          <a:p>
            <a:pPr>
              <a:buFontTx/>
              <a:buChar char="-"/>
              <a:defRPr/>
            </a:pPr>
            <a:r>
              <a:rPr lang="cy-GB" dirty="0">
                <a:solidFill>
                  <a:srgbClr val="0000FF"/>
                </a:solidFill>
                <a:latin typeface="Lucida Sans" panose="020B0602030504020204" pitchFamily="34" charset="0"/>
              </a:rPr>
              <a:t>f</a:t>
            </a:r>
            <a:r>
              <a:rPr lang="cy-GB" dirty="0" smtClean="0">
                <a:solidFill>
                  <a:srgbClr val="0000FF"/>
                </a:solidFill>
                <a:latin typeface="Lucida Sans" panose="020B0602030504020204" pitchFamily="34" charset="0"/>
              </a:rPr>
              <a:t>olklore</a:t>
            </a:r>
          </a:p>
          <a:p>
            <a:pPr>
              <a:buFontTx/>
              <a:buChar char="-"/>
              <a:defRPr/>
            </a:pPr>
            <a:r>
              <a:rPr lang="cy-GB" dirty="0" err="1">
                <a:solidFill>
                  <a:srgbClr val="0000FF"/>
                </a:solidFill>
                <a:latin typeface="Lucida Sans" panose="020B0602030504020204" pitchFamily="34" charset="0"/>
              </a:rPr>
              <a:t>o</a:t>
            </a:r>
            <a:r>
              <a:rPr lang="cy-GB" dirty="0" err="1" smtClean="0">
                <a:solidFill>
                  <a:srgbClr val="0000FF"/>
                </a:solidFill>
                <a:latin typeface="Lucida Sans" panose="020B0602030504020204" pitchFamily="34" charset="0"/>
              </a:rPr>
              <a:t>ral</a:t>
            </a:r>
            <a:r>
              <a:rPr lang="cy-GB" dirty="0" smtClean="0">
                <a:solidFill>
                  <a:srgbClr val="0000FF"/>
                </a:solidFill>
                <a:latin typeface="Lucida Sans" panose="020B0602030504020204" pitchFamily="34" charset="0"/>
              </a:rPr>
              <a:t> </a:t>
            </a:r>
            <a:r>
              <a:rPr lang="cy-GB" dirty="0" err="1" smtClean="0">
                <a:solidFill>
                  <a:srgbClr val="0000FF"/>
                </a:solidFill>
                <a:latin typeface="Lucida Sans" panose="020B0602030504020204" pitchFamily="34" charset="0"/>
              </a:rPr>
              <a:t>tradition</a:t>
            </a:r>
            <a:endParaRPr lang="cy-GB" dirty="0" smtClean="0">
              <a:solidFill>
                <a:srgbClr val="0000FF"/>
              </a:solidFill>
              <a:latin typeface="Lucida Sans" panose="020B0602030504020204" pitchFamily="34" charset="0"/>
            </a:endParaRPr>
          </a:p>
          <a:p>
            <a:pPr>
              <a:buFontTx/>
              <a:buChar char="-"/>
              <a:defRPr/>
            </a:pPr>
            <a:r>
              <a:rPr lang="cy-GB" dirty="0" err="1">
                <a:solidFill>
                  <a:srgbClr val="0000FF"/>
                </a:solidFill>
                <a:latin typeface="Lucida Sans" panose="020B0602030504020204" pitchFamily="34" charset="0"/>
              </a:rPr>
              <a:t>t</a:t>
            </a:r>
            <a:r>
              <a:rPr lang="cy-GB" dirty="0" err="1" smtClean="0">
                <a:solidFill>
                  <a:srgbClr val="0000FF"/>
                </a:solidFill>
                <a:latin typeface="Lucida Sans" panose="020B0602030504020204" pitchFamily="34" charset="0"/>
              </a:rPr>
              <a:t>hought</a:t>
            </a:r>
            <a:r>
              <a:rPr lang="cy-GB" dirty="0" smtClean="0">
                <a:solidFill>
                  <a:srgbClr val="0000FF"/>
                </a:solidFill>
                <a:latin typeface="Lucida Sans" panose="020B0602030504020204" pitchFamily="34" charset="0"/>
              </a:rPr>
              <a:t> to </a:t>
            </a:r>
            <a:r>
              <a:rPr lang="cy-GB" dirty="0" err="1" smtClean="0">
                <a:solidFill>
                  <a:srgbClr val="0000FF"/>
                </a:solidFill>
                <a:latin typeface="Lucida Sans" panose="020B0602030504020204" pitchFamily="34" charset="0"/>
              </a:rPr>
              <a:t>reflect</a:t>
            </a:r>
            <a:r>
              <a:rPr lang="cy-GB" dirty="0" smtClean="0">
                <a:solidFill>
                  <a:srgbClr val="0000FF"/>
                </a:solidFill>
                <a:latin typeface="Lucida Sans" panose="020B0602030504020204" pitchFamily="34" charset="0"/>
              </a:rPr>
              <a:t> </a:t>
            </a:r>
            <a:r>
              <a:rPr lang="cy-GB" dirty="0" err="1" smtClean="0">
                <a:solidFill>
                  <a:srgbClr val="0000FF"/>
                </a:solidFill>
                <a:latin typeface="Lucida Sans" panose="020B0602030504020204" pitchFamily="34" charset="0"/>
              </a:rPr>
              <a:t>society</a:t>
            </a:r>
            <a:endParaRPr lang="cy-GB" dirty="0" smtClean="0">
              <a:solidFill>
                <a:srgbClr val="0000FF"/>
              </a:solidFill>
              <a:latin typeface="Lucida Sans" panose="020B0602030504020204" pitchFamily="34" charset="0"/>
            </a:endParaRPr>
          </a:p>
          <a:p>
            <a:pPr>
              <a:defRPr/>
            </a:pPr>
            <a:r>
              <a:rPr lang="cy-GB" dirty="0" smtClean="0">
                <a:solidFill>
                  <a:srgbClr val="0000FF"/>
                </a:solidFill>
                <a:latin typeface="Lucida Sans" panose="020B0602030504020204" pitchFamily="34" charset="0"/>
              </a:rPr>
              <a:t>Not </a:t>
            </a:r>
            <a:r>
              <a:rPr lang="cy-GB" dirty="0" err="1" smtClean="0">
                <a:solidFill>
                  <a:srgbClr val="0000FF"/>
                </a:solidFill>
                <a:latin typeface="Lucida Sans" panose="020B0602030504020204" pitchFamily="34" charset="0"/>
              </a:rPr>
              <a:t>meant</a:t>
            </a:r>
            <a:r>
              <a:rPr lang="cy-GB" dirty="0" smtClean="0">
                <a:solidFill>
                  <a:srgbClr val="0000FF"/>
                </a:solidFill>
                <a:latin typeface="Lucida Sans" panose="020B0602030504020204" pitchFamily="34" charset="0"/>
              </a:rPr>
              <a:t> for </a:t>
            </a:r>
            <a:r>
              <a:rPr lang="cy-GB" dirty="0" err="1" smtClean="0">
                <a:solidFill>
                  <a:srgbClr val="0000FF"/>
                </a:solidFill>
                <a:latin typeface="Lucida Sans" panose="020B0602030504020204" pitchFamily="34" charset="0"/>
              </a:rPr>
              <a:t>children</a:t>
            </a:r>
            <a:r>
              <a:rPr lang="cy-GB" dirty="0">
                <a:solidFill>
                  <a:srgbClr val="0000FF"/>
                </a:solidFill>
                <a:latin typeface="Lucida Sans" panose="020B0602030504020204" pitchFamily="34" charset="0"/>
              </a:rPr>
              <a:t>!</a:t>
            </a:r>
          </a:p>
        </p:txBody>
      </p:sp>
    </p:spTree>
    <p:extLst>
      <p:ext uri="{BB962C8B-B14F-4D97-AF65-F5344CB8AC3E}">
        <p14:creationId xmlns:p14="http://schemas.microsoft.com/office/powerpoint/2010/main" val="213407616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274638"/>
            <a:ext cx="8363272" cy="1143000"/>
          </a:xfrm>
        </p:spPr>
        <p:txBody>
          <a:bodyPr>
            <a:normAutofit fontScale="90000"/>
          </a:bodyPr>
          <a:lstStyle/>
          <a:p>
            <a:pPr algn="l"/>
            <a:r>
              <a:rPr lang="cy-GB" altLang="cy-GB" sz="4000" dirty="0" smtClean="0">
                <a:latin typeface="Lucida Sans" panose="020B0602030504020204" pitchFamily="34" charset="0"/>
              </a:rPr>
              <a:t>Straeon tylwyth teg</a:t>
            </a:r>
            <a:r>
              <a:rPr lang="en-GB" altLang="cy-GB" sz="4000" dirty="0" smtClean="0">
                <a:latin typeface="Lucida Sans" panose="020B0602030504020204" pitchFamily="34" charset="0"/>
              </a:rPr>
              <a:t> </a:t>
            </a:r>
            <a:r>
              <a:rPr lang="en-GB" altLang="cy-GB" sz="4000" dirty="0" err="1" smtClean="0">
                <a:latin typeface="Lucida Sans" panose="020B0602030504020204" pitchFamily="34" charset="0"/>
              </a:rPr>
              <a:t>traddodiadol</a:t>
            </a:r>
            <a:r>
              <a:rPr lang="en-GB" altLang="cy-GB" sz="4000" dirty="0" smtClean="0">
                <a:latin typeface="Lucida Sans" panose="020B0602030504020204" pitchFamily="34" charset="0"/>
              </a:rPr>
              <a:t/>
            </a:r>
            <a:br>
              <a:rPr lang="en-GB" altLang="cy-GB" sz="4000" dirty="0" smtClean="0">
                <a:latin typeface="Lucida Sans" panose="020B0602030504020204" pitchFamily="34" charset="0"/>
              </a:rPr>
            </a:br>
            <a:r>
              <a:rPr lang="en-GB" altLang="cy-GB" sz="4000" dirty="0" smtClean="0">
                <a:solidFill>
                  <a:srgbClr val="0000FF"/>
                </a:solidFill>
                <a:latin typeface="Lucida Sans" panose="020B0602030504020204" pitchFamily="34" charset="0"/>
              </a:rPr>
              <a:t>Traditional fairy tales</a:t>
            </a:r>
            <a:endParaRPr lang="cy-GB" altLang="cy-GB" sz="4000" dirty="0" smtClean="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628650" y="1340768"/>
            <a:ext cx="3886200" cy="4836195"/>
          </a:xfrm>
        </p:spPr>
        <p:txBody>
          <a:bodyPr>
            <a:normAutofit/>
          </a:bodyPr>
          <a:lstStyle/>
          <a:p>
            <a:pPr marL="0" indent="0">
              <a:buFontTx/>
              <a:buNone/>
              <a:defRPr/>
            </a:pPr>
            <a:r>
              <a:rPr lang="cy-GB" dirty="0" smtClean="0">
                <a:latin typeface="Lucida Sans" panose="020B0602030504020204" pitchFamily="34" charset="0"/>
              </a:rPr>
              <a:t>Faint ydych chi’n cofio?</a:t>
            </a:r>
          </a:p>
          <a:p>
            <a:pPr>
              <a:defRPr/>
            </a:pPr>
            <a:r>
              <a:rPr lang="cy-GB" dirty="0">
                <a:latin typeface="Lucida Sans" panose="020B0602030504020204" pitchFamily="34" charset="0"/>
              </a:rPr>
              <a:t>Eira </a:t>
            </a:r>
            <a:r>
              <a:rPr lang="cy-GB" dirty="0" smtClean="0">
                <a:latin typeface="Lucida Sans" panose="020B0602030504020204" pitchFamily="34" charset="0"/>
              </a:rPr>
              <a:t>Wen</a:t>
            </a:r>
          </a:p>
          <a:p>
            <a:pPr>
              <a:defRPr/>
            </a:pPr>
            <a:r>
              <a:rPr lang="cy-GB" dirty="0" smtClean="0">
                <a:latin typeface="Lucida Sans" panose="020B0602030504020204" pitchFamily="34" charset="0"/>
              </a:rPr>
              <a:t>Y crydd a'r coblynnod</a:t>
            </a:r>
          </a:p>
          <a:p>
            <a:pPr>
              <a:defRPr/>
            </a:pPr>
            <a:r>
              <a:rPr lang="cy-GB" dirty="0" err="1" smtClean="0">
                <a:latin typeface="Lucida Sans" panose="020B0602030504020204" pitchFamily="34" charset="0"/>
              </a:rPr>
              <a:t>Rapunzel</a:t>
            </a:r>
            <a:endParaRPr lang="cy-GB" dirty="0">
              <a:latin typeface="Lucida Sans" panose="020B0602030504020204" pitchFamily="34" charset="0"/>
            </a:endParaRPr>
          </a:p>
          <a:p>
            <a:pPr>
              <a:defRPr/>
            </a:pPr>
            <a:r>
              <a:rPr lang="cy-GB" dirty="0" err="1">
                <a:latin typeface="Lucida Sans" panose="020B0602030504020204" pitchFamily="34" charset="0"/>
              </a:rPr>
              <a:t>Hansel</a:t>
            </a:r>
            <a:r>
              <a:rPr lang="cy-GB" dirty="0">
                <a:latin typeface="Lucida Sans" panose="020B0602030504020204" pitchFamily="34" charset="0"/>
              </a:rPr>
              <a:t> a </a:t>
            </a:r>
            <a:r>
              <a:rPr lang="cy-GB" dirty="0" err="1">
                <a:latin typeface="Lucida Sans" panose="020B0602030504020204" pitchFamily="34" charset="0"/>
              </a:rPr>
              <a:t>Gretel</a:t>
            </a:r>
            <a:endParaRPr lang="cy-GB" dirty="0">
              <a:latin typeface="Lucida Sans" panose="020B0602030504020204" pitchFamily="34" charset="0"/>
            </a:endParaRPr>
          </a:p>
          <a:p>
            <a:pPr>
              <a:defRPr/>
            </a:pPr>
            <a:r>
              <a:rPr lang="cy-GB" dirty="0" err="1">
                <a:latin typeface="Lucida Sans" panose="020B0602030504020204" pitchFamily="34" charset="0"/>
              </a:rPr>
              <a:t>Sinderela</a:t>
            </a:r>
            <a:endParaRPr lang="cy-GB" dirty="0">
              <a:latin typeface="Lucida Sans" panose="020B0602030504020204" pitchFamily="34" charset="0"/>
            </a:endParaRPr>
          </a:p>
          <a:p>
            <a:pPr>
              <a:defRPr/>
            </a:pPr>
            <a:r>
              <a:rPr lang="cy-GB" dirty="0">
                <a:latin typeface="Lucida Sans" panose="020B0602030504020204" pitchFamily="34" charset="0"/>
              </a:rPr>
              <a:t>Hugan </a:t>
            </a:r>
            <a:r>
              <a:rPr lang="cy-GB" dirty="0" smtClean="0">
                <a:latin typeface="Lucida Sans" panose="020B0602030504020204" pitchFamily="34" charset="0"/>
              </a:rPr>
              <a:t>Fach Goch</a:t>
            </a:r>
            <a:endParaRPr lang="cy-GB" dirty="0">
              <a:latin typeface="Lucida Sans" panose="020B0602030504020204" pitchFamily="34" charset="0"/>
            </a:endParaRPr>
          </a:p>
        </p:txBody>
      </p:sp>
      <p:sp>
        <p:nvSpPr>
          <p:cNvPr id="4" name="Content Placeholder 3"/>
          <p:cNvSpPr>
            <a:spLocks noGrp="1"/>
          </p:cNvSpPr>
          <p:nvPr>
            <p:ph sz="half" idx="2"/>
          </p:nvPr>
        </p:nvSpPr>
        <p:spPr>
          <a:xfrm>
            <a:off x="4629150" y="1417638"/>
            <a:ext cx="4514850" cy="4759325"/>
          </a:xfrm>
        </p:spPr>
        <p:txBody>
          <a:bodyPr>
            <a:normAutofit/>
          </a:bodyPr>
          <a:lstStyle/>
          <a:p>
            <a:pPr marL="0" indent="0">
              <a:buNone/>
              <a:defRPr/>
            </a:pPr>
            <a:r>
              <a:rPr lang="cy-GB" dirty="0" err="1" smtClean="0">
                <a:solidFill>
                  <a:srgbClr val="0000FF"/>
                </a:solidFill>
                <a:latin typeface="Lucida Sans" panose="020B0602030504020204" pitchFamily="34" charset="0"/>
              </a:rPr>
              <a:t>How</a:t>
            </a:r>
            <a:r>
              <a:rPr lang="cy-GB" dirty="0" smtClean="0">
                <a:solidFill>
                  <a:srgbClr val="0000FF"/>
                </a:solidFill>
                <a:latin typeface="Lucida Sans" panose="020B0602030504020204" pitchFamily="34" charset="0"/>
              </a:rPr>
              <a:t> </a:t>
            </a:r>
            <a:r>
              <a:rPr lang="cy-GB" dirty="0" err="1" smtClean="0">
                <a:solidFill>
                  <a:srgbClr val="0000FF"/>
                </a:solidFill>
                <a:latin typeface="Lucida Sans" panose="020B0602030504020204" pitchFamily="34" charset="0"/>
              </a:rPr>
              <a:t>many</a:t>
            </a:r>
            <a:r>
              <a:rPr lang="cy-GB" dirty="0" smtClean="0">
                <a:solidFill>
                  <a:srgbClr val="0000FF"/>
                </a:solidFill>
                <a:latin typeface="Lucida Sans" panose="020B0602030504020204" pitchFamily="34" charset="0"/>
              </a:rPr>
              <a:t> can </a:t>
            </a:r>
            <a:r>
              <a:rPr lang="cy-GB" dirty="0" err="1" smtClean="0">
                <a:solidFill>
                  <a:srgbClr val="0000FF"/>
                </a:solidFill>
                <a:latin typeface="Lucida Sans" panose="020B0602030504020204" pitchFamily="34" charset="0"/>
              </a:rPr>
              <a:t>you</a:t>
            </a:r>
            <a:r>
              <a:rPr lang="cy-GB" dirty="0" smtClean="0">
                <a:solidFill>
                  <a:srgbClr val="0000FF"/>
                </a:solidFill>
                <a:latin typeface="Lucida Sans" panose="020B0602030504020204" pitchFamily="34" charset="0"/>
              </a:rPr>
              <a:t> </a:t>
            </a:r>
            <a:r>
              <a:rPr lang="cy-GB" dirty="0" err="1" smtClean="0">
                <a:solidFill>
                  <a:srgbClr val="0000FF"/>
                </a:solidFill>
                <a:latin typeface="Lucida Sans" panose="020B0602030504020204" pitchFamily="34" charset="0"/>
              </a:rPr>
              <a:t>remember</a:t>
            </a:r>
            <a:r>
              <a:rPr lang="cy-GB" dirty="0" smtClean="0">
                <a:solidFill>
                  <a:srgbClr val="0000FF"/>
                </a:solidFill>
                <a:latin typeface="Lucida Sans" panose="020B0602030504020204" pitchFamily="34" charset="0"/>
              </a:rPr>
              <a:t>?</a:t>
            </a:r>
          </a:p>
          <a:p>
            <a:pPr>
              <a:defRPr/>
            </a:pPr>
            <a:r>
              <a:rPr lang="cy-GB" dirty="0" smtClean="0">
                <a:solidFill>
                  <a:srgbClr val="0000FF"/>
                </a:solidFill>
                <a:latin typeface="Lucida Sans" panose="020B0602030504020204" pitchFamily="34" charset="0"/>
              </a:rPr>
              <a:t>Snow White</a:t>
            </a:r>
          </a:p>
          <a:p>
            <a:pPr>
              <a:defRPr/>
            </a:pPr>
            <a:r>
              <a:rPr lang="cy-GB" dirty="0" smtClean="0">
                <a:solidFill>
                  <a:srgbClr val="0000FF"/>
                </a:solidFill>
                <a:latin typeface="Lucida Sans" panose="020B0602030504020204" pitchFamily="34" charset="0"/>
              </a:rPr>
              <a:t>The </a:t>
            </a:r>
            <a:r>
              <a:rPr lang="cy-GB" dirty="0" err="1" smtClean="0">
                <a:solidFill>
                  <a:srgbClr val="0000FF"/>
                </a:solidFill>
                <a:latin typeface="Lucida Sans" panose="020B0602030504020204" pitchFamily="34" charset="0"/>
              </a:rPr>
              <a:t>shoemaker</a:t>
            </a:r>
            <a:r>
              <a:rPr lang="cy-GB" dirty="0" smtClean="0">
                <a:solidFill>
                  <a:srgbClr val="0000FF"/>
                </a:solidFill>
                <a:latin typeface="Lucida Sans" panose="020B0602030504020204" pitchFamily="34" charset="0"/>
              </a:rPr>
              <a:t> </a:t>
            </a:r>
            <a:r>
              <a:rPr lang="cy-GB" dirty="0" err="1" smtClean="0">
                <a:solidFill>
                  <a:srgbClr val="0000FF"/>
                </a:solidFill>
                <a:latin typeface="Lucida Sans" panose="020B0602030504020204" pitchFamily="34" charset="0"/>
              </a:rPr>
              <a:t>and</a:t>
            </a:r>
            <a:r>
              <a:rPr lang="cy-GB" dirty="0" smtClean="0">
                <a:solidFill>
                  <a:srgbClr val="0000FF"/>
                </a:solidFill>
                <a:latin typeface="Lucida Sans" panose="020B0602030504020204" pitchFamily="34" charset="0"/>
              </a:rPr>
              <a:t> the </a:t>
            </a:r>
            <a:r>
              <a:rPr lang="cy-GB" dirty="0" err="1" smtClean="0">
                <a:solidFill>
                  <a:srgbClr val="0000FF"/>
                </a:solidFill>
                <a:latin typeface="Lucida Sans" panose="020B0602030504020204" pitchFamily="34" charset="0"/>
              </a:rPr>
              <a:t>elves</a:t>
            </a:r>
            <a:endParaRPr lang="cy-GB" dirty="0" smtClean="0">
              <a:solidFill>
                <a:srgbClr val="0000FF"/>
              </a:solidFill>
              <a:latin typeface="Lucida Sans" panose="020B0602030504020204" pitchFamily="34" charset="0"/>
            </a:endParaRPr>
          </a:p>
          <a:p>
            <a:pPr>
              <a:defRPr/>
            </a:pPr>
            <a:r>
              <a:rPr lang="cy-GB" dirty="0" err="1" smtClean="0">
                <a:solidFill>
                  <a:srgbClr val="0000FF"/>
                </a:solidFill>
                <a:latin typeface="Lucida Sans" panose="020B0602030504020204" pitchFamily="34" charset="0"/>
              </a:rPr>
              <a:t>Rapunzel</a:t>
            </a:r>
            <a:endParaRPr lang="cy-GB" dirty="0" smtClean="0">
              <a:solidFill>
                <a:srgbClr val="0000FF"/>
              </a:solidFill>
              <a:latin typeface="Lucida Sans" panose="020B0602030504020204" pitchFamily="34" charset="0"/>
            </a:endParaRPr>
          </a:p>
          <a:p>
            <a:pPr>
              <a:defRPr/>
            </a:pPr>
            <a:r>
              <a:rPr lang="cy-GB" dirty="0" err="1" smtClean="0">
                <a:solidFill>
                  <a:srgbClr val="0000FF"/>
                </a:solidFill>
                <a:latin typeface="Lucida Sans" panose="020B0602030504020204" pitchFamily="34" charset="0"/>
              </a:rPr>
              <a:t>Hansel</a:t>
            </a:r>
            <a:r>
              <a:rPr lang="cy-GB" dirty="0" smtClean="0">
                <a:solidFill>
                  <a:srgbClr val="0000FF"/>
                </a:solidFill>
                <a:latin typeface="Lucida Sans" panose="020B0602030504020204" pitchFamily="34" charset="0"/>
              </a:rPr>
              <a:t> </a:t>
            </a:r>
            <a:r>
              <a:rPr lang="cy-GB" dirty="0" err="1" smtClean="0">
                <a:solidFill>
                  <a:srgbClr val="0000FF"/>
                </a:solidFill>
                <a:latin typeface="Lucida Sans" panose="020B0602030504020204" pitchFamily="34" charset="0"/>
              </a:rPr>
              <a:t>and</a:t>
            </a:r>
            <a:r>
              <a:rPr lang="cy-GB" dirty="0" smtClean="0">
                <a:solidFill>
                  <a:srgbClr val="0000FF"/>
                </a:solidFill>
                <a:latin typeface="Lucida Sans" panose="020B0602030504020204" pitchFamily="34" charset="0"/>
              </a:rPr>
              <a:t> </a:t>
            </a:r>
            <a:r>
              <a:rPr lang="cy-GB" dirty="0" err="1" smtClean="0">
                <a:solidFill>
                  <a:srgbClr val="0000FF"/>
                </a:solidFill>
                <a:latin typeface="Lucida Sans" panose="020B0602030504020204" pitchFamily="34" charset="0"/>
              </a:rPr>
              <a:t>Gretel</a:t>
            </a:r>
            <a:endParaRPr lang="cy-GB" dirty="0" smtClean="0">
              <a:solidFill>
                <a:srgbClr val="0000FF"/>
              </a:solidFill>
              <a:latin typeface="Lucida Sans" panose="020B0602030504020204" pitchFamily="34" charset="0"/>
            </a:endParaRPr>
          </a:p>
          <a:p>
            <a:pPr>
              <a:defRPr/>
            </a:pPr>
            <a:r>
              <a:rPr lang="cy-GB" dirty="0" err="1" smtClean="0">
                <a:solidFill>
                  <a:srgbClr val="0000FF"/>
                </a:solidFill>
                <a:latin typeface="Lucida Sans" panose="020B0602030504020204" pitchFamily="34" charset="0"/>
              </a:rPr>
              <a:t>Cinderella</a:t>
            </a:r>
            <a:endParaRPr lang="cy-GB" dirty="0" smtClean="0">
              <a:solidFill>
                <a:srgbClr val="0000FF"/>
              </a:solidFill>
              <a:latin typeface="Lucida Sans" panose="020B0602030504020204" pitchFamily="34" charset="0"/>
            </a:endParaRPr>
          </a:p>
          <a:p>
            <a:pPr>
              <a:defRPr/>
            </a:pPr>
            <a:r>
              <a:rPr lang="cy-GB" dirty="0" smtClean="0">
                <a:solidFill>
                  <a:srgbClr val="0000FF"/>
                </a:solidFill>
                <a:latin typeface="Lucida Sans" panose="020B0602030504020204" pitchFamily="34" charset="0"/>
              </a:rPr>
              <a:t>Little Red </a:t>
            </a:r>
            <a:r>
              <a:rPr lang="cy-GB" dirty="0" err="1" smtClean="0">
                <a:solidFill>
                  <a:srgbClr val="0000FF"/>
                </a:solidFill>
                <a:latin typeface="Lucida Sans" panose="020B0602030504020204" pitchFamily="34" charset="0"/>
              </a:rPr>
              <a:t>Riding</a:t>
            </a:r>
            <a:r>
              <a:rPr lang="cy-GB" dirty="0" smtClean="0">
                <a:solidFill>
                  <a:srgbClr val="0000FF"/>
                </a:solidFill>
                <a:latin typeface="Lucida Sans" panose="020B0602030504020204" pitchFamily="34" charset="0"/>
              </a:rPr>
              <a:t> </a:t>
            </a:r>
            <a:r>
              <a:rPr lang="cy-GB" dirty="0" err="1" smtClean="0">
                <a:solidFill>
                  <a:srgbClr val="0000FF"/>
                </a:solidFill>
                <a:latin typeface="Lucida Sans" panose="020B0602030504020204" pitchFamily="34" charset="0"/>
              </a:rPr>
              <a:t>Hood</a:t>
            </a:r>
            <a:endParaRPr lang="cy-GB"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1671838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28650" y="365127"/>
            <a:ext cx="7886700" cy="759618"/>
          </a:xfrm>
        </p:spPr>
        <p:txBody>
          <a:bodyPr>
            <a:normAutofit fontScale="90000"/>
          </a:bodyPr>
          <a:lstStyle/>
          <a:p>
            <a:pPr algn="l"/>
            <a:r>
              <a:rPr lang="cy-GB" altLang="cy-GB" sz="3200" dirty="0" smtClean="0">
                <a:latin typeface="Lucida Sans" panose="020B0602030504020204" pitchFamily="34" charset="0"/>
              </a:rPr>
              <a:t>Straeon gwleidyddol gywir</a:t>
            </a:r>
            <a:r>
              <a:rPr lang="en-GB" altLang="cy-GB" sz="3200" dirty="0" smtClean="0">
                <a:latin typeface="Lucida Sans" panose="020B0602030504020204" pitchFamily="34" charset="0"/>
              </a:rPr>
              <a:t/>
            </a:r>
            <a:br>
              <a:rPr lang="en-GB" altLang="cy-GB" sz="3200" dirty="0" smtClean="0">
                <a:latin typeface="Lucida Sans" panose="020B0602030504020204" pitchFamily="34" charset="0"/>
              </a:rPr>
            </a:br>
            <a:r>
              <a:rPr lang="en-GB" altLang="cy-GB" sz="3200" dirty="0" smtClean="0">
                <a:solidFill>
                  <a:srgbClr val="0000FF"/>
                </a:solidFill>
                <a:latin typeface="Lucida Sans" panose="020B0602030504020204" pitchFamily="34" charset="0"/>
              </a:rPr>
              <a:t>Politically correct stories</a:t>
            </a:r>
            <a:endParaRPr lang="cy-GB" altLang="cy-GB" sz="3200" dirty="0" smtClean="0">
              <a:solidFill>
                <a:srgbClr val="0000FF"/>
              </a:solidFill>
              <a:latin typeface="Lucida Sans" panose="020B0602030504020204" pitchFamily="34" charset="0"/>
            </a:endParaRPr>
          </a:p>
        </p:txBody>
      </p:sp>
      <p:pic>
        <p:nvPicPr>
          <p:cNvPr id="2" name="Content Placeholder 1"/>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539552" y="1268761"/>
            <a:ext cx="3888432" cy="5017646"/>
          </a:xfrm>
        </p:spPr>
      </p:pic>
      <p:sp>
        <p:nvSpPr>
          <p:cNvPr id="4" name="Content Placeholder 3"/>
          <p:cNvSpPr>
            <a:spLocks noGrp="1"/>
          </p:cNvSpPr>
          <p:nvPr>
            <p:ph sz="half" idx="2"/>
          </p:nvPr>
        </p:nvSpPr>
        <p:spPr>
          <a:xfrm>
            <a:off x="4648200" y="1268761"/>
            <a:ext cx="4316288" cy="4104455"/>
          </a:xfrm>
        </p:spPr>
        <p:txBody>
          <a:bodyPr>
            <a:normAutofit fontScale="92500" lnSpcReduction="20000"/>
          </a:bodyPr>
          <a:lstStyle/>
          <a:p>
            <a:pPr>
              <a:defRPr/>
            </a:pPr>
            <a:r>
              <a:rPr lang="cy-GB" b="1" dirty="0" smtClean="0">
                <a:solidFill>
                  <a:srgbClr val="7030A0"/>
                </a:solidFill>
                <a:latin typeface="Lucida Sans" panose="020B0602030504020204" pitchFamily="34" charset="0"/>
              </a:rPr>
              <a:t>James </a:t>
            </a:r>
            <a:r>
              <a:rPr lang="cy-GB" b="1" dirty="0" err="1" smtClean="0">
                <a:solidFill>
                  <a:srgbClr val="7030A0"/>
                </a:solidFill>
                <a:latin typeface="Lucida Sans" panose="020B0602030504020204" pitchFamily="34" charset="0"/>
              </a:rPr>
              <a:t>Finn</a:t>
            </a:r>
            <a:r>
              <a:rPr lang="cy-GB" b="1" dirty="0" smtClean="0">
                <a:solidFill>
                  <a:srgbClr val="7030A0"/>
                </a:solidFill>
                <a:latin typeface="Lucida Sans" panose="020B0602030504020204" pitchFamily="34" charset="0"/>
              </a:rPr>
              <a:t> Garner</a:t>
            </a:r>
          </a:p>
          <a:p>
            <a:pPr>
              <a:defRPr/>
            </a:pPr>
            <a:r>
              <a:rPr lang="cy-GB" dirty="0" smtClean="0">
                <a:latin typeface="Lucida Sans" panose="020B0602030504020204" pitchFamily="34" charset="0"/>
              </a:rPr>
              <a:t>‘Twist’</a:t>
            </a:r>
            <a:r>
              <a:rPr lang="cy-GB" dirty="0" smtClean="0">
                <a:latin typeface="Lucida Sans" panose="020B0602030504020204" pitchFamily="34" charset="0"/>
              </a:rPr>
              <a:t> </a:t>
            </a:r>
            <a:r>
              <a:rPr lang="cy-GB" dirty="0" smtClean="0">
                <a:latin typeface="Lucida Sans" panose="020B0602030504020204" pitchFamily="34" charset="0"/>
              </a:rPr>
              <a:t>mewn storïau</a:t>
            </a:r>
            <a:endParaRPr lang="cy-GB" dirty="0">
              <a:latin typeface="Lucida Sans" panose="020B0602030504020204" pitchFamily="34" charset="0"/>
            </a:endParaRPr>
          </a:p>
          <a:p>
            <a:pPr>
              <a:defRPr/>
            </a:pPr>
            <a:r>
              <a:rPr lang="cy-GB" dirty="0" smtClean="0">
                <a:latin typeface="Lucida Sans" panose="020B0602030504020204" pitchFamily="34" charset="0"/>
              </a:rPr>
              <a:t>Newid </a:t>
            </a:r>
            <a:r>
              <a:rPr lang="cy-GB" dirty="0">
                <a:latin typeface="Lucida Sans" panose="020B0602030504020204" pitchFamily="34" charset="0"/>
              </a:rPr>
              <a:t>rôl</a:t>
            </a:r>
          </a:p>
          <a:p>
            <a:pPr>
              <a:defRPr/>
            </a:pPr>
            <a:r>
              <a:rPr lang="cy-GB" dirty="0">
                <a:latin typeface="Lucida Sans" panose="020B0602030504020204" pitchFamily="34" charset="0"/>
              </a:rPr>
              <a:t>Digrifwch</a:t>
            </a:r>
          </a:p>
          <a:p>
            <a:pPr>
              <a:defRPr/>
            </a:pPr>
            <a:r>
              <a:rPr lang="cy-GB" dirty="0" smtClean="0">
                <a:latin typeface="Lucida Sans" panose="020B0602030504020204" pitchFamily="34" charset="0"/>
              </a:rPr>
              <a:t>Parodi</a:t>
            </a:r>
          </a:p>
          <a:p>
            <a:pPr marL="0" indent="0">
              <a:buNone/>
              <a:defRPr/>
            </a:pPr>
            <a:endParaRPr lang="cy-GB" dirty="0" smtClean="0">
              <a:solidFill>
                <a:srgbClr val="0000FF"/>
              </a:solidFill>
              <a:latin typeface="Lucida Sans" panose="020B0602030504020204" pitchFamily="34" charset="0"/>
            </a:endParaRPr>
          </a:p>
          <a:p>
            <a:pPr>
              <a:defRPr/>
            </a:pPr>
            <a:r>
              <a:rPr lang="cy-GB" dirty="0" smtClean="0">
                <a:solidFill>
                  <a:srgbClr val="0000FF"/>
                </a:solidFill>
                <a:latin typeface="Lucida Sans" panose="020B0602030504020204" pitchFamily="34" charset="0"/>
              </a:rPr>
              <a:t>Twist to </a:t>
            </a:r>
            <a:r>
              <a:rPr lang="cy-GB" dirty="0" err="1" smtClean="0">
                <a:solidFill>
                  <a:srgbClr val="0000FF"/>
                </a:solidFill>
                <a:latin typeface="Lucida Sans" panose="020B0602030504020204" pitchFamily="34" charset="0"/>
              </a:rPr>
              <a:t>storylines</a:t>
            </a:r>
            <a:endParaRPr lang="cy-GB" dirty="0" smtClean="0">
              <a:solidFill>
                <a:srgbClr val="0000FF"/>
              </a:solidFill>
              <a:latin typeface="Lucida Sans" panose="020B0602030504020204" pitchFamily="34" charset="0"/>
            </a:endParaRPr>
          </a:p>
          <a:p>
            <a:pPr>
              <a:defRPr/>
            </a:pPr>
            <a:r>
              <a:rPr lang="cy-GB" dirty="0" err="1" smtClean="0">
                <a:solidFill>
                  <a:srgbClr val="0000FF"/>
                </a:solidFill>
                <a:latin typeface="Lucida Sans" panose="020B0602030504020204" pitchFamily="34" charset="0"/>
              </a:rPr>
              <a:t>Role</a:t>
            </a:r>
            <a:r>
              <a:rPr lang="cy-GB" dirty="0" smtClean="0">
                <a:solidFill>
                  <a:srgbClr val="0000FF"/>
                </a:solidFill>
                <a:latin typeface="Lucida Sans" panose="020B0602030504020204" pitchFamily="34" charset="0"/>
              </a:rPr>
              <a:t> </a:t>
            </a:r>
            <a:r>
              <a:rPr lang="cy-GB" dirty="0" err="1" smtClean="0">
                <a:solidFill>
                  <a:srgbClr val="0000FF"/>
                </a:solidFill>
                <a:latin typeface="Lucida Sans" panose="020B0602030504020204" pitchFamily="34" charset="0"/>
              </a:rPr>
              <a:t>reversal</a:t>
            </a:r>
            <a:endParaRPr lang="cy-GB" dirty="0" smtClean="0">
              <a:solidFill>
                <a:srgbClr val="0000FF"/>
              </a:solidFill>
              <a:latin typeface="Lucida Sans" panose="020B0602030504020204" pitchFamily="34" charset="0"/>
            </a:endParaRPr>
          </a:p>
          <a:p>
            <a:pPr>
              <a:defRPr/>
            </a:pPr>
            <a:r>
              <a:rPr lang="cy-GB" dirty="0" err="1" smtClean="0">
                <a:solidFill>
                  <a:srgbClr val="0000FF"/>
                </a:solidFill>
                <a:latin typeface="Lucida Sans" panose="020B0602030504020204" pitchFamily="34" charset="0"/>
              </a:rPr>
              <a:t>Humour</a:t>
            </a:r>
            <a:endParaRPr lang="cy-GB" dirty="0" smtClean="0">
              <a:solidFill>
                <a:srgbClr val="0000FF"/>
              </a:solidFill>
              <a:latin typeface="Lucida Sans" panose="020B0602030504020204" pitchFamily="34" charset="0"/>
            </a:endParaRPr>
          </a:p>
          <a:p>
            <a:pPr>
              <a:defRPr/>
            </a:pPr>
            <a:r>
              <a:rPr lang="cy-GB" dirty="0" err="1" smtClean="0">
                <a:solidFill>
                  <a:srgbClr val="0000FF"/>
                </a:solidFill>
                <a:latin typeface="Lucida Sans" panose="020B0602030504020204" pitchFamily="34" charset="0"/>
              </a:rPr>
              <a:t>Parody</a:t>
            </a:r>
            <a:endParaRPr lang="cy-GB"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24194487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algn="l"/>
            <a:r>
              <a:rPr lang="cy-GB" altLang="cy-GB" sz="4000" dirty="0" smtClean="0">
                <a:latin typeface="Lucida Sans" panose="020B0602030504020204" pitchFamily="34" charset="0"/>
              </a:rPr>
              <a:t>Straeon gwleidyddol gywir</a:t>
            </a:r>
            <a:r>
              <a:rPr lang="en-GB" altLang="cy-GB" sz="4000" dirty="0" smtClean="0">
                <a:latin typeface="Lucida Sans" panose="020B0602030504020204" pitchFamily="34" charset="0"/>
              </a:rPr>
              <a:t/>
            </a:r>
            <a:br>
              <a:rPr lang="en-GB" altLang="cy-GB" sz="4000" dirty="0" smtClean="0">
                <a:latin typeface="Lucida Sans" panose="020B0602030504020204" pitchFamily="34" charset="0"/>
              </a:rPr>
            </a:br>
            <a:r>
              <a:rPr lang="en-GB" altLang="cy-GB" sz="4000" dirty="0" smtClean="0">
                <a:solidFill>
                  <a:srgbClr val="0000FF"/>
                </a:solidFill>
                <a:latin typeface="Lucida Sans" panose="020B0602030504020204" pitchFamily="34" charset="0"/>
              </a:rPr>
              <a:t>Politically correct stories</a:t>
            </a:r>
            <a:endParaRPr lang="cy-GB" altLang="cy-GB" sz="4000" dirty="0" smtClean="0">
              <a:solidFill>
                <a:srgbClr val="0000FF"/>
              </a:solidFill>
              <a:latin typeface="Lucida Sans" panose="020B0602030504020204" pitchFamily="34" charset="0"/>
            </a:endParaRPr>
          </a:p>
        </p:txBody>
      </p:sp>
      <p:sp>
        <p:nvSpPr>
          <p:cNvPr id="2" name="Content Placeholder 1"/>
          <p:cNvSpPr>
            <a:spLocks noGrp="1"/>
          </p:cNvSpPr>
          <p:nvPr>
            <p:ph idx="1"/>
          </p:nvPr>
        </p:nvSpPr>
        <p:spPr/>
        <p:txBody>
          <a:bodyPr/>
          <a:lstStyle/>
          <a:p>
            <a:pPr marL="0" indent="0">
              <a:buNone/>
            </a:pPr>
            <a:r>
              <a:rPr lang="en-GB" dirty="0" smtClean="0">
                <a:latin typeface="Lucida Sans" panose="020B0602030504020204" pitchFamily="34" charset="0"/>
              </a:rPr>
              <a:t>Garner, J. F. </a:t>
            </a:r>
            <a:r>
              <a:rPr lang="en-GB" dirty="0">
                <a:latin typeface="Lucida Sans" panose="020B0602030504020204" pitchFamily="34" charset="0"/>
              </a:rPr>
              <a:t>(1994) ‘The Three Vertically Challenged Pigs (audio story) Politically Correct Bedtime Stories,’ </a:t>
            </a:r>
            <a:r>
              <a:rPr lang="en-GB" dirty="0">
                <a:latin typeface="Lucida Sans" panose="020B0602030504020204" pitchFamily="34" charset="0"/>
                <a:hlinkClick r:id="rId3"/>
              </a:rPr>
              <a:t>https://</a:t>
            </a:r>
            <a:r>
              <a:rPr lang="en-GB" dirty="0" smtClean="0">
                <a:latin typeface="Lucida Sans" panose="020B0602030504020204" pitchFamily="34" charset="0"/>
                <a:hlinkClick r:id="rId3"/>
              </a:rPr>
              <a:t>www.youtube.com/watch?v=YTDNEmCQEpg&amp;list=PL_lm_02NSM2MRzmfIlupYiBn5ai6nzt2p</a:t>
            </a:r>
            <a:r>
              <a:rPr lang="en-GB" dirty="0" smtClean="0">
                <a:latin typeface="Lucida Sans" panose="020B0602030504020204" pitchFamily="34" charset="0"/>
              </a:rPr>
              <a:t> [Accessed: November 8 2018].</a:t>
            </a:r>
            <a:endParaRPr lang="en-GB" dirty="0">
              <a:latin typeface="Lucida Sans" panose="020B0602030504020204" pitchFamily="34" charset="0"/>
            </a:endParaRPr>
          </a:p>
        </p:txBody>
      </p:sp>
    </p:spTree>
    <p:extLst>
      <p:ext uri="{BB962C8B-B14F-4D97-AF65-F5344CB8AC3E}">
        <p14:creationId xmlns:p14="http://schemas.microsoft.com/office/powerpoint/2010/main" val="83171058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28650" y="365127"/>
            <a:ext cx="7886700" cy="759618"/>
          </a:xfrm>
        </p:spPr>
        <p:txBody>
          <a:bodyPr>
            <a:normAutofit fontScale="90000"/>
          </a:bodyPr>
          <a:lstStyle/>
          <a:p>
            <a:pPr algn="l"/>
            <a:r>
              <a:rPr lang="cy-GB" altLang="cy-GB" sz="3200" dirty="0" smtClean="0">
                <a:latin typeface="Lucida Sans" panose="020B0602030504020204" pitchFamily="34" charset="0"/>
              </a:rPr>
              <a:t>Meddyliau negyddol</a:t>
            </a:r>
            <a:br>
              <a:rPr lang="cy-GB" altLang="cy-GB" sz="3200" dirty="0" smtClean="0">
                <a:latin typeface="Lucida Sans" panose="020B0602030504020204" pitchFamily="34" charset="0"/>
              </a:rPr>
            </a:br>
            <a:r>
              <a:rPr lang="en-GB" altLang="cy-GB" sz="3200" dirty="0" smtClean="0">
                <a:solidFill>
                  <a:srgbClr val="0000FF"/>
                </a:solidFill>
                <a:latin typeface="Lucida Sans" panose="020B0602030504020204" pitchFamily="34" charset="0"/>
              </a:rPr>
              <a:t>Negative</a:t>
            </a:r>
            <a:r>
              <a:rPr lang="en-GB" altLang="cy-GB" sz="3200" dirty="0">
                <a:solidFill>
                  <a:srgbClr val="0000FF"/>
                </a:solidFill>
                <a:latin typeface="Lucida Sans" panose="020B0602030504020204" pitchFamily="34" charset="0"/>
              </a:rPr>
              <a:t> </a:t>
            </a:r>
            <a:r>
              <a:rPr lang="en-GB" altLang="cy-GB" sz="3200" dirty="0" smtClean="0">
                <a:solidFill>
                  <a:srgbClr val="0000FF"/>
                </a:solidFill>
                <a:latin typeface="Lucida Sans" panose="020B0602030504020204" pitchFamily="34" charset="0"/>
              </a:rPr>
              <a:t>thoughts</a:t>
            </a:r>
            <a:endParaRPr lang="cy-GB" altLang="cy-GB" sz="3200" dirty="0" smtClean="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251520" y="1276478"/>
            <a:ext cx="4464496" cy="4849685"/>
          </a:xfrm>
        </p:spPr>
        <p:txBody>
          <a:bodyPr/>
          <a:lstStyle/>
          <a:p>
            <a:pPr>
              <a:defRPr/>
            </a:pPr>
            <a:r>
              <a:rPr lang="cy-GB" dirty="0">
                <a:latin typeface="Lucida Sans" panose="020B0602030504020204" pitchFamily="34" charset="0"/>
              </a:rPr>
              <a:t>Afrealistig</a:t>
            </a:r>
          </a:p>
          <a:p>
            <a:pPr>
              <a:defRPr/>
            </a:pPr>
            <a:r>
              <a:rPr lang="cy-GB" dirty="0">
                <a:latin typeface="Lucida Sans" panose="020B0602030504020204" pitchFamily="34" charset="0"/>
              </a:rPr>
              <a:t>Disgwyliadau anghywir</a:t>
            </a:r>
          </a:p>
          <a:p>
            <a:pPr>
              <a:defRPr/>
            </a:pPr>
            <a:r>
              <a:rPr lang="cy-GB" dirty="0">
                <a:latin typeface="Lucida Sans" panose="020B0602030504020204" pitchFamily="34" charset="0"/>
              </a:rPr>
              <a:t>Hunan-ddelwedd </a:t>
            </a:r>
            <a:r>
              <a:rPr lang="cy-GB" dirty="0" smtClean="0">
                <a:latin typeface="Lucida Sans" panose="020B0602030504020204" pitchFamily="34" charset="0"/>
              </a:rPr>
              <a:t>isel</a:t>
            </a:r>
            <a:endParaRPr lang="cy-GB" dirty="0">
              <a:latin typeface="Lucida Sans" panose="020B0602030504020204" pitchFamily="34" charset="0"/>
            </a:endParaRPr>
          </a:p>
          <a:p>
            <a:pPr>
              <a:defRPr/>
            </a:pPr>
            <a:r>
              <a:rPr lang="cy-GB" dirty="0">
                <a:latin typeface="Lucida Sans" panose="020B0602030504020204" pitchFamily="34" charset="0"/>
              </a:rPr>
              <a:t>A</a:t>
            </a:r>
            <a:r>
              <a:rPr lang="cy-GB" dirty="0" smtClean="0">
                <a:latin typeface="Lucida Sans" panose="020B0602030504020204" pitchFamily="34" charset="0"/>
              </a:rPr>
              <a:t>chosi hunllefau</a:t>
            </a:r>
            <a:endParaRPr lang="cy-GB" dirty="0">
              <a:latin typeface="Lucida Sans" panose="020B0602030504020204" pitchFamily="34" charset="0"/>
            </a:endParaRPr>
          </a:p>
          <a:p>
            <a:pPr>
              <a:defRPr/>
            </a:pPr>
            <a:r>
              <a:rPr lang="cy-GB" dirty="0" smtClean="0">
                <a:latin typeface="Lucida Sans" panose="020B0602030504020204" pitchFamily="34" charset="0"/>
              </a:rPr>
              <a:t>Brawychus</a:t>
            </a:r>
            <a:endParaRPr lang="cy-GB" dirty="0">
              <a:latin typeface="Lucida Sans" panose="020B0602030504020204" pitchFamily="34" charset="0"/>
            </a:endParaRPr>
          </a:p>
          <a:p>
            <a:pPr>
              <a:defRPr/>
            </a:pPr>
            <a:r>
              <a:rPr lang="cy-GB" dirty="0">
                <a:latin typeface="Lucida Sans" panose="020B0602030504020204" pitchFamily="34" charset="0"/>
              </a:rPr>
              <a:t>Ystrydebol</a:t>
            </a:r>
          </a:p>
          <a:p>
            <a:pPr>
              <a:defRPr/>
            </a:pPr>
            <a:r>
              <a:rPr lang="cy-GB" dirty="0">
                <a:latin typeface="Lucida Sans" panose="020B0602030504020204" pitchFamily="34" charset="0"/>
              </a:rPr>
              <a:t>Diffyg amrywiaeth</a:t>
            </a:r>
          </a:p>
          <a:p>
            <a:pPr marL="0" indent="0">
              <a:buFontTx/>
              <a:buNone/>
              <a:defRPr/>
            </a:pPr>
            <a:endParaRPr lang="cy-GB" dirty="0"/>
          </a:p>
        </p:txBody>
      </p:sp>
      <p:sp>
        <p:nvSpPr>
          <p:cNvPr id="4" name="Content Placeholder 3"/>
          <p:cNvSpPr>
            <a:spLocks noGrp="1"/>
          </p:cNvSpPr>
          <p:nvPr>
            <p:ph sz="half" idx="2"/>
          </p:nvPr>
        </p:nvSpPr>
        <p:spPr>
          <a:xfrm>
            <a:off x="4629150" y="1268760"/>
            <a:ext cx="4263330" cy="4908203"/>
          </a:xfrm>
        </p:spPr>
        <p:txBody>
          <a:bodyPr/>
          <a:lstStyle/>
          <a:p>
            <a:pPr>
              <a:defRPr/>
            </a:pPr>
            <a:r>
              <a:rPr lang="cy-GB" dirty="0" smtClean="0">
                <a:solidFill>
                  <a:srgbClr val="0000FF"/>
                </a:solidFill>
                <a:latin typeface="Lucida Sans" panose="020B0602030504020204" pitchFamily="34" charset="0"/>
              </a:rPr>
              <a:t>Unrealistic</a:t>
            </a:r>
          </a:p>
          <a:p>
            <a:pPr>
              <a:defRPr/>
            </a:pPr>
            <a:r>
              <a:rPr lang="cy-GB" dirty="0" err="1" smtClean="0">
                <a:solidFill>
                  <a:srgbClr val="0000FF"/>
                </a:solidFill>
                <a:latin typeface="Lucida Sans" panose="020B0602030504020204" pitchFamily="34" charset="0"/>
              </a:rPr>
              <a:t>Untrue</a:t>
            </a:r>
            <a:r>
              <a:rPr lang="cy-GB" dirty="0" smtClean="0">
                <a:solidFill>
                  <a:srgbClr val="0000FF"/>
                </a:solidFill>
                <a:latin typeface="Lucida Sans" panose="020B0602030504020204" pitchFamily="34" charset="0"/>
              </a:rPr>
              <a:t> </a:t>
            </a:r>
            <a:r>
              <a:rPr lang="cy-GB" dirty="0" err="1" smtClean="0">
                <a:solidFill>
                  <a:srgbClr val="0000FF"/>
                </a:solidFill>
                <a:latin typeface="Lucida Sans" panose="020B0602030504020204" pitchFamily="34" charset="0"/>
              </a:rPr>
              <a:t>expectations</a:t>
            </a:r>
            <a:endParaRPr lang="cy-GB" dirty="0" smtClean="0">
              <a:solidFill>
                <a:srgbClr val="0000FF"/>
              </a:solidFill>
              <a:latin typeface="Lucida Sans" panose="020B0602030504020204" pitchFamily="34" charset="0"/>
            </a:endParaRPr>
          </a:p>
          <a:p>
            <a:pPr>
              <a:defRPr/>
            </a:pPr>
            <a:r>
              <a:rPr lang="cy-GB" dirty="0" err="1" smtClean="0">
                <a:solidFill>
                  <a:srgbClr val="0000FF"/>
                </a:solidFill>
                <a:latin typeface="Lucida Sans" panose="020B0602030504020204" pitchFamily="34" charset="0"/>
              </a:rPr>
              <a:t>Low</a:t>
            </a:r>
            <a:r>
              <a:rPr lang="cy-GB" dirty="0" smtClean="0">
                <a:solidFill>
                  <a:srgbClr val="0000FF"/>
                </a:solidFill>
                <a:latin typeface="Lucida Sans" panose="020B0602030504020204" pitchFamily="34" charset="0"/>
              </a:rPr>
              <a:t> </a:t>
            </a:r>
            <a:r>
              <a:rPr lang="cy-GB" dirty="0" err="1" smtClean="0">
                <a:solidFill>
                  <a:srgbClr val="0000FF"/>
                </a:solidFill>
                <a:latin typeface="Lucida Sans" panose="020B0602030504020204" pitchFamily="34" charset="0"/>
              </a:rPr>
              <a:t>self-image</a:t>
            </a:r>
            <a:endParaRPr lang="cy-GB" dirty="0" smtClean="0">
              <a:solidFill>
                <a:srgbClr val="0000FF"/>
              </a:solidFill>
              <a:latin typeface="Lucida Sans" panose="020B0602030504020204" pitchFamily="34" charset="0"/>
            </a:endParaRPr>
          </a:p>
          <a:p>
            <a:pPr>
              <a:defRPr/>
            </a:pPr>
            <a:r>
              <a:rPr lang="cy-GB" dirty="0" err="1" smtClean="0">
                <a:solidFill>
                  <a:srgbClr val="0000FF"/>
                </a:solidFill>
                <a:latin typeface="Lucida Sans" panose="020B0602030504020204" pitchFamily="34" charset="0"/>
              </a:rPr>
              <a:t>Cause</a:t>
            </a:r>
            <a:r>
              <a:rPr lang="cy-GB" dirty="0">
                <a:solidFill>
                  <a:srgbClr val="0000FF"/>
                </a:solidFill>
                <a:latin typeface="Lucida Sans" panose="020B0602030504020204" pitchFamily="34" charset="0"/>
              </a:rPr>
              <a:t> </a:t>
            </a:r>
            <a:r>
              <a:rPr lang="cy-GB" dirty="0" err="1" smtClean="0">
                <a:solidFill>
                  <a:srgbClr val="0000FF"/>
                </a:solidFill>
                <a:latin typeface="Lucida Sans" panose="020B0602030504020204" pitchFamily="34" charset="0"/>
              </a:rPr>
              <a:t>nightmares</a:t>
            </a:r>
            <a:endParaRPr lang="cy-GB" dirty="0" smtClean="0">
              <a:solidFill>
                <a:srgbClr val="0000FF"/>
              </a:solidFill>
              <a:latin typeface="Lucida Sans" panose="020B0602030504020204" pitchFamily="34" charset="0"/>
            </a:endParaRPr>
          </a:p>
          <a:p>
            <a:pPr>
              <a:defRPr/>
            </a:pPr>
            <a:r>
              <a:rPr lang="cy-GB" dirty="0" err="1">
                <a:solidFill>
                  <a:srgbClr val="0000FF"/>
                </a:solidFill>
                <a:latin typeface="Lucida Sans" panose="020B0602030504020204" pitchFamily="34" charset="0"/>
              </a:rPr>
              <a:t>F</a:t>
            </a:r>
            <a:r>
              <a:rPr lang="cy-GB" dirty="0" err="1" smtClean="0">
                <a:solidFill>
                  <a:srgbClr val="0000FF"/>
                </a:solidFill>
                <a:latin typeface="Lucida Sans" panose="020B0602030504020204" pitchFamily="34" charset="0"/>
              </a:rPr>
              <a:t>rightening</a:t>
            </a:r>
            <a:endParaRPr lang="cy-GB" dirty="0" smtClean="0">
              <a:solidFill>
                <a:srgbClr val="0000FF"/>
              </a:solidFill>
              <a:latin typeface="Lucida Sans" panose="020B0602030504020204" pitchFamily="34" charset="0"/>
            </a:endParaRPr>
          </a:p>
          <a:p>
            <a:pPr>
              <a:defRPr/>
            </a:pPr>
            <a:r>
              <a:rPr lang="cy-GB" dirty="0" err="1" smtClean="0">
                <a:solidFill>
                  <a:srgbClr val="0000FF"/>
                </a:solidFill>
                <a:latin typeface="Lucida Sans" panose="020B0602030504020204" pitchFamily="34" charset="0"/>
              </a:rPr>
              <a:t>Stereotypical</a:t>
            </a:r>
            <a:endParaRPr lang="cy-GB" dirty="0" smtClean="0">
              <a:solidFill>
                <a:srgbClr val="0000FF"/>
              </a:solidFill>
              <a:latin typeface="Lucida Sans" panose="020B0602030504020204" pitchFamily="34" charset="0"/>
            </a:endParaRPr>
          </a:p>
          <a:p>
            <a:pPr>
              <a:defRPr/>
            </a:pPr>
            <a:r>
              <a:rPr lang="cy-GB" dirty="0" err="1" smtClean="0">
                <a:solidFill>
                  <a:srgbClr val="0000FF"/>
                </a:solidFill>
                <a:latin typeface="Lucida Sans" panose="020B0602030504020204" pitchFamily="34" charset="0"/>
              </a:rPr>
              <a:t>Lack</a:t>
            </a:r>
            <a:r>
              <a:rPr lang="cy-GB" dirty="0" smtClean="0">
                <a:solidFill>
                  <a:srgbClr val="0000FF"/>
                </a:solidFill>
                <a:latin typeface="Lucida Sans" panose="020B0602030504020204" pitchFamily="34" charset="0"/>
              </a:rPr>
              <a:t> of </a:t>
            </a:r>
            <a:r>
              <a:rPr lang="cy-GB" dirty="0" err="1" smtClean="0">
                <a:solidFill>
                  <a:srgbClr val="0000FF"/>
                </a:solidFill>
                <a:latin typeface="Lucida Sans" panose="020B0602030504020204" pitchFamily="34" charset="0"/>
              </a:rPr>
              <a:t>diversity</a:t>
            </a:r>
            <a:endParaRPr lang="cy-GB"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196551100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28650" y="365127"/>
            <a:ext cx="7886700" cy="975642"/>
          </a:xfrm>
        </p:spPr>
        <p:txBody>
          <a:bodyPr>
            <a:normAutofit/>
          </a:bodyPr>
          <a:lstStyle/>
          <a:p>
            <a:pPr algn="l"/>
            <a:r>
              <a:rPr lang="cy-GB" altLang="cy-GB" sz="3200" dirty="0" smtClean="0">
                <a:latin typeface="Lucida Sans" panose="020B0602030504020204" pitchFamily="34" charset="0"/>
              </a:rPr>
              <a:t>Meddyliau negyddol</a:t>
            </a:r>
            <a:br>
              <a:rPr lang="cy-GB" altLang="cy-GB" sz="3200" dirty="0" smtClean="0">
                <a:latin typeface="Lucida Sans" panose="020B0602030504020204" pitchFamily="34" charset="0"/>
              </a:rPr>
            </a:br>
            <a:r>
              <a:rPr lang="en-GB" altLang="cy-GB" sz="3200" dirty="0" smtClean="0">
                <a:solidFill>
                  <a:srgbClr val="0000FF"/>
                </a:solidFill>
                <a:latin typeface="Lucida Sans" panose="020B0602030504020204" pitchFamily="34" charset="0"/>
              </a:rPr>
              <a:t>Negative</a:t>
            </a:r>
            <a:r>
              <a:rPr lang="en-GB" altLang="cy-GB" sz="3200" dirty="0">
                <a:solidFill>
                  <a:srgbClr val="0000FF"/>
                </a:solidFill>
                <a:latin typeface="Lucida Sans" panose="020B0602030504020204" pitchFamily="34" charset="0"/>
              </a:rPr>
              <a:t> </a:t>
            </a:r>
            <a:r>
              <a:rPr lang="en-GB" altLang="cy-GB" sz="3200" dirty="0" smtClean="0">
                <a:solidFill>
                  <a:srgbClr val="0000FF"/>
                </a:solidFill>
                <a:latin typeface="Lucida Sans" panose="020B0602030504020204" pitchFamily="34" charset="0"/>
              </a:rPr>
              <a:t>thoughts</a:t>
            </a:r>
            <a:endParaRPr lang="cy-GB" altLang="cy-GB" sz="3200" dirty="0" smtClean="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251520" y="1484784"/>
            <a:ext cx="4464496" cy="4641379"/>
          </a:xfrm>
        </p:spPr>
        <p:txBody>
          <a:bodyPr>
            <a:normAutofit fontScale="77500" lnSpcReduction="20000"/>
          </a:bodyPr>
          <a:lstStyle/>
          <a:p>
            <a:pPr>
              <a:defRPr/>
            </a:pPr>
            <a:r>
              <a:rPr lang="cy-GB" dirty="0">
                <a:latin typeface="Lucida Sans" panose="020B0602030504020204" pitchFamily="34" charset="0"/>
              </a:rPr>
              <a:t>U</a:t>
            </a:r>
            <a:r>
              <a:rPr lang="cy-GB" dirty="0" smtClean="0">
                <a:latin typeface="Lucida Sans" panose="020B0602030504020204" pitchFamily="34" charset="0"/>
              </a:rPr>
              <a:t>n </a:t>
            </a:r>
            <a:r>
              <a:rPr lang="cy-GB" dirty="0">
                <a:latin typeface="Lucida Sans" panose="020B0602030504020204" pitchFamily="34" charset="0"/>
              </a:rPr>
              <a:t>o bob 4 mam wedi </a:t>
            </a:r>
            <a:r>
              <a:rPr lang="cy-GB" dirty="0" smtClean="0">
                <a:latin typeface="Lucida Sans" panose="020B0602030504020204" pitchFamily="34" charset="0"/>
              </a:rPr>
              <a:t>troi cefn </a:t>
            </a:r>
            <a:r>
              <a:rPr lang="cy-GB" dirty="0">
                <a:latin typeface="Lucida Sans" panose="020B0602030504020204" pitchFamily="34" charset="0"/>
              </a:rPr>
              <a:t>ar </a:t>
            </a:r>
            <a:r>
              <a:rPr lang="cy-GB" dirty="0" err="1">
                <a:latin typeface="Lucida Sans" panose="020B0602030504020204" pitchFamily="34" charset="0"/>
              </a:rPr>
              <a:t>Sinderela</a:t>
            </a:r>
            <a:r>
              <a:rPr lang="cy-GB" dirty="0">
                <a:latin typeface="Lucida Sans" panose="020B0602030504020204" pitchFamily="34" charset="0"/>
              </a:rPr>
              <a:t> a </a:t>
            </a:r>
            <a:r>
              <a:rPr lang="cy-GB" dirty="0" err="1">
                <a:latin typeface="Lucida Sans" panose="020B0602030504020204" pitchFamily="34" charset="0"/>
              </a:rPr>
              <a:t>Rapunzel</a:t>
            </a:r>
            <a:r>
              <a:rPr lang="cy-GB" dirty="0">
                <a:latin typeface="Lucida Sans" panose="020B0602030504020204" pitchFamily="34" charset="0"/>
              </a:rPr>
              <a:t> o blaid The </a:t>
            </a:r>
            <a:r>
              <a:rPr lang="cy-GB" dirty="0" err="1">
                <a:latin typeface="Lucida Sans" panose="020B0602030504020204" pitchFamily="34" charset="0"/>
              </a:rPr>
              <a:t>Gruffalo</a:t>
            </a:r>
            <a:r>
              <a:rPr lang="cy-GB" dirty="0">
                <a:latin typeface="Lucida Sans" panose="020B0602030504020204" pitchFamily="34" charset="0"/>
              </a:rPr>
              <a:t> a The </a:t>
            </a:r>
            <a:r>
              <a:rPr lang="cy-GB" dirty="0" err="1">
                <a:latin typeface="Lucida Sans" panose="020B0602030504020204" pitchFamily="34" charset="0"/>
              </a:rPr>
              <a:t>Very</a:t>
            </a:r>
            <a:r>
              <a:rPr lang="cy-GB" dirty="0">
                <a:latin typeface="Lucida Sans" panose="020B0602030504020204" pitchFamily="34" charset="0"/>
              </a:rPr>
              <a:t> </a:t>
            </a:r>
            <a:r>
              <a:rPr lang="cy-GB" dirty="0" err="1">
                <a:latin typeface="Lucida Sans" panose="020B0602030504020204" pitchFamily="34" charset="0"/>
              </a:rPr>
              <a:t>Hungry</a:t>
            </a:r>
            <a:r>
              <a:rPr lang="cy-GB" dirty="0">
                <a:latin typeface="Lucida Sans" panose="020B0602030504020204" pitchFamily="34" charset="0"/>
              </a:rPr>
              <a:t> Caterpillar</a:t>
            </a:r>
          </a:p>
          <a:p>
            <a:pPr>
              <a:defRPr/>
            </a:pPr>
            <a:r>
              <a:rPr lang="cy-GB" dirty="0">
                <a:latin typeface="Lucida Sans" panose="020B0602030504020204" pitchFamily="34" charset="0"/>
              </a:rPr>
              <a:t>P</a:t>
            </a:r>
            <a:r>
              <a:rPr lang="cy-GB" dirty="0" smtClean="0">
                <a:latin typeface="Lucida Sans" panose="020B0602030504020204" pitchFamily="34" charset="0"/>
              </a:rPr>
              <a:t>umed </a:t>
            </a:r>
            <a:r>
              <a:rPr lang="cy-GB" dirty="0">
                <a:latin typeface="Lucida Sans" panose="020B0602030504020204" pitchFamily="34" charset="0"/>
              </a:rPr>
              <a:t>o rieni yn credu nad yw straeon tylwyth teg bellach yn wleidyddol gywir</a:t>
            </a:r>
          </a:p>
          <a:p>
            <a:pPr>
              <a:defRPr/>
            </a:pPr>
            <a:r>
              <a:rPr lang="cy-GB" dirty="0">
                <a:latin typeface="Lucida Sans" panose="020B0602030504020204" pitchFamily="34" charset="0"/>
              </a:rPr>
              <a:t>U</a:t>
            </a:r>
            <a:r>
              <a:rPr lang="cy-GB" dirty="0" smtClean="0">
                <a:latin typeface="Lucida Sans" panose="020B0602030504020204" pitchFamily="34" charset="0"/>
              </a:rPr>
              <a:t>n </a:t>
            </a:r>
            <a:r>
              <a:rPr lang="cy-GB" dirty="0">
                <a:latin typeface="Lucida Sans" panose="020B0602030504020204" pitchFamily="34" charset="0"/>
              </a:rPr>
              <a:t>o bob 10 rhiant </a:t>
            </a:r>
            <a:r>
              <a:rPr lang="cy-GB" dirty="0" smtClean="0">
                <a:latin typeface="Lucida Sans" panose="020B0602030504020204" pitchFamily="34" charset="0"/>
              </a:rPr>
              <a:t>yn dweud </a:t>
            </a:r>
            <a:r>
              <a:rPr lang="cy-GB" dirty="0">
                <a:latin typeface="Lucida Sans" panose="020B0602030504020204" pitchFamily="34" charset="0"/>
              </a:rPr>
              <a:t>dylid ailenwi </a:t>
            </a:r>
            <a:r>
              <a:rPr lang="cy-GB" dirty="0" smtClean="0">
                <a:latin typeface="Lucida Sans" panose="020B0602030504020204" pitchFamily="34" charset="0"/>
              </a:rPr>
              <a:t>Eira Wen a’r Saith Corrach </a:t>
            </a:r>
            <a:r>
              <a:rPr lang="cy-GB" dirty="0">
                <a:latin typeface="Lucida Sans" panose="020B0602030504020204" pitchFamily="34" charset="0"/>
              </a:rPr>
              <a:t>- nid yw ‘corrach’ yn wleidyddol gywir</a:t>
            </a:r>
          </a:p>
          <a:p>
            <a:pPr>
              <a:defRPr/>
            </a:pPr>
            <a:r>
              <a:rPr lang="cy-GB" dirty="0" smtClean="0">
                <a:latin typeface="Lucida Sans" panose="020B0602030504020204" pitchFamily="34" charset="0"/>
              </a:rPr>
              <a:t>17</a:t>
            </a:r>
            <a:r>
              <a:rPr lang="cy-GB" dirty="0">
                <a:latin typeface="Lucida Sans" panose="020B0602030504020204" pitchFamily="34" charset="0"/>
              </a:rPr>
              <a:t>% o rieni yn poeni bod straeon tylwyth teg yn rhoi hunllefau i'w plant</a:t>
            </a:r>
            <a:endParaRPr lang="cy-GB" dirty="0"/>
          </a:p>
        </p:txBody>
      </p:sp>
      <p:sp>
        <p:nvSpPr>
          <p:cNvPr id="4" name="Content Placeholder 3"/>
          <p:cNvSpPr>
            <a:spLocks noGrp="1"/>
          </p:cNvSpPr>
          <p:nvPr>
            <p:ph sz="half" idx="2"/>
          </p:nvPr>
        </p:nvSpPr>
        <p:spPr>
          <a:xfrm>
            <a:off x="4629150" y="1340770"/>
            <a:ext cx="4335338" cy="4854604"/>
          </a:xfrm>
        </p:spPr>
        <p:txBody>
          <a:bodyPr>
            <a:noAutofit/>
          </a:bodyPr>
          <a:lstStyle/>
          <a:p>
            <a:pPr>
              <a:defRPr/>
            </a:pPr>
            <a:r>
              <a:rPr lang="en-GB" sz="1800" dirty="0" smtClean="0">
                <a:solidFill>
                  <a:srgbClr val="0000FF"/>
                </a:solidFill>
                <a:latin typeface="Lucida Sans" panose="020B0602030504020204" pitchFamily="34" charset="0"/>
              </a:rPr>
              <a:t>One in 4 mothers have abandoned Cinderella and Rapunzel in favour of The </a:t>
            </a:r>
            <a:r>
              <a:rPr lang="en-GB" sz="1800" dirty="0" err="1" smtClean="0">
                <a:solidFill>
                  <a:srgbClr val="0000FF"/>
                </a:solidFill>
                <a:latin typeface="Lucida Sans" panose="020B0602030504020204" pitchFamily="34" charset="0"/>
              </a:rPr>
              <a:t>Gruffalo</a:t>
            </a:r>
            <a:r>
              <a:rPr lang="en-GB" sz="1800" dirty="0" smtClean="0">
                <a:solidFill>
                  <a:srgbClr val="0000FF"/>
                </a:solidFill>
                <a:latin typeface="Lucida Sans" panose="020B0602030504020204" pitchFamily="34" charset="0"/>
              </a:rPr>
              <a:t> and The Very Hungry Caterpillar</a:t>
            </a:r>
          </a:p>
          <a:p>
            <a:pPr>
              <a:defRPr/>
            </a:pPr>
            <a:r>
              <a:rPr lang="en-GB" sz="1800" dirty="0" smtClean="0">
                <a:solidFill>
                  <a:srgbClr val="0000FF"/>
                </a:solidFill>
                <a:latin typeface="Lucida Sans" panose="020B0602030504020204" pitchFamily="34" charset="0"/>
              </a:rPr>
              <a:t>Fifth of parents believe fairy tales are no longer politically correct</a:t>
            </a:r>
          </a:p>
          <a:p>
            <a:pPr>
              <a:defRPr/>
            </a:pPr>
            <a:r>
              <a:rPr lang="en-GB" sz="1800" dirty="0" smtClean="0">
                <a:solidFill>
                  <a:srgbClr val="0000FF"/>
                </a:solidFill>
                <a:latin typeface="Lucida Sans" panose="020B0602030504020204" pitchFamily="34" charset="0"/>
              </a:rPr>
              <a:t>One in 10 parents said that Snow White and the Seven Dwarfs should be renamed – ‘dwarfs’ not politically correct</a:t>
            </a:r>
          </a:p>
          <a:p>
            <a:pPr>
              <a:defRPr/>
            </a:pPr>
            <a:r>
              <a:rPr lang="en-GB" sz="1800" dirty="0" smtClean="0">
                <a:solidFill>
                  <a:srgbClr val="0000FF"/>
                </a:solidFill>
                <a:latin typeface="Lucida Sans" panose="020B0602030504020204" pitchFamily="34" charset="0"/>
              </a:rPr>
              <a:t>17% of parents concerned that fairy tales give their children nightmares</a:t>
            </a:r>
            <a:endParaRPr lang="en-GB" sz="1800" dirty="0" smtClean="0">
              <a:solidFill>
                <a:srgbClr val="0000FF"/>
              </a:solidFill>
              <a:latin typeface="Lucida Sans" panose="020B0602030504020204" pitchFamily="34" charset="0"/>
            </a:endParaRPr>
          </a:p>
        </p:txBody>
      </p:sp>
    </p:spTree>
    <p:extLst>
      <p:ext uri="{BB962C8B-B14F-4D97-AF65-F5344CB8AC3E}">
        <p14:creationId xmlns:p14="http://schemas.microsoft.com/office/powerpoint/2010/main" val="235712679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28650" y="365127"/>
            <a:ext cx="7886700" cy="903634"/>
          </a:xfrm>
        </p:spPr>
        <p:txBody>
          <a:bodyPr>
            <a:normAutofit fontScale="90000"/>
          </a:bodyPr>
          <a:lstStyle/>
          <a:p>
            <a:pPr algn="l"/>
            <a:r>
              <a:rPr lang="en-GB" altLang="cy-GB" sz="4000" dirty="0" err="1" smtClean="0">
                <a:solidFill>
                  <a:schemeClr val="tx1"/>
                </a:solidFill>
                <a:latin typeface="Lucida Sans" panose="020B0602030504020204" pitchFamily="34" charset="0"/>
              </a:rPr>
              <a:t>Rhywedd</a:t>
            </a:r>
            <a:r>
              <a:rPr lang="en-GB" altLang="cy-GB" sz="4000" dirty="0" smtClean="0">
                <a:solidFill>
                  <a:srgbClr val="0000FF"/>
                </a:solidFill>
                <a:latin typeface="Lucida Sans" panose="020B0602030504020204" pitchFamily="34" charset="0"/>
              </a:rPr>
              <a:t/>
            </a:r>
            <a:br>
              <a:rPr lang="en-GB" altLang="cy-GB" sz="4000" dirty="0" smtClean="0">
                <a:solidFill>
                  <a:srgbClr val="0000FF"/>
                </a:solidFill>
                <a:latin typeface="Lucida Sans" panose="020B0602030504020204" pitchFamily="34" charset="0"/>
              </a:rPr>
            </a:br>
            <a:r>
              <a:rPr lang="en-GB" altLang="cy-GB" sz="4000" dirty="0" smtClean="0">
                <a:solidFill>
                  <a:srgbClr val="0000FF"/>
                </a:solidFill>
                <a:latin typeface="Lucida Sans" panose="020B0602030504020204" pitchFamily="34" charset="0"/>
              </a:rPr>
              <a:t>Gender</a:t>
            </a:r>
            <a:endParaRPr lang="cy-GB" altLang="cy-GB" sz="2800" dirty="0" smtClean="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251520" y="1412776"/>
            <a:ext cx="4608512" cy="5256584"/>
          </a:xfrm>
        </p:spPr>
        <p:txBody>
          <a:bodyPr/>
          <a:lstStyle/>
          <a:p>
            <a:pPr>
              <a:defRPr/>
            </a:pPr>
            <a:r>
              <a:rPr lang="cy-GB" dirty="0">
                <a:latin typeface="Lucida Sans" panose="020B0602030504020204" pitchFamily="34" charset="0"/>
              </a:rPr>
              <a:t>M</a:t>
            </a:r>
            <a:r>
              <a:rPr lang="cy-GB" dirty="0" smtClean="0">
                <a:latin typeface="Lucida Sans" panose="020B0602030504020204" pitchFamily="34" charset="0"/>
              </a:rPr>
              <a:t>ae </a:t>
            </a:r>
            <a:r>
              <a:rPr lang="cy-GB" dirty="0">
                <a:latin typeface="Lucida Sans" panose="020B0602030504020204" pitchFamily="34" charset="0"/>
              </a:rPr>
              <a:t>gan ferched a bechgyn gwahanol gryfderau fel defnyddwyr </a:t>
            </a:r>
            <a:r>
              <a:rPr lang="cy-GB" dirty="0" smtClean="0">
                <a:latin typeface="Lucida Sans" panose="020B0602030504020204" pitchFamily="34" charset="0"/>
              </a:rPr>
              <a:t>iaith</a:t>
            </a:r>
          </a:p>
          <a:p>
            <a:pPr>
              <a:defRPr/>
            </a:pPr>
            <a:r>
              <a:rPr lang="cy-GB" dirty="0" smtClean="0">
                <a:latin typeface="Lucida Sans" panose="020B0602030504020204" pitchFamily="34" charset="0"/>
              </a:rPr>
              <a:t>Mae merched </a:t>
            </a:r>
            <a:r>
              <a:rPr lang="cy-GB" dirty="0">
                <a:latin typeface="Lucida Sans" panose="020B0602030504020204" pitchFamily="34" charset="0"/>
              </a:rPr>
              <a:t>yn ystyried llyfrau a darllen yn fwy diddorol ac yn haws na </a:t>
            </a:r>
            <a:r>
              <a:rPr lang="cy-GB" dirty="0" smtClean="0">
                <a:latin typeface="Lucida Sans" panose="020B0602030504020204" pitchFamily="34" charset="0"/>
              </a:rPr>
              <a:t>bechgyn</a:t>
            </a:r>
          </a:p>
          <a:p>
            <a:pPr>
              <a:defRPr/>
            </a:pPr>
            <a:r>
              <a:rPr lang="cy-GB" dirty="0" smtClean="0">
                <a:latin typeface="Lucida Sans" panose="020B0602030504020204" pitchFamily="34" charset="0"/>
              </a:rPr>
              <a:t>Ydych </a:t>
            </a:r>
            <a:r>
              <a:rPr lang="cy-GB" dirty="0">
                <a:latin typeface="Lucida Sans" panose="020B0602030504020204" pitchFamily="34" charset="0"/>
              </a:rPr>
              <a:t>chi'n cytuno? </a:t>
            </a:r>
            <a:endParaRPr lang="cy-GB" dirty="0" smtClean="0">
              <a:latin typeface="Lucida Sans" panose="020B0602030504020204" pitchFamily="34" charset="0"/>
            </a:endParaRPr>
          </a:p>
          <a:p>
            <a:pPr>
              <a:defRPr/>
            </a:pPr>
            <a:r>
              <a:rPr lang="cy-GB" dirty="0" smtClean="0">
                <a:latin typeface="Lucida Sans" panose="020B0602030504020204" pitchFamily="34" charset="0"/>
              </a:rPr>
              <a:t>Pam?</a:t>
            </a:r>
            <a:endParaRPr lang="cy-GB" sz="2000" dirty="0">
              <a:latin typeface="Lucida Sans" panose="020B0602030504020204" pitchFamily="34" charset="0"/>
            </a:endParaRPr>
          </a:p>
        </p:txBody>
      </p:sp>
      <p:sp>
        <p:nvSpPr>
          <p:cNvPr id="4" name="Content Placeholder 3"/>
          <p:cNvSpPr>
            <a:spLocks noGrp="1"/>
          </p:cNvSpPr>
          <p:nvPr>
            <p:ph sz="half" idx="2"/>
          </p:nvPr>
        </p:nvSpPr>
        <p:spPr>
          <a:xfrm>
            <a:off x="4788024" y="1628800"/>
            <a:ext cx="4104456" cy="5040560"/>
          </a:xfrm>
        </p:spPr>
        <p:txBody>
          <a:bodyPr/>
          <a:lstStyle/>
          <a:p>
            <a:pPr>
              <a:defRPr/>
            </a:pPr>
            <a:r>
              <a:rPr lang="en-GB" dirty="0">
                <a:solidFill>
                  <a:srgbClr val="0000FF"/>
                </a:solidFill>
                <a:latin typeface="Lucida Sans" panose="020B0602030504020204" pitchFamily="34" charset="0"/>
              </a:rPr>
              <a:t>G</a:t>
            </a:r>
            <a:r>
              <a:rPr lang="en-GB" dirty="0" smtClean="0">
                <a:solidFill>
                  <a:srgbClr val="0000FF"/>
                </a:solidFill>
                <a:latin typeface="Lucida Sans" panose="020B0602030504020204" pitchFamily="34" charset="0"/>
              </a:rPr>
              <a:t>irls </a:t>
            </a:r>
            <a:r>
              <a:rPr lang="en-GB" dirty="0">
                <a:solidFill>
                  <a:srgbClr val="0000FF"/>
                </a:solidFill>
                <a:latin typeface="Lucida Sans" panose="020B0602030504020204" pitchFamily="34" charset="0"/>
              </a:rPr>
              <a:t>and boys have different strengths as users of </a:t>
            </a:r>
            <a:r>
              <a:rPr lang="en-GB" dirty="0" smtClean="0">
                <a:solidFill>
                  <a:srgbClr val="0000FF"/>
                </a:solidFill>
                <a:latin typeface="Lucida Sans" panose="020B0602030504020204" pitchFamily="34" charset="0"/>
              </a:rPr>
              <a:t>language</a:t>
            </a:r>
          </a:p>
          <a:p>
            <a:pPr>
              <a:defRPr/>
            </a:pPr>
            <a:r>
              <a:rPr lang="en-GB" dirty="0" smtClean="0">
                <a:solidFill>
                  <a:srgbClr val="0000FF"/>
                </a:solidFill>
                <a:latin typeface="Lucida Sans" panose="020B0602030504020204" pitchFamily="34" charset="0"/>
              </a:rPr>
              <a:t>Girls find </a:t>
            </a:r>
            <a:r>
              <a:rPr lang="en-GB" dirty="0">
                <a:solidFill>
                  <a:srgbClr val="0000FF"/>
                </a:solidFill>
                <a:latin typeface="Lucida Sans" panose="020B0602030504020204" pitchFamily="34" charset="0"/>
              </a:rPr>
              <a:t>books and reading more interesting and easier than </a:t>
            </a:r>
            <a:r>
              <a:rPr lang="en-GB" dirty="0" smtClean="0">
                <a:solidFill>
                  <a:srgbClr val="0000FF"/>
                </a:solidFill>
                <a:latin typeface="Lucida Sans" panose="020B0602030504020204" pitchFamily="34" charset="0"/>
              </a:rPr>
              <a:t>boys</a:t>
            </a:r>
            <a:endParaRPr lang="en-GB" dirty="0">
              <a:solidFill>
                <a:srgbClr val="0000FF"/>
              </a:solidFill>
              <a:latin typeface="Lucida Sans" panose="020B0602030504020204" pitchFamily="34" charset="0"/>
            </a:endParaRPr>
          </a:p>
          <a:p>
            <a:pPr>
              <a:defRPr/>
            </a:pPr>
            <a:r>
              <a:rPr lang="en-GB" dirty="0" smtClean="0">
                <a:solidFill>
                  <a:srgbClr val="0000FF"/>
                </a:solidFill>
                <a:latin typeface="Lucida Sans" panose="020B0602030504020204" pitchFamily="34" charset="0"/>
              </a:rPr>
              <a:t>Do you agree?</a:t>
            </a:r>
          </a:p>
          <a:p>
            <a:pPr>
              <a:defRPr/>
            </a:pPr>
            <a:r>
              <a:rPr lang="en-GB" dirty="0" smtClean="0">
                <a:solidFill>
                  <a:srgbClr val="0000FF"/>
                </a:solidFill>
                <a:latin typeface="Lucida Sans" panose="020B0602030504020204" pitchFamily="34" charset="0"/>
              </a:rPr>
              <a:t>Why?</a:t>
            </a:r>
            <a:endParaRPr lang="cy-GB"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393796493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28650" y="365127"/>
            <a:ext cx="7886700" cy="327570"/>
          </a:xfrm>
        </p:spPr>
        <p:txBody>
          <a:bodyPr>
            <a:normAutofit fontScale="90000"/>
          </a:bodyPr>
          <a:lstStyle/>
          <a:p>
            <a:pPr algn="l"/>
            <a:r>
              <a:rPr lang="en-GB" altLang="cy-GB" sz="4000" dirty="0">
                <a:solidFill>
                  <a:srgbClr val="0000FF"/>
                </a:solidFill>
                <a:latin typeface="Lucida Sans" panose="020B0602030504020204" pitchFamily="34" charset="0"/>
              </a:rPr>
              <a:t>Genre  </a:t>
            </a:r>
            <a:r>
              <a:rPr lang="en-GB" altLang="cy-GB" sz="2800" dirty="0">
                <a:solidFill>
                  <a:srgbClr val="0000FF"/>
                </a:solidFill>
                <a:latin typeface="Lucida Sans" panose="020B0602030504020204" pitchFamily="34" charset="0"/>
              </a:rPr>
              <a:t>(Bucher and Manning, 2010</a:t>
            </a:r>
            <a:r>
              <a:rPr lang="en-GB" altLang="cy-GB" sz="2800" dirty="0" smtClean="0">
                <a:solidFill>
                  <a:srgbClr val="0000FF"/>
                </a:solidFill>
                <a:latin typeface="Lucida Sans" panose="020B0602030504020204" pitchFamily="34" charset="0"/>
              </a:rPr>
              <a:t>)</a:t>
            </a:r>
            <a:endParaRPr lang="cy-GB" altLang="cy-GB" sz="2800" dirty="0" smtClean="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251520" y="836712"/>
            <a:ext cx="4464496" cy="5832648"/>
          </a:xfrm>
        </p:spPr>
        <p:txBody>
          <a:bodyPr/>
          <a:lstStyle/>
          <a:p>
            <a:pPr>
              <a:defRPr/>
            </a:pPr>
            <a:r>
              <a:rPr lang="cy-GB" sz="2000" dirty="0" smtClean="0">
                <a:latin typeface="Lucida Sans" panose="020B0602030504020204" pitchFamily="34" charset="0"/>
              </a:rPr>
              <a:t>Merched </a:t>
            </a:r>
            <a:r>
              <a:rPr lang="cy-GB" sz="2000" dirty="0">
                <a:latin typeface="Lucida Sans" panose="020B0602030504020204" pitchFamily="34" charset="0"/>
              </a:rPr>
              <a:t>yn deall ffuglen yn well na bechgyn.</a:t>
            </a:r>
          </a:p>
          <a:p>
            <a:pPr>
              <a:defRPr/>
            </a:pPr>
            <a:r>
              <a:rPr lang="cy-GB" sz="2000" dirty="0" smtClean="0">
                <a:latin typeface="Lucida Sans" panose="020B0602030504020204" pitchFamily="34" charset="0"/>
              </a:rPr>
              <a:t>Well </a:t>
            </a:r>
            <a:r>
              <a:rPr lang="cy-GB" sz="2000" dirty="0">
                <a:latin typeface="Lucida Sans" panose="020B0602030504020204" pitchFamily="34" charset="0"/>
              </a:rPr>
              <a:t>gan fechgyn lyfrau ffeithiol.</a:t>
            </a:r>
          </a:p>
          <a:p>
            <a:pPr marL="0" indent="0">
              <a:buFontTx/>
              <a:buNone/>
              <a:defRPr/>
            </a:pPr>
            <a:r>
              <a:rPr lang="cy-GB" sz="2000" dirty="0" smtClean="0">
                <a:latin typeface="Lucida Sans" panose="020B0602030504020204" pitchFamily="34" charset="0"/>
              </a:rPr>
              <a:t>• </a:t>
            </a:r>
            <a:r>
              <a:rPr lang="cy-GB" sz="2000" dirty="0">
                <a:latin typeface="Lucida Sans" panose="020B0602030504020204" pitchFamily="34" charset="0"/>
              </a:rPr>
              <a:t>W</a:t>
            </a:r>
            <a:r>
              <a:rPr lang="cy-GB" sz="2000" dirty="0" smtClean="0">
                <a:latin typeface="Lucida Sans" panose="020B0602030504020204" pitchFamily="34" charset="0"/>
              </a:rPr>
              <a:t>ell </a:t>
            </a:r>
            <a:r>
              <a:rPr lang="cy-GB" sz="2000" dirty="0">
                <a:latin typeface="Lucida Sans" panose="020B0602030504020204" pitchFamily="34" charset="0"/>
              </a:rPr>
              <a:t>gan rhai bechgyn i ddarllen darnau byr o destun.</a:t>
            </a:r>
          </a:p>
          <a:p>
            <a:pPr marL="0" indent="0">
              <a:buFontTx/>
              <a:buNone/>
              <a:defRPr/>
            </a:pPr>
            <a:r>
              <a:rPr lang="cy-GB" sz="2000" dirty="0" smtClean="0">
                <a:latin typeface="Lucida Sans" panose="020B0602030504020204" pitchFamily="34" charset="0"/>
              </a:rPr>
              <a:t>• Merched </a:t>
            </a:r>
            <a:r>
              <a:rPr lang="cy-GB" sz="2000" dirty="0">
                <a:latin typeface="Lucida Sans" panose="020B0602030504020204" pitchFamily="34" charset="0"/>
              </a:rPr>
              <a:t>yn mwynhau darllen er pleser yn fwy na bechgyn.</a:t>
            </a:r>
          </a:p>
          <a:p>
            <a:pPr marL="0" indent="0">
              <a:buFontTx/>
              <a:buNone/>
              <a:defRPr/>
            </a:pPr>
            <a:r>
              <a:rPr lang="cy-GB" sz="2000" dirty="0" smtClean="0">
                <a:latin typeface="Lucida Sans" panose="020B0602030504020204" pitchFamily="34" charset="0"/>
              </a:rPr>
              <a:t>• Bechgyn </a:t>
            </a:r>
            <a:r>
              <a:rPr lang="cy-GB" sz="2000" dirty="0">
                <a:latin typeface="Lucida Sans" panose="020B0602030504020204" pitchFamily="34" charset="0"/>
              </a:rPr>
              <a:t>yn mwynhau darllen am chwaraeon a hobïau.</a:t>
            </a:r>
          </a:p>
          <a:p>
            <a:pPr marL="0" indent="0">
              <a:buFontTx/>
              <a:buNone/>
              <a:defRPr/>
            </a:pPr>
            <a:r>
              <a:rPr lang="cy-GB" sz="2000" dirty="0" smtClean="0">
                <a:latin typeface="Lucida Sans" panose="020B0602030504020204" pitchFamily="34" charset="0"/>
              </a:rPr>
              <a:t>• </a:t>
            </a:r>
            <a:r>
              <a:rPr lang="cy-GB" sz="2000" dirty="0">
                <a:latin typeface="Lucida Sans" panose="020B0602030504020204" pitchFamily="34" charset="0"/>
              </a:rPr>
              <a:t>R</a:t>
            </a:r>
            <a:r>
              <a:rPr lang="cy-GB" sz="2000" dirty="0" smtClean="0">
                <a:latin typeface="Lucida Sans" panose="020B0602030504020204" pitchFamily="34" charset="0"/>
              </a:rPr>
              <a:t>hai </a:t>
            </a:r>
            <a:r>
              <a:rPr lang="cy-GB" sz="2000" dirty="0">
                <a:latin typeface="Lucida Sans" panose="020B0602030504020204" pitchFamily="34" charset="0"/>
              </a:rPr>
              <a:t>bechgyn yn mwynhau ffantasi a ffuglen wyddonol.</a:t>
            </a:r>
          </a:p>
          <a:p>
            <a:pPr>
              <a:defRPr/>
            </a:pPr>
            <a:r>
              <a:rPr lang="cy-GB" sz="2000" dirty="0">
                <a:latin typeface="Lucida Sans" panose="020B0602030504020204" pitchFamily="34" charset="0"/>
              </a:rPr>
              <a:t>W</a:t>
            </a:r>
            <a:r>
              <a:rPr lang="cy-GB" sz="2000" dirty="0" smtClean="0">
                <a:latin typeface="Lucida Sans" panose="020B0602030504020204" pitchFamily="34" charset="0"/>
              </a:rPr>
              <a:t>ell </a:t>
            </a:r>
            <a:r>
              <a:rPr lang="cy-GB" sz="2000" dirty="0">
                <a:latin typeface="Lucida Sans" panose="020B0602030504020204" pitchFamily="34" charset="0"/>
              </a:rPr>
              <a:t>gan fechgyn ddarllen testunau gweledol</a:t>
            </a:r>
            <a:r>
              <a:rPr lang="cy-GB" sz="2200" dirty="0">
                <a:latin typeface="Lucida Sans" panose="020B0602030504020204" pitchFamily="34" charset="0"/>
              </a:rPr>
              <a:t>.</a:t>
            </a:r>
          </a:p>
          <a:p>
            <a:pPr marL="0" indent="0">
              <a:buFontTx/>
              <a:buNone/>
              <a:defRPr/>
            </a:pPr>
            <a:endParaRPr lang="cy-GB" sz="2000" dirty="0"/>
          </a:p>
        </p:txBody>
      </p:sp>
      <p:sp>
        <p:nvSpPr>
          <p:cNvPr id="4" name="Content Placeholder 3"/>
          <p:cNvSpPr>
            <a:spLocks noGrp="1"/>
          </p:cNvSpPr>
          <p:nvPr>
            <p:ph sz="half" idx="2"/>
          </p:nvPr>
        </p:nvSpPr>
        <p:spPr>
          <a:xfrm>
            <a:off x="4648200" y="908720"/>
            <a:ext cx="4244280" cy="5760640"/>
          </a:xfrm>
        </p:spPr>
        <p:txBody>
          <a:bodyPr/>
          <a:lstStyle/>
          <a:p>
            <a:pPr lvl="0"/>
            <a:r>
              <a:rPr lang="en-GB" sz="2300" dirty="0">
                <a:solidFill>
                  <a:srgbClr val="0000FF"/>
                </a:solidFill>
                <a:latin typeface="Lucida Sans" panose="020B0602030504020204" pitchFamily="34" charset="0"/>
              </a:rPr>
              <a:t>Girls understand fiction better than boys.</a:t>
            </a:r>
          </a:p>
          <a:p>
            <a:pPr lvl="0"/>
            <a:r>
              <a:rPr lang="en-GB" sz="2300" dirty="0">
                <a:solidFill>
                  <a:srgbClr val="0000FF"/>
                </a:solidFill>
                <a:latin typeface="Lucida Sans" panose="020B0602030504020204" pitchFamily="34" charset="0"/>
              </a:rPr>
              <a:t>Boys prefer nonfiction.</a:t>
            </a:r>
          </a:p>
          <a:p>
            <a:pPr lvl="0"/>
            <a:r>
              <a:rPr lang="en-GB" sz="2300" dirty="0">
                <a:solidFill>
                  <a:srgbClr val="0000FF"/>
                </a:solidFill>
                <a:latin typeface="Lucida Sans" panose="020B0602030504020204" pitchFamily="34" charset="0"/>
              </a:rPr>
              <a:t>Boys tend to prefer short amounts of text.</a:t>
            </a:r>
          </a:p>
          <a:p>
            <a:pPr lvl="0"/>
            <a:r>
              <a:rPr lang="en-GB" sz="2300" dirty="0">
                <a:solidFill>
                  <a:srgbClr val="0000FF"/>
                </a:solidFill>
                <a:latin typeface="Lucida Sans" panose="020B0602030504020204" pitchFamily="34" charset="0"/>
              </a:rPr>
              <a:t>Girls enjoy reading for pleasure more than boys.</a:t>
            </a:r>
          </a:p>
          <a:p>
            <a:pPr lvl="0"/>
            <a:r>
              <a:rPr lang="en-GB" sz="2300" dirty="0">
                <a:solidFill>
                  <a:srgbClr val="0000FF"/>
                </a:solidFill>
                <a:latin typeface="Lucida Sans" panose="020B0602030504020204" pitchFamily="34" charset="0"/>
              </a:rPr>
              <a:t>Boys enjoy reading about sports and hobbies.</a:t>
            </a:r>
          </a:p>
          <a:p>
            <a:pPr lvl="0"/>
            <a:r>
              <a:rPr lang="en-GB" sz="2300" dirty="0">
                <a:solidFill>
                  <a:srgbClr val="0000FF"/>
                </a:solidFill>
                <a:latin typeface="Lucida Sans" panose="020B0602030504020204" pitchFamily="34" charset="0"/>
              </a:rPr>
              <a:t>Some boys enjoy fantasy and science fiction.</a:t>
            </a:r>
          </a:p>
          <a:p>
            <a:pPr lvl="0"/>
            <a:r>
              <a:rPr lang="en-GB" sz="2300" dirty="0">
                <a:solidFill>
                  <a:srgbClr val="0000FF"/>
                </a:solidFill>
                <a:latin typeface="Lucida Sans" panose="020B0602030504020204" pitchFamily="34" charset="0"/>
              </a:rPr>
              <a:t>Boys prefer visual texts.</a:t>
            </a:r>
          </a:p>
          <a:p>
            <a:pPr>
              <a:defRPr/>
            </a:pPr>
            <a:endParaRPr lang="cy-GB"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63745325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4"/>
          <p:cNvSpPr>
            <a:spLocks noGrp="1"/>
          </p:cNvSpPr>
          <p:nvPr>
            <p:ph type="title"/>
          </p:nvPr>
        </p:nvSpPr>
        <p:spPr/>
        <p:txBody>
          <a:bodyPr/>
          <a:lstStyle/>
          <a:p>
            <a:pPr algn="l"/>
            <a:r>
              <a:rPr lang="cy-GB" altLang="cy-GB" sz="3600" smtClean="0">
                <a:latin typeface="Lucida Sans" panose="020B0602030504020204" pitchFamily="34" charset="0"/>
              </a:rPr>
              <a:t>Trafodwch…</a:t>
            </a:r>
            <a:r>
              <a:rPr lang="en-GB" altLang="cy-GB" sz="3600" smtClean="0">
                <a:latin typeface="Lucida Sans" panose="020B0602030504020204" pitchFamily="34" charset="0"/>
              </a:rPr>
              <a:t/>
            </a:r>
            <a:br>
              <a:rPr lang="en-GB" altLang="cy-GB" sz="3600" smtClean="0">
                <a:latin typeface="Lucida Sans" panose="020B0602030504020204" pitchFamily="34" charset="0"/>
              </a:rPr>
            </a:br>
            <a:r>
              <a:rPr lang="en-GB" altLang="cy-GB" sz="3600" smtClean="0">
                <a:solidFill>
                  <a:srgbClr val="0000FF"/>
                </a:solidFill>
                <a:latin typeface="Lucida Sans" panose="020B0602030504020204" pitchFamily="34" charset="0"/>
              </a:rPr>
              <a:t>Discuss…</a:t>
            </a:r>
            <a:endParaRPr lang="cy-GB" altLang="cy-GB" sz="3600" smtClean="0">
              <a:solidFill>
                <a:srgbClr val="0000FF"/>
              </a:solidFill>
              <a:latin typeface="Lucida Sans" panose="020B0602030504020204" pitchFamily="34" charset="0"/>
            </a:endParaRPr>
          </a:p>
        </p:txBody>
      </p:sp>
      <p:sp>
        <p:nvSpPr>
          <p:cNvPr id="36867" name="Content Placeholder 5"/>
          <p:cNvSpPr>
            <a:spLocks noGrp="1"/>
          </p:cNvSpPr>
          <p:nvPr>
            <p:ph idx="1"/>
          </p:nvPr>
        </p:nvSpPr>
        <p:spPr/>
        <p:txBody>
          <a:bodyPr/>
          <a:lstStyle/>
          <a:p>
            <a:pPr marL="0" indent="0" algn="just">
              <a:buFontTx/>
              <a:buNone/>
            </a:pPr>
            <a:r>
              <a:rPr lang="en-GB" altLang="cy-GB" smtClean="0">
                <a:latin typeface="Lucida Sans" panose="020B0602030504020204" pitchFamily="34" charset="0"/>
              </a:rPr>
              <a:t>Reading books to babies provides one of the rich language experiences necessary for language acquisition and development, including an enjoyable and authentic engagement with rhyme and the rhythm of language,</a:t>
            </a:r>
          </a:p>
          <a:p>
            <a:pPr marL="0" indent="0" algn="r">
              <a:buFontTx/>
              <a:buNone/>
            </a:pPr>
            <a:r>
              <a:rPr lang="en-GB" altLang="cy-GB" sz="1800" smtClean="0">
                <a:latin typeface="Lucida Sans" panose="020B0602030504020204" pitchFamily="34" charset="0"/>
              </a:rPr>
              <a:t>(Neaum, 2012: 110).</a:t>
            </a:r>
          </a:p>
          <a:p>
            <a:pPr marL="0" indent="0">
              <a:buFontTx/>
              <a:buNone/>
            </a:pPr>
            <a:endParaRPr lang="cy-GB" altLang="cy-GB" smtClean="0"/>
          </a:p>
        </p:txBody>
      </p:sp>
    </p:spTree>
    <p:extLst>
      <p:ext uri="{BB962C8B-B14F-4D97-AF65-F5344CB8AC3E}">
        <p14:creationId xmlns:p14="http://schemas.microsoft.com/office/powerpoint/2010/main" val="406142612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274638"/>
            <a:ext cx="8229600" cy="634082"/>
          </a:xfrm>
        </p:spPr>
        <p:txBody>
          <a:bodyPr>
            <a:normAutofit fontScale="90000"/>
          </a:bodyPr>
          <a:lstStyle/>
          <a:p>
            <a:pPr algn="l"/>
            <a:r>
              <a:rPr lang="cy-GB" altLang="cy-GB" sz="3200" dirty="0" smtClean="0">
                <a:latin typeface="Lucida Sans" panose="020B0602030504020204" pitchFamily="34" charset="0"/>
              </a:rPr>
              <a:t>Babis a llyfrau</a:t>
            </a:r>
            <a:r>
              <a:rPr lang="cy-GB" altLang="cy-GB" sz="3200" dirty="0">
                <a:latin typeface="Lucida Sans" panose="020B0602030504020204" pitchFamily="34" charset="0"/>
              </a:rPr>
              <a:t/>
            </a:r>
            <a:br>
              <a:rPr lang="cy-GB" altLang="cy-GB" sz="3200" dirty="0">
                <a:latin typeface="Lucida Sans" panose="020B0602030504020204" pitchFamily="34" charset="0"/>
              </a:rPr>
            </a:br>
            <a:r>
              <a:rPr lang="en-GB" altLang="cy-GB" sz="3200" dirty="0" smtClean="0">
                <a:solidFill>
                  <a:srgbClr val="0000FF"/>
                </a:solidFill>
                <a:latin typeface="Lucida Sans" panose="020B0602030504020204" pitchFamily="34" charset="0"/>
              </a:rPr>
              <a:t>Babies and books</a:t>
            </a:r>
            <a:endParaRPr lang="cy-GB" altLang="cy-GB" sz="3200" dirty="0" smtClean="0">
              <a:solidFill>
                <a:srgbClr val="0000FF"/>
              </a:solidFill>
              <a:latin typeface="Lucida Sans" panose="020B0602030504020204" pitchFamily="34" charset="0"/>
            </a:endParaRPr>
          </a:p>
        </p:txBody>
      </p:sp>
      <p:pic>
        <p:nvPicPr>
          <p:cNvPr id="2" name="Content Placeholder 1"/>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457200" y="1124744"/>
            <a:ext cx="3826768" cy="5001419"/>
          </a:xfrm>
        </p:spPr>
      </p:pic>
      <p:sp>
        <p:nvSpPr>
          <p:cNvPr id="4" name="Content Placeholder 3"/>
          <p:cNvSpPr>
            <a:spLocks noGrp="1"/>
          </p:cNvSpPr>
          <p:nvPr>
            <p:ph sz="half" idx="2"/>
          </p:nvPr>
        </p:nvSpPr>
        <p:spPr>
          <a:xfrm>
            <a:off x="4648200" y="548680"/>
            <a:ext cx="4316288" cy="5577483"/>
          </a:xfrm>
        </p:spPr>
        <p:txBody>
          <a:bodyPr>
            <a:normAutofit/>
          </a:bodyPr>
          <a:lstStyle/>
          <a:p>
            <a:pPr>
              <a:defRPr/>
            </a:pPr>
            <a:r>
              <a:rPr lang="cy-GB" dirty="0" smtClean="0">
                <a:latin typeface="Lucida Sans" panose="020B0602030504020204" pitchFamily="34" charset="0"/>
              </a:rPr>
              <a:t>Llyfrau yn cael eu:</a:t>
            </a:r>
          </a:p>
          <a:p>
            <a:pPr>
              <a:buFontTx/>
              <a:buChar char="-"/>
              <a:defRPr/>
            </a:pPr>
            <a:r>
              <a:rPr lang="cy-GB" dirty="0">
                <a:latin typeface="Lucida Sans" panose="020B0602030504020204" pitchFamily="34" charset="0"/>
              </a:rPr>
              <a:t>b</a:t>
            </a:r>
            <a:r>
              <a:rPr lang="cy-GB" dirty="0" smtClean="0">
                <a:latin typeface="Lucida Sans" panose="020B0602030504020204" pitchFamily="34" charset="0"/>
              </a:rPr>
              <a:t>lasu</a:t>
            </a:r>
          </a:p>
          <a:p>
            <a:pPr>
              <a:buFontTx/>
              <a:buChar char="-"/>
              <a:defRPr/>
            </a:pPr>
            <a:r>
              <a:rPr lang="cy-GB" dirty="0">
                <a:latin typeface="Lucida Sans" panose="020B0602030504020204" pitchFamily="34" charset="0"/>
              </a:rPr>
              <a:t>c</a:t>
            </a:r>
            <a:r>
              <a:rPr lang="cy-GB" dirty="0" smtClean="0">
                <a:latin typeface="Lucida Sans" panose="020B0602030504020204" pitchFamily="34" charset="0"/>
              </a:rPr>
              <a:t>noi</a:t>
            </a:r>
          </a:p>
          <a:p>
            <a:pPr>
              <a:buFontTx/>
              <a:buChar char="-"/>
              <a:defRPr/>
            </a:pPr>
            <a:r>
              <a:rPr lang="cy-GB" dirty="0">
                <a:latin typeface="Lucida Sans" panose="020B0602030504020204" pitchFamily="34" charset="0"/>
              </a:rPr>
              <a:t>a</a:t>
            </a:r>
            <a:r>
              <a:rPr lang="cy-GB" dirty="0" smtClean="0">
                <a:latin typeface="Lucida Sans" panose="020B0602030504020204" pitchFamily="34" charset="0"/>
              </a:rPr>
              <a:t>rogli</a:t>
            </a:r>
          </a:p>
          <a:p>
            <a:pPr>
              <a:buFontTx/>
              <a:buChar char="-"/>
              <a:defRPr/>
            </a:pPr>
            <a:r>
              <a:rPr lang="cy-GB" dirty="0" smtClean="0">
                <a:latin typeface="Lucida Sans" panose="020B0602030504020204" pitchFamily="34" charset="0"/>
              </a:rPr>
              <a:t>cyffwrdd</a:t>
            </a:r>
            <a:endParaRPr lang="cy-GB" dirty="0">
              <a:solidFill>
                <a:srgbClr val="0000FF"/>
              </a:solidFill>
              <a:latin typeface="Lucida Sans" panose="020B0602030504020204" pitchFamily="34" charset="0"/>
            </a:endParaRPr>
          </a:p>
          <a:p>
            <a:pPr>
              <a:defRPr/>
            </a:pPr>
            <a:r>
              <a:rPr lang="cy-GB" dirty="0" err="1" smtClean="0">
                <a:solidFill>
                  <a:srgbClr val="0000FF"/>
                </a:solidFill>
                <a:latin typeface="Lucida Sans" panose="020B0602030504020204" pitchFamily="34" charset="0"/>
              </a:rPr>
              <a:t>Books</a:t>
            </a:r>
            <a:r>
              <a:rPr lang="cy-GB" dirty="0" smtClean="0">
                <a:solidFill>
                  <a:srgbClr val="0000FF"/>
                </a:solidFill>
                <a:latin typeface="Lucida Sans" panose="020B0602030504020204" pitchFamily="34" charset="0"/>
              </a:rPr>
              <a:t> </a:t>
            </a:r>
            <a:r>
              <a:rPr lang="cy-GB" dirty="0" err="1" smtClean="0">
                <a:solidFill>
                  <a:srgbClr val="0000FF"/>
                </a:solidFill>
                <a:latin typeface="Lucida Sans" panose="020B0602030504020204" pitchFamily="34" charset="0"/>
              </a:rPr>
              <a:t>are</a:t>
            </a:r>
            <a:r>
              <a:rPr lang="cy-GB" dirty="0" smtClean="0">
                <a:solidFill>
                  <a:srgbClr val="0000FF"/>
                </a:solidFill>
                <a:latin typeface="Lucida Sans" panose="020B0602030504020204" pitchFamily="34" charset="0"/>
              </a:rPr>
              <a:t>:</a:t>
            </a:r>
          </a:p>
          <a:p>
            <a:pPr>
              <a:buFontTx/>
              <a:buChar char="-"/>
              <a:defRPr/>
            </a:pPr>
            <a:r>
              <a:rPr lang="cy-GB" dirty="0" err="1">
                <a:solidFill>
                  <a:srgbClr val="0000FF"/>
                </a:solidFill>
                <a:latin typeface="Lucida Sans" panose="020B0602030504020204" pitchFamily="34" charset="0"/>
              </a:rPr>
              <a:t>t</a:t>
            </a:r>
            <a:r>
              <a:rPr lang="cy-GB" dirty="0" err="1" smtClean="0">
                <a:solidFill>
                  <a:srgbClr val="0000FF"/>
                </a:solidFill>
                <a:latin typeface="Lucida Sans" panose="020B0602030504020204" pitchFamily="34" charset="0"/>
              </a:rPr>
              <a:t>asted</a:t>
            </a:r>
            <a:endParaRPr lang="cy-GB" dirty="0" smtClean="0">
              <a:solidFill>
                <a:srgbClr val="0000FF"/>
              </a:solidFill>
              <a:latin typeface="Lucida Sans" panose="020B0602030504020204" pitchFamily="34" charset="0"/>
            </a:endParaRPr>
          </a:p>
          <a:p>
            <a:pPr>
              <a:buFontTx/>
              <a:buChar char="-"/>
              <a:defRPr/>
            </a:pPr>
            <a:r>
              <a:rPr lang="cy-GB" dirty="0" err="1">
                <a:solidFill>
                  <a:srgbClr val="0000FF"/>
                </a:solidFill>
                <a:latin typeface="Lucida Sans" panose="020B0602030504020204" pitchFamily="34" charset="0"/>
              </a:rPr>
              <a:t>c</a:t>
            </a:r>
            <a:r>
              <a:rPr lang="cy-GB" dirty="0" err="1" smtClean="0">
                <a:solidFill>
                  <a:srgbClr val="0000FF"/>
                </a:solidFill>
                <a:latin typeface="Lucida Sans" panose="020B0602030504020204" pitchFamily="34" charset="0"/>
              </a:rPr>
              <a:t>hewed</a:t>
            </a:r>
            <a:endParaRPr lang="cy-GB" dirty="0" smtClean="0">
              <a:solidFill>
                <a:srgbClr val="0000FF"/>
              </a:solidFill>
              <a:latin typeface="Lucida Sans" panose="020B0602030504020204" pitchFamily="34" charset="0"/>
            </a:endParaRPr>
          </a:p>
          <a:p>
            <a:pPr>
              <a:buFontTx/>
              <a:buChar char="-"/>
              <a:defRPr/>
            </a:pPr>
            <a:r>
              <a:rPr lang="cy-GB" dirty="0" err="1">
                <a:solidFill>
                  <a:srgbClr val="0000FF"/>
                </a:solidFill>
                <a:latin typeface="Lucida Sans" panose="020B0602030504020204" pitchFamily="34" charset="0"/>
              </a:rPr>
              <a:t>s</a:t>
            </a:r>
            <a:r>
              <a:rPr lang="cy-GB" dirty="0" err="1" smtClean="0">
                <a:solidFill>
                  <a:srgbClr val="0000FF"/>
                </a:solidFill>
                <a:latin typeface="Lucida Sans" panose="020B0602030504020204" pitchFamily="34" charset="0"/>
              </a:rPr>
              <a:t>melled</a:t>
            </a:r>
            <a:endParaRPr lang="cy-GB" dirty="0" smtClean="0">
              <a:solidFill>
                <a:srgbClr val="0000FF"/>
              </a:solidFill>
              <a:latin typeface="Lucida Sans" panose="020B0602030504020204" pitchFamily="34" charset="0"/>
            </a:endParaRPr>
          </a:p>
          <a:p>
            <a:pPr>
              <a:buFontTx/>
              <a:buChar char="-"/>
              <a:defRPr/>
            </a:pPr>
            <a:r>
              <a:rPr lang="cy-GB" dirty="0" err="1">
                <a:solidFill>
                  <a:srgbClr val="0000FF"/>
                </a:solidFill>
                <a:latin typeface="Lucida Sans" panose="020B0602030504020204" pitchFamily="34" charset="0"/>
              </a:rPr>
              <a:t>t</a:t>
            </a:r>
            <a:r>
              <a:rPr lang="cy-GB" dirty="0" err="1" smtClean="0">
                <a:solidFill>
                  <a:srgbClr val="0000FF"/>
                </a:solidFill>
                <a:latin typeface="Lucida Sans" panose="020B0602030504020204" pitchFamily="34" charset="0"/>
              </a:rPr>
              <a:t>ouched</a:t>
            </a:r>
            <a:endParaRPr lang="cy-GB" dirty="0" smtClean="0">
              <a:solidFill>
                <a:srgbClr val="0000FF"/>
              </a:solidFill>
              <a:latin typeface="Lucida Sans" panose="020B0602030504020204" pitchFamily="34" charset="0"/>
            </a:endParaRPr>
          </a:p>
          <a:p>
            <a:pPr>
              <a:buFontTx/>
              <a:buChar char="-"/>
              <a:defRPr/>
            </a:pPr>
            <a:endParaRPr lang="cy-GB" dirty="0" smtClean="0">
              <a:solidFill>
                <a:srgbClr val="0000FF"/>
              </a:solidFill>
              <a:latin typeface="Lucida Sans" panose="020B0602030504020204" pitchFamily="34" charset="0"/>
            </a:endParaRPr>
          </a:p>
          <a:p>
            <a:pPr>
              <a:buFontTx/>
              <a:buChar char="-"/>
              <a:defRPr/>
            </a:pPr>
            <a:endParaRPr lang="cy-GB"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178906895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274638"/>
            <a:ext cx="8229600" cy="634082"/>
          </a:xfrm>
        </p:spPr>
        <p:txBody>
          <a:bodyPr>
            <a:normAutofit fontScale="90000"/>
          </a:bodyPr>
          <a:lstStyle/>
          <a:p>
            <a:pPr algn="l"/>
            <a:r>
              <a:rPr lang="cy-GB" altLang="cy-GB" sz="3200" dirty="0" smtClean="0">
                <a:latin typeface="Lucida Sans" panose="020B0602030504020204" pitchFamily="34" charset="0"/>
              </a:rPr>
              <a:t>Llyfrau du a gwyn</a:t>
            </a:r>
            <a:r>
              <a:rPr lang="cy-GB" altLang="cy-GB" sz="3200" dirty="0">
                <a:latin typeface="Lucida Sans" panose="020B0602030504020204" pitchFamily="34" charset="0"/>
              </a:rPr>
              <a:t/>
            </a:r>
            <a:br>
              <a:rPr lang="cy-GB" altLang="cy-GB" sz="3200" dirty="0">
                <a:latin typeface="Lucida Sans" panose="020B0602030504020204" pitchFamily="34" charset="0"/>
              </a:rPr>
            </a:br>
            <a:r>
              <a:rPr lang="en-GB" altLang="cy-GB" sz="3200" dirty="0" smtClean="0">
                <a:solidFill>
                  <a:srgbClr val="0000FF"/>
                </a:solidFill>
                <a:latin typeface="Lucida Sans" panose="020B0602030504020204" pitchFamily="34" charset="0"/>
              </a:rPr>
              <a:t>Black and white books</a:t>
            </a:r>
            <a:endParaRPr lang="cy-GB" altLang="cy-GB" sz="3200" dirty="0" smtClean="0">
              <a:solidFill>
                <a:srgbClr val="0000FF"/>
              </a:solidFill>
              <a:latin typeface="Lucida Sans" panose="020B0602030504020204" pitchFamily="34" charset="0"/>
            </a:endParaRPr>
          </a:p>
        </p:txBody>
      </p:sp>
      <p:sp>
        <p:nvSpPr>
          <p:cNvPr id="4" name="Content Placeholder 3"/>
          <p:cNvSpPr>
            <a:spLocks noGrp="1"/>
          </p:cNvSpPr>
          <p:nvPr>
            <p:ph sz="half" idx="2"/>
          </p:nvPr>
        </p:nvSpPr>
        <p:spPr>
          <a:xfrm>
            <a:off x="4572000" y="274638"/>
            <a:ext cx="4464496" cy="5851525"/>
          </a:xfrm>
        </p:spPr>
        <p:txBody>
          <a:bodyPr>
            <a:normAutofit/>
          </a:bodyPr>
          <a:lstStyle/>
          <a:p>
            <a:pPr>
              <a:defRPr/>
            </a:pPr>
            <a:r>
              <a:rPr lang="cy-GB" sz="2000" dirty="0" smtClean="0">
                <a:latin typeface="Lucida Sans" panose="020B0602030504020204" pitchFamily="34" charset="0"/>
              </a:rPr>
              <a:t>Babis yn medru gwahaniaethu rhwng golau a thywyll</a:t>
            </a:r>
          </a:p>
          <a:p>
            <a:pPr>
              <a:defRPr/>
            </a:pPr>
            <a:r>
              <a:rPr lang="cy-GB" sz="2000" dirty="0">
                <a:latin typeface="Lucida Sans" panose="020B0602030504020204" pitchFamily="34" charset="0"/>
              </a:rPr>
              <a:t>Canfod lliw yn gyfyngedig adeg </a:t>
            </a:r>
            <a:r>
              <a:rPr lang="cy-GB" sz="2000" dirty="0" smtClean="0">
                <a:latin typeface="Lucida Sans" panose="020B0602030504020204" pitchFamily="34" charset="0"/>
              </a:rPr>
              <a:t>genedigaeth</a:t>
            </a:r>
          </a:p>
          <a:p>
            <a:pPr>
              <a:defRPr/>
            </a:pPr>
            <a:r>
              <a:rPr lang="cy-GB" sz="2000" dirty="0" smtClean="0">
                <a:latin typeface="Lucida Sans" panose="020B0602030504020204" pitchFamily="34" charset="0"/>
              </a:rPr>
              <a:t>Gweld gwyn, du a llwyd i ddechrau</a:t>
            </a:r>
          </a:p>
          <a:p>
            <a:pPr>
              <a:defRPr/>
            </a:pPr>
            <a:r>
              <a:rPr lang="cy-GB" sz="2000" dirty="0" smtClean="0">
                <a:latin typeface="Lucida Sans" panose="020B0602030504020204" pitchFamily="34" charset="0"/>
              </a:rPr>
              <a:t>Llinellau syml a phatrymau amlwg yn haws i’w gweld</a:t>
            </a:r>
            <a:endParaRPr lang="cy-GB" sz="2000" dirty="0" smtClean="0">
              <a:latin typeface="Lucida Sans" panose="020B0602030504020204" pitchFamily="34" charset="0"/>
            </a:endParaRPr>
          </a:p>
          <a:p>
            <a:pPr>
              <a:defRPr/>
            </a:pPr>
            <a:r>
              <a:rPr lang="cy-GB" sz="2000" dirty="0" err="1" smtClean="0">
                <a:solidFill>
                  <a:srgbClr val="0000FF"/>
                </a:solidFill>
                <a:latin typeface="Lucida Sans" panose="020B0602030504020204" pitchFamily="34" charset="0"/>
              </a:rPr>
              <a:t>Babies</a:t>
            </a:r>
            <a:r>
              <a:rPr lang="cy-GB" sz="2000" dirty="0" smtClean="0">
                <a:solidFill>
                  <a:srgbClr val="0000FF"/>
                </a:solidFill>
                <a:latin typeface="Lucida Sans" panose="020B0602030504020204" pitchFamily="34" charset="0"/>
              </a:rPr>
              <a:t> can </a:t>
            </a:r>
            <a:r>
              <a:rPr lang="cy-GB" sz="2000" dirty="0" err="1" smtClean="0">
                <a:solidFill>
                  <a:srgbClr val="0000FF"/>
                </a:solidFill>
                <a:latin typeface="Lucida Sans" panose="020B0602030504020204" pitchFamily="34" charset="0"/>
              </a:rPr>
              <a:t>tell</a:t>
            </a:r>
            <a:r>
              <a:rPr lang="cy-GB" sz="2000" dirty="0" smtClean="0">
                <a:solidFill>
                  <a:srgbClr val="0000FF"/>
                </a:solidFill>
                <a:latin typeface="Lucida Sans" panose="020B0602030504020204" pitchFamily="34" charset="0"/>
              </a:rPr>
              <a:t> </a:t>
            </a:r>
            <a:r>
              <a:rPr lang="cy-GB" sz="2000" dirty="0" err="1" smtClean="0">
                <a:solidFill>
                  <a:srgbClr val="0000FF"/>
                </a:solidFill>
                <a:latin typeface="Lucida Sans" panose="020B0602030504020204" pitchFamily="34" charset="0"/>
              </a:rPr>
              <a:t>difference</a:t>
            </a:r>
            <a:r>
              <a:rPr lang="cy-GB" sz="2000" dirty="0" smtClean="0">
                <a:solidFill>
                  <a:srgbClr val="0000FF"/>
                </a:solidFill>
                <a:latin typeface="Lucida Sans" panose="020B0602030504020204" pitchFamily="34" charset="0"/>
              </a:rPr>
              <a:t> </a:t>
            </a:r>
            <a:r>
              <a:rPr lang="cy-GB" sz="2000" dirty="0" err="1" smtClean="0">
                <a:solidFill>
                  <a:srgbClr val="0000FF"/>
                </a:solidFill>
                <a:latin typeface="Lucida Sans" panose="020B0602030504020204" pitchFamily="34" charset="0"/>
              </a:rPr>
              <a:t>between</a:t>
            </a:r>
            <a:r>
              <a:rPr lang="cy-GB" sz="2000" dirty="0" smtClean="0">
                <a:solidFill>
                  <a:srgbClr val="0000FF"/>
                </a:solidFill>
                <a:latin typeface="Lucida Sans" panose="020B0602030504020204" pitchFamily="34" charset="0"/>
              </a:rPr>
              <a:t> </a:t>
            </a:r>
            <a:r>
              <a:rPr lang="cy-GB" sz="2000" dirty="0" err="1" smtClean="0">
                <a:solidFill>
                  <a:srgbClr val="0000FF"/>
                </a:solidFill>
                <a:latin typeface="Lucida Sans" panose="020B0602030504020204" pitchFamily="34" charset="0"/>
              </a:rPr>
              <a:t>light</a:t>
            </a:r>
            <a:r>
              <a:rPr lang="cy-GB" sz="2000" dirty="0" smtClean="0">
                <a:solidFill>
                  <a:srgbClr val="0000FF"/>
                </a:solidFill>
                <a:latin typeface="Lucida Sans" panose="020B0602030504020204" pitchFamily="34" charset="0"/>
              </a:rPr>
              <a:t> </a:t>
            </a:r>
            <a:r>
              <a:rPr lang="cy-GB" sz="2000" dirty="0" err="1" smtClean="0">
                <a:solidFill>
                  <a:srgbClr val="0000FF"/>
                </a:solidFill>
                <a:latin typeface="Lucida Sans" panose="020B0602030504020204" pitchFamily="34" charset="0"/>
              </a:rPr>
              <a:t>and</a:t>
            </a:r>
            <a:r>
              <a:rPr lang="cy-GB" sz="2000" dirty="0" smtClean="0">
                <a:solidFill>
                  <a:srgbClr val="0000FF"/>
                </a:solidFill>
                <a:latin typeface="Lucida Sans" panose="020B0602030504020204" pitchFamily="34" charset="0"/>
              </a:rPr>
              <a:t> </a:t>
            </a:r>
            <a:r>
              <a:rPr lang="cy-GB" sz="2000" dirty="0" err="1" smtClean="0">
                <a:solidFill>
                  <a:srgbClr val="0000FF"/>
                </a:solidFill>
                <a:latin typeface="Lucida Sans" panose="020B0602030504020204" pitchFamily="34" charset="0"/>
              </a:rPr>
              <a:t>dark</a:t>
            </a:r>
            <a:endParaRPr lang="cy-GB" sz="2000" dirty="0" smtClean="0">
              <a:solidFill>
                <a:srgbClr val="0000FF"/>
              </a:solidFill>
              <a:latin typeface="Lucida Sans" panose="020B0602030504020204" pitchFamily="34" charset="0"/>
            </a:endParaRPr>
          </a:p>
          <a:p>
            <a:pPr>
              <a:defRPr/>
            </a:pPr>
            <a:r>
              <a:rPr lang="cy-GB" sz="2000" dirty="0" err="1" smtClean="0">
                <a:solidFill>
                  <a:srgbClr val="0000FF"/>
                </a:solidFill>
                <a:latin typeface="Lucida Sans" panose="020B0602030504020204" pitchFamily="34" charset="0"/>
              </a:rPr>
              <a:t>Colour</a:t>
            </a:r>
            <a:r>
              <a:rPr lang="cy-GB" sz="2000" dirty="0" smtClean="0">
                <a:solidFill>
                  <a:srgbClr val="0000FF"/>
                </a:solidFill>
                <a:latin typeface="Lucida Sans" panose="020B0602030504020204" pitchFamily="34" charset="0"/>
              </a:rPr>
              <a:t> </a:t>
            </a:r>
            <a:r>
              <a:rPr lang="cy-GB" sz="2000" dirty="0" err="1" smtClean="0">
                <a:solidFill>
                  <a:srgbClr val="0000FF"/>
                </a:solidFill>
                <a:latin typeface="Lucida Sans" panose="020B0602030504020204" pitchFamily="34" charset="0"/>
              </a:rPr>
              <a:t>perception</a:t>
            </a:r>
            <a:r>
              <a:rPr lang="cy-GB" sz="2000" dirty="0" smtClean="0">
                <a:solidFill>
                  <a:srgbClr val="0000FF"/>
                </a:solidFill>
                <a:latin typeface="Lucida Sans" panose="020B0602030504020204" pitchFamily="34" charset="0"/>
              </a:rPr>
              <a:t> </a:t>
            </a:r>
            <a:r>
              <a:rPr lang="cy-GB" sz="2000" dirty="0" err="1" smtClean="0">
                <a:solidFill>
                  <a:srgbClr val="0000FF"/>
                </a:solidFill>
                <a:latin typeface="Lucida Sans" panose="020B0602030504020204" pitchFamily="34" charset="0"/>
              </a:rPr>
              <a:t>limited</a:t>
            </a:r>
            <a:r>
              <a:rPr lang="cy-GB" sz="2000" dirty="0" smtClean="0">
                <a:solidFill>
                  <a:srgbClr val="0000FF"/>
                </a:solidFill>
                <a:latin typeface="Lucida Sans" panose="020B0602030504020204" pitchFamily="34" charset="0"/>
              </a:rPr>
              <a:t> at </a:t>
            </a:r>
            <a:r>
              <a:rPr lang="cy-GB" sz="2000" dirty="0" err="1" smtClean="0">
                <a:solidFill>
                  <a:srgbClr val="0000FF"/>
                </a:solidFill>
                <a:latin typeface="Lucida Sans" panose="020B0602030504020204" pitchFamily="34" charset="0"/>
              </a:rPr>
              <a:t>birth</a:t>
            </a:r>
            <a:endParaRPr lang="cy-GB" sz="2000" dirty="0" smtClean="0">
              <a:solidFill>
                <a:srgbClr val="0000FF"/>
              </a:solidFill>
              <a:latin typeface="Lucida Sans" panose="020B0602030504020204" pitchFamily="34" charset="0"/>
            </a:endParaRPr>
          </a:p>
          <a:p>
            <a:pPr>
              <a:defRPr/>
            </a:pPr>
            <a:r>
              <a:rPr lang="cy-GB" sz="2000" dirty="0" smtClean="0">
                <a:solidFill>
                  <a:srgbClr val="0000FF"/>
                </a:solidFill>
                <a:latin typeface="Lucida Sans" panose="020B0602030504020204" pitchFamily="34" charset="0"/>
              </a:rPr>
              <a:t>First </a:t>
            </a:r>
            <a:r>
              <a:rPr lang="cy-GB" sz="2000" dirty="0" err="1" smtClean="0">
                <a:solidFill>
                  <a:srgbClr val="0000FF"/>
                </a:solidFill>
                <a:latin typeface="Lucida Sans" panose="020B0602030504020204" pitchFamily="34" charset="0"/>
              </a:rPr>
              <a:t>see</a:t>
            </a:r>
            <a:r>
              <a:rPr lang="cy-GB" sz="2000" dirty="0" smtClean="0">
                <a:solidFill>
                  <a:srgbClr val="0000FF"/>
                </a:solidFill>
                <a:latin typeface="Lucida Sans" panose="020B0602030504020204" pitchFamily="34" charset="0"/>
              </a:rPr>
              <a:t> </a:t>
            </a:r>
            <a:r>
              <a:rPr lang="cy-GB" sz="2000" dirty="0" err="1" smtClean="0">
                <a:solidFill>
                  <a:srgbClr val="0000FF"/>
                </a:solidFill>
                <a:latin typeface="Lucida Sans" panose="020B0602030504020204" pitchFamily="34" charset="0"/>
              </a:rPr>
              <a:t>white</a:t>
            </a:r>
            <a:r>
              <a:rPr lang="cy-GB" sz="2000" dirty="0" smtClean="0">
                <a:solidFill>
                  <a:srgbClr val="0000FF"/>
                </a:solidFill>
                <a:latin typeface="Lucida Sans" panose="020B0602030504020204" pitchFamily="34" charset="0"/>
              </a:rPr>
              <a:t>, </a:t>
            </a:r>
            <a:r>
              <a:rPr lang="cy-GB" sz="2000" dirty="0" err="1" smtClean="0">
                <a:solidFill>
                  <a:srgbClr val="0000FF"/>
                </a:solidFill>
                <a:latin typeface="Lucida Sans" panose="020B0602030504020204" pitchFamily="34" charset="0"/>
              </a:rPr>
              <a:t>black</a:t>
            </a:r>
            <a:r>
              <a:rPr lang="cy-GB" sz="2000" dirty="0" smtClean="0">
                <a:solidFill>
                  <a:srgbClr val="0000FF"/>
                </a:solidFill>
                <a:latin typeface="Lucida Sans" panose="020B0602030504020204" pitchFamily="34" charset="0"/>
              </a:rPr>
              <a:t>, </a:t>
            </a:r>
            <a:r>
              <a:rPr lang="cy-GB" sz="2000" dirty="0" err="1" smtClean="0">
                <a:solidFill>
                  <a:srgbClr val="0000FF"/>
                </a:solidFill>
                <a:latin typeface="Lucida Sans" panose="020B0602030504020204" pitchFamily="34" charset="0"/>
              </a:rPr>
              <a:t>and</a:t>
            </a:r>
            <a:r>
              <a:rPr lang="cy-GB" sz="2000" dirty="0" smtClean="0">
                <a:solidFill>
                  <a:srgbClr val="0000FF"/>
                </a:solidFill>
                <a:latin typeface="Lucida Sans" panose="020B0602030504020204" pitchFamily="34" charset="0"/>
              </a:rPr>
              <a:t> </a:t>
            </a:r>
            <a:r>
              <a:rPr lang="cy-GB" sz="2000" dirty="0" err="1" smtClean="0">
                <a:solidFill>
                  <a:srgbClr val="0000FF"/>
                </a:solidFill>
                <a:latin typeface="Lucida Sans" panose="020B0602030504020204" pitchFamily="34" charset="0"/>
              </a:rPr>
              <a:t>grey</a:t>
            </a:r>
            <a:endParaRPr lang="cy-GB" sz="2000" dirty="0" smtClean="0">
              <a:solidFill>
                <a:srgbClr val="0000FF"/>
              </a:solidFill>
              <a:latin typeface="Lucida Sans" panose="020B0602030504020204" pitchFamily="34" charset="0"/>
            </a:endParaRPr>
          </a:p>
          <a:p>
            <a:pPr>
              <a:defRPr/>
            </a:pPr>
            <a:r>
              <a:rPr lang="cy-GB" sz="2000" dirty="0" err="1" smtClean="0">
                <a:solidFill>
                  <a:srgbClr val="0000FF"/>
                </a:solidFill>
                <a:latin typeface="Lucida Sans" panose="020B0602030504020204" pitchFamily="34" charset="0"/>
              </a:rPr>
              <a:t>Simple</a:t>
            </a:r>
            <a:r>
              <a:rPr lang="cy-GB" sz="2000" dirty="0" smtClean="0">
                <a:solidFill>
                  <a:srgbClr val="0000FF"/>
                </a:solidFill>
                <a:latin typeface="Lucida Sans" panose="020B0602030504020204" pitchFamily="34" charset="0"/>
              </a:rPr>
              <a:t> </a:t>
            </a:r>
            <a:r>
              <a:rPr lang="cy-GB" sz="2000" dirty="0" err="1" smtClean="0">
                <a:solidFill>
                  <a:srgbClr val="0000FF"/>
                </a:solidFill>
                <a:latin typeface="Lucida Sans" panose="020B0602030504020204" pitchFamily="34" charset="0"/>
              </a:rPr>
              <a:t>lines</a:t>
            </a:r>
            <a:r>
              <a:rPr lang="cy-GB" sz="2000" dirty="0" smtClean="0">
                <a:solidFill>
                  <a:srgbClr val="0000FF"/>
                </a:solidFill>
                <a:latin typeface="Lucida Sans" panose="020B0602030504020204" pitchFamily="34" charset="0"/>
              </a:rPr>
              <a:t> </a:t>
            </a:r>
            <a:r>
              <a:rPr lang="cy-GB" sz="2000" dirty="0" err="1" smtClean="0">
                <a:solidFill>
                  <a:srgbClr val="0000FF"/>
                </a:solidFill>
                <a:latin typeface="Lucida Sans" panose="020B0602030504020204" pitchFamily="34" charset="0"/>
              </a:rPr>
              <a:t>and</a:t>
            </a:r>
            <a:r>
              <a:rPr lang="cy-GB" sz="2000" dirty="0" smtClean="0">
                <a:solidFill>
                  <a:srgbClr val="0000FF"/>
                </a:solidFill>
                <a:latin typeface="Lucida Sans" panose="020B0602030504020204" pitchFamily="34" charset="0"/>
              </a:rPr>
              <a:t> </a:t>
            </a:r>
            <a:r>
              <a:rPr lang="cy-GB" sz="2000" dirty="0" err="1" smtClean="0">
                <a:solidFill>
                  <a:srgbClr val="0000FF"/>
                </a:solidFill>
                <a:latin typeface="Lucida Sans" panose="020B0602030504020204" pitchFamily="34" charset="0"/>
              </a:rPr>
              <a:t>bold</a:t>
            </a:r>
            <a:r>
              <a:rPr lang="cy-GB" sz="2000" dirty="0" smtClean="0">
                <a:solidFill>
                  <a:srgbClr val="0000FF"/>
                </a:solidFill>
                <a:latin typeface="Lucida Sans" panose="020B0602030504020204" pitchFamily="34" charset="0"/>
              </a:rPr>
              <a:t> </a:t>
            </a:r>
            <a:r>
              <a:rPr lang="cy-GB" sz="2000" dirty="0" err="1" smtClean="0">
                <a:solidFill>
                  <a:srgbClr val="0000FF"/>
                </a:solidFill>
                <a:latin typeface="Lucida Sans" panose="020B0602030504020204" pitchFamily="34" charset="0"/>
              </a:rPr>
              <a:t>patterns</a:t>
            </a:r>
            <a:r>
              <a:rPr lang="cy-GB" sz="2000" dirty="0" smtClean="0">
                <a:solidFill>
                  <a:srgbClr val="0000FF"/>
                </a:solidFill>
                <a:latin typeface="Lucida Sans" panose="020B0602030504020204" pitchFamily="34" charset="0"/>
              </a:rPr>
              <a:t> </a:t>
            </a:r>
            <a:r>
              <a:rPr lang="cy-GB" sz="2000" dirty="0" err="1" smtClean="0">
                <a:solidFill>
                  <a:srgbClr val="0000FF"/>
                </a:solidFill>
                <a:latin typeface="Lucida Sans" panose="020B0602030504020204" pitchFamily="34" charset="0"/>
              </a:rPr>
              <a:t>easier</a:t>
            </a:r>
            <a:r>
              <a:rPr lang="cy-GB" sz="2000" dirty="0" smtClean="0">
                <a:solidFill>
                  <a:srgbClr val="0000FF"/>
                </a:solidFill>
                <a:latin typeface="Lucida Sans" panose="020B0602030504020204" pitchFamily="34" charset="0"/>
              </a:rPr>
              <a:t> to </a:t>
            </a:r>
            <a:r>
              <a:rPr lang="cy-GB" sz="2000" dirty="0" err="1" smtClean="0">
                <a:solidFill>
                  <a:srgbClr val="0000FF"/>
                </a:solidFill>
                <a:latin typeface="Lucida Sans" panose="020B0602030504020204" pitchFamily="34" charset="0"/>
              </a:rPr>
              <a:t>see</a:t>
            </a:r>
            <a:r>
              <a:rPr lang="cy-GB" sz="2000" dirty="0" smtClean="0">
                <a:solidFill>
                  <a:srgbClr val="0000FF"/>
                </a:solidFill>
                <a:latin typeface="Lucida Sans" panose="020B0602030504020204" pitchFamily="34" charset="0"/>
              </a:rPr>
              <a:t> </a:t>
            </a:r>
          </a:p>
          <a:p>
            <a:pPr marL="0" indent="0" algn="r">
              <a:buNone/>
              <a:defRPr/>
            </a:pPr>
            <a:r>
              <a:rPr lang="cy-GB" sz="1600" dirty="0" smtClean="0">
                <a:solidFill>
                  <a:srgbClr val="0000FF"/>
                </a:solidFill>
                <a:latin typeface="Lucida Sans" panose="020B0602030504020204" pitchFamily="34" charset="0"/>
              </a:rPr>
              <a:t>(</a:t>
            </a:r>
            <a:r>
              <a:rPr lang="cy-GB" sz="1600" dirty="0" err="1" smtClean="0">
                <a:solidFill>
                  <a:srgbClr val="0000FF"/>
                </a:solidFill>
                <a:latin typeface="Lucida Sans" panose="020B0602030504020204" pitchFamily="34" charset="0"/>
              </a:rPr>
              <a:t>Scottish</a:t>
            </a:r>
            <a:r>
              <a:rPr lang="cy-GB" sz="1600" dirty="0" smtClean="0">
                <a:solidFill>
                  <a:srgbClr val="0000FF"/>
                </a:solidFill>
                <a:latin typeface="Lucida Sans" panose="020B0602030504020204" pitchFamily="34" charset="0"/>
              </a:rPr>
              <a:t> </a:t>
            </a:r>
            <a:r>
              <a:rPr lang="cy-GB" sz="1600" dirty="0" err="1" smtClean="0">
                <a:solidFill>
                  <a:srgbClr val="0000FF"/>
                </a:solidFill>
                <a:latin typeface="Lucida Sans" panose="020B0602030504020204" pitchFamily="34" charset="0"/>
              </a:rPr>
              <a:t>Book</a:t>
            </a:r>
            <a:r>
              <a:rPr lang="cy-GB" sz="1600" dirty="0" smtClean="0">
                <a:solidFill>
                  <a:srgbClr val="0000FF"/>
                </a:solidFill>
                <a:latin typeface="Lucida Sans" panose="020B0602030504020204" pitchFamily="34" charset="0"/>
              </a:rPr>
              <a:t> </a:t>
            </a:r>
            <a:r>
              <a:rPr lang="cy-GB" sz="1600" dirty="0" err="1" smtClean="0">
                <a:solidFill>
                  <a:srgbClr val="0000FF"/>
                </a:solidFill>
                <a:latin typeface="Lucida Sans" panose="020B0602030504020204" pitchFamily="34" charset="0"/>
              </a:rPr>
              <a:t>Trust</a:t>
            </a:r>
            <a:r>
              <a:rPr lang="cy-GB" sz="1600" dirty="0" smtClean="0">
                <a:solidFill>
                  <a:srgbClr val="0000FF"/>
                </a:solidFill>
                <a:latin typeface="Lucida Sans" panose="020B0602030504020204" pitchFamily="34" charset="0"/>
              </a:rPr>
              <a:t>, 2020)</a:t>
            </a:r>
            <a:endParaRPr lang="cy-GB" sz="1600" dirty="0" smtClean="0">
              <a:solidFill>
                <a:srgbClr val="0000FF"/>
              </a:solidFill>
              <a:latin typeface="Lucida Sans" panose="020B0602030504020204" pitchFamily="34" charset="0"/>
            </a:endParaRPr>
          </a:p>
          <a:p>
            <a:pPr marL="0" indent="0">
              <a:buNone/>
              <a:defRPr/>
            </a:pPr>
            <a:endParaRPr lang="cy-GB" dirty="0" smtClean="0">
              <a:solidFill>
                <a:srgbClr val="0000FF"/>
              </a:solidFill>
              <a:latin typeface="Lucida Sans" panose="020B0602030504020204" pitchFamily="34" charset="0"/>
            </a:endParaRPr>
          </a:p>
          <a:p>
            <a:pPr>
              <a:buFontTx/>
              <a:buChar char="-"/>
              <a:defRPr/>
            </a:pPr>
            <a:endParaRPr lang="cy-GB" dirty="0" smtClean="0">
              <a:solidFill>
                <a:srgbClr val="0000FF"/>
              </a:solidFill>
              <a:latin typeface="Lucida Sans" panose="020B0602030504020204" pitchFamily="34" charset="0"/>
            </a:endParaRPr>
          </a:p>
          <a:p>
            <a:pPr>
              <a:buFontTx/>
              <a:buChar char="-"/>
              <a:defRPr/>
            </a:pPr>
            <a:endParaRPr lang="cy-GB" dirty="0">
              <a:solidFill>
                <a:srgbClr val="0000FF"/>
              </a:solidFill>
              <a:latin typeface="Lucida Sans" panose="020B0602030504020204" pitchFamily="34" charset="0"/>
            </a:endParaRPr>
          </a:p>
        </p:txBody>
      </p:sp>
      <p:pic>
        <p:nvPicPr>
          <p:cNvPr id="2050" name="Picture 2" descr="A baby playing with a black and white patterned to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89" y="1124744"/>
            <a:ext cx="4536411" cy="5472608"/>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p:cNvSpPr>
            <a:spLocks noGrp="1"/>
          </p:cNvSpPr>
          <p:nvPr>
            <p:ph sz="half" idx="1"/>
          </p:nvPr>
        </p:nvSpPr>
        <p:spPr/>
        <p:txBody>
          <a:bodyPr>
            <a:normAutofit/>
          </a:bodyPr>
          <a:lstStyle/>
          <a:p>
            <a:endParaRPr lang="en-GB"/>
          </a:p>
        </p:txBody>
      </p:sp>
    </p:spTree>
    <p:extLst>
      <p:ext uri="{BB962C8B-B14F-4D97-AF65-F5344CB8AC3E}">
        <p14:creationId xmlns:p14="http://schemas.microsoft.com/office/powerpoint/2010/main" val="262382062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28650" y="548680"/>
            <a:ext cx="8263830" cy="5628283"/>
          </a:xfrm>
        </p:spPr>
        <p:txBody>
          <a:bodyPr>
            <a:normAutofit/>
          </a:bodyPr>
          <a:lstStyle/>
          <a:p>
            <a:pPr marL="0" indent="0">
              <a:buNone/>
            </a:pPr>
            <a:r>
              <a:rPr lang="en-GB" sz="4000" dirty="0" smtClean="0">
                <a:hlinkClick r:id="rId2"/>
              </a:rPr>
              <a:t>Baby’s Very First Black and White Book: Faces by Stella Baggott | </a:t>
            </a:r>
            <a:r>
              <a:rPr lang="en-GB" sz="4000" dirty="0" err="1" smtClean="0">
                <a:hlinkClick r:id="rId2"/>
              </a:rPr>
              <a:t>Bookbug</a:t>
            </a:r>
            <a:r>
              <a:rPr lang="en-GB" sz="4000" dirty="0" smtClean="0">
                <a:hlinkClick r:id="rId2"/>
              </a:rPr>
              <a:t> Bag Books</a:t>
            </a:r>
            <a:endParaRPr lang="en-GB" sz="4000" dirty="0"/>
          </a:p>
        </p:txBody>
      </p:sp>
    </p:spTree>
    <p:extLst>
      <p:ext uri="{BB962C8B-B14F-4D97-AF65-F5344CB8AC3E}">
        <p14:creationId xmlns:p14="http://schemas.microsoft.com/office/powerpoint/2010/main" val="5075542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28650" y="365127"/>
            <a:ext cx="7886700" cy="831626"/>
          </a:xfrm>
        </p:spPr>
        <p:txBody>
          <a:bodyPr>
            <a:normAutofit fontScale="90000"/>
          </a:bodyPr>
          <a:lstStyle/>
          <a:p>
            <a:pPr algn="l"/>
            <a:r>
              <a:rPr lang="cy-GB" altLang="cy-GB" sz="4000" dirty="0" smtClean="0">
                <a:latin typeface="Lucida Sans" panose="020B0602030504020204" pitchFamily="34" charset="0"/>
              </a:rPr>
              <a:t>Llyfrau â lluniau</a:t>
            </a:r>
            <a:r>
              <a:rPr lang="cy-GB" altLang="cy-GB" sz="4000" dirty="0">
                <a:latin typeface="Lucida Sans" panose="020B0602030504020204" pitchFamily="34" charset="0"/>
              </a:rPr>
              <a:t/>
            </a:r>
            <a:br>
              <a:rPr lang="cy-GB" altLang="cy-GB" sz="4000" dirty="0">
                <a:latin typeface="Lucida Sans" panose="020B0602030504020204" pitchFamily="34" charset="0"/>
              </a:rPr>
            </a:br>
            <a:r>
              <a:rPr lang="en-GB" altLang="cy-GB" sz="4000" dirty="0" smtClean="0">
                <a:solidFill>
                  <a:srgbClr val="0000FF"/>
                </a:solidFill>
                <a:latin typeface="Lucida Sans" panose="020B0602030504020204" pitchFamily="34" charset="0"/>
              </a:rPr>
              <a:t>Picture books  </a:t>
            </a:r>
            <a:r>
              <a:rPr lang="en-GB" altLang="cy-GB" sz="2800" dirty="0" smtClean="0">
                <a:solidFill>
                  <a:srgbClr val="0000FF"/>
                </a:solidFill>
                <a:latin typeface="Lucida Sans" panose="020B0602030504020204" pitchFamily="34" charset="0"/>
              </a:rPr>
              <a:t>(</a:t>
            </a:r>
            <a:r>
              <a:rPr lang="en-GB" altLang="cy-GB" sz="2800" dirty="0" err="1" smtClean="0">
                <a:solidFill>
                  <a:srgbClr val="0000FF"/>
                </a:solidFill>
                <a:latin typeface="Lucida Sans" panose="020B0602030504020204" pitchFamily="34" charset="0"/>
              </a:rPr>
              <a:t>Neaum</a:t>
            </a:r>
            <a:r>
              <a:rPr lang="en-GB" altLang="cy-GB" sz="2800" dirty="0" smtClean="0">
                <a:solidFill>
                  <a:srgbClr val="0000FF"/>
                </a:solidFill>
                <a:latin typeface="Lucida Sans" panose="020B0602030504020204" pitchFamily="34" charset="0"/>
              </a:rPr>
              <a:t>, 2012)</a:t>
            </a:r>
            <a:endParaRPr lang="cy-GB" altLang="cy-GB" sz="2800" dirty="0" smtClean="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628650" y="1340768"/>
            <a:ext cx="3886200" cy="4836195"/>
          </a:xfrm>
        </p:spPr>
        <p:txBody>
          <a:bodyPr/>
          <a:lstStyle/>
          <a:p>
            <a:pPr>
              <a:defRPr/>
            </a:pPr>
            <a:r>
              <a:rPr lang="cy-GB" dirty="0" smtClean="0">
                <a:latin typeface="Lucida Sans" panose="020B0602030504020204" pitchFamily="34" charset="0"/>
              </a:rPr>
              <a:t>Dim neu dim lawer o ysgrifen</a:t>
            </a:r>
          </a:p>
          <a:p>
            <a:pPr>
              <a:defRPr/>
            </a:pPr>
            <a:r>
              <a:rPr lang="cy-GB" dirty="0" smtClean="0">
                <a:latin typeface="Lucida Sans" panose="020B0602030504020204" pitchFamily="34" charset="0"/>
              </a:rPr>
              <a:t>Helpu datblygu dychymyg a chreadigedd</a:t>
            </a:r>
          </a:p>
          <a:p>
            <a:pPr>
              <a:defRPr/>
            </a:pPr>
            <a:r>
              <a:rPr lang="cy-GB" dirty="0" smtClean="0">
                <a:latin typeface="Lucida Sans" panose="020B0602030504020204" pitchFamily="34" charset="0"/>
              </a:rPr>
              <a:t>Cyfleoedd i rhyngweithio</a:t>
            </a:r>
          </a:p>
          <a:p>
            <a:pPr>
              <a:defRPr/>
            </a:pPr>
            <a:r>
              <a:rPr lang="cy-GB" dirty="0" smtClean="0">
                <a:latin typeface="Lucida Sans" panose="020B0602030504020204" pitchFamily="34" charset="0"/>
              </a:rPr>
              <a:t>Delweddau o ansawdd uchel</a:t>
            </a:r>
            <a:endParaRPr lang="cy-GB" dirty="0">
              <a:latin typeface="Lucida Sans" panose="020B0602030504020204" pitchFamily="34" charset="0"/>
            </a:endParaRPr>
          </a:p>
        </p:txBody>
      </p:sp>
      <p:sp>
        <p:nvSpPr>
          <p:cNvPr id="4" name="Content Placeholder 3"/>
          <p:cNvSpPr>
            <a:spLocks noGrp="1"/>
          </p:cNvSpPr>
          <p:nvPr>
            <p:ph sz="half" idx="2"/>
          </p:nvPr>
        </p:nvSpPr>
        <p:spPr>
          <a:xfrm>
            <a:off x="4629150" y="1412776"/>
            <a:ext cx="3886200" cy="4764187"/>
          </a:xfrm>
        </p:spPr>
        <p:txBody>
          <a:bodyPr/>
          <a:lstStyle/>
          <a:p>
            <a:pPr>
              <a:defRPr/>
            </a:pPr>
            <a:r>
              <a:rPr lang="cy-GB" dirty="0" smtClean="0">
                <a:solidFill>
                  <a:srgbClr val="0000FF"/>
                </a:solidFill>
                <a:latin typeface="Lucida Sans" panose="020B0602030504020204" pitchFamily="34" charset="0"/>
              </a:rPr>
              <a:t>Little or </a:t>
            </a:r>
            <a:r>
              <a:rPr lang="cy-GB" dirty="0" err="1" smtClean="0">
                <a:solidFill>
                  <a:srgbClr val="0000FF"/>
                </a:solidFill>
                <a:latin typeface="Lucida Sans" panose="020B0602030504020204" pitchFamily="34" charset="0"/>
              </a:rPr>
              <a:t>no</a:t>
            </a:r>
            <a:r>
              <a:rPr lang="cy-GB" dirty="0" smtClean="0">
                <a:solidFill>
                  <a:srgbClr val="0000FF"/>
                </a:solidFill>
                <a:latin typeface="Lucida Sans" panose="020B0602030504020204" pitchFamily="34" charset="0"/>
              </a:rPr>
              <a:t> </a:t>
            </a:r>
            <a:r>
              <a:rPr lang="cy-GB" dirty="0" err="1" smtClean="0">
                <a:solidFill>
                  <a:srgbClr val="0000FF"/>
                </a:solidFill>
                <a:latin typeface="Lucida Sans" panose="020B0602030504020204" pitchFamily="34" charset="0"/>
              </a:rPr>
              <a:t>text</a:t>
            </a:r>
            <a:endParaRPr lang="cy-GB" dirty="0" smtClean="0">
              <a:solidFill>
                <a:srgbClr val="0000FF"/>
              </a:solidFill>
              <a:latin typeface="Lucida Sans" panose="020B0602030504020204" pitchFamily="34" charset="0"/>
            </a:endParaRPr>
          </a:p>
          <a:p>
            <a:pPr>
              <a:defRPr/>
            </a:pPr>
            <a:r>
              <a:rPr lang="cy-GB" dirty="0" err="1" smtClean="0">
                <a:solidFill>
                  <a:srgbClr val="0000FF"/>
                </a:solidFill>
                <a:latin typeface="Lucida Sans" panose="020B0602030504020204" pitchFamily="34" charset="0"/>
              </a:rPr>
              <a:t>Helps</a:t>
            </a:r>
            <a:r>
              <a:rPr lang="cy-GB" dirty="0" smtClean="0">
                <a:solidFill>
                  <a:srgbClr val="0000FF"/>
                </a:solidFill>
                <a:latin typeface="Lucida Sans" panose="020B0602030504020204" pitchFamily="34" charset="0"/>
              </a:rPr>
              <a:t> </a:t>
            </a:r>
            <a:r>
              <a:rPr lang="cy-GB" dirty="0" err="1" smtClean="0">
                <a:solidFill>
                  <a:srgbClr val="0000FF"/>
                </a:solidFill>
                <a:latin typeface="Lucida Sans" panose="020B0602030504020204" pitchFamily="34" charset="0"/>
              </a:rPr>
              <a:t>develop</a:t>
            </a:r>
            <a:r>
              <a:rPr lang="cy-GB" dirty="0" smtClean="0">
                <a:solidFill>
                  <a:srgbClr val="0000FF"/>
                </a:solidFill>
                <a:latin typeface="Lucida Sans" panose="020B0602030504020204" pitchFamily="34" charset="0"/>
              </a:rPr>
              <a:t> </a:t>
            </a:r>
            <a:r>
              <a:rPr lang="cy-GB" dirty="0" err="1" smtClean="0">
                <a:solidFill>
                  <a:srgbClr val="0000FF"/>
                </a:solidFill>
                <a:latin typeface="Lucida Sans" panose="020B0602030504020204" pitchFamily="34" charset="0"/>
              </a:rPr>
              <a:t>imagination</a:t>
            </a:r>
            <a:r>
              <a:rPr lang="cy-GB" dirty="0" smtClean="0">
                <a:solidFill>
                  <a:srgbClr val="0000FF"/>
                </a:solidFill>
                <a:latin typeface="Lucida Sans" panose="020B0602030504020204" pitchFamily="34" charset="0"/>
              </a:rPr>
              <a:t> </a:t>
            </a:r>
            <a:r>
              <a:rPr lang="cy-GB" dirty="0" err="1" smtClean="0">
                <a:solidFill>
                  <a:srgbClr val="0000FF"/>
                </a:solidFill>
                <a:latin typeface="Lucida Sans" panose="020B0602030504020204" pitchFamily="34" charset="0"/>
              </a:rPr>
              <a:t>and</a:t>
            </a:r>
            <a:r>
              <a:rPr lang="cy-GB" dirty="0" smtClean="0">
                <a:solidFill>
                  <a:srgbClr val="0000FF"/>
                </a:solidFill>
                <a:latin typeface="Lucida Sans" panose="020B0602030504020204" pitchFamily="34" charset="0"/>
              </a:rPr>
              <a:t> </a:t>
            </a:r>
            <a:r>
              <a:rPr lang="cy-GB" dirty="0" err="1" smtClean="0">
                <a:solidFill>
                  <a:srgbClr val="0000FF"/>
                </a:solidFill>
                <a:latin typeface="Lucida Sans" panose="020B0602030504020204" pitchFamily="34" charset="0"/>
              </a:rPr>
              <a:t>curiosity</a:t>
            </a:r>
            <a:endParaRPr lang="cy-GB" dirty="0" smtClean="0">
              <a:solidFill>
                <a:srgbClr val="0000FF"/>
              </a:solidFill>
              <a:latin typeface="Lucida Sans" panose="020B0602030504020204" pitchFamily="34" charset="0"/>
            </a:endParaRPr>
          </a:p>
          <a:p>
            <a:pPr>
              <a:defRPr/>
            </a:pPr>
            <a:r>
              <a:rPr lang="cy-GB" dirty="0" err="1">
                <a:solidFill>
                  <a:srgbClr val="0000FF"/>
                </a:solidFill>
                <a:latin typeface="Lucida Sans" panose="020B0602030504020204" pitchFamily="34" charset="0"/>
              </a:rPr>
              <a:t>O</a:t>
            </a:r>
            <a:r>
              <a:rPr lang="cy-GB" dirty="0" err="1" smtClean="0">
                <a:solidFill>
                  <a:srgbClr val="0000FF"/>
                </a:solidFill>
                <a:latin typeface="Lucida Sans" panose="020B0602030504020204" pitchFamily="34" charset="0"/>
              </a:rPr>
              <a:t>pportunities</a:t>
            </a:r>
            <a:r>
              <a:rPr lang="cy-GB" dirty="0" smtClean="0">
                <a:solidFill>
                  <a:srgbClr val="0000FF"/>
                </a:solidFill>
                <a:latin typeface="Lucida Sans" panose="020B0602030504020204" pitchFamily="34" charset="0"/>
              </a:rPr>
              <a:t> for </a:t>
            </a:r>
            <a:r>
              <a:rPr lang="cy-GB" dirty="0" err="1" smtClean="0">
                <a:solidFill>
                  <a:srgbClr val="0000FF"/>
                </a:solidFill>
                <a:latin typeface="Lucida Sans" panose="020B0602030504020204" pitchFamily="34" charset="0"/>
              </a:rPr>
              <a:t>interaction</a:t>
            </a:r>
            <a:endParaRPr lang="cy-GB" dirty="0" smtClean="0">
              <a:solidFill>
                <a:srgbClr val="0000FF"/>
              </a:solidFill>
              <a:latin typeface="Lucida Sans" panose="020B0602030504020204" pitchFamily="34" charset="0"/>
            </a:endParaRPr>
          </a:p>
          <a:p>
            <a:pPr>
              <a:defRPr/>
            </a:pPr>
            <a:r>
              <a:rPr lang="cy-GB" dirty="0" err="1" smtClean="0">
                <a:solidFill>
                  <a:srgbClr val="0000FF"/>
                </a:solidFill>
                <a:latin typeface="Lucida Sans" panose="020B0602030504020204" pitchFamily="34" charset="0"/>
              </a:rPr>
              <a:t>Highly</a:t>
            </a:r>
            <a:r>
              <a:rPr lang="cy-GB" dirty="0" smtClean="0">
                <a:solidFill>
                  <a:srgbClr val="0000FF"/>
                </a:solidFill>
                <a:latin typeface="Lucida Sans" panose="020B0602030504020204" pitchFamily="34" charset="0"/>
              </a:rPr>
              <a:t> </a:t>
            </a:r>
            <a:r>
              <a:rPr lang="cy-GB" dirty="0" err="1" smtClean="0">
                <a:solidFill>
                  <a:srgbClr val="0000FF"/>
                </a:solidFill>
                <a:latin typeface="Lucida Sans" panose="020B0602030504020204" pitchFamily="34" charset="0"/>
              </a:rPr>
              <a:t>sophisticated</a:t>
            </a:r>
            <a:r>
              <a:rPr lang="cy-GB" dirty="0" smtClean="0">
                <a:solidFill>
                  <a:srgbClr val="0000FF"/>
                </a:solidFill>
                <a:latin typeface="Lucida Sans" panose="020B0602030504020204" pitchFamily="34" charset="0"/>
              </a:rPr>
              <a:t> </a:t>
            </a:r>
            <a:r>
              <a:rPr lang="cy-GB" dirty="0" err="1" smtClean="0">
                <a:solidFill>
                  <a:srgbClr val="0000FF"/>
                </a:solidFill>
                <a:latin typeface="Lucida Sans" panose="020B0602030504020204" pitchFamily="34" charset="0"/>
              </a:rPr>
              <a:t>images</a:t>
            </a:r>
            <a:endParaRPr lang="cy-GB"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385069586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fontScale="90000"/>
          </a:bodyPr>
          <a:lstStyle/>
          <a:p>
            <a:pPr algn="l"/>
            <a:r>
              <a:rPr lang="cy-GB" altLang="cy-GB" sz="4000" dirty="0" smtClean="0">
                <a:latin typeface="Lucida Sans" panose="020B0602030504020204" pitchFamily="34" charset="0"/>
              </a:rPr>
              <a:t>Darluniau  </a:t>
            </a:r>
            <a:r>
              <a:rPr lang="cy-GB" altLang="cy-GB" sz="2400" dirty="0" smtClean="0">
                <a:latin typeface="Lucida Sans" panose="020B0602030504020204" pitchFamily="34" charset="0"/>
              </a:rPr>
              <a:t>(</a:t>
            </a:r>
            <a:r>
              <a:rPr lang="cy-GB" altLang="cy-GB" sz="2400" dirty="0" err="1" smtClean="0">
                <a:latin typeface="Lucida Sans" panose="020B0602030504020204" pitchFamily="34" charset="0"/>
              </a:rPr>
              <a:t>Booktrust</a:t>
            </a:r>
            <a:r>
              <a:rPr lang="cy-GB" altLang="cy-GB" sz="2400" dirty="0" smtClean="0">
                <a:latin typeface="Lucida Sans" panose="020B0602030504020204" pitchFamily="34" charset="0"/>
              </a:rPr>
              <a:t>, </a:t>
            </a:r>
            <a:r>
              <a:rPr lang="cy-GB" altLang="cy-GB" sz="2400" dirty="0" err="1" smtClean="0">
                <a:latin typeface="Lucida Sans" panose="020B0602030504020204" pitchFamily="34" charset="0"/>
              </a:rPr>
              <a:t>cited</a:t>
            </a:r>
            <a:r>
              <a:rPr lang="cy-GB" altLang="cy-GB" sz="2400" dirty="0" smtClean="0">
                <a:latin typeface="Lucida Sans" panose="020B0602030504020204" pitchFamily="34" charset="0"/>
              </a:rPr>
              <a:t> </a:t>
            </a:r>
            <a:r>
              <a:rPr lang="cy-GB" altLang="cy-GB" sz="2400" dirty="0" err="1" smtClean="0">
                <a:latin typeface="Lucida Sans" panose="020B0602030504020204" pitchFamily="34" charset="0"/>
              </a:rPr>
              <a:t>in</a:t>
            </a:r>
            <a:r>
              <a:rPr lang="cy-GB" altLang="cy-GB" sz="2400" dirty="0" smtClean="0">
                <a:latin typeface="Lucida Sans" panose="020B0602030504020204" pitchFamily="34" charset="0"/>
              </a:rPr>
              <a:t> </a:t>
            </a:r>
            <a:r>
              <a:rPr lang="cy-GB" altLang="cy-GB" sz="2400" dirty="0" err="1" smtClean="0">
                <a:latin typeface="Lucida Sans" panose="020B0602030504020204" pitchFamily="34" charset="0"/>
              </a:rPr>
              <a:t>Neaum</a:t>
            </a:r>
            <a:r>
              <a:rPr lang="cy-GB" altLang="cy-GB" sz="2400" dirty="0" smtClean="0">
                <a:latin typeface="Lucida Sans" panose="020B0602030504020204" pitchFamily="34" charset="0"/>
              </a:rPr>
              <a:t>, 2012)</a:t>
            </a:r>
            <a:r>
              <a:rPr lang="cy-GB" altLang="cy-GB" sz="4000" dirty="0" smtClean="0">
                <a:latin typeface="Lucida Sans" panose="020B0602030504020204" pitchFamily="34" charset="0"/>
              </a:rPr>
              <a:t/>
            </a:r>
            <a:br>
              <a:rPr lang="cy-GB" altLang="cy-GB" sz="4000" dirty="0" smtClean="0">
                <a:latin typeface="Lucida Sans" panose="020B0602030504020204" pitchFamily="34" charset="0"/>
              </a:rPr>
            </a:br>
            <a:r>
              <a:rPr lang="en-GB" altLang="cy-GB" sz="4000" dirty="0" smtClean="0">
                <a:solidFill>
                  <a:srgbClr val="0000FF"/>
                </a:solidFill>
                <a:latin typeface="Lucida Sans" panose="020B0602030504020204" pitchFamily="34" charset="0"/>
              </a:rPr>
              <a:t>Illustrations</a:t>
            </a:r>
            <a:endParaRPr lang="cy-GB" altLang="cy-GB" sz="4000" dirty="0" smtClean="0">
              <a:solidFill>
                <a:srgbClr val="0000FF"/>
              </a:solidFill>
              <a:latin typeface="Lucida Sans" panose="020B0602030504020204" pitchFamily="34" charset="0"/>
            </a:endParaRPr>
          </a:p>
        </p:txBody>
      </p:sp>
      <p:graphicFrame>
        <p:nvGraphicFramePr>
          <p:cNvPr id="7" name="Content Placeholder 6"/>
          <p:cNvGraphicFramePr>
            <a:graphicFrameLocks noGrp="1"/>
          </p:cNvGraphicFramePr>
          <p:nvPr>
            <p:ph idx="1"/>
            <p:extLst/>
          </p:nvPr>
        </p:nvGraphicFramePr>
        <p:xfrm>
          <a:off x="457200" y="1600200"/>
          <a:ext cx="8229600" cy="499872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3034910741"/>
                    </a:ext>
                  </a:extLst>
                </a:gridCol>
                <a:gridCol w="4114800">
                  <a:extLst>
                    <a:ext uri="{9D8B030D-6E8A-4147-A177-3AD203B41FA5}">
                      <a16:colId xmlns:a16="http://schemas.microsoft.com/office/drawing/2014/main" val="3417588615"/>
                    </a:ext>
                  </a:extLst>
                </a:gridCol>
              </a:tblGrid>
              <a:tr h="820857">
                <a:tc>
                  <a:txBody>
                    <a:bodyPr/>
                    <a:lstStyle/>
                    <a:p>
                      <a:pPr algn="ctr"/>
                      <a:r>
                        <a:rPr lang="cy-GB" sz="2600" b="1" kern="1200" dirty="0" smtClean="0">
                          <a:solidFill>
                            <a:schemeClr val="tx1"/>
                          </a:solidFill>
                          <a:effectLst/>
                          <a:latin typeface="Lucida Sans" panose="020B0602030504020204" pitchFamily="34" charset="0"/>
                          <a:ea typeface="+mn-ea"/>
                          <a:cs typeface="+mn-cs"/>
                        </a:rPr>
                        <a:t>Delweddau mewn llyfrau</a:t>
                      </a:r>
                      <a:endParaRPr lang="en-GB" sz="2600" b="1" dirty="0">
                        <a:solidFill>
                          <a:schemeClr val="tx1"/>
                        </a:solidFill>
                        <a:latin typeface="Lucida Sans" panose="020B0602030504020204" pitchFamily="34" charset="0"/>
                      </a:endParaRPr>
                    </a:p>
                  </a:txBody>
                  <a:tcPr/>
                </a:tc>
                <a:tc>
                  <a:txBody>
                    <a:bodyPr/>
                    <a:lstStyle/>
                    <a:p>
                      <a:pPr algn="ctr"/>
                      <a:r>
                        <a:rPr lang="cy-GB" sz="2600" b="1" kern="1200" dirty="0" smtClean="0">
                          <a:solidFill>
                            <a:schemeClr val="tx1"/>
                          </a:solidFill>
                          <a:effectLst/>
                          <a:latin typeface="Lucida Sans" panose="020B0602030504020204" pitchFamily="34" charset="0"/>
                          <a:ea typeface="+mn-ea"/>
                          <a:cs typeface="+mn-cs"/>
                        </a:rPr>
                        <a:t>Cyfnod datblygiadol</a:t>
                      </a:r>
                      <a:endParaRPr lang="en-GB" sz="2600" b="1" dirty="0">
                        <a:solidFill>
                          <a:schemeClr val="tx1"/>
                        </a:solidFill>
                        <a:latin typeface="Lucida Sans" panose="020B0602030504020204" pitchFamily="34" charset="0"/>
                      </a:endParaRPr>
                    </a:p>
                  </a:txBody>
                  <a:tcPr/>
                </a:tc>
                <a:extLst>
                  <a:ext uri="{0D108BD9-81ED-4DB2-BD59-A6C34878D82A}">
                    <a16:rowId xmlns:a16="http://schemas.microsoft.com/office/drawing/2014/main" val="3778114002"/>
                  </a:ext>
                </a:extLst>
              </a:tr>
              <a:tr h="8208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kern="1200" dirty="0" smtClean="0">
                          <a:solidFill>
                            <a:schemeClr val="dk1"/>
                          </a:solidFill>
                          <a:effectLst/>
                          <a:latin typeface="Lucida Sans" panose="020B0602030504020204" pitchFamily="34" charset="0"/>
                          <a:ea typeface="+mn-ea"/>
                          <a:cs typeface="+mn-cs"/>
                        </a:rPr>
                        <a:t>1. Edrych am bleser</a:t>
                      </a:r>
                      <a:endParaRPr lang="en-GB" sz="2400" kern="1200" dirty="0" smtClean="0">
                        <a:solidFill>
                          <a:schemeClr val="dk1"/>
                        </a:solidFill>
                        <a:effectLst/>
                        <a:latin typeface="Lucida Sans" panose="020B0602030504020204" pitchFamily="34" charset="0"/>
                        <a:ea typeface="+mn-ea"/>
                        <a:cs typeface="+mn-cs"/>
                      </a:endParaRPr>
                    </a:p>
                    <a:p>
                      <a:endParaRPr lang="en-GB" sz="2400" dirty="0">
                        <a:latin typeface="Lucida Sans" panose="020B0602030504020204" pitchFamily="34" charset="0"/>
                      </a:endParaRPr>
                    </a:p>
                  </a:txBody>
                  <a:tcPr/>
                </a:tc>
                <a:tc>
                  <a:txBody>
                    <a:bodyPr/>
                    <a:lstStyle/>
                    <a:p>
                      <a:r>
                        <a:rPr lang="en-GB" sz="2400" dirty="0" err="1" smtClean="0">
                          <a:latin typeface="Lucida Sans" panose="020B0602030504020204" pitchFamily="34" charset="0"/>
                        </a:rPr>
                        <a:t>Dysgu</a:t>
                      </a:r>
                      <a:r>
                        <a:rPr lang="en-GB" sz="2400" dirty="0" smtClean="0">
                          <a:latin typeface="Lucida Sans" panose="020B0602030504020204" pitchFamily="34" charset="0"/>
                        </a:rPr>
                        <a:t> </a:t>
                      </a:r>
                      <a:r>
                        <a:rPr lang="en-GB" sz="2400" dirty="0" err="1" smtClean="0">
                          <a:latin typeface="Lucida Sans" panose="020B0602030504020204" pitchFamily="34" charset="0"/>
                        </a:rPr>
                        <a:t>synhwyraidd</a:t>
                      </a:r>
                      <a:r>
                        <a:rPr lang="en-GB" sz="2400" baseline="0" dirty="0" smtClean="0">
                          <a:latin typeface="Lucida Sans" panose="020B0602030504020204" pitchFamily="34" charset="0"/>
                        </a:rPr>
                        <a:t> a </a:t>
                      </a:r>
                      <a:r>
                        <a:rPr lang="en-GB" sz="2400" baseline="0" dirty="0" err="1" smtClean="0">
                          <a:latin typeface="Lucida Sans" panose="020B0602030504020204" pitchFamily="34" charset="0"/>
                        </a:rPr>
                        <a:t>choncrid</a:t>
                      </a:r>
                      <a:endParaRPr lang="en-GB" sz="2400" dirty="0">
                        <a:latin typeface="Lucida Sans" panose="020B0602030504020204" pitchFamily="34" charset="0"/>
                      </a:endParaRPr>
                    </a:p>
                  </a:txBody>
                  <a:tcPr/>
                </a:tc>
                <a:extLst>
                  <a:ext uri="{0D108BD9-81ED-4DB2-BD59-A6C34878D82A}">
                    <a16:rowId xmlns:a16="http://schemas.microsoft.com/office/drawing/2014/main" val="1752490186"/>
                  </a:ext>
                </a:extLst>
              </a:tr>
              <a:tr h="8208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kern="1200" dirty="0" smtClean="0">
                          <a:solidFill>
                            <a:schemeClr val="dk1"/>
                          </a:solidFill>
                          <a:effectLst/>
                          <a:latin typeface="Lucida Sans" panose="020B0602030504020204" pitchFamily="34" charset="0"/>
                          <a:ea typeface="+mn-ea"/>
                          <a:cs typeface="+mn-cs"/>
                        </a:rPr>
                        <a:t>2. Ysbrydoli ffantasi</a:t>
                      </a:r>
                      <a:endParaRPr lang="en-GB" sz="2400" kern="1200" dirty="0" smtClean="0">
                        <a:solidFill>
                          <a:schemeClr val="dk1"/>
                        </a:solidFill>
                        <a:effectLst/>
                        <a:latin typeface="Lucida Sans" panose="020B0602030504020204" pitchFamily="34" charset="0"/>
                        <a:ea typeface="+mn-ea"/>
                        <a:cs typeface="+mn-cs"/>
                      </a:endParaRPr>
                    </a:p>
                    <a:p>
                      <a:endParaRPr lang="en-GB" sz="2400" dirty="0">
                        <a:latin typeface="Lucida Sans" panose="020B0602030504020204" pitchFamily="34" charset="0"/>
                      </a:endParaRPr>
                    </a:p>
                  </a:txBody>
                  <a:tcPr/>
                </a:tc>
                <a:tc>
                  <a:txBody>
                    <a:bodyPr/>
                    <a:lstStyle/>
                    <a:p>
                      <a:r>
                        <a:rPr lang="en-GB" sz="2400" dirty="0" err="1" smtClean="0">
                          <a:latin typeface="Lucida Sans" panose="020B0602030504020204" pitchFamily="34" charset="0"/>
                        </a:rPr>
                        <a:t>Cyfnod</a:t>
                      </a:r>
                      <a:r>
                        <a:rPr lang="en-GB" sz="2400" baseline="0" dirty="0" smtClean="0">
                          <a:latin typeface="Lucida Sans" panose="020B0602030504020204" pitchFamily="34" charset="0"/>
                        </a:rPr>
                        <a:t> </a:t>
                      </a:r>
                      <a:r>
                        <a:rPr lang="en-GB" sz="2400" baseline="0" dirty="0" err="1" smtClean="0">
                          <a:latin typeface="Lucida Sans" panose="020B0602030504020204" pitchFamily="34" charset="0"/>
                        </a:rPr>
                        <a:t>dychmygus</a:t>
                      </a:r>
                      <a:r>
                        <a:rPr lang="en-GB" sz="2400" baseline="0" dirty="0" smtClean="0">
                          <a:latin typeface="Lucida Sans" panose="020B0602030504020204" pitchFamily="34" charset="0"/>
                        </a:rPr>
                        <a:t> a </a:t>
                      </a:r>
                      <a:r>
                        <a:rPr lang="en-GB" sz="2400" baseline="0" dirty="0" err="1" smtClean="0">
                          <a:latin typeface="Lucida Sans" panose="020B0602030504020204" pitchFamily="34" charset="0"/>
                        </a:rPr>
                        <a:t>ffantasi</a:t>
                      </a:r>
                      <a:endParaRPr lang="en-GB" sz="2400" dirty="0">
                        <a:latin typeface="Lucida Sans" panose="020B0602030504020204" pitchFamily="34" charset="0"/>
                      </a:endParaRPr>
                    </a:p>
                  </a:txBody>
                  <a:tcPr/>
                </a:tc>
                <a:extLst>
                  <a:ext uri="{0D108BD9-81ED-4DB2-BD59-A6C34878D82A}">
                    <a16:rowId xmlns:a16="http://schemas.microsoft.com/office/drawing/2014/main" val="2929262042"/>
                  </a:ext>
                </a:extLst>
              </a:tr>
              <a:tr h="8208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kern="1200" dirty="0" smtClean="0">
                          <a:solidFill>
                            <a:schemeClr val="dk1"/>
                          </a:solidFill>
                          <a:effectLst/>
                          <a:latin typeface="Lucida Sans" panose="020B0602030504020204" pitchFamily="34" charset="0"/>
                          <a:ea typeface="+mn-ea"/>
                          <a:cs typeface="+mn-cs"/>
                        </a:rPr>
                        <a:t>3. Ysgogi chwilfrydedd</a:t>
                      </a:r>
                      <a:endParaRPr lang="en-GB" sz="2400" kern="1200" dirty="0" smtClean="0">
                        <a:solidFill>
                          <a:schemeClr val="dk1"/>
                        </a:solidFill>
                        <a:effectLst/>
                        <a:latin typeface="Lucida Sans" panose="020B0602030504020204" pitchFamily="34" charset="0"/>
                        <a:ea typeface="+mn-ea"/>
                        <a:cs typeface="+mn-cs"/>
                      </a:endParaRPr>
                    </a:p>
                    <a:p>
                      <a:endParaRPr lang="en-GB" sz="2400" dirty="0">
                        <a:latin typeface="Lucida Sans" panose="020B0602030504020204" pitchFamily="34" charset="0"/>
                      </a:endParaRPr>
                    </a:p>
                  </a:txBody>
                  <a:tcPr/>
                </a:tc>
                <a:tc>
                  <a:txBody>
                    <a:bodyPr/>
                    <a:lstStyle/>
                    <a:p>
                      <a:pPr marL="0" lvl="0" indent="0" algn="just">
                        <a:lnSpc>
                          <a:spcPct val="115000"/>
                        </a:lnSpc>
                        <a:spcAft>
                          <a:spcPts val="0"/>
                        </a:spcAft>
                        <a:buFont typeface="+mj-lt"/>
                        <a:buNone/>
                      </a:pPr>
                      <a:r>
                        <a:rPr lang="cy-GB" sz="2400" dirty="0" smtClean="0">
                          <a:effectLst/>
                          <a:latin typeface="Lucida Sans" panose="020B0602030504020204" pitchFamily="34" charset="0"/>
                          <a:ea typeface="Calibri" panose="020F0502020204030204" pitchFamily="34" charset="0"/>
                          <a:cs typeface="Times New Roman" panose="02020603050405020304" pitchFamily="18" charset="0"/>
                        </a:rPr>
                        <a:t>Ehangu gorwelion</a:t>
                      </a:r>
                      <a:endParaRPr lang="en-GB" sz="2400" dirty="0">
                        <a:effectLst/>
                        <a:latin typeface="Lucida Sans" panose="020B0602030504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70704155"/>
                  </a:ext>
                </a:extLst>
              </a:tr>
              <a:tr h="8208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kern="1200" dirty="0" smtClean="0">
                          <a:solidFill>
                            <a:schemeClr val="dk1"/>
                          </a:solidFill>
                          <a:effectLst/>
                          <a:latin typeface="Lucida Sans" panose="020B0602030504020204" pitchFamily="34" charset="0"/>
                          <a:ea typeface="+mn-ea"/>
                          <a:cs typeface="+mn-cs"/>
                        </a:rPr>
                        <a:t>4. Deall eraill</a:t>
                      </a:r>
                      <a:endParaRPr lang="en-GB" sz="2400" kern="1200" dirty="0" smtClean="0">
                        <a:solidFill>
                          <a:schemeClr val="dk1"/>
                        </a:solidFill>
                        <a:effectLst/>
                        <a:latin typeface="Lucida Sans" panose="020B0602030504020204" pitchFamily="34" charset="0"/>
                        <a:ea typeface="+mn-ea"/>
                        <a:cs typeface="+mn-cs"/>
                      </a:endParaRPr>
                    </a:p>
                    <a:p>
                      <a:endParaRPr lang="en-GB" sz="2400" dirty="0">
                        <a:latin typeface="Lucida Sans" panose="020B0602030504020204" pitchFamily="34" charset="0"/>
                      </a:endParaRPr>
                    </a:p>
                  </a:txBody>
                  <a:tcPr/>
                </a:tc>
                <a:tc>
                  <a:txBody>
                    <a:bodyPr/>
                    <a:lstStyle/>
                    <a:p>
                      <a:r>
                        <a:rPr lang="en-GB" sz="2400" dirty="0" err="1" smtClean="0">
                          <a:latin typeface="Lucida Sans" panose="020B0602030504020204" pitchFamily="34" charset="0"/>
                        </a:rPr>
                        <a:t>Datblygu</a:t>
                      </a:r>
                      <a:r>
                        <a:rPr lang="en-GB" sz="2400" dirty="0" smtClean="0">
                          <a:latin typeface="Lucida Sans" panose="020B0602030504020204" pitchFamily="34" charset="0"/>
                        </a:rPr>
                        <a:t> </a:t>
                      </a:r>
                      <a:r>
                        <a:rPr lang="en-GB" sz="2400" dirty="0" err="1" smtClean="0">
                          <a:latin typeface="Lucida Sans" panose="020B0602030504020204" pitchFamily="34" charset="0"/>
                        </a:rPr>
                        <a:t>empathi</a:t>
                      </a:r>
                      <a:r>
                        <a:rPr lang="en-GB" sz="2400" dirty="0" smtClean="0">
                          <a:latin typeface="Lucida Sans" panose="020B0602030504020204" pitchFamily="34" charset="0"/>
                        </a:rPr>
                        <a:t> a </a:t>
                      </a:r>
                      <a:r>
                        <a:rPr lang="en-GB" sz="2400" dirty="0" err="1" smtClean="0">
                          <a:latin typeface="Lucida Sans" panose="020B0602030504020204" pitchFamily="34" charset="0"/>
                        </a:rPr>
                        <a:t>dealltwriaeth</a:t>
                      </a:r>
                      <a:r>
                        <a:rPr lang="en-GB" sz="2400" baseline="0" dirty="0" smtClean="0">
                          <a:latin typeface="Lucida Sans" panose="020B0602030504020204" pitchFamily="34" charset="0"/>
                        </a:rPr>
                        <a:t> </a:t>
                      </a:r>
                      <a:r>
                        <a:rPr lang="en-GB" sz="2400" baseline="0" dirty="0" err="1" smtClean="0">
                          <a:latin typeface="Lucida Sans" panose="020B0602030504020204" pitchFamily="34" charset="0"/>
                        </a:rPr>
                        <a:t>bersonol</a:t>
                      </a:r>
                      <a:endParaRPr lang="en-GB" sz="2400" dirty="0">
                        <a:latin typeface="Lucida Sans" panose="020B0602030504020204" pitchFamily="34" charset="0"/>
                      </a:endParaRPr>
                    </a:p>
                  </a:txBody>
                  <a:tcPr/>
                </a:tc>
                <a:extLst>
                  <a:ext uri="{0D108BD9-81ED-4DB2-BD59-A6C34878D82A}">
                    <a16:rowId xmlns:a16="http://schemas.microsoft.com/office/drawing/2014/main" val="1984726107"/>
                  </a:ext>
                </a:extLst>
              </a:tr>
              <a:tr h="820857">
                <a:tc>
                  <a:txBody>
                    <a:bodyPr/>
                    <a:lstStyle/>
                    <a:p>
                      <a:r>
                        <a:rPr lang="cy-GB" sz="2400" kern="1200" dirty="0" smtClean="0">
                          <a:solidFill>
                            <a:schemeClr val="dk1"/>
                          </a:solidFill>
                          <a:effectLst/>
                          <a:latin typeface="Lucida Sans" panose="020B0602030504020204" pitchFamily="34" charset="0"/>
                          <a:ea typeface="+mn-ea"/>
                          <a:cs typeface="+mn-cs"/>
                        </a:rPr>
                        <a:t>5. Archwilio’r broses o greu celf a straeon</a:t>
                      </a:r>
                      <a:endParaRPr lang="en-GB" sz="2400" dirty="0">
                        <a:latin typeface="Lucida Sans" panose="020B0602030504020204" pitchFamily="34" charset="0"/>
                      </a:endParaRPr>
                    </a:p>
                  </a:txBody>
                  <a:tcPr/>
                </a:tc>
                <a:tc>
                  <a:txBody>
                    <a:bodyPr/>
                    <a:lstStyle/>
                    <a:p>
                      <a:r>
                        <a:rPr lang="en-GB" sz="2400" dirty="0" err="1" smtClean="0">
                          <a:latin typeface="Lucida Sans" panose="020B0602030504020204" pitchFamily="34" charset="0"/>
                        </a:rPr>
                        <a:t>Meddwl</a:t>
                      </a:r>
                      <a:r>
                        <a:rPr lang="en-GB" sz="2400" dirty="0" smtClean="0">
                          <a:latin typeface="Lucida Sans" panose="020B0602030504020204" pitchFamily="34" charset="0"/>
                        </a:rPr>
                        <a:t> </a:t>
                      </a:r>
                      <a:r>
                        <a:rPr lang="en-GB" sz="2400" dirty="0" err="1" smtClean="0">
                          <a:latin typeface="Lucida Sans" panose="020B0602030504020204" pitchFamily="34" charset="0"/>
                        </a:rPr>
                        <a:t>gwybyddol</a:t>
                      </a:r>
                      <a:r>
                        <a:rPr lang="en-GB" sz="2400" dirty="0" smtClean="0">
                          <a:latin typeface="Lucida Sans" panose="020B0602030504020204" pitchFamily="34" charset="0"/>
                        </a:rPr>
                        <a:t> </a:t>
                      </a:r>
                      <a:r>
                        <a:rPr lang="en-GB" sz="2400" dirty="0" err="1" smtClean="0">
                          <a:latin typeface="Lucida Sans" panose="020B0602030504020204" pitchFamily="34" charset="0"/>
                        </a:rPr>
                        <a:t>uwch</a:t>
                      </a:r>
                      <a:endParaRPr lang="en-GB" sz="2400" dirty="0">
                        <a:latin typeface="Lucida Sans" panose="020B0602030504020204" pitchFamily="34" charset="0"/>
                      </a:endParaRPr>
                    </a:p>
                  </a:txBody>
                  <a:tcPr/>
                </a:tc>
                <a:extLst>
                  <a:ext uri="{0D108BD9-81ED-4DB2-BD59-A6C34878D82A}">
                    <a16:rowId xmlns:a16="http://schemas.microsoft.com/office/drawing/2014/main" val="3968137368"/>
                  </a:ext>
                </a:extLst>
              </a:tr>
            </a:tbl>
          </a:graphicData>
        </a:graphic>
      </p:graphicFrame>
    </p:spTree>
    <p:extLst>
      <p:ext uri="{BB962C8B-B14F-4D97-AF65-F5344CB8AC3E}">
        <p14:creationId xmlns:p14="http://schemas.microsoft.com/office/powerpoint/2010/main" val="196678301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algn="l"/>
            <a:r>
              <a:rPr lang="cy-GB" altLang="cy-GB" sz="4000" dirty="0" smtClean="0">
                <a:latin typeface="Lucida Sans" panose="020B0602030504020204" pitchFamily="34" charset="0"/>
              </a:rPr>
              <a:t>Darluniau  </a:t>
            </a:r>
            <a:r>
              <a:rPr lang="cy-GB" altLang="cy-GB" sz="2800" dirty="0" smtClean="0">
                <a:latin typeface="Lucida Sans" panose="020B0602030504020204" pitchFamily="34" charset="0"/>
              </a:rPr>
              <a:t>(</a:t>
            </a:r>
            <a:r>
              <a:rPr lang="cy-GB" altLang="cy-GB" sz="2800" dirty="0" err="1">
                <a:latin typeface="Lucida Sans" panose="020B0602030504020204" pitchFamily="34" charset="0"/>
              </a:rPr>
              <a:t>N</a:t>
            </a:r>
            <a:r>
              <a:rPr lang="cy-GB" altLang="cy-GB" sz="2800" dirty="0" err="1" smtClean="0">
                <a:latin typeface="Lucida Sans" panose="020B0602030504020204" pitchFamily="34" charset="0"/>
              </a:rPr>
              <a:t>eaum</a:t>
            </a:r>
            <a:r>
              <a:rPr lang="cy-GB" altLang="cy-GB" sz="2800" dirty="0" smtClean="0">
                <a:latin typeface="Lucida Sans" panose="020B0602030504020204" pitchFamily="34" charset="0"/>
              </a:rPr>
              <a:t>, 2012)</a:t>
            </a:r>
            <a:r>
              <a:rPr lang="cy-GB" altLang="cy-GB" sz="4000" dirty="0" smtClean="0">
                <a:latin typeface="Lucida Sans" panose="020B0602030504020204" pitchFamily="34" charset="0"/>
              </a:rPr>
              <a:t/>
            </a:r>
            <a:br>
              <a:rPr lang="cy-GB" altLang="cy-GB" sz="4000" dirty="0" smtClean="0">
                <a:latin typeface="Lucida Sans" panose="020B0602030504020204" pitchFamily="34" charset="0"/>
              </a:rPr>
            </a:br>
            <a:r>
              <a:rPr lang="en-GB" altLang="cy-GB" sz="4000" dirty="0" smtClean="0">
                <a:solidFill>
                  <a:srgbClr val="0000FF"/>
                </a:solidFill>
                <a:latin typeface="Lucida Sans" panose="020B0602030504020204" pitchFamily="34" charset="0"/>
              </a:rPr>
              <a:t>Illustrations</a:t>
            </a:r>
            <a:endParaRPr lang="cy-GB" altLang="cy-GB" sz="4000" dirty="0" smtClean="0">
              <a:solidFill>
                <a:srgbClr val="0000FF"/>
              </a:solidFill>
              <a:latin typeface="Lucida Sans" panose="020B0602030504020204" pitchFamily="34" charset="0"/>
            </a:endParaRPr>
          </a:p>
        </p:txBody>
      </p:sp>
      <p:graphicFrame>
        <p:nvGraphicFramePr>
          <p:cNvPr id="7" name="Content Placeholder 6"/>
          <p:cNvGraphicFramePr>
            <a:graphicFrameLocks noGrp="1"/>
          </p:cNvGraphicFramePr>
          <p:nvPr>
            <p:ph idx="1"/>
            <p:extLst/>
          </p:nvPr>
        </p:nvGraphicFramePr>
        <p:xfrm>
          <a:off x="457200" y="1600200"/>
          <a:ext cx="8229600" cy="4931451"/>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3034910741"/>
                    </a:ext>
                  </a:extLst>
                </a:gridCol>
                <a:gridCol w="4114800">
                  <a:extLst>
                    <a:ext uri="{9D8B030D-6E8A-4147-A177-3AD203B41FA5}">
                      <a16:colId xmlns:a16="http://schemas.microsoft.com/office/drawing/2014/main" val="3417588615"/>
                    </a:ext>
                  </a:extLst>
                </a:gridCol>
              </a:tblGrid>
              <a:tr h="820857">
                <a:tc>
                  <a:txBody>
                    <a:bodyPr/>
                    <a:lstStyle/>
                    <a:p>
                      <a:pPr algn="ctr"/>
                      <a:r>
                        <a:rPr lang="cy-GB" sz="2600" b="1" kern="1200" dirty="0" err="1" smtClean="0">
                          <a:solidFill>
                            <a:schemeClr val="tx1"/>
                          </a:solidFill>
                          <a:effectLst/>
                          <a:latin typeface="Lucida Sans" panose="020B0602030504020204" pitchFamily="34" charset="0"/>
                          <a:ea typeface="+mn-ea"/>
                          <a:cs typeface="+mn-cs"/>
                        </a:rPr>
                        <a:t>Illustrations</a:t>
                      </a:r>
                      <a:r>
                        <a:rPr lang="cy-GB" sz="2600" b="1" kern="1200" baseline="0" dirty="0" smtClean="0">
                          <a:solidFill>
                            <a:schemeClr val="tx1"/>
                          </a:solidFill>
                          <a:effectLst/>
                          <a:latin typeface="Lucida Sans" panose="020B0602030504020204" pitchFamily="34" charset="0"/>
                          <a:ea typeface="+mn-ea"/>
                          <a:cs typeface="+mn-cs"/>
                        </a:rPr>
                        <a:t> </a:t>
                      </a:r>
                      <a:r>
                        <a:rPr lang="cy-GB" sz="2600" b="1" kern="1200" baseline="0" dirty="0" err="1" smtClean="0">
                          <a:solidFill>
                            <a:schemeClr val="tx1"/>
                          </a:solidFill>
                          <a:effectLst/>
                          <a:latin typeface="Lucida Sans" panose="020B0602030504020204" pitchFamily="34" charset="0"/>
                          <a:ea typeface="+mn-ea"/>
                          <a:cs typeface="+mn-cs"/>
                        </a:rPr>
                        <a:t>in</a:t>
                      </a:r>
                      <a:r>
                        <a:rPr lang="cy-GB" sz="2600" b="1" kern="1200" baseline="0" dirty="0" smtClean="0">
                          <a:solidFill>
                            <a:schemeClr val="tx1"/>
                          </a:solidFill>
                          <a:effectLst/>
                          <a:latin typeface="Lucida Sans" panose="020B0602030504020204" pitchFamily="34" charset="0"/>
                          <a:ea typeface="+mn-ea"/>
                          <a:cs typeface="+mn-cs"/>
                        </a:rPr>
                        <a:t> </a:t>
                      </a:r>
                      <a:r>
                        <a:rPr lang="cy-GB" sz="2600" b="1" kern="1200" baseline="0" dirty="0" err="1" smtClean="0">
                          <a:solidFill>
                            <a:schemeClr val="tx1"/>
                          </a:solidFill>
                          <a:effectLst/>
                          <a:latin typeface="Lucida Sans" panose="020B0602030504020204" pitchFamily="34" charset="0"/>
                          <a:ea typeface="+mn-ea"/>
                          <a:cs typeface="+mn-cs"/>
                        </a:rPr>
                        <a:t>books</a:t>
                      </a:r>
                      <a:endParaRPr lang="en-GB" sz="2600" b="1" dirty="0">
                        <a:solidFill>
                          <a:schemeClr val="tx1"/>
                        </a:solidFill>
                        <a:latin typeface="Lucida Sans" panose="020B0602030504020204" pitchFamily="34" charset="0"/>
                      </a:endParaRPr>
                    </a:p>
                  </a:txBody>
                  <a:tcPr/>
                </a:tc>
                <a:tc>
                  <a:txBody>
                    <a:bodyPr/>
                    <a:lstStyle/>
                    <a:p>
                      <a:pPr algn="ctr"/>
                      <a:r>
                        <a:rPr lang="cy-GB" sz="2600" b="1" kern="1200" dirty="0" err="1" smtClean="0">
                          <a:solidFill>
                            <a:schemeClr val="tx1"/>
                          </a:solidFill>
                          <a:effectLst/>
                          <a:latin typeface="Lucida Sans" panose="020B0602030504020204" pitchFamily="34" charset="0"/>
                          <a:ea typeface="+mn-ea"/>
                          <a:cs typeface="+mn-cs"/>
                        </a:rPr>
                        <a:t>Developmental</a:t>
                      </a:r>
                      <a:r>
                        <a:rPr lang="cy-GB" sz="2600" b="1" kern="1200" baseline="0" dirty="0" smtClean="0">
                          <a:solidFill>
                            <a:schemeClr val="tx1"/>
                          </a:solidFill>
                          <a:effectLst/>
                          <a:latin typeface="Lucida Sans" panose="020B0602030504020204" pitchFamily="34" charset="0"/>
                          <a:ea typeface="+mn-ea"/>
                          <a:cs typeface="+mn-cs"/>
                        </a:rPr>
                        <a:t> </a:t>
                      </a:r>
                      <a:r>
                        <a:rPr lang="cy-GB" sz="2600" b="1" kern="1200" baseline="0" dirty="0" err="1" smtClean="0">
                          <a:solidFill>
                            <a:schemeClr val="tx1"/>
                          </a:solidFill>
                          <a:effectLst/>
                          <a:latin typeface="Lucida Sans" panose="020B0602030504020204" pitchFamily="34" charset="0"/>
                          <a:ea typeface="+mn-ea"/>
                          <a:cs typeface="+mn-cs"/>
                        </a:rPr>
                        <a:t>stage</a:t>
                      </a:r>
                      <a:endParaRPr lang="en-GB" sz="2600" b="1" dirty="0">
                        <a:solidFill>
                          <a:schemeClr val="tx1"/>
                        </a:solidFill>
                        <a:latin typeface="Lucida Sans" panose="020B0602030504020204" pitchFamily="34" charset="0"/>
                      </a:endParaRPr>
                    </a:p>
                  </a:txBody>
                  <a:tcPr/>
                </a:tc>
                <a:extLst>
                  <a:ext uri="{0D108BD9-81ED-4DB2-BD59-A6C34878D82A}">
                    <a16:rowId xmlns:a16="http://schemas.microsoft.com/office/drawing/2014/main" val="3778114002"/>
                  </a:ext>
                </a:extLst>
              </a:tr>
              <a:tr h="820857">
                <a:tc>
                  <a:txBody>
                    <a:bodyPr/>
                    <a:lstStyle/>
                    <a:p>
                      <a:r>
                        <a:rPr lang="en-GB" sz="2400" dirty="0" smtClean="0">
                          <a:latin typeface="Lucida Sans" panose="020B0602030504020204" pitchFamily="34" charset="0"/>
                        </a:rPr>
                        <a:t>1. Looking for pleasure</a:t>
                      </a:r>
                      <a:endParaRPr lang="en-GB" sz="2400" dirty="0">
                        <a:latin typeface="Lucida Sans" panose="020B0602030504020204" pitchFamily="34" charset="0"/>
                      </a:endParaRPr>
                    </a:p>
                  </a:txBody>
                  <a:tcPr/>
                </a:tc>
                <a:tc>
                  <a:txBody>
                    <a:bodyPr/>
                    <a:lstStyle/>
                    <a:p>
                      <a:r>
                        <a:rPr lang="en-GB" sz="2400" dirty="0" smtClean="0">
                          <a:latin typeface="Lucida Sans" panose="020B0602030504020204" pitchFamily="34" charset="0"/>
                        </a:rPr>
                        <a:t>Sensory and concrete</a:t>
                      </a:r>
                      <a:r>
                        <a:rPr lang="en-GB" sz="2400" baseline="0" dirty="0" smtClean="0">
                          <a:latin typeface="Lucida Sans" panose="020B0602030504020204" pitchFamily="34" charset="0"/>
                        </a:rPr>
                        <a:t> learning</a:t>
                      </a:r>
                      <a:endParaRPr lang="en-GB" sz="2400" dirty="0">
                        <a:latin typeface="Lucida Sans" panose="020B0602030504020204" pitchFamily="34" charset="0"/>
                      </a:endParaRPr>
                    </a:p>
                  </a:txBody>
                  <a:tcPr/>
                </a:tc>
                <a:extLst>
                  <a:ext uri="{0D108BD9-81ED-4DB2-BD59-A6C34878D82A}">
                    <a16:rowId xmlns:a16="http://schemas.microsoft.com/office/drawing/2014/main" val="1752490186"/>
                  </a:ext>
                </a:extLst>
              </a:tr>
              <a:tr h="820857">
                <a:tc>
                  <a:txBody>
                    <a:bodyPr/>
                    <a:lstStyle/>
                    <a:p>
                      <a:r>
                        <a:rPr lang="en-GB" sz="2400" dirty="0" smtClean="0">
                          <a:latin typeface="Lucida Sans" panose="020B0602030504020204" pitchFamily="34" charset="0"/>
                        </a:rPr>
                        <a:t>2.</a:t>
                      </a:r>
                      <a:r>
                        <a:rPr lang="en-GB" sz="2400" baseline="0" dirty="0" smtClean="0">
                          <a:latin typeface="Lucida Sans" panose="020B0602030504020204" pitchFamily="34" charset="0"/>
                        </a:rPr>
                        <a:t> Inspiring fantasy</a:t>
                      </a:r>
                      <a:endParaRPr lang="en-GB" sz="2400" dirty="0">
                        <a:latin typeface="Lucida Sans" panose="020B0602030504020204" pitchFamily="34" charset="0"/>
                      </a:endParaRPr>
                    </a:p>
                  </a:txBody>
                  <a:tcPr/>
                </a:tc>
                <a:tc>
                  <a:txBody>
                    <a:bodyPr/>
                    <a:lstStyle/>
                    <a:p>
                      <a:r>
                        <a:rPr lang="en-GB" sz="2400" dirty="0" smtClean="0">
                          <a:latin typeface="Lucida Sans" panose="020B0602030504020204" pitchFamily="34" charset="0"/>
                        </a:rPr>
                        <a:t>Imaginative</a:t>
                      </a:r>
                      <a:r>
                        <a:rPr lang="en-GB" sz="2400" baseline="0" dirty="0" smtClean="0">
                          <a:latin typeface="Lucida Sans" panose="020B0602030504020204" pitchFamily="34" charset="0"/>
                        </a:rPr>
                        <a:t> and fantasy</a:t>
                      </a:r>
                      <a:endParaRPr lang="en-GB" sz="2400" dirty="0">
                        <a:latin typeface="Lucida Sans" panose="020B0602030504020204" pitchFamily="34" charset="0"/>
                      </a:endParaRPr>
                    </a:p>
                  </a:txBody>
                  <a:tcPr/>
                </a:tc>
                <a:extLst>
                  <a:ext uri="{0D108BD9-81ED-4DB2-BD59-A6C34878D82A}">
                    <a16:rowId xmlns:a16="http://schemas.microsoft.com/office/drawing/2014/main" val="2929262042"/>
                  </a:ext>
                </a:extLst>
              </a:tr>
              <a:tr h="820857">
                <a:tc>
                  <a:txBody>
                    <a:bodyPr/>
                    <a:lstStyle/>
                    <a:p>
                      <a:pPr lvl="0"/>
                      <a:r>
                        <a:rPr lang="en-GB" sz="2400" i="1" kern="1200" dirty="0" smtClean="0">
                          <a:solidFill>
                            <a:schemeClr val="dk1"/>
                          </a:solidFill>
                          <a:effectLst/>
                          <a:latin typeface="Lucida Sans" panose="020B0602030504020204" pitchFamily="34" charset="0"/>
                          <a:ea typeface="+mn-ea"/>
                          <a:cs typeface="+mn-cs"/>
                        </a:rPr>
                        <a:t>3.</a:t>
                      </a:r>
                      <a:r>
                        <a:rPr lang="en-GB" sz="2400" i="1" kern="1200" baseline="0" dirty="0" smtClean="0">
                          <a:solidFill>
                            <a:schemeClr val="dk1"/>
                          </a:solidFill>
                          <a:effectLst/>
                          <a:latin typeface="Lucida Sans" panose="020B0602030504020204" pitchFamily="34" charset="0"/>
                          <a:ea typeface="+mn-ea"/>
                          <a:cs typeface="+mn-cs"/>
                        </a:rPr>
                        <a:t> </a:t>
                      </a:r>
                      <a:r>
                        <a:rPr lang="en-GB" sz="2400" i="1" kern="1200" dirty="0" smtClean="0">
                          <a:solidFill>
                            <a:schemeClr val="dk1"/>
                          </a:solidFill>
                          <a:effectLst/>
                          <a:latin typeface="Lucida Sans" panose="020B0602030504020204" pitchFamily="34" charset="0"/>
                          <a:ea typeface="+mn-ea"/>
                          <a:cs typeface="+mn-cs"/>
                        </a:rPr>
                        <a:t>Stimulating curiosity</a:t>
                      </a:r>
                      <a:endParaRPr lang="en-GB" sz="2400" kern="1200" dirty="0" smtClean="0">
                        <a:solidFill>
                          <a:schemeClr val="dk1"/>
                        </a:solidFill>
                        <a:effectLst/>
                        <a:latin typeface="Lucida Sans" panose="020B0602030504020204" pitchFamily="34" charset="0"/>
                        <a:ea typeface="+mn-ea"/>
                        <a:cs typeface="+mn-cs"/>
                      </a:endParaRPr>
                    </a:p>
                  </a:txBody>
                  <a:tcPr/>
                </a:tc>
                <a:tc>
                  <a:txBody>
                    <a:bodyPr/>
                    <a:lstStyle/>
                    <a:p>
                      <a:pPr lvl="0"/>
                      <a:r>
                        <a:rPr lang="en-GB" sz="2400" kern="1200" dirty="0" smtClean="0">
                          <a:solidFill>
                            <a:schemeClr val="dk1"/>
                          </a:solidFill>
                          <a:effectLst/>
                          <a:latin typeface="Lucida Sans" panose="020B0602030504020204" pitchFamily="34" charset="0"/>
                          <a:ea typeface="+mn-ea"/>
                          <a:cs typeface="+mn-cs"/>
                        </a:rPr>
                        <a:t>Broadening horizons</a:t>
                      </a:r>
                    </a:p>
                    <a:p>
                      <a:endParaRPr lang="en-GB" sz="2400" dirty="0">
                        <a:latin typeface="Lucida Sans" panose="020B0602030504020204" pitchFamily="34" charset="0"/>
                      </a:endParaRPr>
                    </a:p>
                  </a:txBody>
                  <a:tcPr marL="68580" marR="68580" marT="0" marB="0"/>
                </a:tc>
                <a:extLst>
                  <a:ext uri="{0D108BD9-81ED-4DB2-BD59-A6C34878D82A}">
                    <a16:rowId xmlns:a16="http://schemas.microsoft.com/office/drawing/2014/main" val="1070704155"/>
                  </a:ext>
                </a:extLst>
              </a:tr>
              <a:tr h="820857">
                <a:tc>
                  <a:txBody>
                    <a:bodyPr/>
                    <a:lstStyle/>
                    <a:p>
                      <a:r>
                        <a:rPr lang="en-GB" sz="2400" dirty="0" smtClean="0">
                          <a:latin typeface="Lucida Sans" panose="020B0602030504020204" pitchFamily="34" charset="0"/>
                        </a:rPr>
                        <a:t>4, Understanding others</a:t>
                      </a:r>
                      <a:endParaRPr lang="en-GB" sz="2400" dirty="0">
                        <a:latin typeface="Lucida Sans" panose="020B0602030504020204" pitchFamily="34" charset="0"/>
                      </a:endParaRPr>
                    </a:p>
                  </a:txBody>
                  <a:tcPr/>
                </a:tc>
                <a:tc>
                  <a:txBody>
                    <a:bodyPr/>
                    <a:lstStyle/>
                    <a:p>
                      <a:r>
                        <a:rPr lang="en-GB" sz="2400" dirty="0" smtClean="0">
                          <a:latin typeface="Lucida Sans" panose="020B0602030504020204" pitchFamily="34" charset="0"/>
                        </a:rPr>
                        <a:t>Developing</a:t>
                      </a:r>
                      <a:r>
                        <a:rPr lang="en-GB" sz="2400" baseline="0" dirty="0" smtClean="0">
                          <a:latin typeface="Lucida Sans" panose="020B0602030504020204" pitchFamily="34" charset="0"/>
                        </a:rPr>
                        <a:t> empathy and personal understanding</a:t>
                      </a:r>
                      <a:endParaRPr lang="en-GB" sz="2400" dirty="0">
                        <a:latin typeface="Lucida Sans" panose="020B0602030504020204" pitchFamily="34" charset="0"/>
                      </a:endParaRPr>
                    </a:p>
                  </a:txBody>
                  <a:tcPr/>
                </a:tc>
                <a:extLst>
                  <a:ext uri="{0D108BD9-81ED-4DB2-BD59-A6C34878D82A}">
                    <a16:rowId xmlns:a16="http://schemas.microsoft.com/office/drawing/2014/main" val="1984726107"/>
                  </a:ext>
                </a:extLst>
              </a:tr>
              <a:tr h="820857">
                <a:tc>
                  <a:txBody>
                    <a:bodyPr/>
                    <a:lstStyle/>
                    <a:p>
                      <a:r>
                        <a:rPr lang="en-GB" sz="2400" dirty="0" smtClean="0">
                          <a:latin typeface="Lucida Sans" panose="020B0602030504020204" pitchFamily="34" charset="0"/>
                        </a:rPr>
                        <a:t>5.</a:t>
                      </a:r>
                      <a:r>
                        <a:rPr lang="en-GB" sz="2400" baseline="0" dirty="0" smtClean="0">
                          <a:latin typeface="Lucida Sans" panose="020B0602030504020204" pitchFamily="34" charset="0"/>
                        </a:rPr>
                        <a:t> </a:t>
                      </a:r>
                      <a:r>
                        <a:rPr lang="en-GB" sz="2400" dirty="0" smtClean="0">
                          <a:latin typeface="Lucida Sans" panose="020B0602030504020204" pitchFamily="34" charset="0"/>
                        </a:rPr>
                        <a:t>Exploring the making</a:t>
                      </a:r>
                      <a:r>
                        <a:rPr lang="en-GB" sz="2400" baseline="0" dirty="0" smtClean="0">
                          <a:latin typeface="Lucida Sans" panose="020B0602030504020204" pitchFamily="34" charset="0"/>
                        </a:rPr>
                        <a:t> of art and stories</a:t>
                      </a:r>
                      <a:endParaRPr lang="en-GB" sz="2400" dirty="0">
                        <a:latin typeface="Lucida Sans" panose="020B0602030504020204" pitchFamily="34" charset="0"/>
                      </a:endParaRPr>
                    </a:p>
                  </a:txBody>
                  <a:tcPr/>
                </a:tc>
                <a:tc>
                  <a:txBody>
                    <a:bodyPr/>
                    <a:lstStyle/>
                    <a:p>
                      <a:r>
                        <a:rPr lang="en-GB" sz="2400" dirty="0" smtClean="0">
                          <a:latin typeface="Lucida Sans" panose="020B0602030504020204" pitchFamily="34" charset="0"/>
                        </a:rPr>
                        <a:t>Higher</a:t>
                      </a:r>
                      <a:r>
                        <a:rPr lang="en-GB" sz="2400" baseline="0" dirty="0" smtClean="0">
                          <a:latin typeface="Lucida Sans" panose="020B0602030504020204" pitchFamily="34" charset="0"/>
                        </a:rPr>
                        <a:t> cognitive thinking</a:t>
                      </a:r>
                      <a:endParaRPr lang="en-GB" sz="2400" dirty="0">
                        <a:latin typeface="Lucida Sans" panose="020B0602030504020204" pitchFamily="34" charset="0"/>
                      </a:endParaRPr>
                    </a:p>
                  </a:txBody>
                  <a:tcPr/>
                </a:tc>
                <a:extLst>
                  <a:ext uri="{0D108BD9-81ED-4DB2-BD59-A6C34878D82A}">
                    <a16:rowId xmlns:a16="http://schemas.microsoft.com/office/drawing/2014/main" val="3968137368"/>
                  </a:ext>
                </a:extLst>
              </a:tr>
            </a:tbl>
          </a:graphicData>
        </a:graphic>
      </p:graphicFrame>
    </p:spTree>
    <p:extLst>
      <p:ext uri="{BB962C8B-B14F-4D97-AF65-F5344CB8AC3E}">
        <p14:creationId xmlns:p14="http://schemas.microsoft.com/office/powerpoint/2010/main" val="216120632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algn="l"/>
            <a:r>
              <a:rPr lang="cy-GB" altLang="cy-GB" sz="4000" dirty="0" err="1" smtClean="0">
                <a:latin typeface="Lucida Sans" panose="020B0602030504020204" pitchFamily="34" charset="0"/>
              </a:rPr>
              <a:t>Cinderella</a:t>
            </a:r>
            <a:r>
              <a:rPr lang="cy-GB" altLang="cy-GB" sz="4000" dirty="0">
                <a:latin typeface="Lucida Sans" panose="020B0602030504020204" pitchFamily="34" charset="0"/>
              </a:rPr>
              <a:t/>
            </a:r>
            <a:br>
              <a:rPr lang="cy-GB" altLang="cy-GB" sz="4000" dirty="0">
                <a:latin typeface="Lucida Sans" panose="020B0602030504020204" pitchFamily="34" charset="0"/>
              </a:rPr>
            </a:br>
            <a:r>
              <a:rPr lang="cy-GB" altLang="cy-GB" sz="4000" dirty="0" err="1" smtClean="0">
                <a:latin typeface="Lucida Sans" panose="020B0602030504020204" pitchFamily="34" charset="0"/>
              </a:rPr>
              <a:t>Ladybird</a:t>
            </a:r>
            <a:r>
              <a:rPr lang="cy-GB" altLang="cy-GB" sz="4000" dirty="0" smtClean="0">
                <a:latin typeface="Lucida Sans" panose="020B0602030504020204" pitchFamily="34" charset="0"/>
              </a:rPr>
              <a:t> </a:t>
            </a:r>
            <a:r>
              <a:rPr lang="cy-GB" altLang="cy-GB" sz="4000" dirty="0" err="1" smtClean="0">
                <a:latin typeface="Lucida Sans" panose="020B0602030504020204" pitchFamily="34" charset="0"/>
              </a:rPr>
              <a:t>books</a:t>
            </a:r>
            <a:endParaRPr lang="cy-GB" altLang="cy-GB" sz="4000" dirty="0" smtClean="0">
              <a:solidFill>
                <a:srgbClr val="0000FF"/>
              </a:solidFill>
              <a:latin typeface="Lucida Sans" panose="020B0602030504020204" pitchFamily="34" charset="0"/>
            </a:endParaRPr>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95536" y="2060848"/>
            <a:ext cx="2484824" cy="3757539"/>
          </a:xfr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03848" y="2082180"/>
            <a:ext cx="2520280" cy="3804294"/>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47616" y="2060848"/>
            <a:ext cx="2628900" cy="3825626"/>
          </a:xfrm>
          <a:prstGeom prst="rect">
            <a:avLst/>
          </a:prstGeom>
        </p:spPr>
      </p:pic>
    </p:spTree>
    <p:extLst>
      <p:ext uri="{BB962C8B-B14F-4D97-AF65-F5344CB8AC3E}">
        <p14:creationId xmlns:p14="http://schemas.microsoft.com/office/powerpoint/2010/main" val="962976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circle(in)">
                                      <p:cBhvr>
                                        <p:cTn id="14" dur="20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45"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2000"/>
                                        <p:tgtEl>
                                          <p:spTgt spid="7"/>
                                        </p:tgtEl>
                                      </p:cBhvr>
                                    </p:animEffect>
                                    <p:anim calcmode="lin" valueType="num">
                                      <p:cBhvr>
                                        <p:cTn id="20" dur="2000" fill="hold"/>
                                        <p:tgtEl>
                                          <p:spTgt spid="7"/>
                                        </p:tgtEl>
                                        <p:attrNameLst>
                                          <p:attrName>ppt_w</p:attrName>
                                        </p:attrNameLst>
                                      </p:cBhvr>
                                      <p:tavLst>
                                        <p:tav tm="0" fmla="#ppt_w*sin(2.5*pi*$)">
                                          <p:val>
                                            <p:fltVal val="0"/>
                                          </p:val>
                                        </p:tav>
                                        <p:tav tm="100000">
                                          <p:val>
                                            <p:fltVal val="1"/>
                                          </p:val>
                                        </p:tav>
                                      </p:tavLst>
                                    </p:anim>
                                    <p:anim calcmode="lin" valueType="num">
                                      <p:cBhvr>
                                        <p:cTn id="21" dur="20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4"/>
          <p:cNvSpPr>
            <a:spLocks noGrp="1"/>
          </p:cNvSpPr>
          <p:nvPr>
            <p:ph type="title"/>
          </p:nvPr>
        </p:nvSpPr>
        <p:spPr/>
        <p:txBody>
          <a:bodyPr/>
          <a:lstStyle/>
          <a:p>
            <a:pPr algn="l"/>
            <a:r>
              <a:rPr lang="cy-GB" altLang="cy-GB" sz="3600" smtClean="0">
                <a:latin typeface="Lucida Sans" panose="020B0602030504020204" pitchFamily="34" charset="0"/>
              </a:rPr>
              <a:t>Trafodwch…</a:t>
            </a:r>
            <a:r>
              <a:rPr lang="en-GB" altLang="cy-GB" sz="3600" smtClean="0">
                <a:latin typeface="Lucida Sans" panose="020B0602030504020204" pitchFamily="34" charset="0"/>
              </a:rPr>
              <a:t/>
            </a:r>
            <a:br>
              <a:rPr lang="en-GB" altLang="cy-GB" sz="3600" smtClean="0">
                <a:latin typeface="Lucida Sans" panose="020B0602030504020204" pitchFamily="34" charset="0"/>
              </a:rPr>
            </a:br>
            <a:r>
              <a:rPr lang="en-GB" altLang="cy-GB" sz="3600" smtClean="0">
                <a:solidFill>
                  <a:srgbClr val="0000FF"/>
                </a:solidFill>
                <a:latin typeface="Lucida Sans" panose="020B0602030504020204" pitchFamily="34" charset="0"/>
              </a:rPr>
              <a:t>Discuss…</a:t>
            </a:r>
            <a:endParaRPr lang="cy-GB" altLang="cy-GB" sz="3600" smtClean="0">
              <a:solidFill>
                <a:srgbClr val="0000FF"/>
              </a:solidFill>
              <a:latin typeface="Lucida Sans" panose="020B0602030504020204" pitchFamily="34" charset="0"/>
            </a:endParaRPr>
          </a:p>
        </p:txBody>
      </p:sp>
      <p:sp>
        <p:nvSpPr>
          <p:cNvPr id="36867" name="Content Placeholder 5"/>
          <p:cNvSpPr>
            <a:spLocks noGrp="1"/>
          </p:cNvSpPr>
          <p:nvPr>
            <p:ph idx="1"/>
          </p:nvPr>
        </p:nvSpPr>
        <p:spPr/>
        <p:txBody>
          <a:bodyPr/>
          <a:lstStyle/>
          <a:p>
            <a:pPr marL="0" indent="0" algn="just">
              <a:buNone/>
            </a:pPr>
            <a:r>
              <a:rPr lang="en-GB" dirty="0" smtClean="0">
                <a:latin typeface="Lucida Sans" panose="020B0602030504020204" pitchFamily="34" charset="0"/>
              </a:rPr>
              <a:t>Storytelling </a:t>
            </a:r>
            <a:r>
              <a:rPr lang="en-GB" dirty="0">
                <a:latin typeface="Lucida Sans" panose="020B0602030504020204" pitchFamily="34" charset="0"/>
              </a:rPr>
              <a:t>is the direct and shared communication of something true about being alive. It is not only the story, but a combination of a living storyteller, situation, sound and rhythm of voice, silence, gesture, facial expressions, and response of listeners that makes it potent</a:t>
            </a:r>
            <a:r>
              <a:rPr lang="en-GB" dirty="0" smtClean="0">
                <a:latin typeface="Lucida Sans" panose="020B0602030504020204" pitchFamily="34" charset="0"/>
              </a:rPr>
              <a:t>.</a:t>
            </a:r>
          </a:p>
          <a:p>
            <a:pPr marL="0" indent="0" algn="r">
              <a:buNone/>
            </a:pPr>
            <a:r>
              <a:rPr lang="en-GB" sz="2000" dirty="0" smtClean="0">
                <a:latin typeface="Lucida Sans" panose="020B0602030504020204" pitchFamily="34" charset="0"/>
              </a:rPr>
              <a:t>(Simms,1982</a:t>
            </a:r>
            <a:r>
              <a:rPr lang="en-GB" sz="2000" dirty="0">
                <a:latin typeface="Lucida Sans" panose="020B0602030504020204" pitchFamily="34" charset="0"/>
              </a:rPr>
              <a:t>, cited in Grainger, 1997: 13</a:t>
            </a:r>
            <a:r>
              <a:rPr lang="en-GB" sz="2000" dirty="0" smtClean="0">
                <a:latin typeface="Lucida Sans" panose="020B0602030504020204" pitchFamily="34" charset="0"/>
              </a:rPr>
              <a:t>)</a:t>
            </a:r>
            <a:endParaRPr lang="en-GB" sz="2000" dirty="0">
              <a:latin typeface="Lucida Sans" panose="020B0602030504020204" pitchFamily="34" charset="0"/>
            </a:endParaRPr>
          </a:p>
          <a:p>
            <a:pPr marL="0" indent="0">
              <a:buFontTx/>
              <a:buNone/>
            </a:pPr>
            <a:endParaRPr lang="cy-GB" altLang="cy-GB" dirty="0" smtClean="0"/>
          </a:p>
        </p:txBody>
      </p:sp>
    </p:spTree>
    <p:extLst>
      <p:ext uri="{BB962C8B-B14F-4D97-AF65-F5344CB8AC3E}">
        <p14:creationId xmlns:p14="http://schemas.microsoft.com/office/powerpoint/2010/main" val="193873903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28650" y="365127"/>
            <a:ext cx="7886700" cy="615602"/>
          </a:xfrm>
        </p:spPr>
        <p:txBody>
          <a:bodyPr>
            <a:normAutofit fontScale="90000"/>
          </a:bodyPr>
          <a:lstStyle/>
          <a:p>
            <a:pPr algn="l"/>
            <a:r>
              <a:rPr lang="cy-GB" altLang="cy-GB" sz="3200" dirty="0" smtClean="0">
                <a:latin typeface="Lucida Sans" panose="020B0602030504020204" pitchFamily="34" charset="0"/>
              </a:rPr>
              <a:t>Naratif</a:t>
            </a:r>
            <a:br>
              <a:rPr lang="cy-GB" altLang="cy-GB" sz="3200" dirty="0" smtClean="0">
                <a:latin typeface="Lucida Sans" panose="020B0602030504020204" pitchFamily="34" charset="0"/>
              </a:rPr>
            </a:br>
            <a:r>
              <a:rPr lang="en-GB" altLang="cy-GB" sz="3200" dirty="0" smtClean="0">
                <a:solidFill>
                  <a:srgbClr val="0000FF"/>
                </a:solidFill>
                <a:latin typeface="Lucida Sans" panose="020B0602030504020204" pitchFamily="34" charset="0"/>
              </a:rPr>
              <a:t>Narrative</a:t>
            </a:r>
            <a:endParaRPr lang="cy-GB" altLang="cy-GB" sz="3200" dirty="0" smtClean="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628650" y="1196752"/>
            <a:ext cx="3886200" cy="4980211"/>
          </a:xfrm>
        </p:spPr>
        <p:txBody>
          <a:bodyPr/>
          <a:lstStyle/>
          <a:p>
            <a:pPr>
              <a:defRPr/>
            </a:pPr>
            <a:r>
              <a:rPr lang="cy-GB" dirty="0">
                <a:latin typeface="Lucida Sans" panose="020B0602030504020204" pitchFamily="34" charset="0"/>
              </a:rPr>
              <a:t>Genre dominyddol mewn llyfrau plant</a:t>
            </a:r>
          </a:p>
          <a:p>
            <a:pPr marL="0" indent="0">
              <a:buFontTx/>
              <a:buNone/>
              <a:defRPr/>
            </a:pPr>
            <a:r>
              <a:rPr lang="cy-GB" dirty="0" smtClean="0">
                <a:latin typeface="Lucida Sans" panose="020B0602030504020204" pitchFamily="34" charset="0"/>
              </a:rPr>
              <a:t>- Gosodiad</a:t>
            </a:r>
            <a:endParaRPr lang="cy-GB" dirty="0">
              <a:latin typeface="Lucida Sans" panose="020B0602030504020204" pitchFamily="34" charset="0"/>
            </a:endParaRPr>
          </a:p>
          <a:p>
            <a:pPr marL="0" indent="0">
              <a:buFontTx/>
              <a:buNone/>
              <a:defRPr/>
            </a:pPr>
            <a:r>
              <a:rPr lang="cy-GB" dirty="0" smtClean="0">
                <a:latin typeface="Lucida Sans" panose="020B0602030504020204" pitchFamily="34" charset="0"/>
              </a:rPr>
              <a:t>- Nod</a:t>
            </a:r>
            <a:endParaRPr lang="cy-GB" dirty="0">
              <a:latin typeface="Lucida Sans" panose="020B0602030504020204" pitchFamily="34" charset="0"/>
            </a:endParaRPr>
          </a:p>
          <a:p>
            <a:pPr marL="0" indent="0">
              <a:buFontTx/>
              <a:buNone/>
              <a:defRPr/>
            </a:pPr>
            <a:r>
              <a:rPr lang="cy-GB" dirty="0" smtClean="0">
                <a:latin typeface="Lucida Sans" panose="020B0602030504020204" pitchFamily="34" charset="0"/>
              </a:rPr>
              <a:t>- Problem</a:t>
            </a:r>
            <a:endParaRPr lang="cy-GB" dirty="0">
              <a:latin typeface="Lucida Sans" panose="020B0602030504020204" pitchFamily="34" charset="0"/>
            </a:endParaRPr>
          </a:p>
          <a:p>
            <a:pPr marL="0" indent="0">
              <a:buFontTx/>
              <a:buNone/>
              <a:defRPr/>
            </a:pPr>
            <a:r>
              <a:rPr lang="cy-GB" dirty="0" smtClean="0">
                <a:latin typeface="Lucida Sans" panose="020B0602030504020204" pitchFamily="34" charset="0"/>
              </a:rPr>
              <a:t>- Ateb</a:t>
            </a:r>
            <a:endParaRPr lang="cy-GB" dirty="0">
              <a:latin typeface="Lucida Sans" panose="020B0602030504020204" pitchFamily="34" charset="0"/>
            </a:endParaRPr>
          </a:p>
          <a:p>
            <a:pPr>
              <a:defRPr/>
            </a:pPr>
            <a:r>
              <a:rPr lang="cy-GB" dirty="0">
                <a:latin typeface="Lucida Sans" panose="020B0602030504020204" pitchFamily="34" charset="0"/>
              </a:rPr>
              <a:t>Yn </a:t>
            </a:r>
            <a:r>
              <a:rPr lang="cy-GB" dirty="0" smtClean="0">
                <a:latin typeface="Lucida Sans" panose="020B0602030504020204" pitchFamily="34" charset="0"/>
              </a:rPr>
              <a:t>helpu plant ddeall </a:t>
            </a:r>
            <a:r>
              <a:rPr lang="cy-GB" dirty="0">
                <a:latin typeface="Lucida Sans" panose="020B0602030504020204" pitchFamily="34" charset="0"/>
              </a:rPr>
              <a:t>a </a:t>
            </a:r>
            <a:r>
              <a:rPr lang="cy-GB" dirty="0" smtClean="0">
                <a:latin typeface="Lucida Sans" panose="020B0602030504020204" pitchFamily="34" charset="0"/>
              </a:rPr>
              <a:t>chofio’r </a:t>
            </a:r>
            <a:r>
              <a:rPr lang="cy-GB" dirty="0">
                <a:latin typeface="Lucida Sans" panose="020B0602030504020204" pitchFamily="34" charset="0"/>
              </a:rPr>
              <a:t>stori</a:t>
            </a:r>
          </a:p>
        </p:txBody>
      </p:sp>
      <p:sp>
        <p:nvSpPr>
          <p:cNvPr id="4" name="Content Placeholder 3"/>
          <p:cNvSpPr>
            <a:spLocks noGrp="1"/>
          </p:cNvSpPr>
          <p:nvPr>
            <p:ph sz="half" idx="2"/>
          </p:nvPr>
        </p:nvSpPr>
        <p:spPr>
          <a:xfrm>
            <a:off x="4629150" y="1268760"/>
            <a:ext cx="3886200" cy="4908203"/>
          </a:xfrm>
        </p:spPr>
        <p:txBody>
          <a:bodyPr/>
          <a:lstStyle/>
          <a:p>
            <a:pPr>
              <a:defRPr/>
            </a:pPr>
            <a:r>
              <a:rPr lang="cy-GB" dirty="0" smtClean="0">
                <a:solidFill>
                  <a:srgbClr val="0000FF"/>
                </a:solidFill>
                <a:latin typeface="Lucida Sans" panose="020B0602030504020204" pitchFamily="34" charset="0"/>
              </a:rPr>
              <a:t>Dominant genre </a:t>
            </a:r>
            <a:r>
              <a:rPr lang="cy-GB" dirty="0" err="1" smtClean="0">
                <a:solidFill>
                  <a:srgbClr val="0000FF"/>
                </a:solidFill>
                <a:latin typeface="Lucida Sans" panose="020B0602030504020204" pitchFamily="34" charset="0"/>
              </a:rPr>
              <a:t>in</a:t>
            </a:r>
            <a:r>
              <a:rPr lang="cy-GB" dirty="0" smtClean="0">
                <a:solidFill>
                  <a:srgbClr val="0000FF"/>
                </a:solidFill>
                <a:latin typeface="Lucida Sans" panose="020B0602030504020204" pitchFamily="34" charset="0"/>
              </a:rPr>
              <a:t> </a:t>
            </a:r>
            <a:r>
              <a:rPr lang="cy-GB" dirty="0" err="1" smtClean="0">
                <a:solidFill>
                  <a:srgbClr val="0000FF"/>
                </a:solidFill>
                <a:latin typeface="Lucida Sans" panose="020B0602030504020204" pitchFamily="34" charset="0"/>
              </a:rPr>
              <a:t>children’s</a:t>
            </a:r>
            <a:r>
              <a:rPr lang="cy-GB" dirty="0" smtClean="0">
                <a:solidFill>
                  <a:srgbClr val="0000FF"/>
                </a:solidFill>
                <a:latin typeface="Lucida Sans" panose="020B0602030504020204" pitchFamily="34" charset="0"/>
              </a:rPr>
              <a:t> </a:t>
            </a:r>
            <a:r>
              <a:rPr lang="cy-GB" dirty="0" err="1" smtClean="0">
                <a:solidFill>
                  <a:srgbClr val="0000FF"/>
                </a:solidFill>
                <a:latin typeface="Lucida Sans" panose="020B0602030504020204" pitchFamily="34" charset="0"/>
              </a:rPr>
              <a:t>books</a:t>
            </a:r>
            <a:endParaRPr lang="cy-GB" dirty="0" smtClean="0">
              <a:solidFill>
                <a:srgbClr val="0000FF"/>
              </a:solidFill>
              <a:latin typeface="Lucida Sans" panose="020B0602030504020204" pitchFamily="34" charset="0"/>
            </a:endParaRPr>
          </a:p>
          <a:p>
            <a:pPr marL="0" indent="0">
              <a:buNone/>
              <a:defRPr/>
            </a:pPr>
            <a:r>
              <a:rPr lang="cy-GB" dirty="0" smtClean="0">
                <a:solidFill>
                  <a:srgbClr val="0000FF"/>
                </a:solidFill>
                <a:latin typeface="Lucida Sans" panose="020B0602030504020204" pitchFamily="34" charset="0"/>
              </a:rPr>
              <a:t>- </a:t>
            </a:r>
            <a:r>
              <a:rPr lang="cy-GB" dirty="0" err="1" smtClean="0">
                <a:solidFill>
                  <a:srgbClr val="0000FF"/>
                </a:solidFill>
                <a:latin typeface="Lucida Sans" panose="020B0602030504020204" pitchFamily="34" charset="0"/>
              </a:rPr>
              <a:t>Setting</a:t>
            </a:r>
            <a:endParaRPr lang="cy-GB" dirty="0" smtClean="0">
              <a:solidFill>
                <a:srgbClr val="0000FF"/>
              </a:solidFill>
              <a:latin typeface="Lucida Sans" panose="020B0602030504020204" pitchFamily="34" charset="0"/>
            </a:endParaRPr>
          </a:p>
          <a:p>
            <a:pPr marL="0" indent="0">
              <a:buNone/>
              <a:defRPr/>
            </a:pPr>
            <a:r>
              <a:rPr lang="cy-GB" dirty="0" smtClean="0">
                <a:solidFill>
                  <a:srgbClr val="0000FF"/>
                </a:solidFill>
                <a:latin typeface="Lucida Sans" panose="020B0602030504020204" pitchFamily="34" charset="0"/>
              </a:rPr>
              <a:t>- </a:t>
            </a:r>
            <a:r>
              <a:rPr lang="cy-GB" dirty="0" err="1" smtClean="0">
                <a:solidFill>
                  <a:srgbClr val="0000FF"/>
                </a:solidFill>
                <a:latin typeface="Lucida Sans" panose="020B0602030504020204" pitchFamily="34" charset="0"/>
              </a:rPr>
              <a:t>Character</a:t>
            </a:r>
            <a:endParaRPr lang="cy-GB" dirty="0" smtClean="0">
              <a:solidFill>
                <a:srgbClr val="0000FF"/>
              </a:solidFill>
              <a:latin typeface="Lucida Sans" panose="020B0602030504020204" pitchFamily="34" charset="0"/>
            </a:endParaRPr>
          </a:p>
          <a:p>
            <a:pPr marL="0" indent="0">
              <a:buNone/>
              <a:defRPr/>
            </a:pPr>
            <a:r>
              <a:rPr lang="cy-GB" dirty="0" smtClean="0">
                <a:solidFill>
                  <a:srgbClr val="0000FF"/>
                </a:solidFill>
                <a:latin typeface="Lucida Sans" panose="020B0602030504020204" pitchFamily="34" charset="0"/>
              </a:rPr>
              <a:t>- Problem</a:t>
            </a:r>
          </a:p>
          <a:p>
            <a:pPr marL="0" indent="0">
              <a:buNone/>
              <a:defRPr/>
            </a:pPr>
            <a:r>
              <a:rPr lang="cy-GB" dirty="0" smtClean="0">
                <a:solidFill>
                  <a:srgbClr val="0000FF"/>
                </a:solidFill>
                <a:latin typeface="Lucida Sans" panose="020B0602030504020204" pitchFamily="34" charset="0"/>
              </a:rPr>
              <a:t>- </a:t>
            </a:r>
            <a:r>
              <a:rPr lang="cy-GB" dirty="0" err="1" smtClean="0">
                <a:solidFill>
                  <a:srgbClr val="0000FF"/>
                </a:solidFill>
                <a:latin typeface="Lucida Sans" panose="020B0602030504020204" pitchFamily="34" charset="0"/>
              </a:rPr>
              <a:t>Solution</a:t>
            </a:r>
            <a:endParaRPr lang="cy-GB" dirty="0" smtClean="0">
              <a:solidFill>
                <a:srgbClr val="0000FF"/>
              </a:solidFill>
              <a:latin typeface="Lucida Sans" panose="020B0602030504020204" pitchFamily="34" charset="0"/>
            </a:endParaRPr>
          </a:p>
          <a:p>
            <a:pPr>
              <a:defRPr/>
            </a:pPr>
            <a:r>
              <a:rPr lang="cy-GB" dirty="0" err="1" smtClean="0">
                <a:solidFill>
                  <a:srgbClr val="0000FF"/>
                </a:solidFill>
                <a:latin typeface="Lucida Sans" panose="020B0602030504020204" pitchFamily="34" charset="0"/>
              </a:rPr>
              <a:t>Helps</a:t>
            </a:r>
            <a:r>
              <a:rPr lang="cy-GB" dirty="0" smtClean="0">
                <a:solidFill>
                  <a:srgbClr val="0000FF"/>
                </a:solidFill>
                <a:latin typeface="Lucida Sans" panose="020B0602030504020204" pitchFamily="34" charset="0"/>
              </a:rPr>
              <a:t> </a:t>
            </a:r>
            <a:r>
              <a:rPr lang="cy-GB" dirty="0" err="1" smtClean="0">
                <a:solidFill>
                  <a:srgbClr val="0000FF"/>
                </a:solidFill>
                <a:latin typeface="Lucida Sans" panose="020B0602030504020204" pitchFamily="34" charset="0"/>
              </a:rPr>
              <a:t>children</a:t>
            </a:r>
            <a:r>
              <a:rPr lang="cy-GB" dirty="0" smtClean="0">
                <a:solidFill>
                  <a:srgbClr val="0000FF"/>
                </a:solidFill>
                <a:latin typeface="Lucida Sans" panose="020B0602030504020204" pitchFamily="34" charset="0"/>
              </a:rPr>
              <a:t> </a:t>
            </a:r>
            <a:r>
              <a:rPr lang="cy-GB" dirty="0" err="1" smtClean="0">
                <a:solidFill>
                  <a:srgbClr val="0000FF"/>
                </a:solidFill>
                <a:latin typeface="Lucida Sans" panose="020B0602030504020204" pitchFamily="34" charset="0"/>
              </a:rPr>
              <a:t>understand</a:t>
            </a:r>
            <a:r>
              <a:rPr lang="cy-GB" dirty="0" smtClean="0">
                <a:solidFill>
                  <a:srgbClr val="0000FF"/>
                </a:solidFill>
                <a:latin typeface="Lucida Sans" panose="020B0602030504020204" pitchFamily="34" charset="0"/>
              </a:rPr>
              <a:t> </a:t>
            </a:r>
            <a:r>
              <a:rPr lang="cy-GB" dirty="0" err="1" smtClean="0">
                <a:solidFill>
                  <a:srgbClr val="0000FF"/>
                </a:solidFill>
                <a:latin typeface="Lucida Sans" panose="020B0602030504020204" pitchFamily="34" charset="0"/>
              </a:rPr>
              <a:t>and</a:t>
            </a:r>
            <a:r>
              <a:rPr lang="cy-GB" dirty="0" smtClean="0">
                <a:solidFill>
                  <a:srgbClr val="0000FF"/>
                </a:solidFill>
                <a:latin typeface="Lucida Sans" panose="020B0602030504020204" pitchFamily="34" charset="0"/>
              </a:rPr>
              <a:t> </a:t>
            </a:r>
            <a:r>
              <a:rPr lang="cy-GB" dirty="0" err="1" smtClean="0">
                <a:solidFill>
                  <a:srgbClr val="0000FF"/>
                </a:solidFill>
                <a:latin typeface="Lucida Sans" panose="020B0602030504020204" pitchFamily="34" charset="0"/>
              </a:rPr>
              <a:t>remember</a:t>
            </a:r>
            <a:r>
              <a:rPr lang="cy-GB" dirty="0" smtClean="0">
                <a:solidFill>
                  <a:srgbClr val="0000FF"/>
                </a:solidFill>
                <a:latin typeface="Lucida Sans" panose="020B0602030504020204" pitchFamily="34" charset="0"/>
              </a:rPr>
              <a:t> the </a:t>
            </a:r>
            <a:r>
              <a:rPr lang="cy-GB" dirty="0" err="1" smtClean="0">
                <a:solidFill>
                  <a:srgbClr val="0000FF"/>
                </a:solidFill>
                <a:latin typeface="Lucida Sans" panose="020B0602030504020204" pitchFamily="34" charset="0"/>
              </a:rPr>
              <a:t>story</a:t>
            </a:r>
            <a:endParaRPr lang="cy-GB" dirty="0">
              <a:solidFill>
                <a:srgbClr val="0000FF"/>
              </a:solidFill>
              <a:latin typeface="Lucida Sans" panose="020B0602030504020204" pitchFamily="34" charset="0"/>
            </a:endParaRPr>
          </a:p>
          <a:p>
            <a:pPr marL="0" indent="0">
              <a:buNone/>
              <a:defRPr/>
            </a:pPr>
            <a:endParaRPr lang="cy-GB"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401916337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628650" y="365127"/>
            <a:ext cx="7886700" cy="687610"/>
          </a:xfrm>
        </p:spPr>
        <p:txBody>
          <a:bodyPr>
            <a:normAutofit fontScale="90000"/>
          </a:bodyPr>
          <a:lstStyle/>
          <a:p>
            <a:pPr algn="l" eaLnBrk="1" hangingPunct="1"/>
            <a:r>
              <a:rPr lang="cy-GB" altLang="cy-GB" sz="3200" dirty="0" smtClean="0">
                <a:solidFill>
                  <a:schemeClr val="tx1"/>
                </a:solidFill>
                <a:latin typeface="Lucida Sans" panose="020B0602030504020204" pitchFamily="34" charset="0"/>
              </a:rPr>
              <a:t>Rôl yr adroddwr stori</a:t>
            </a:r>
            <a:r>
              <a:rPr lang="cy-GB" altLang="cy-GB" sz="3200" dirty="0">
                <a:solidFill>
                  <a:schemeClr val="tx1"/>
                </a:solidFill>
                <a:latin typeface="Lucida Sans" panose="020B0602030504020204" pitchFamily="34" charset="0"/>
              </a:rPr>
              <a:t/>
            </a:r>
            <a:br>
              <a:rPr lang="cy-GB" altLang="cy-GB" sz="3200" dirty="0">
                <a:solidFill>
                  <a:schemeClr val="tx1"/>
                </a:solidFill>
                <a:latin typeface="Lucida Sans" panose="020B0602030504020204" pitchFamily="34" charset="0"/>
              </a:rPr>
            </a:br>
            <a:r>
              <a:rPr lang="en-GB" altLang="cy-GB" sz="3200" dirty="0" smtClean="0">
                <a:solidFill>
                  <a:srgbClr val="0000FF"/>
                </a:solidFill>
                <a:latin typeface="Lucida Sans" panose="020B0602030504020204" pitchFamily="34" charset="0"/>
              </a:rPr>
              <a:t>Role of the storyteller</a:t>
            </a:r>
          </a:p>
        </p:txBody>
      </p:sp>
      <p:sp>
        <p:nvSpPr>
          <p:cNvPr id="13315" name="Rectangle 7"/>
          <p:cNvSpPr>
            <a:spLocks noGrp="1" noChangeArrowheads="1"/>
          </p:cNvSpPr>
          <p:nvPr>
            <p:ph type="body" sz="half" idx="1"/>
          </p:nvPr>
        </p:nvSpPr>
        <p:spPr>
          <a:xfrm>
            <a:off x="457200" y="1196752"/>
            <a:ext cx="4033838" cy="4929411"/>
          </a:xfrm>
        </p:spPr>
        <p:txBody>
          <a:bodyPr>
            <a:normAutofit/>
          </a:bodyPr>
          <a:lstStyle/>
          <a:p>
            <a:pPr eaLnBrk="1" hangingPunct="1">
              <a:lnSpc>
                <a:spcPct val="80000"/>
              </a:lnSpc>
            </a:pPr>
            <a:r>
              <a:rPr lang="cy-GB" altLang="cy-GB" sz="2400" dirty="0" smtClean="0">
                <a:latin typeface="Lucida Sans" panose="020B0602030504020204" pitchFamily="34" charset="0"/>
              </a:rPr>
              <a:t>Cyswllt </a:t>
            </a:r>
            <a:r>
              <a:rPr lang="cy-GB" altLang="cy-GB" sz="2400" dirty="0">
                <a:latin typeface="Lucida Sans" panose="020B0602030504020204" pitchFamily="34" charset="0"/>
              </a:rPr>
              <a:t>llygad</a:t>
            </a:r>
          </a:p>
          <a:p>
            <a:pPr eaLnBrk="1" hangingPunct="1">
              <a:lnSpc>
                <a:spcPct val="80000"/>
              </a:lnSpc>
            </a:pPr>
            <a:r>
              <a:rPr lang="cy-GB" altLang="cy-GB" sz="2400" dirty="0" smtClean="0">
                <a:latin typeface="Lucida Sans" panose="020B0602030504020204" pitchFamily="34" charset="0"/>
              </a:rPr>
              <a:t>Ymddaliad</a:t>
            </a:r>
            <a:endParaRPr lang="cy-GB" altLang="cy-GB" sz="2400" dirty="0">
              <a:latin typeface="Lucida Sans" panose="020B0602030504020204" pitchFamily="34" charset="0"/>
            </a:endParaRPr>
          </a:p>
          <a:p>
            <a:pPr eaLnBrk="1" hangingPunct="1">
              <a:lnSpc>
                <a:spcPct val="80000"/>
              </a:lnSpc>
            </a:pPr>
            <a:r>
              <a:rPr lang="cy-GB" altLang="cy-GB" sz="2400" dirty="0" smtClean="0">
                <a:latin typeface="Lucida Sans" panose="020B0602030504020204" pitchFamily="34" charset="0"/>
              </a:rPr>
              <a:t>Animeiddio</a:t>
            </a:r>
            <a:endParaRPr lang="cy-GB" altLang="cy-GB" sz="2400" dirty="0">
              <a:latin typeface="Lucida Sans" panose="020B0602030504020204" pitchFamily="34" charset="0"/>
            </a:endParaRPr>
          </a:p>
          <a:p>
            <a:pPr eaLnBrk="1" hangingPunct="1">
              <a:lnSpc>
                <a:spcPct val="80000"/>
              </a:lnSpc>
            </a:pPr>
            <a:r>
              <a:rPr lang="cy-GB" altLang="cy-GB" sz="2400" dirty="0" smtClean="0">
                <a:latin typeface="Lucida Sans" panose="020B0602030504020204" pitchFamily="34" charset="0"/>
              </a:rPr>
              <a:t>Ton </a:t>
            </a:r>
            <a:r>
              <a:rPr lang="cy-GB" altLang="cy-GB" sz="2400" dirty="0">
                <a:latin typeface="Lucida Sans" panose="020B0602030504020204" pitchFamily="34" charset="0"/>
              </a:rPr>
              <a:t>y llais</a:t>
            </a:r>
          </a:p>
          <a:p>
            <a:pPr eaLnBrk="1" hangingPunct="1">
              <a:lnSpc>
                <a:spcPct val="80000"/>
              </a:lnSpc>
            </a:pPr>
            <a:r>
              <a:rPr lang="cy-GB" altLang="cy-GB" sz="2400" dirty="0" smtClean="0">
                <a:latin typeface="Lucida Sans" panose="020B0602030504020204" pitchFamily="34" charset="0"/>
              </a:rPr>
              <a:t>Mynegiadau </a:t>
            </a:r>
            <a:r>
              <a:rPr lang="cy-GB" altLang="cy-GB" sz="2400" dirty="0">
                <a:latin typeface="Lucida Sans" panose="020B0602030504020204" pitchFamily="34" charset="0"/>
              </a:rPr>
              <a:t>wynebol</a:t>
            </a:r>
          </a:p>
          <a:p>
            <a:pPr eaLnBrk="1" hangingPunct="1">
              <a:lnSpc>
                <a:spcPct val="80000"/>
              </a:lnSpc>
            </a:pPr>
            <a:r>
              <a:rPr lang="cy-GB" altLang="cy-GB" sz="2400" dirty="0" smtClean="0">
                <a:latin typeface="Lucida Sans" panose="020B0602030504020204" pitchFamily="34" charset="0"/>
              </a:rPr>
              <a:t>Ymwybyddiaeth </a:t>
            </a:r>
            <a:r>
              <a:rPr lang="cy-GB" altLang="cy-GB" sz="2400" dirty="0">
                <a:latin typeface="Lucida Sans" panose="020B0602030504020204" pitchFamily="34" charset="0"/>
              </a:rPr>
              <a:t>o’r gynulleidfa</a:t>
            </a:r>
          </a:p>
          <a:p>
            <a:pPr eaLnBrk="1" hangingPunct="1">
              <a:lnSpc>
                <a:spcPct val="80000"/>
              </a:lnSpc>
            </a:pPr>
            <a:r>
              <a:rPr lang="cy-GB" altLang="cy-GB" sz="2400" dirty="0" smtClean="0">
                <a:latin typeface="Lucida Sans" panose="020B0602030504020204" pitchFamily="34" charset="0"/>
              </a:rPr>
              <a:t>Cyfranogiad </a:t>
            </a:r>
            <a:r>
              <a:rPr lang="cy-GB" altLang="cy-GB" sz="2400" dirty="0">
                <a:latin typeface="Lucida Sans" panose="020B0602030504020204" pitchFamily="34" charset="0"/>
              </a:rPr>
              <a:t>y gynulleidfa</a:t>
            </a:r>
          </a:p>
          <a:p>
            <a:pPr eaLnBrk="1" hangingPunct="1">
              <a:lnSpc>
                <a:spcPct val="80000"/>
              </a:lnSpc>
            </a:pPr>
            <a:r>
              <a:rPr lang="cy-GB" altLang="cy-GB" sz="2400" dirty="0" smtClean="0">
                <a:latin typeface="Lucida Sans" panose="020B0602030504020204" pitchFamily="34" charset="0"/>
              </a:rPr>
              <a:t>Propiau</a:t>
            </a:r>
            <a:endParaRPr lang="cy-GB" altLang="cy-GB" sz="2400" dirty="0">
              <a:latin typeface="Lucida Sans" panose="020B0602030504020204" pitchFamily="34" charset="0"/>
            </a:endParaRPr>
          </a:p>
          <a:p>
            <a:pPr eaLnBrk="1" hangingPunct="1">
              <a:lnSpc>
                <a:spcPct val="80000"/>
              </a:lnSpc>
            </a:pPr>
            <a:r>
              <a:rPr lang="cy-GB" altLang="cy-GB" sz="2400" dirty="0" smtClean="0">
                <a:latin typeface="Lucida Sans" panose="020B0602030504020204" pitchFamily="34" charset="0"/>
              </a:rPr>
              <a:t>Caneuon </a:t>
            </a:r>
            <a:endParaRPr lang="cy-GB" altLang="cy-GB" sz="2400" dirty="0">
              <a:latin typeface="Lucida Sans" panose="020B0602030504020204" pitchFamily="34" charset="0"/>
            </a:endParaRPr>
          </a:p>
          <a:p>
            <a:pPr eaLnBrk="1" hangingPunct="1">
              <a:lnSpc>
                <a:spcPct val="80000"/>
              </a:lnSpc>
            </a:pPr>
            <a:endParaRPr lang="cy-GB" altLang="cy-GB" sz="3600" dirty="0" smtClean="0">
              <a:latin typeface="Lucida Sans" panose="020B0602030504020204" pitchFamily="34" charset="0"/>
            </a:endParaRPr>
          </a:p>
        </p:txBody>
      </p:sp>
      <p:sp>
        <p:nvSpPr>
          <p:cNvPr id="13316" name="Rectangle 8"/>
          <p:cNvSpPr>
            <a:spLocks noGrp="1" noChangeArrowheads="1"/>
          </p:cNvSpPr>
          <p:nvPr>
            <p:ph type="body" sz="half" idx="2"/>
          </p:nvPr>
        </p:nvSpPr>
        <p:spPr>
          <a:xfrm>
            <a:off x="4652963" y="1268760"/>
            <a:ext cx="4311525" cy="4857403"/>
          </a:xfrm>
        </p:spPr>
        <p:txBody>
          <a:bodyPr>
            <a:normAutofit/>
          </a:bodyPr>
          <a:lstStyle/>
          <a:p>
            <a:pPr eaLnBrk="1" hangingPunct="1">
              <a:lnSpc>
                <a:spcPct val="80000"/>
              </a:lnSpc>
            </a:pPr>
            <a:r>
              <a:rPr lang="en-GB" altLang="cy-GB" sz="2400" dirty="0" smtClean="0">
                <a:solidFill>
                  <a:srgbClr val="0000FF"/>
                </a:solidFill>
                <a:latin typeface="Lucida Sans" panose="020B0602030504020204" pitchFamily="34" charset="0"/>
              </a:rPr>
              <a:t>Eye </a:t>
            </a:r>
            <a:r>
              <a:rPr lang="en-GB" altLang="cy-GB" sz="2400" dirty="0">
                <a:solidFill>
                  <a:srgbClr val="0000FF"/>
                </a:solidFill>
                <a:latin typeface="Lucida Sans" panose="020B0602030504020204" pitchFamily="34" charset="0"/>
              </a:rPr>
              <a:t>contact</a:t>
            </a:r>
          </a:p>
          <a:p>
            <a:pPr eaLnBrk="1" hangingPunct="1">
              <a:lnSpc>
                <a:spcPct val="80000"/>
              </a:lnSpc>
            </a:pPr>
            <a:r>
              <a:rPr lang="en-GB" altLang="cy-GB" sz="2400" dirty="0" smtClean="0">
                <a:solidFill>
                  <a:srgbClr val="0000FF"/>
                </a:solidFill>
                <a:latin typeface="Lucida Sans" panose="020B0602030504020204" pitchFamily="34" charset="0"/>
              </a:rPr>
              <a:t>Posture</a:t>
            </a:r>
            <a:endParaRPr lang="en-GB" altLang="cy-GB" sz="2400" dirty="0">
              <a:solidFill>
                <a:srgbClr val="0000FF"/>
              </a:solidFill>
              <a:latin typeface="Lucida Sans" panose="020B0602030504020204" pitchFamily="34" charset="0"/>
            </a:endParaRPr>
          </a:p>
          <a:p>
            <a:pPr eaLnBrk="1" hangingPunct="1">
              <a:lnSpc>
                <a:spcPct val="80000"/>
              </a:lnSpc>
            </a:pPr>
            <a:r>
              <a:rPr lang="en-GB" altLang="cy-GB" sz="2400" dirty="0" smtClean="0">
                <a:solidFill>
                  <a:srgbClr val="0000FF"/>
                </a:solidFill>
                <a:latin typeface="Lucida Sans" panose="020B0602030504020204" pitchFamily="34" charset="0"/>
              </a:rPr>
              <a:t>Animation</a:t>
            </a:r>
            <a:endParaRPr lang="en-GB" altLang="cy-GB" sz="2400" dirty="0">
              <a:solidFill>
                <a:srgbClr val="0000FF"/>
              </a:solidFill>
              <a:latin typeface="Lucida Sans" panose="020B0602030504020204" pitchFamily="34" charset="0"/>
            </a:endParaRPr>
          </a:p>
          <a:p>
            <a:pPr eaLnBrk="1" hangingPunct="1">
              <a:lnSpc>
                <a:spcPct val="80000"/>
              </a:lnSpc>
            </a:pPr>
            <a:r>
              <a:rPr lang="en-GB" altLang="cy-GB" sz="2400" dirty="0" smtClean="0">
                <a:solidFill>
                  <a:srgbClr val="0000FF"/>
                </a:solidFill>
                <a:latin typeface="Lucida Sans" panose="020B0602030504020204" pitchFamily="34" charset="0"/>
              </a:rPr>
              <a:t>Tone </a:t>
            </a:r>
            <a:r>
              <a:rPr lang="en-GB" altLang="cy-GB" sz="2400" dirty="0">
                <a:solidFill>
                  <a:srgbClr val="0000FF"/>
                </a:solidFill>
                <a:latin typeface="Lucida Sans" panose="020B0602030504020204" pitchFamily="34" charset="0"/>
              </a:rPr>
              <a:t>of voice</a:t>
            </a:r>
          </a:p>
          <a:p>
            <a:pPr eaLnBrk="1" hangingPunct="1">
              <a:lnSpc>
                <a:spcPct val="80000"/>
              </a:lnSpc>
            </a:pPr>
            <a:r>
              <a:rPr lang="en-GB" altLang="cy-GB" sz="2400" dirty="0" smtClean="0">
                <a:solidFill>
                  <a:srgbClr val="0000FF"/>
                </a:solidFill>
                <a:latin typeface="Lucida Sans" panose="020B0602030504020204" pitchFamily="34" charset="0"/>
              </a:rPr>
              <a:t>Facial </a:t>
            </a:r>
            <a:r>
              <a:rPr lang="en-GB" altLang="cy-GB" sz="2400" dirty="0">
                <a:solidFill>
                  <a:srgbClr val="0000FF"/>
                </a:solidFill>
                <a:latin typeface="Lucida Sans" panose="020B0602030504020204" pitchFamily="34" charset="0"/>
              </a:rPr>
              <a:t>expressions</a:t>
            </a:r>
          </a:p>
          <a:p>
            <a:pPr eaLnBrk="1" hangingPunct="1">
              <a:lnSpc>
                <a:spcPct val="80000"/>
              </a:lnSpc>
            </a:pPr>
            <a:r>
              <a:rPr lang="en-GB" altLang="cy-GB" sz="2400" dirty="0" smtClean="0">
                <a:solidFill>
                  <a:srgbClr val="0000FF"/>
                </a:solidFill>
                <a:latin typeface="Lucida Sans" panose="020B0602030504020204" pitchFamily="34" charset="0"/>
              </a:rPr>
              <a:t>Awareness </a:t>
            </a:r>
            <a:r>
              <a:rPr lang="en-GB" altLang="cy-GB" sz="2400" dirty="0">
                <a:solidFill>
                  <a:srgbClr val="0000FF"/>
                </a:solidFill>
                <a:latin typeface="Lucida Sans" panose="020B0602030504020204" pitchFamily="34" charset="0"/>
              </a:rPr>
              <a:t>of the audience</a:t>
            </a:r>
          </a:p>
          <a:p>
            <a:pPr eaLnBrk="1" hangingPunct="1">
              <a:lnSpc>
                <a:spcPct val="80000"/>
              </a:lnSpc>
            </a:pPr>
            <a:r>
              <a:rPr lang="en-GB" altLang="cy-GB" sz="2400" dirty="0" smtClean="0">
                <a:solidFill>
                  <a:srgbClr val="0000FF"/>
                </a:solidFill>
                <a:latin typeface="Lucida Sans" panose="020B0602030504020204" pitchFamily="34" charset="0"/>
              </a:rPr>
              <a:t>Audience </a:t>
            </a:r>
            <a:r>
              <a:rPr lang="en-GB" altLang="cy-GB" sz="2400" dirty="0">
                <a:solidFill>
                  <a:srgbClr val="0000FF"/>
                </a:solidFill>
                <a:latin typeface="Lucida Sans" panose="020B0602030504020204" pitchFamily="34" charset="0"/>
              </a:rPr>
              <a:t>participation</a:t>
            </a:r>
          </a:p>
          <a:p>
            <a:pPr eaLnBrk="1" hangingPunct="1">
              <a:lnSpc>
                <a:spcPct val="80000"/>
              </a:lnSpc>
            </a:pPr>
            <a:r>
              <a:rPr lang="en-GB" altLang="cy-GB" sz="2400" dirty="0" smtClean="0">
                <a:solidFill>
                  <a:srgbClr val="0000FF"/>
                </a:solidFill>
                <a:latin typeface="Lucida Sans" panose="020B0602030504020204" pitchFamily="34" charset="0"/>
              </a:rPr>
              <a:t>Props</a:t>
            </a:r>
            <a:endParaRPr lang="en-GB" altLang="cy-GB" sz="2400" dirty="0">
              <a:solidFill>
                <a:srgbClr val="0000FF"/>
              </a:solidFill>
              <a:latin typeface="Lucida Sans" panose="020B0602030504020204" pitchFamily="34" charset="0"/>
            </a:endParaRPr>
          </a:p>
          <a:p>
            <a:pPr eaLnBrk="1" hangingPunct="1">
              <a:lnSpc>
                <a:spcPct val="80000"/>
              </a:lnSpc>
            </a:pPr>
            <a:r>
              <a:rPr lang="en-GB" altLang="cy-GB" sz="2400" dirty="0" smtClean="0">
                <a:solidFill>
                  <a:srgbClr val="0000FF"/>
                </a:solidFill>
                <a:latin typeface="Lucida Sans" panose="020B0602030504020204" pitchFamily="34" charset="0"/>
              </a:rPr>
              <a:t>Songs </a:t>
            </a:r>
            <a:endParaRPr lang="en-GB" altLang="cy-GB" sz="2400" dirty="0">
              <a:solidFill>
                <a:srgbClr val="0000FF"/>
              </a:solidFill>
              <a:latin typeface="Lucida Sans" panose="020B0602030504020204" pitchFamily="34" charset="0"/>
            </a:endParaRPr>
          </a:p>
          <a:p>
            <a:pPr eaLnBrk="1" hangingPunct="1">
              <a:lnSpc>
                <a:spcPct val="80000"/>
              </a:lnSpc>
            </a:pPr>
            <a:endParaRPr lang="en-US" altLang="cy-GB" sz="3200" dirty="0" smtClean="0">
              <a:solidFill>
                <a:srgbClr val="0000FF"/>
              </a:solidFill>
              <a:latin typeface="Lucida Sans" panose="020B0602030504020204" pitchFamily="34" charset="0"/>
            </a:endParaRPr>
          </a:p>
        </p:txBody>
      </p:sp>
    </p:spTree>
    <p:extLst>
      <p:ext uri="{BB962C8B-B14F-4D97-AF65-F5344CB8AC3E}">
        <p14:creationId xmlns:p14="http://schemas.microsoft.com/office/powerpoint/2010/main" val="190439250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algn="l" eaLnBrk="1" hangingPunct="1"/>
            <a:r>
              <a:rPr lang="cy-GB" altLang="cy-GB" sz="4000" smtClean="0">
                <a:solidFill>
                  <a:schemeClr val="tx1"/>
                </a:solidFill>
                <a:latin typeface="Lucida Sans" panose="020B0602030504020204" pitchFamily="34" charset="0"/>
              </a:rPr>
              <a:t>Gwahaniaethau ieithyddol</a:t>
            </a:r>
            <a:r>
              <a:rPr lang="en-GB" altLang="cy-GB" sz="4000" smtClean="0">
                <a:solidFill>
                  <a:srgbClr val="0000FF"/>
                </a:solidFill>
                <a:latin typeface="Lucida Sans" panose="020B0602030504020204" pitchFamily="34" charset="0"/>
              </a:rPr>
              <a:t/>
            </a:r>
            <a:br>
              <a:rPr lang="en-GB" altLang="cy-GB" sz="4000" smtClean="0">
                <a:solidFill>
                  <a:srgbClr val="0000FF"/>
                </a:solidFill>
                <a:latin typeface="Lucida Sans" panose="020B0602030504020204" pitchFamily="34" charset="0"/>
              </a:rPr>
            </a:br>
            <a:r>
              <a:rPr lang="en-GB" altLang="cy-GB" sz="4000" smtClean="0">
                <a:solidFill>
                  <a:srgbClr val="0000FF"/>
                </a:solidFill>
                <a:latin typeface="Lucida Sans" panose="020B0602030504020204" pitchFamily="34" charset="0"/>
              </a:rPr>
              <a:t>Linguistic differences</a:t>
            </a:r>
          </a:p>
        </p:txBody>
      </p:sp>
      <p:sp>
        <p:nvSpPr>
          <p:cNvPr id="13315" name="Rectangle 7"/>
          <p:cNvSpPr>
            <a:spLocks noGrp="1" noChangeArrowheads="1"/>
          </p:cNvSpPr>
          <p:nvPr>
            <p:ph type="body" sz="half" idx="1"/>
          </p:nvPr>
        </p:nvSpPr>
        <p:spPr>
          <a:xfrm>
            <a:off x="457200" y="1600200"/>
            <a:ext cx="4033838" cy="4525963"/>
          </a:xfrm>
        </p:spPr>
        <p:txBody>
          <a:bodyPr/>
          <a:lstStyle/>
          <a:p>
            <a:pPr eaLnBrk="1" hangingPunct="1">
              <a:lnSpc>
                <a:spcPct val="80000"/>
              </a:lnSpc>
            </a:pPr>
            <a:r>
              <a:rPr lang="cy-GB" altLang="cy-GB" sz="3200" smtClean="0">
                <a:latin typeface="Lucida Sans" panose="020B0602030504020204" pitchFamily="34" charset="0"/>
              </a:rPr>
              <a:t>Acenion</a:t>
            </a:r>
          </a:p>
          <a:p>
            <a:pPr eaLnBrk="1" hangingPunct="1">
              <a:lnSpc>
                <a:spcPct val="80000"/>
              </a:lnSpc>
            </a:pPr>
            <a:r>
              <a:rPr lang="cy-GB" altLang="cy-GB" sz="3200" smtClean="0">
                <a:latin typeface="Lucida Sans" panose="020B0602030504020204" pitchFamily="34" charset="0"/>
              </a:rPr>
              <a:t>Tafodiaith</a:t>
            </a:r>
          </a:p>
          <a:p>
            <a:pPr eaLnBrk="1" hangingPunct="1">
              <a:lnSpc>
                <a:spcPct val="80000"/>
              </a:lnSpc>
            </a:pPr>
            <a:r>
              <a:rPr lang="cy-GB" altLang="cy-GB" sz="3200" smtClean="0">
                <a:latin typeface="Lucida Sans" panose="020B0602030504020204" pitchFamily="34" charset="0"/>
              </a:rPr>
              <a:t>Ymadroddion llafar</a:t>
            </a:r>
          </a:p>
          <a:p>
            <a:pPr eaLnBrk="1" hangingPunct="1">
              <a:lnSpc>
                <a:spcPct val="80000"/>
              </a:lnSpc>
            </a:pPr>
            <a:r>
              <a:rPr lang="cy-GB" altLang="cy-GB" sz="3200" smtClean="0">
                <a:latin typeface="Lucida Sans" panose="020B0602030504020204" pitchFamily="34" charset="0"/>
              </a:rPr>
              <a:t>Bratiaith</a:t>
            </a:r>
          </a:p>
          <a:p>
            <a:pPr eaLnBrk="1" hangingPunct="1">
              <a:lnSpc>
                <a:spcPct val="80000"/>
              </a:lnSpc>
            </a:pPr>
            <a:r>
              <a:rPr lang="en-GB" altLang="cy-GB" sz="3200" smtClean="0">
                <a:latin typeface="Lucida Sans" panose="020B0602030504020204" pitchFamily="34" charset="0"/>
              </a:rPr>
              <a:t>Mamiaith</a:t>
            </a:r>
            <a:endParaRPr lang="cy-GB" altLang="cy-GB" sz="3200" smtClean="0">
              <a:latin typeface="Lucida Sans" panose="020B0602030504020204" pitchFamily="34" charset="0"/>
            </a:endParaRPr>
          </a:p>
          <a:p>
            <a:pPr eaLnBrk="1" hangingPunct="1">
              <a:lnSpc>
                <a:spcPct val="80000"/>
              </a:lnSpc>
            </a:pPr>
            <a:r>
              <a:rPr lang="cy-GB" altLang="cy-GB" sz="3200" smtClean="0">
                <a:latin typeface="Lucida Sans" panose="020B0602030504020204" pitchFamily="34" charset="0"/>
              </a:rPr>
              <a:t>Iaith ‘gwael</a:t>
            </a:r>
            <a:r>
              <a:rPr lang="cy-GB" altLang="cy-GB" sz="3600" smtClean="0">
                <a:latin typeface="Lucida Sans" panose="020B0602030504020204" pitchFamily="34" charset="0"/>
              </a:rPr>
              <a:t>’</a:t>
            </a:r>
          </a:p>
        </p:txBody>
      </p:sp>
      <p:sp>
        <p:nvSpPr>
          <p:cNvPr id="13316" name="Rectangle 8"/>
          <p:cNvSpPr>
            <a:spLocks noGrp="1" noChangeArrowheads="1"/>
          </p:cNvSpPr>
          <p:nvPr>
            <p:ph type="body" sz="half" idx="2"/>
          </p:nvPr>
        </p:nvSpPr>
        <p:spPr>
          <a:xfrm>
            <a:off x="4652963" y="1600200"/>
            <a:ext cx="4033837" cy="4525963"/>
          </a:xfrm>
        </p:spPr>
        <p:txBody>
          <a:bodyPr/>
          <a:lstStyle/>
          <a:p>
            <a:pPr eaLnBrk="1" hangingPunct="1">
              <a:lnSpc>
                <a:spcPct val="80000"/>
              </a:lnSpc>
            </a:pPr>
            <a:r>
              <a:rPr lang="en-GB" altLang="cy-GB" sz="3200" smtClean="0">
                <a:solidFill>
                  <a:srgbClr val="0000FF"/>
                </a:solidFill>
                <a:latin typeface="Lucida Sans" panose="020B0602030504020204" pitchFamily="34" charset="0"/>
              </a:rPr>
              <a:t>Accents</a:t>
            </a:r>
          </a:p>
          <a:p>
            <a:pPr eaLnBrk="1" hangingPunct="1">
              <a:lnSpc>
                <a:spcPct val="80000"/>
              </a:lnSpc>
            </a:pPr>
            <a:r>
              <a:rPr lang="en-GB" altLang="cy-GB" sz="3200" smtClean="0">
                <a:solidFill>
                  <a:srgbClr val="0000FF"/>
                </a:solidFill>
                <a:latin typeface="Lucida Sans" panose="020B0602030504020204" pitchFamily="34" charset="0"/>
              </a:rPr>
              <a:t>Dialects</a:t>
            </a:r>
          </a:p>
          <a:p>
            <a:pPr eaLnBrk="1" hangingPunct="1">
              <a:lnSpc>
                <a:spcPct val="80000"/>
              </a:lnSpc>
            </a:pPr>
            <a:r>
              <a:rPr lang="en-GB" altLang="cy-GB" sz="3200" smtClean="0">
                <a:solidFill>
                  <a:srgbClr val="0000FF"/>
                </a:solidFill>
                <a:latin typeface="Lucida Sans" panose="020B0602030504020204" pitchFamily="34" charset="0"/>
              </a:rPr>
              <a:t>Colloquialism</a:t>
            </a:r>
          </a:p>
          <a:p>
            <a:pPr eaLnBrk="1" hangingPunct="1">
              <a:lnSpc>
                <a:spcPct val="80000"/>
              </a:lnSpc>
            </a:pPr>
            <a:r>
              <a:rPr lang="en-GB" altLang="cy-GB" sz="3200" smtClean="0">
                <a:solidFill>
                  <a:srgbClr val="0000FF"/>
                </a:solidFill>
                <a:latin typeface="Lucida Sans" panose="020B0602030504020204" pitchFamily="34" charset="0"/>
              </a:rPr>
              <a:t>Slang </a:t>
            </a:r>
          </a:p>
          <a:p>
            <a:pPr eaLnBrk="1" hangingPunct="1">
              <a:lnSpc>
                <a:spcPct val="80000"/>
              </a:lnSpc>
            </a:pPr>
            <a:r>
              <a:rPr lang="en-GB" altLang="cy-GB" sz="3200" smtClean="0">
                <a:solidFill>
                  <a:srgbClr val="0000FF"/>
                </a:solidFill>
                <a:latin typeface="Lucida Sans" panose="020B0602030504020204" pitchFamily="34" charset="0"/>
              </a:rPr>
              <a:t>Mother tongue</a:t>
            </a:r>
          </a:p>
          <a:p>
            <a:pPr eaLnBrk="1" hangingPunct="1">
              <a:lnSpc>
                <a:spcPct val="80000"/>
              </a:lnSpc>
            </a:pPr>
            <a:r>
              <a:rPr lang="en-GB" altLang="cy-GB" sz="3200" smtClean="0">
                <a:solidFill>
                  <a:srgbClr val="0000FF"/>
                </a:solidFill>
                <a:latin typeface="Lucida Sans" panose="020B0602030504020204" pitchFamily="34" charset="0"/>
              </a:rPr>
              <a:t>‘Bad’ language</a:t>
            </a:r>
            <a:endParaRPr lang="en-US" altLang="cy-GB" sz="3200" smtClean="0">
              <a:solidFill>
                <a:srgbClr val="0000FF"/>
              </a:solidFill>
              <a:latin typeface="Lucida Sans" panose="020B0602030504020204" pitchFamily="34" charset="0"/>
            </a:endParaRPr>
          </a:p>
        </p:txBody>
      </p:sp>
    </p:spTree>
    <p:extLst>
      <p:ext uri="{BB962C8B-B14F-4D97-AF65-F5344CB8AC3E}">
        <p14:creationId xmlns:p14="http://schemas.microsoft.com/office/powerpoint/2010/main" val="306438504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algn="l"/>
            <a:r>
              <a:rPr lang="cy-GB" altLang="cy-GB" sz="3600" smtClean="0">
                <a:latin typeface="Lucida Sans" panose="020B0602030504020204" pitchFamily="34" charset="0"/>
              </a:rPr>
              <a:t>Ymchwil</a:t>
            </a:r>
            <a:r>
              <a:rPr lang="en-GB" altLang="cy-GB" sz="3600" smtClean="0">
                <a:latin typeface="Lucida Sans" panose="020B0602030504020204" pitchFamily="34" charset="0"/>
              </a:rPr>
              <a:t/>
            </a:r>
            <a:br>
              <a:rPr lang="en-GB" altLang="cy-GB" sz="3600" smtClean="0">
                <a:latin typeface="Lucida Sans" panose="020B0602030504020204" pitchFamily="34" charset="0"/>
              </a:rPr>
            </a:br>
            <a:r>
              <a:rPr lang="en-GB" altLang="cy-GB" sz="3600" smtClean="0">
                <a:solidFill>
                  <a:srgbClr val="0000FF"/>
                </a:solidFill>
                <a:latin typeface="Lucida Sans" panose="020B0602030504020204" pitchFamily="34" charset="0"/>
              </a:rPr>
              <a:t>Research</a:t>
            </a:r>
            <a:endParaRPr lang="cy-GB" altLang="cy-GB" sz="3600" smtClean="0">
              <a:solidFill>
                <a:srgbClr val="0000FF"/>
              </a:solidFill>
              <a:latin typeface="Lucida Sans" panose="020B0602030504020204" pitchFamily="34" charset="0"/>
            </a:endParaRPr>
          </a:p>
        </p:txBody>
      </p:sp>
      <p:sp>
        <p:nvSpPr>
          <p:cNvPr id="30723" name="Text Placeholder 2"/>
          <p:cNvSpPr>
            <a:spLocks noGrp="1"/>
          </p:cNvSpPr>
          <p:nvPr>
            <p:ph idx="1"/>
          </p:nvPr>
        </p:nvSpPr>
        <p:spPr>
          <a:xfrm>
            <a:off x="179388" y="1600200"/>
            <a:ext cx="8785225" cy="4525963"/>
          </a:xfrm>
        </p:spPr>
        <p:txBody>
          <a:bodyPr/>
          <a:lstStyle/>
          <a:p>
            <a:pPr marL="0" indent="0" algn="just">
              <a:buFontTx/>
              <a:buNone/>
            </a:pPr>
            <a:r>
              <a:rPr lang="en-GB" sz="2400" dirty="0">
                <a:latin typeface="Lucida Sans" panose="020B0602030504020204" pitchFamily="34" charset="0"/>
              </a:rPr>
              <a:t>Dunst, C</a:t>
            </a:r>
            <a:r>
              <a:rPr lang="en-GB" sz="2400" dirty="0" smtClean="0">
                <a:latin typeface="Lucida Sans" panose="020B0602030504020204" pitchFamily="34" charset="0"/>
              </a:rPr>
              <a:t>. J</a:t>
            </a:r>
            <a:r>
              <a:rPr lang="en-GB" sz="2400" dirty="0">
                <a:latin typeface="Lucida Sans" panose="020B0602030504020204" pitchFamily="34" charset="0"/>
              </a:rPr>
              <a:t>., </a:t>
            </a:r>
            <a:r>
              <a:rPr lang="en-GB" sz="2400" dirty="0" err="1">
                <a:latin typeface="Lucida Sans" panose="020B0602030504020204" pitchFamily="34" charset="0"/>
              </a:rPr>
              <a:t>Simkus</a:t>
            </a:r>
            <a:r>
              <a:rPr lang="en-GB" sz="2400" dirty="0">
                <a:latin typeface="Lucida Sans" panose="020B0602030504020204" pitchFamily="34" charset="0"/>
              </a:rPr>
              <a:t>, A. and Hamby, D.W</a:t>
            </a:r>
            <a:r>
              <a:rPr lang="en-GB" sz="2400" dirty="0" smtClean="0">
                <a:latin typeface="Lucida Sans" panose="020B0602030504020204" pitchFamily="34" charset="0"/>
              </a:rPr>
              <a:t>. (2012) ‘Relationship </a:t>
            </a:r>
            <a:r>
              <a:rPr lang="en-GB" sz="2400" dirty="0">
                <a:latin typeface="Lucida Sans" panose="020B0602030504020204" pitchFamily="34" charset="0"/>
              </a:rPr>
              <a:t>between age of onset and frequency of reading and infants’ and toddlers’ early language and literacy </a:t>
            </a:r>
            <a:r>
              <a:rPr lang="en-GB" sz="2400" dirty="0" smtClean="0">
                <a:latin typeface="Lucida Sans" panose="020B0602030504020204" pitchFamily="34" charset="0"/>
              </a:rPr>
              <a:t>development,’</a:t>
            </a:r>
            <a:r>
              <a:rPr lang="en-GB" sz="2400" i="1" dirty="0" err="1" smtClean="0">
                <a:latin typeface="Lucida Sans" panose="020B0602030504020204" pitchFamily="34" charset="0"/>
              </a:rPr>
              <a:t>Center</a:t>
            </a:r>
            <a:r>
              <a:rPr lang="en-GB" sz="2400" i="1" dirty="0" smtClean="0">
                <a:latin typeface="Lucida Sans" panose="020B0602030504020204" pitchFamily="34" charset="0"/>
              </a:rPr>
              <a:t> </a:t>
            </a:r>
            <a:r>
              <a:rPr lang="en-GB" sz="2400" i="1" dirty="0">
                <a:latin typeface="Lucida Sans" panose="020B0602030504020204" pitchFamily="34" charset="0"/>
              </a:rPr>
              <a:t>for Early Literacy Learning</a:t>
            </a:r>
            <a:r>
              <a:rPr lang="en-GB" sz="2400" dirty="0">
                <a:latin typeface="Lucida Sans" panose="020B0602030504020204" pitchFamily="34" charset="0"/>
              </a:rPr>
              <a:t>, </a:t>
            </a:r>
            <a:r>
              <a:rPr lang="en-GB" sz="2400" dirty="0" smtClean="0">
                <a:latin typeface="Lucida Sans" panose="020B0602030504020204" pitchFamily="34" charset="0"/>
              </a:rPr>
              <a:t>5, 3, </a:t>
            </a:r>
            <a:r>
              <a:rPr lang="en-GB" sz="2400" dirty="0">
                <a:latin typeface="Lucida Sans" panose="020B0602030504020204" pitchFamily="34" charset="0"/>
              </a:rPr>
              <a:t>pp.1-10.</a:t>
            </a:r>
            <a:endParaRPr lang="en-GB" sz="2400" dirty="0" smtClean="0">
              <a:latin typeface="Lucida Sans" panose="020B0602030504020204" pitchFamily="34" charset="0"/>
            </a:endParaRPr>
          </a:p>
          <a:p>
            <a:pPr marL="0" indent="0" algn="just">
              <a:buFontTx/>
              <a:buNone/>
            </a:pPr>
            <a:endParaRPr lang="en-GB" sz="2400" dirty="0">
              <a:latin typeface="Lucida Sans" panose="020B0602030504020204" pitchFamily="34" charset="0"/>
            </a:endParaRPr>
          </a:p>
          <a:p>
            <a:pPr marL="0" indent="0" algn="just">
              <a:buFontTx/>
              <a:buNone/>
            </a:pPr>
            <a:r>
              <a:rPr lang="en-GB" sz="2400" dirty="0" smtClean="0">
                <a:latin typeface="Lucida Sans" panose="020B0602030504020204" pitchFamily="34" charset="0"/>
              </a:rPr>
              <a:t>Miller</a:t>
            </a:r>
            <a:r>
              <a:rPr lang="en-GB" sz="2400" dirty="0">
                <a:latin typeface="Lucida Sans" panose="020B0602030504020204" pitchFamily="34" charset="0"/>
              </a:rPr>
              <a:t>, S. and </a:t>
            </a:r>
            <a:r>
              <a:rPr lang="en-GB" sz="2400" dirty="0" err="1">
                <a:latin typeface="Lucida Sans" panose="020B0602030504020204" pitchFamily="34" charset="0"/>
              </a:rPr>
              <a:t>Pennycuff</a:t>
            </a:r>
            <a:r>
              <a:rPr lang="en-GB" sz="2400" dirty="0">
                <a:latin typeface="Lucida Sans" panose="020B0602030504020204" pitchFamily="34" charset="0"/>
              </a:rPr>
              <a:t>, </a:t>
            </a:r>
            <a:r>
              <a:rPr lang="en-GB" sz="2400" dirty="0" smtClean="0">
                <a:latin typeface="Lucida Sans" panose="020B0602030504020204" pitchFamily="34" charset="0"/>
              </a:rPr>
              <a:t>L. (2008) ‘The </a:t>
            </a:r>
            <a:r>
              <a:rPr lang="en-GB" sz="2400" dirty="0">
                <a:latin typeface="Lucida Sans" panose="020B0602030504020204" pitchFamily="34" charset="0"/>
              </a:rPr>
              <a:t>power of story: Using storytelling to improve literacy </a:t>
            </a:r>
            <a:r>
              <a:rPr lang="en-GB" sz="2400" dirty="0" smtClean="0">
                <a:latin typeface="Lucida Sans" panose="020B0602030504020204" pitchFamily="34" charset="0"/>
              </a:rPr>
              <a:t>learning,’ </a:t>
            </a:r>
            <a:r>
              <a:rPr lang="en-GB" sz="2400" i="1" dirty="0">
                <a:latin typeface="Lucida Sans" panose="020B0602030504020204" pitchFamily="34" charset="0"/>
              </a:rPr>
              <a:t>Journal of Cross-Disciplinary Perspectives in Education</a:t>
            </a:r>
            <a:r>
              <a:rPr lang="en-GB" sz="2400" dirty="0">
                <a:latin typeface="Lucida Sans" panose="020B0602030504020204" pitchFamily="34" charset="0"/>
              </a:rPr>
              <a:t>, </a:t>
            </a:r>
            <a:r>
              <a:rPr lang="en-GB" sz="2400" dirty="0" smtClean="0">
                <a:latin typeface="Lucida Sans" panose="020B0602030504020204" pitchFamily="34" charset="0"/>
              </a:rPr>
              <a:t>1, 1, </a:t>
            </a:r>
            <a:r>
              <a:rPr lang="en-GB" sz="2400" dirty="0">
                <a:latin typeface="Lucida Sans" panose="020B0602030504020204" pitchFamily="34" charset="0"/>
              </a:rPr>
              <a:t>pp.36-43</a:t>
            </a:r>
            <a:r>
              <a:rPr lang="en-GB" sz="2400" dirty="0"/>
              <a:t>.</a:t>
            </a:r>
            <a:endParaRPr lang="cy-GB" altLang="cy-GB" sz="2400" dirty="0" smtClean="0">
              <a:latin typeface="Lucida Sans" panose="020B0602030504020204" pitchFamily="34" charset="0"/>
            </a:endParaRPr>
          </a:p>
        </p:txBody>
      </p:sp>
    </p:spTree>
    <p:extLst>
      <p:ext uri="{BB962C8B-B14F-4D97-AF65-F5344CB8AC3E}">
        <p14:creationId xmlns:p14="http://schemas.microsoft.com/office/powerpoint/2010/main" val="1863721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628650" y="346717"/>
            <a:ext cx="7886700" cy="489996"/>
          </a:xfrm>
        </p:spPr>
        <p:txBody>
          <a:bodyPr>
            <a:normAutofit fontScale="90000"/>
          </a:bodyPr>
          <a:lstStyle/>
          <a:p>
            <a:pPr algn="l"/>
            <a:r>
              <a:rPr lang="cy-GB" altLang="cy-GB" sz="3600" smtClean="0">
                <a:latin typeface="Lucida Sans" panose="020B0602030504020204" pitchFamily="34" charset="0"/>
              </a:rPr>
              <a:t>Ystyriaethau ymarferol</a:t>
            </a:r>
            <a:r>
              <a:rPr lang="en-GB" altLang="cy-GB" sz="3600" smtClean="0">
                <a:latin typeface="Lucida Sans" panose="020B0602030504020204" pitchFamily="34" charset="0"/>
              </a:rPr>
              <a:t/>
            </a:r>
            <a:br>
              <a:rPr lang="en-GB" altLang="cy-GB" sz="3600" smtClean="0">
                <a:latin typeface="Lucida Sans" panose="020B0602030504020204" pitchFamily="34" charset="0"/>
              </a:rPr>
            </a:br>
            <a:r>
              <a:rPr lang="en-GB" altLang="cy-GB" sz="3600" smtClean="0">
                <a:solidFill>
                  <a:srgbClr val="0000FF"/>
                </a:solidFill>
                <a:latin typeface="Lucida Sans" panose="020B0602030504020204" pitchFamily="34" charset="0"/>
              </a:rPr>
              <a:t>Practical considerations</a:t>
            </a:r>
            <a:endParaRPr lang="cy-GB" altLang="cy-GB" smtClean="0"/>
          </a:p>
        </p:txBody>
      </p:sp>
      <p:sp>
        <p:nvSpPr>
          <p:cNvPr id="32771" name="Content Placeholder 3"/>
          <p:cNvSpPr>
            <a:spLocks noGrp="1"/>
          </p:cNvSpPr>
          <p:nvPr>
            <p:ph sz="half" idx="1"/>
          </p:nvPr>
        </p:nvSpPr>
        <p:spPr>
          <a:xfrm>
            <a:off x="179512" y="1268760"/>
            <a:ext cx="4335338" cy="4908203"/>
          </a:xfrm>
        </p:spPr>
        <p:txBody>
          <a:bodyPr>
            <a:normAutofit/>
          </a:bodyPr>
          <a:lstStyle/>
          <a:p>
            <a:r>
              <a:rPr lang="cy-GB" altLang="cy-GB" dirty="0" smtClean="0">
                <a:latin typeface="Lucida Sans" panose="020B0602030504020204" pitchFamily="34" charset="0"/>
              </a:rPr>
              <a:t>Lleoliad</a:t>
            </a:r>
          </a:p>
          <a:p>
            <a:r>
              <a:rPr lang="cy-GB" altLang="cy-GB" dirty="0" smtClean="0">
                <a:latin typeface="Lucida Sans" panose="020B0602030504020204" pitchFamily="34" charset="0"/>
              </a:rPr>
              <a:t>Cysur</a:t>
            </a:r>
          </a:p>
          <a:p>
            <a:r>
              <a:rPr lang="cy-GB" altLang="cy-GB" dirty="0" smtClean="0">
                <a:latin typeface="Lucida Sans" panose="020B0602030504020204" pitchFamily="34" charset="0"/>
              </a:rPr>
              <a:t>Stori a/neu chanu addas i blant?</a:t>
            </a:r>
          </a:p>
          <a:p>
            <a:r>
              <a:rPr lang="cy-GB" altLang="cy-GB" dirty="0" smtClean="0">
                <a:latin typeface="Lucida Sans" panose="020B0602030504020204" pitchFamily="34" charset="0"/>
              </a:rPr>
              <a:t>Darllen y llyfr neu dysgu’r stori</a:t>
            </a:r>
          </a:p>
          <a:p>
            <a:r>
              <a:rPr lang="cy-GB" altLang="cy-GB" dirty="0" smtClean="0">
                <a:latin typeface="Lucida Sans" panose="020B0602030504020204" pitchFamily="34" charset="0"/>
              </a:rPr>
              <a:t>Defnydd o adnoddau?</a:t>
            </a:r>
          </a:p>
          <a:p>
            <a:r>
              <a:rPr lang="cy-GB" altLang="cy-GB" dirty="0" smtClean="0">
                <a:latin typeface="Lucida Sans" panose="020B0602030504020204" pitchFamily="34" charset="0"/>
              </a:rPr>
              <a:t>Pwyntio/sylw ar y cyd</a:t>
            </a:r>
          </a:p>
          <a:p>
            <a:endParaRPr lang="cy-GB" altLang="cy-GB" dirty="0" smtClean="0">
              <a:latin typeface="Lucida Sans" panose="020B0602030504020204" pitchFamily="34" charset="0"/>
            </a:endParaRPr>
          </a:p>
        </p:txBody>
      </p:sp>
      <p:sp>
        <p:nvSpPr>
          <p:cNvPr id="32772" name="Content Placeholder 1"/>
          <p:cNvSpPr>
            <a:spLocks noGrp="1"/>
          </p:cNvSpPr>
          <p:nvPr>
            <p:ph sz="half" idx="2"/>
          </p:nvPr>
        </p:nvSpPr>
        <p:spPr>
          <a:xfrm>
            <a:off x="4629150" y="1268760"/>
            <a:ext cx="4335338" cy="4908203"/>
          </a:xfrm>
        </p:spPr>
        <p:txBody>
          <a:bodyPr>
            <a:normAutofit/>
          </a:bodyPr>
          <a:lstStyle/>
          <a:p>
            <a:r>
              <a:rPr lang="en-GB" altLang="cy-GB" dirty="0" smtClean="0">
                <a:solidFill>
                  <a:srgbClr val="0000FF"/>
                </a:solidFill>
                <a:latin typeface="Lucida Sans" panose="020B0602030504020204" pitchFamily="34" charset="0"/>
              </a:rPr>
              <a:t>Location</a:t>
            </a:r>
          </a:p>
          <a:p>
            <a:r>
              <a:rPr lang="en-GB" altLang="cy-GB" dirty="0" smtClean="0">
                <a:solidFill>
                  <a:srgbClr val="0000FF"/>
                </a:solidFill>
                <a:latin typeface="Lucida Sans" panose="020B0602030504020204" pitchFamily="34" charset="0"/>
              </a:rPr>
              <a:t>Comfort</a:t>
            </a:r>
          </a:p>
          <a:p>
            <a:r>
              <a:rPr lang="en-GB" altLang="cy-GB" dirty="0" smtClean="0">
                <a:solidFill>
                  <a:srgbClr val="0000FF"/>
                </a:solidFill>
                <a:latin typeface="Lucida Sans" panose="020B0602030504020204" pitchFamily="34" charset="0"/>
              </a:rPr>
              <a:t>Suitable story and/or singing for children?</a:t>
            </a:r>
          </a:p>
          <a:p>
            <a:r>
              <a:rPr lang="en-GB" altLang="cy-GB" dirty="0" smtClean="0">
                <a:solidFill>
                  <a:srgbClr val="0000FF"/>
                </a:solidFill>
                <a:latin typeface="Lucida Sans" panose="020B0602030504020204" pitchFamily="34" charset="0"/>
              </a:rPr>
              <a:t>Read the book or learn the story</a:t>
            </a:r>
          </a:p>
          <a:p>
            <a:r>
              <a:rPr lang="en-GB" altLang="cy-GB" dirty="0" smtClean="0">
                <a:solidFill>
                  <a:srgbClr val="0000FF"/>
                </a:solidFill>
                <a:latin typeface="Lucida Sans" panose="020B0602030504020204" pitchFamily="34" charset="0"/>
              </a:rPr>
              <a:t>Use of props?</a:t>
            </a:r>
          </a:p>
          <a:p>
            <a:r>
              <a:rPr lang="en-GB" altLang="cy-GB" dirty="0" smtClean="0">
                <a:solidFill>
                  <a:srgbClr val="0000FF"/>
                </a:solidFill>
                <a:latin typeface="Lucida Sans" panose="020B0602030504020204" pitchFamily="34" charset="0"/>
              </a:rPr>
              <a:t>Pointing/joint attention</a:t>
            </a:r>
            <a:endParaRPr lang="cy-GB" altLang="cy-GB" dirty="0" smtClean="0">
              <a:solidFill>
                <a:srgbClr val="0000FF"/>
              </a:solidFill>
              <a:latin typeface="Lucida Sans" panose="020B0602030504020204" pitchFamily="34" charset="0"/>
            </a:endParaRPr>
          </a:p>
        </p:txBody>
      </p:sp>
    </p:spTree>
    <p:extLst>
      <p:ext uri="{BB962C8B-B14F-4D97-AF65-F5344CB8AC3E}">
        <p14:creationId xmlns:p14="http://schemas.microsoft.com/office/powerpoint/2010/main" val="82771572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457200" y="230188"/>
            <a:ext cx="8229600" cy="1143000"/>
          </a:xfrm>
        </p:spPr>
        <p:txBody>
          <a:bodyPr/>
          <a:lstStyle/>
          <a:p>
            <a:pPr algn="l"/>
            <a:r>
              <a:rPr lang="cy-GB" altLang="cy-GB" sz="3600" dirty="0" smtClean="0">
                <a:latin typeface="Lucida Sans" panose="020B0602030504020204" pitchFamily="34" charset="0"/>
              </a:rPr>
              <a:t>Lleoliad  </a:t>
            </a:r>
            <a:r>
              <a:rPr lang="cy-GB" altLang="cy-GB" sz="2400" dirty="0" smtClean="0">
                <a:latin typeface="Lucida Sans" panose="020B0602030504020204" pitchFamily="34" charset="0"/>
              </a:rPr>
              <a:t>(Rees Edwards, 2012)</a:t>
            </a:r>
            <a:r>
              <a:rPr lang="cy-GB" altLang="cy-GB" sz="3600" dirty="0">
                <a:latin typeface="Lucida Sans" panose="020B0602030504020204" pitchFamily="34" charset="0"/>
              </a:rPr>
              <a:t/>
            </a:r>
            <a:br>
              <a:rPr lang="cy-GB" altLang="cy-GB" sz="3600" dirty="0">
                <a:latin typeface="Lucida Sans" panose="020B0602030504020204" pitchFamily="34" charset="0"/>
              </a:rPr>
            </a:br>
            <a:r>
              <a:rPr lang="en-GB" altLang="cy-GB" sz="3600" dirty="0" smtClean="0">
                <a:solidFill>
                  <a:srgbClr val="0000FF"/>
                </a:solidFill>
                <a:latin typeface="Lucida Sans" panose="020B0602030504020204" pitchFamily="34" charset="0"/>
              </a:rPr>
              <a:t>Location</a:t>
            </a:r>
            <a:endParaRPr lang="cy-GB" altLang="cy-GB" dirty="0" smtClean="0"/>
          </a:p>
        </p:txBody>
      </p:sp>
      <p:pic>
        <p:nvPicPr>
          <p:cNvPr id="3" name="Content Placeholder 2"/>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542223" y="1600200"/>
            <a:ext cx="6059553" cy="4525963"/>
          </a:xfrm>
        </p:spPr>
      </p:pic>
    </p:spTree>
    <p:extLst>
      <p:ext uri="{BB962C8B-B14F-4D97-AF65-F5344CB8AC3E}">
        <p14:creationId xmlns:p14="http://schemas.microsoft.com/office/powerpoint/2010/main" val="255511773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457200" y="230188"/>
            <a:ext cx="8229600" cy="1143000"/>
          </a:xfrm>
        </p:spPr>
        <p:txBody>
          <a:bodyPr/>
          <a:lstStyle/>
          <a:p>
            <a:pPr algn="l"/>
            <a:r>
              <a:rPr lang="cy-GB" altLang="cy-GB" sz="3600" dirty="0" smtClean="0">
                <a:latin typeface="Lucida Sans" panose="020B0602030504020204" pitchFamily="34" charset="0"/>
              </a:rPr>
              <a:t>Lleoliad  </a:t>
            </a:r>
            <a:r>
              <a:rPr lang="cy-GB" altLang="cy-GB" sz="2400" dirty="0" smtClean="0">
                <a:latin typeface="Lucida Sans" panose="020B0602030504020204" pitchFamily="34" charset="0"/>
              </a:rPr>
              <a:t>(Rees Edwards, 2012)</a:t>
            </a:r>
            <a:r>
              <a:rPr lang="cy-GB" altLang="cy-GB" sz="3600" dirty="0">
                <a:latin typeface="Lucida Sans" panose="020B0602030504020204" pitchFamily="34" charset="0"/>
              </a:rPr>
              <a:t/>
            </a:r>
            <a:br>
              <a:rPr lang="cy-GB" altLang="cy-GB" sz="3600" dirty="0">
                <a:latin typeface="Lucida Sans" panose="020B0602030504020204" pitchFamily="34" charset="0"/>
              </a:rPr>
            </a:br>
            <a:r>
              <a:rPr lang="en-GB" altLang="cy-GB" sz="3600" dirty="0" smtClean="0">
                <a:solidFill>
                  <a:srgbClr val="0000FF"/>
                </a:solidFill>
                <a:latin typeface="Lucida Sans" panose="020B0602030504020204" pitchFamily="34" charset="0"/>
              </a:rPr>
              <a:t>Location</a:t>
            </a:r>
            <a:endParaRPr lang="cy-GB" altLang="cy-GB" dirty="0" smtClean="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542223" y="1600200"/>
            <a:ext cx="6059553" cy="4525963"/>
          </a:xfrm>
        </p:spPr>
      </p:pic>
    </p:spTree>
    <p:extLst>
      <p:ext uri="{BB962C8B-B14F-4D97-AF65-F5344CB8AC3E}">
        <p14:creationId xmlns:p14="http://schemas.microsoft.com/office/powerpoint/2010/main" val="396863568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457200" y="230188"/>
            <a:ext cx="8229600" cy="1143000"/>
          </a:xfrm>
        </p:spPr>
        <p:txBody>
          <a:bodyPr/>
          <a:lstStyle/>
          <a:p>
            <a:pPr algn="l"/>
            <a:r>
              <a:rPr lang="cy-GB" altLang="cy-GB" sz="3600" dirty="0" smtClean="0">
                <a:latin typeface="Lucida Sans" panose="020B0602030504020204" pitchFamily="34" charset="0"/>
              </a:rPr>
              <a:t>Lleoliad  </a:t>
            </a:r>
            <a:r>
              <a:rPr lang="cy-GB" altLang="cy-GB" sz="2400" dirty="0" smtClean="0">
                <a:latin typeface="Lucida Sans" panose="020B0602030504020204" pitchFamily="34" charset="0"/>
              </a:rPr>
              <a:t>(Rees Edwards, 2012)</a:t>
            </a:r>
            <a:r>
              <a:rPr lang="cy-GB" altLang="cy-GB" sz="3600" dirty="0">
                <a:latin typeface="Lucida Sans" panose="020B0602030504020204" pitchFamily="34" charset="0"/>
              </a:rPr>
              <a:t/>
            </a:r>
            <a:br>
              <a:rPr lang="cy-GB" altLang="cy-GB" sz="3600" dirty="0">
                <a:latin typeface="Lucida Sans" panose="020B0602030504020204" pitchFamily="34" charset="0"/>
              </a:rPr>
            </a:br>
            <a:r>
              <a:rPr lang="en-GB" altLang="cy-GB" sz="3600" dirty="0" smtClean="0">
                <a:solidFill>
                  <a:srgbClr val="0000FF"/>
                </a:solidFill>
                <a:latin typeface="Lucida Sans" panose="020B0602030504020204" pitchFamily="34" charset="0"/>
              </a:rPr>
              <a:t>Location</a:t>
            </a:r>
            <a:endParaRPr lang="cy-GB" altLang="cy-GB" dirty="0" smtClean="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542223" y="1600200"/>
            <a:ext cx="6059553" cy="4525963"/>
          </a:xfrm>
        </p:spPr>
      </p:pic>
    </p:spTree>
    <p:extLst>
      <p:ext uri="{BB962C8B-B14F-4D97-AF65-F5344CB8AC3E}">
        <p14:creationId xmlns:p14="http://schemas.microsoft.com/office/powerpoint/2010/main" val="298855013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457200" y="274638"/>
            <a:ext cx="8229600" cy="634082"/>
          </a:xfrm>
        </p:spPr>
        <p:txBody>
          <a:bodyPr>
            <a:normAutofit fontScale="90000"/>
          </a:bodyPr>
          <a:lstStyle/>
          <a:p>
            <a:pPr algn="l"/>
            <a:r>
              <a:rPr lang="cy-GB" altLang="cy-GB" sz="3200" dirty="0" smtClean="0">
                <a:latin typeface="Lucida Sans" panose="020B0602030504020204" pitchFamily="34" charset="0"/>
              </a:rPr>
              <a:t>Pypedau</a:t>
            </a:r>
            <a:br>
              <a:rPr lang="cy-GB" altLang="cy-GB" sz="3200" dirty="0" smtClean="0">
                <a:latin typeface="Lucida Sans" panose="020B0602030504020204" pitchFamily="34" charset="0"/>
              </a:rPr>
            </a:br>
            <a:r>
              <a:rPr lang="en-GB" altLang="cy-GB" sz="3200" dirty="0" smtClean="0">
                <a:solidFill>
                  <a:srgbClr val="0000FF"/>
                </a:solidFill>
                <a:latin typeface="Lucida Sans" panose="020B0602030504020204" pitchFamily="34" charset="0"/>
              </a:rPr>
              <a:t>Puppets</a:t>
            </a:r>
            <a:endParaRPr lang="cy-GB" altLang="cy-GB" sz="3200" dirty="0" smtClean="0"/>
          </a:p>
        </p:txBody>
      </p:sp>
      <p:sp>
        <p:nvSpPr>
          <p:cNvPr id="2" name="Content Placeholder 1"/>
          <p:cNvSpPr>
            <a:spLocks noGrp="1"/>
          </p:cNvSpPr>
          <p:nvPr>
            <p:ph idx="1"/>
          </p:nvPr>
        </p:nvSpPr>
        <p:spPr>
          <a:xfrm>
            <a:off x="215516" y="1484784"/>
            <a:ext cx="8712968" cy="4824536"/>
          </a:xfrm>
        </p:spPr>
        <p:txBody>
          <a:bodyPr/>
          <a:lstStyle/>
          <a:p>
            <a:pPr marL="0" indent="0" algn="just">
              <a:buNone/>
            </a:pPr>
            <a:r>
              <a:rPr lang="en-GB" sz="2400" dirty="0" smtClean="0">
                <a:latin typeface="Lucida Sans" panose="020B0602030504020204" pitchFamily="34" charset="0"/>
              </a:rPr>
              <a:t>When </a:t>
            </a:r>
            <a:r>
              <a:rPr lang="en-GB" sz="2400" dirty="0">
                <a:latin typeface="Lucida Sans" panose="020B0602030504020204" pitchFamily="34" charset="0"/>
              </a:rPr>
              <a:t>a parent or a teacher uses puppets, stories come to life so that the telling of the story becomes an enriched, fun-filled learning experience that is even more meaningful for children. The puppets can sing, dance, speak in rhyme, touch, laugh, or cry. By capturing children’s attention, they strengthen listening skills and vocabulary development. </a:t>
            </a:r>
            <a:r>
              <a:rPr lang="en-GB" sz="2400" dirty="0" smtClean="0">
                <a:latin typeface="Lucida Sans" panose="020B0602030504020204" pitchFamily="34" charset="0"/>
              </a:rPr>
              <a:t>Puppets encourage </a:t>
            </a:r>
            <a:r>
              <a:rPr lang="en-GB" sz="2400" dirty="0">
                <a:latin typeface="Lucida Sans" panose="020B0602030504020204" pitchFamily="34" charset="0"/>
              </a:rPr>
              <a:t>creative play by stimulating the imagination. Turn the puppets over to the children and let them recite and retell the story or use their imaginations to create a story of their own</a:t>
            </a:r>
            <a:r>
              <a:rPr lang="en-GB" sz="2400" dirty="0" smtClean="0">
                <a:latin typeface="Lucida Sans" panose="020B0602030504020204" pitchFamily="34" charset="0"/>
              </a:rPr>
              <a:t>.</a:t>
            </a:r>
          </a:p>
          <a:p>
            <a:pPr marL="0" indent="0" algn="r">
              <a:buNone/>
            </a:pPr>
            <a:r>
              <a:rPr lang="en-GB" sz="2400" dirty="0" smtClean="0">
                <a:latin typeface="Lucida Sans" panose="020B0602030504020204" pitchFamily="34" charset="0"/>
              </a:rPr>
              <a:t>(</a:t>
            </a:r>
            <a:r>
              <a:rPr lang="en-GB" sz="2400" dirty="0" err="1" smtClean="0">
                <a:latin typeface="Lucida Sans" panose="020B0602030504020204" pitchFamily="34" charset="0"/>
              </a:rPr>
              <a:t>Sirigatti</a:t>
            </a:r>
            <a:r>
              <a:rPr lang="en-GB" sz="2400" dirty="0" smtClean="0">
                <a:latin typeface="Lucida Sans" panose="020B0602030504020204" pitchFamily="34" charset="0"/>
              </a:rPr>
              <a:t>, 2013: 1).</a:t>
            </a:r>
            <a:endParaRPr lang="en-GB" sz="2400" dirty="0">
              <a:latin typeface="Lucida Sans" panose="020B0602030504020204" pitchFamily="34" charset="0"/>
            </a:endParaRPr>
          </a:p>
        </p:txBody>
      </p:sp>
    </p:spTree>
    <p:extLst>
      <p:ext uri="{BB962C8B-B14F-4D97-AF65-F5344CB8AC3E}">
        <p14:creationId xmlns:p14="http://schemas.microsoft.com/office/powerpoint/2010/main" val="69227556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457200" y="274638"/>
            <a:ext cx="8229600" cy="1066130"/>
          </a:xfrm>
        </p:spPr>
        <p:txBody>
          <a:bodyPr/>
          <a:lstStyle/>
          <a:p>
            <a:pPr algn="l"/>
            <a:r>
              <a:rPr lang="cy-GB" altLang="cy-GB" sz="3200" dirty="0" smtClean="0">
                <a:latin typeface="Lucida Sans" panose="020B0602030504020204" pitchFamily="34" charset="0"/>
              </a:rPr>
              <a:t>Pypedau</a:t>
            </a:r>
            <a:br>
              <a:rPr lang="cy-GB" altLang="cy-GB" sz="3200" dirty="0" smtClean="0">
                <a:latin typeface="Lucida Sans" panose="020B0602030504020204" pitchFamily="34" charset="0"/>
              </a:rPr>
            </a:br>
            <a:r>
              <a:rPr lang="en-GB" altLang="cy-GB" sz="3200" dirty="0" smtClean="0">
                <a:solidFill>
                  <a:srgbClr val="0000FF"/>
                </a:solidFill>
                <a:latin typeface="Lucida Sans" panose="020B0602030504020204" pitchFamily="34" charset="0"/>
              </a:rPr>
              <a:t>Puppets</a:t>
            </a:r>
            <a:endParaRPr lang="cy-GB" altLang="cy-GB" sz="3200" dirty="0" smtClean="0"/>
          </a:p>
        </p:txBody>
      </p:sp>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51428" y="1484313"/>
            <a:ext cx="7241143" cy="4824412"/>
          </a:xfrm>
        </p:spPr>
      </p:pic>
    </p:spTree>
    <p:extLst>
      <p:ext uri="{BB962C8B-B14F-4D97-AF65-F5344CB8AC3E}">
        <p14:creationId xmlns:p14="http://schemas.microsoft.com/office/powerpoint/2010/main" val="222932026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algn="l"/>
            <a:r>
              <a:rPr lang="cy-GB" altLang="cy-GB" sz="3600" smtClean="0">
                <a:latin typeface="Lucida Sans" panose="020B0602030504020204" pitchFamily="34" charset="0"/>
              </a:rPr>
              <a:t>Ymarferwch…..</a:t>
            </a:r>
            <a:r>
              <a:rPr lang="en-GB" altLang="cy-GB" sz="3600" smtClean="0">
                <a:latin typeface="Lucida Sans" panose="020B0602030504020204" pitchFamily="34" charset="0"/>
              </a:rPr>
              <a:t/>
            </a:r>
            <a:br>
              <a:rPr lang="en-GB" altLang="cy-GB" sz="3600" smtClean="0">
                <a:latin typeface="Lucida Sans" panose="020B0602030504020204" pitchFamily="34" charset="0"/>
              </a:rPr>
            </a:br>
            <a:r>
              <a:rPr lang="en-GB" altLang="cy-GB" sz="3600" smtClean="0">
                <a:solidFill>
                  <a:srgbClr val="0000FF"/>
                </a:solidFill>
                <a:latin typeface="Lucida Sans" panose="020B0602030504020204" pitchFamily="34" charset="0"/>
              </a:rPr>
              <a:t>Practice…..</a:t>
            </a:r>
            <a:endParaRPr lang="cy-GB" altLang="cy-GB" sz="3600" smtClean="0">
              <a:solidFill>
                <a:srgbClr val="0000FF"/>
              </a:solidFill>
              <a:latin typeface="Lucida Sans" panose="020B0602030504020204" pitchFamily="34" charset="0"/>
            </a:endParaRPr>
          </a:p>
        </p:txBody>
      </p:sp>
      <p:sp>
        <p:nvSpPr>
          <p:cNvPr id="18435" name="Content Placeholder 2"/>
          <p:cNvSpPr>
            <a:spLocks noGrp="1"/>
          </p:cNvSpPr>
          <p:nvPr>
            <p:ph sz="half" idx="1"/>
          </p:nvPr>
        </p:nvSpPr>
        <p:spPr/>
        <p:txBody>
          <a:bodyPr/>
          <a:lstStyle/>
          <a:p>
            <a:pPr>
              <a:defRPr/>
            </a:pPr>
            <a:r>
              <a:rPr lang="cy-GB" altLang="cy-GB" dirty="0" smtClean="0">
                <a:latin typeface="Lucida Sans" panose="020B0602040502020204" pitchFamily="34" charset="0"/>
              </a:rPr>
              <a:t>Paratoi</a:t>
            </a:r>
          </a:p>
          <a:p>
            <a:pPr>
              <a:defRPr/>
            </a:pPr>
            <a:r>
              <a:rPr lang="cy-GB" altLang="cy-GB" dirty="0" smtClean="0">
                <a:latin typeface="Lucida Sans" panose="020B0602040502020204" pitchFamily="34" charset="0"/>
              </a:rPr>
              <a:t>Defnydd o iaith</a:t>
            </a:r>
          </a:p>
          <a:p>
            <a:pPr>
              <a:defRPr/>
            </a:pPr>
            <a:r>
              <a:rPr lang="cy-GB" altLang="cy-GB" dirty="0" smtClean="0">
                <a:latin typeface="Lucida Sans" panose="020B0602040502020204" pitchFamily="34" charset="0"/>
              </a:rPr>
              <a:t>Defnydd o leisiau</a:t>
            </a:r>
          </a:p>
          <a:p>
            <a:pPr>
              <a:defRPr/>
            </a:pPr>
            <a:r>
              <a:rPr lang="cy-GB" altLang="cy-GB" dirty="0" smtClean="0">
                <a:latin typeface="Lucida Sans" panose="020B0602040502020204" pitchFamily="34" charset="0"/>
              </a:rPr>
              <a:t>Cynllun y stori</a:t>
            </a:r>
          </a:p>
          <a:p>
            <a:pPr>
              <a:defRPr/>
            </a:pPr>
            <a:r>
              <a:rPr lang="cy-GB" altLang="cy-GB" dirty="0" smtClean="0">
                <a:latin typeface="Lucida Sans" panose="020B0602040502020204" pitchFamily="34" charset="0"/>
              </a:rPr>
              <a:t>Emosiynau</a:t>
            </a:r>
          </a:p>
          <a:p>
            <a:pPr marL="0" indent="0">
              <a:buFontTx/>
              <a:buNone/>
              <a:defRPr/>
            </a:pPr>
            <a:endParaRPr lang="cy-GB" altLang="cy-GB" dirty="0" smtClean="0"/>
          </a:p>
        </p:txBody>
      </p:sp>
      <p:sp>
        <p:nvSpPr>
          <p:cNvPr id="34820" name="Content Placeholder 3"/>
          <p:cNvSpPr>
            <a:spLocks noGrp="1"/>
          </p:cNvSpPr>
          <p:nvPr>
            <p:ph sz="half" idx="2"/>
          </p:nvPr>
        </p:nvSpPr>
        <p:spPr/>
        <p:txBody>
          <a:bodyPr/>
          <a:lstStyle/>
          <a:p>
            <a:r>
              <a:rPr lang="en-GB" altLang="cy-GB" smtClean="0">
                <a:solidFill>
                  <a:srgbClr val="0000FF"/>
                </a:solidFill>
                <a:latin typeface="Lucida Sans" panose="020B0602030504020204" pitchFamily="34" charset="0"/>
              </a:rPr>
              <a:t>Preparation </a:t>
            </a:r>
            <a:endParaRPr lang="en-GB" altLang="cy-GB" sz="1800" smtClean="0">
              <a:solidFill>
                <a:srgbClr val="0000FF"/>
              </a:solidFill>
              <a:latin typeface="Lucida Sans" panose="020B0602030504020204" pitchFamily="34" charset="0"/>
            </a:endParaRPr>
          </a:p>
          <a:p>
            <a:r>
              <a:rPr lang="en-GB" altLang="cy-GB" smtClean="0">
                <a:solidFill>
                  <a:srgbClr val="0000FF"/>
                </a:solidFill>
                <a:latin typeface="Lucida Sans" panose="020B0602030504020204" pitchFamily="34" charset="0"/>
              </a:rPr>
              <a:t>Language used</a:t>
            </a:r>
          </a:p>
          <a:p>
            <a:r>
              <a:rPr lang="en-GB" altLang="cy-GB" smtClean="0">
                <a:solidFill>
                  <a:srgbClr val="0000FF"/>
                </a:solidFill>
                <a:latin typeface="Lucida Sans" panose="020B0602030504020204" pitchFamily="34" charset="0"/>
              </a:rPr>
              <a:t>Voices used</a:t>
            </a:r>
          </a:p>
          <a:p>
            <a:r>
              <a:rPr lang="en-GB" altLang="cy-GB" smtClean="0">
                <a:solidFill>
                  <a:srgbClr val="0000FF"/>
                </a:solidFill>
                <a:latin typeface="Lucida Sans" panose="020B0602030504020204" pitchFamily="34" charset="0"/>
              </a:rPr>
              <a:t>Storyline</a:t>
            </a:r>
          </a:p>
          <a:p>
            <a:r>
              <a:rPr lang="en-GB" altLang="cy-GB" smtClean="0">
                <a:solidFill>
                  <a:srgbClr val="0000FF"/>
                </a:solidFill>
                <a:latin typeface="Lucida Sans" panose="020B0602030504020204" pitchFamily="34" charset="0"/>
              </a:rPr>
              <a:t>Emotions</a:t>
            </a:r>
            <a:endParaRPr lang="cy-GB" altLang="cy-GB" smtClean="0">
              <a:solidFill>
                <a:srgbClr val="0000FF"/>
              </a:solidFill>
              <a:latin typeface="Lucida Sans" panose="020B0602030504020204" pitchFamily="34" charset="0"/>
            </a:endParaRPr>
          </a:p>
        </p:txBody>
      </p:sp>
    </p:spTree>
    <p:extLst>
      <p:ext uri="{BB962C8B-B14F-4D97-AF65-F5344CB8AC3E}">
        <p14:creationId xmlns:p14="http://schemas.microsoft.com/office/powerpoint/2010/main" val="20360989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468313" y="476250"/>
            <a:ext cx="8229600" cy="1143000"/>
          </a:xfrm>
        </p:spPr>
        <p:txBody>
          <a:bodyPr/>
          <a:lstStyle/>
          <a:p>
            <a:pPr algn="l" eaLnBrk="1" hangingPunct="1"/>
            <a:r>
              <a:rPr lang="en-GB" altLang="cy-GB" sz="3600" smtClean="0">
                <a:latin typeface="Lucida Sans" panose="020B0602030504020204" pitchFamily="34" charset="0"/>
              </a:rPr>
              <a:t>Adfyfyrio</a:t>
            </a:r>
            <a:br>
              <a:rPr lang="en-GB" altLang="cy-GB" sz="3600" smtClean="0">
                <a:latin typeface="Lucida Sans" panose="020B0602030504020204" pitchFamily="34" charset="0"/>
              </a:rPr>
            </a:br>
            <a:r>
              <a:rPr lang="en-GB" altLang="cy-GB" sz="3600" smtClean="0">
                <a:solidFill>
                  <a:srgbClr val="0000FF"/>
                </a:solidFill>
                <a:latin typeface="Lucida Sans" panose="020B0602030504020204" pitchFamily="34" charset="0"/>
              </a:rPr>
              <a:t>Reflection</a:t>
            </a:r>
          </a:p>
        </p:txBody>
      </p:sp>
      <p:sp>
        <p:nvSpPr>
          <p:cNvPr id="20483" name="Rectangle 4"/>
          <p:cNvSpPr>
            <a:spLocks noGrp="1" noChangeArrowheads="1"/>
          </p:cNvSpPr>
          <p:nvPr>
            <p:ph type="body" sz="half" idx="1"/>
          </p:nvPr>
        </p:nvSpPr>
        <p:spPr>
          <a:xfrm>
            <a:off x="457200" y="1600200"/>
            <a:ext cx="4033838" cy="4525963"/>
          </a:xfrm>
        </p:spPr>
        <p:txBody>
          <a:bodyPr/>
          <a:lstStyle/>
          <a:p>
            <a:pPr eaLnBrk="1" hangingPunct="1">
              <a:lnSpc>
                <a:spcPct val="90000"/>
              </a:lnSpc>
              <a:defRPr/>
            </a:pPr>
            <a:r>
              <a:rPr lang="cy-GB" altLang="cy-GB" sz="2400" dirty="0" smtClean="0">
                <a:latin typeface="Lucida Sans" pitchFamily="34" charset="0"/>
              </a:rPr>
              <a:t>Beth aeth yn dda?</a:t>
            </a:r>
          </a:p>
          <a:p>
            <a:pPr eaLnBrk="1" hangingPunct="1">
              <a:lnSpc>
                <a:spcPct val="90000"/>
              </a:lnSpc>
              <a:buFontTx/>
              <a:buChar char="-"/>
              <a:defRPr/>
            </a:pPr>
            <a:r>
              <a:rPr lang="cy-GB" altLang="cy-GB" sz="2400" dirty="0" smtClean="0">
                <a:latin typeface="Lucida Sans" pitchFamily="34" charset="0"/>
              </a:rPr>
              <a:t>Pam?</a:t>
            </a:r>
          </a:p>
          <a:p>
            <a:pPr eaLnBrk="1" hangingPunct="1">
              <a:lnSpc>
                <a:spcPct val="90000"/>
              </a:lnSpc>
              <a:buFontTx/>
              <a:buChar char="-"/>
              <a:defRPr/>
            </a:pPr>
            <a:r>
              <a:rPr lang="cy-GB" altLang="cy-GB" sz="2400" dirty="0" smtClean="0">
                <a:latin typeface="Lucida Sans" pitchFamily="34" charset="0"/>
              </a:rPr>
              <a:t>Sut?</a:t>
            </a:r>
          </a:p>
          <a:p>
            <a:pPr eaLnBrk="1" hangingPunct="1">
              <a:lnSpc>
                <a:spcPct val="90000"/>
              </a:lnSpc>
              <a:buFontTx/>
              <a:buChar char="-"/>
              <a:defRPr/>
            </a:pPr>
            <a:r>
              <a:rPr lang="cy-GB" altLang="cy-GB" sz="2400" dirty="0" smtClean="0">
                <a:latin typeface="Lucida Sans" pitchFamily="34" charset="0"/>
              </a:rPr>
              <a:t>Yn ôl?.....</a:t>
            </a:r>
          </a:p>
          <a:p>
            <a:pPr marL="0" indent="0" eaLnBrk="1" hangingPunct="1">
              <a:lnSpc>
                <a:spcPct val="90000"/>
              </a:lnSpc>
              <a:buFontTx/>
              <a:buNone/>
              <a:defRPr/>
            </a:pPr>
            <a:endParaRPr lang="cy-GB" altLang="cy-GB" sz="2400" dirty="0" smtClean="0">
              <a:latin typeface="Lucida Sans" pitchFamily="34" charset="0"/>
            </a:endParaRPr>
          </a:p>
          <a:p>
            <a:pPr eaLnBrk="1" hangingPunct="1">
              <a:lnSpc>
                <a:spcPct val="90000"/>
              </a:lnSpc>
              <a:defRPr/>
            </a:pPr>
            <a:r>
              <a:rPr lang="cy-GB" altLang="cy-GB" sz="2400" dirty="0" smtClean="0">
                <a:latin typeface="Lucida Sans" pitchFamily="34" charset="0"/>
              </a:rPr>
              <a:t>Beth sydd angen gwella?</a:t>
            </a:r>
          </a:p>
          <a:p>
            <a:pPr eaLnBrk="1" hangingPunct="1">
              <a:lnSpc>
                <a:spcPct val="90000"/>
              </a:lnSpc>
              <a:buFontTx/>
              <a:buChar char="-"/>
              <a:defRPr/>
            </a:pPr>
            <a:r>
              <a:rPr lang="cy-GB" altLang="cy-GB" sz="2400" dirty="0" smtClean="0">
                <a:latin typeface="Lucida Sans" pitchFamily="34" charset="0"/>
              </a:rPr>
              <a:t>Pam?</a:t>
            </a:r>
          </a:p>
          <a:p>
            <a:pPr eaLnBrk="1" hangingPunct="1">
              <a:lnSpc>
                <a:spcPct val="90000"/>
              </a:lnSpc>
              <a:buFontTx/>
              <a:buChar char="-"/>
              <a:defRPr/>
            </a:pPr>
            <a:r>
              <a:rPr lang="cy-GB" altLang="cy-GB" sz="2400" dirty="0" smtClean="0">
                <a:latin typeface="Lucida Sans" pitchFamily="34" charset="0"/>
              </a:rPr>
              <a:t>Sut?</a:t>
            </a:r>
          </a:p>
          <a:p>
            <a:pPr eaLnBrk="1" hangingPunct="1">
              <a:lnSpc>
                <a:spcPct val="90000"/>
              </a:lnSpc>
              <a:buFontTx/>
              <a:buChar char="-"/>
              <a:defRPr/>
            </a:pPr>
            <a:r>
              <a:rPr lang="cy-GB" altLang="cy-GB" sz="2400" dirty="0" smtClean="0">
                <a:latin typeface="Lucida Sans" pitchFamily="34" charset="0"/>
              </a:rPr>
              <a:t>Yn ôl?....</a:t>
            </a:r>
          </a:p>
        </p:txBody>
      </p:sp>
      <p:sp>
        <p:nvSpPr>
          <p:cNvPr id="20484" name="Rectangle 5"/>
          <p:cNvSpPr>
            <a:spLocks noGrp="1" noChangeArrowheads="1"/>
          </p:cNvSpPr>
          <p:nvPr>
            <p:ph type="body" sz="half" idx="2"/>
          </p:nvPr>
        </p:nvSpPr>
        <p:spPr>
          <a:xfrm>
            <a:off x="4652963" y="1600200"/>
            <a:ext cx="4033837" cy="4525963"/>
          </a:xfrm>
        </p:spPr>
        <p:txBody>
          <a:bodyPr/>
          <a:lstStyle/>
          <a:p>
            <a:pPr algn="just" eaLnBrk="1" hangingPunct="1">
              <a:lnSpc>
                <a:spcPct val="90000"/>
              </a:lnSpc>
              <a:defRPr/>
            </a:pPr>
            <a:r>
              <a:rPr lang="en-GB" altLang="cy-GB" sz="2400" dirty="0" smtClean="0">
                <a:solidFill>
                  <a:srgbClr val="0000FF"/>
                </a:solidFill>
                <a:latin typeface="Lucida Sans" panose="020B0602040502020204" pitchFamily="34" charset="0"/>
              </a:rPr>
              <a:t>What did I do well?</a:t>
            </a:r>
          </a:p>
          <a:p>
            <a:pPr algn="just" eaLnBrk="1" hangingPunct="1">
              <a:lnSpc>
                <a:spcPct val="90000"/>
              </a:lnSpc>
              <a:buFontTx/>
              <a:buNone/>
              <a:defRPr/>
            </a:pPr>
            <a:r>
              <a:rPr lang="en-GB" altLang="cy-GB" sz="2400" dirty="0" smtClean="0">
                <a:solidFill>
                  <a:srgbClr val="0000FF"/>
                </a:solidFill>
                <a:latin typeface="Lucida Sans" panose="020B0602040502020204" pitchFamily="34" charset="0"/>
              </a:rPr>
              <a:t>- Why?</a:t>
            </a:r>
          </a:p>
          <a:p>
            <a:pPr algn="just" eaLnBrk="1" hangingPunct="1">
              <a:lnSpc>
                <a:spcPct val="90000"/>
              </a:lnSpc>
              <a:buFontTx/>
              <a:buNone/>
              <a:defRPr/>
            </a:pPr>
            <a:r>
              <a:rPr lang="en-GB" altLang="cy-GB" sz="2400" dirty="0" smtClean="0">
                <a:solidFill>
                  <a:srgbClr val="0000FF"/>
                </a:solidFill>
                <a:latin typeface="Lucida Sans" panose="020B0602040502020204" pitchFamily="34" charset="0"/>
              </a:rPr>
              <a:t>- How?</a:t>
            </a:r>
          </a:p>
          <a:p>
            <a:pPr algn="just" eaLnBrk="1" hangingPunct="1">
              <a:lnSpc>
                <a:spcPct val="90000"/>
              </a:lnSpc>
              <a:buFontTx/>
              <a:buNone/>
              <a:defRPr/>
            </a:pPr>
            <a:r>
              <a:rPr lang="en-GB" altLang="cy-GB" sz="2400" dirty="0" smtClean="0">
                <a:solidFill>
                  <a:srgbClr val="0000FF"/>
                </a:solidFill>
                <a:latin typeface="Lucida Sans" panose="020B0602040502020204" pitchFamily="34" charset="0"/>
              </a:rPr>
              <a:t>- According to….</a:t>
            </a:r>
          </a:p>
          <a:p>
            <a:pPr algn="just" eaLnBrk="1" hangingPunct="1">
              <a:lnSpc>
                <a:spcPct val="90000"/>
              </a:lnSpc>
              <a:buFontTx/>
              <a:buNone/>
              <a:defRPr/>
            </a:pPr>
            <a:endParaRPr lang="en-GB" altLang="cy-GB" sz="2400" dirty="0" smtClean="0">
              <a:solidFill>
                <a:srgbClr val="0000FF"/>
              </a:solidFill>
              <a:latin typeface="Lucida Sans" panose="020B0602040502020204" pitchFamily="34" charset="0"/>
            </a:endParaRPr>
          </a:p>
          <a:p>
            <a:pPr algn="just" eaLnBrk="1" hangingPunct="1">
              <a:lnSpc>
                <a:spcPct val="90000"/>
              </a:lnSpc>
              <a:defRPr/>
            </a:pPr>
            <a:r>
              <a:rPr lang="en-GB" altLang="cy-GB" sz="2400" dirty="0" smtClean="0">
                <a:solidFill>
                  <a:srgbClr val="0000FF"/>
                </a:solidFill>
                <a:latin typeface="Lucida Sans" panose="020B0602040502020204" pitchFamily="34" charset="0"/>
              </a:rPr>
              <a:t>What needs improving?</a:t>
            </a:r>
          </a:p>
          <a:p>
            <a:pPr marL="0" eaLnBrk="1" hangingPunct="1">
              <a:lnSpc>
                <a:spcPts val="2880"/>
              </a:lnSpc>
              <a:spcBef>
                <a:spcPts val="0"/>
              </a:spcBef>
              <a:buFontTx/>
              <a:buChar char="-"/>
              <a:defRPr/>
            </a:pPr>
            <a:r>
              <a:rPr lang="en-GB" altLang="cy-GB" sz="2400" dirty="0" smtClean="0">
                <a:solidFill>
                  <a:srgbClr val="0000FF"/>
                </a:solidFill>
                <a:latin typeface="Lucida Sans" panose="020B0602040502020204" pitchFamily="34" charset="0"/>
              </a:rPr>
              <a:t>Why?</a:t>
            </a:r>
          </a:p>
          <a:p>
            <a:pPr marL="0" eaLnBrk="1" hangingPunct="1">
              <a:lnSpc>
                <a:spcPts val="2880"/>
              </a:lnSpc>
              <a:spcBef>
                <a:spcPts val="0"/>
              </a:spcBef>
              <a:buFontTx/>
              <a:buChar char="-"/>
              <a:defRPr/>
            </a:pPr>
            <a:r>
              <a:rPr lang="en-GB" altLang="cy-GB" sz="2400" dirty="0" smtClean="0">
                <a:solidFill>
                  <a:srgbClr val="0000FF"/>
                </a:solidFill>
                <a:latin typeface="Lucida Sans" panose="020B0602040502020204" pitchFamily="34" charset="0"/>
              </a:rPr>
              <a:t>How?</a:t>
            </a:r>
          </a:p>
          <a:p>
            <a:pPr algn="just" eaLnBrk="1" hangingPunct="1">
              <a:lnSpc>
                <a:spcPct val="90000"/>
              </a:lnSpc>
              <a:buFontTx/>
              <a:buNone/>
              <a:defRPr/>
            </a:pPr>
            <a:r>
              <a:rPr lang="en-GB" altLang="cy-GB" sz="2400" dirty="0" smtClean="0">
                <a:solidFill>
                  <a:srgbClr val="0000FF"/>
                </a:solidFill>
                <a:latin typeface="Lucida Sans" panose="020B0602040502020204" pitchFamily="34" charset="0"/>
              </a:rPr>
              <a:t>-  According to….</a:t>
            </a:r>
          </a:p>
        </p:txBody>
      </p:sp>
    </p:spTree>
    <p:extLst>
      <p:ext uri="{BB962C8B-B14F-4D97-AF65-F5344CB8AC3E}">
        <p14:creationId xmlns:p14="http://schemas.microsoft.com/office/powerpoint/2010/main" val="306823425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4"/>
          <p:cNvSpPr>
            <a:spLocks noGrp="1"/>
          </p:cNvSpPr>
          <p:nvPr>
            <p:ph type="title"/>
          </p:nvPr>
        </p:nvSpPr>
        <p:spPr/>
        <p:txBody>
          <a:bodyPr/>
          <a:lstStyle/>
          <a:p>
            <a:r>
              <a:rPr lang="en-GB" altLang="cy-GB" smtClean="0">
                <a:latin typeface="Lucida Sans" panose="020B0602030504020204" pitchFamily="34" charset="0"/>
              </a:rPr>
              <a:t>Pie Corbett</a:t>
            </a:r>
            <a:endParaRPr lang="cy-GB" altLang="cy-GB" smtClean="0">
              <a:latin typeface="Lucida Sans" panose="020B0602030504020204" pitchFamily="34" charset="0"/>
            </a:endParaRPr>
          </a:p>
        </p:txBody>
      </p:sp>
      <p:sp>
        <p:nvSpPr>
          <p:cNvPr id="40963" name="Content Placeholder 5"/>
          <p:cNvSpPr>
            <a:spLocks noGrp="1"/>
          </p:cNvSpPr>
          <p:nvPr>
            <p:ph idx="1"/>
          </p:nvPr>
        </p:nvSpPr>
        <p:spPr/>
        <p:txBody>
          <a:bodyPr/>
          <a:lstStyle/>
          <a:p>
            <a:pPr marL="0" indent="0" algn="r">
              <a:buFontTx/>
              <a:buNone/>
            </a:pPr>
            <a:endParaRPr lang="en-US" altLang="cy-GB" sz="1800" smtClean="0">
              <a:latin typeface="Lucida Sans" panose="020B0602030504020204" pitchFamily="34" charset="0"/>
            </a:endParaRPr>
          </a:p>
          <a:p>
            <a:pPr marL="0" indent="0" algn="just">
              <a:buFontTx/>
              <a:buNone/>
            </a:pPr>
            <a:r>
              <a:rPr lang="en-US" altLang="cy-GB" sz="2800" smtClean="0">
                <a:latin typeface="Lucida Sans" panose="020B0602030504020204" pitchFamily="34" charset="0"/>
                <a:hlinkClick r:id="rId3"/>
              </a:rPr>
              <a:t>Pie Corbett telling the Little Red Hen Story – YouTube</a:t>
            </a:r>
            <a:endParaRPr lang="en-US" altLang="cy-GB" sz="2800" smtClean="0">
              <a:latin typeface="Lucida Sans" panose="020B0602030504020204" pitchFamily="34" charset="0"/>
            </a:endParaRPr>
          </a:p>
          <a:p>
            <a:pPr marL="0" indent="0" algn="r">
              <a:buFontTx/>
              <a:buNone/>
            </a:pPr>
            <a:r>
              <a:rPr lang="en-US" altLang="cy-GB" sz="1800" smtClean="0">
                <a:latin typeface="Lucida Sans" panose="020B0602030504020204" pitchFamily="34" charset="0"/>
              </a:rPr>
              <a:t>(You Tube, 2011a)</a:t>
            </a:r>
            <a:endParaRPr lang="cy-GB" altLang="cy-GB" sz="1800" smtClean="0">
              <a:latin typeface="Lucida Sans" panose="020B0602030504020204" pitchFamily="34" charset="0"/>
            </a:endParaRPr>
          </a:p>
        </p:txBody>
      </p:sp>
    </p:spTree>
    <p:extLst>
      <p:ext uri="{BB962C8B-B14F-4D97-AF65-F5344CB8AC3E}">
        <p14:creationId xmlns:p14="http://schemas.microsoft.com/office/powerpoint/2010/main" val="222706775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a:xfrm>
            <a:off x="457200" y="274638"/>
            <a:ext cx="8229600" cy="778098"/>
          </a:xfrm>
        </p:spPr>
        <p:txBody>
          <a:bodyPr>
            <a:normAutofit fontScale="90000"/>
          </a:bodyPr>
          <a:lstStyle/>
          <a:p>
            <a:pPr algn="l"/>
            <a:r>
              <a:rPr lang="en-GB" altLang="cy-GB" sz="2800" dirty="0" err="1" smtClean="0">
                <a:solidFill>
                  <a:srgbClr val="000000"/>
                </a:solidFill>
                <a:latin typeface="Lucida Sans" panose="020B0602030504020204" pitchFamily="34" charset="0"/>
              </a:rPr>
              <a:t>Cyfeiriadau</a:t>
            </a:r>
            <a:r>
              <a:rPr lang="en-GB" altLang="cy-GB" sz="2800" dirty="0" smtClean="0">
                <a:solidFill>
                  <a:srgbClr val="000000"/>
                </a:solidFill>
                <a:latin typeface="Lucida Sans" panose="020B0602030504020204" pitchFamily="34" charset="0"/>
              </a:rPr>
              <a:t/>
            </a:r>
            <a:br>
              <a:rPr lang="en-GB" altLang="cy-GB" sz="2800" dirty="0" smtClean="0">
                <a:solidFill>
                  <a:srgbClr val="000000"/>
                </a:solidFill>
                <a:latin typeface="Lucida Sans" panose="020B0602030504020204" pitchFamily="34" charset="0"/>
              </a:rPr>
            </a:br>
            <a:r>
              <a:rPr lang="en-GB" altLang="cy-GB" sz="2800" dirty="0" smtClean="0">
                <a:solidFill>
                  <a:srgbClr val="0000FF"/>
                </a:solidFill>
                <a:latin typeface="Lucida Sans" panose="020B0602030504020204" pitchFamily="34" charset="0"/>
              </a:rPr>
              <a:t>References</a:t>
            </a:r>
            <a:endParaRPr lang="cy-GB" altLang="cy-GB" sz="2800" dirty="0" smtClean="0"/>
          </a:p>
        </p:txBody>
      </p:sp>
      <p:sp>
        <p:nvSpPr>
          <p:cNvPr id="3" name="Content Placeholder 2"/>
          <p:cNvSpPr>
            <a:spLocks noGrp="1"/>
          </p:cNvSpPr>
          <p:nvPr>
            <p:ph idx="1"/>
          </p:nvPr>
        </p:nvSpPr>
        <p:spPr>
          <a:xfrm>
            <a:off x="107504" y="1052736"/>
            <a:ext cx="8424936" cy="5544914"/>
          </a:xfrm>
        </p:spPr>
        <p:txBody>
          <a:bodyPr/>
          <a:lstStyle/>
          <a:p>
            <a:pPr marL="0" indent="0" algn="just">
              <a:buFontTx/>
              <a:buNone/>
            </a:pPr>
            <a:r>
              <a:rPr lang="en-GB" sz="1600" dirty="0">
                <a:latin typeface="Lucida Sans" panose="020B0602030504020204" pitchFamily="34" charset="0"/>
              </a:rPr>
              <a:t>Dunst, C. J., </a:t>
            </a:r>
            <a:r>
              <a:rPr lang="en-GB" sz="1600" dirty="0" err="1">
                <a:latin typeface="Lucida Sans" panose="020B0602030504020204" pitchFamily="34" charset="0"/>
              </a:rPr>
              <a:t>Simkus</a:t>
            </a:r>
            <a:r>
              <a:rPr lang="en-GB" sz="1600" dirty="0">
                <a:latin typeface="Lucida Sans" panose="020B0602030504020204" pitchFamily="34" charset="0"/>
              </a:rPr>
              <a:t>, A. and Hamby, D.W. (2012) ‘Relationship between age of onset and frequency of reading and infants’ and toddlers’ early language and literacy development,’</a:t>
            </a:r>
            <a:r>
              <a:rPr lang="en-GB" sz="1600" i="1" dirty="0" err="1">
                <a:latin typeface="Lucida Sans" panose="020B0602030504020204" pitchFamily="34" charset="0"/>
              </a:rPr>
              <a:t>Center</a:t>
            </a:r>
            <a:r>
              <a:rPr lang="en-GB" sz="1600" i="1" dirty="0">
                <a:latin typeface="Lucida Sans" panose="020B0602030504020204" pitchFamily="34" charset="0"/>
              </a:rPr>
              <a:t> for Early Literacy Learning</a:t>
            </a:r>
            <a:r>
              <a:rPr lang="en-GB" sz="1600" dirty="0">
                <a:latin typeface="Lucida Sans" panose="020B0602030504020204" pitchFamily="34" charset="0"/>
              </a:rPr>
              <a:t>, 5, 3, pp.1-10</a:t>
            </a:r>
            <a:r>
              <a:rPr lang="en-GB" sz="1600" dirty="0" smtClean="0">
                <a:latin typeface="Lucida Sans" panose="020B0602030504020204" pitchFamily="34" charset="0"/>
              </a:rPr>
              <a:t>.</a:t>
            </a:r>
          </a:p>
          <a:p>
            <a:pPr marL="0" indent="0">
              <a:buNone/>
            </a:pPr>
            <a:r>
              <a:rPr lang="en-GB" sz="1600" dirty="0">
                <a:latin typeface="Lucida Sans" panose="020B0602030504020204" pitchFamily="34" charset="0"/>
              </a:rPr>
              <a:t>Garner, J. F. (1994) </a:t>
            </a:r>
            <a:r>
              <a:rPr lang="en-GB" sz="1600" i="1" dirty="0" smtClean="0">
                <a:latin typeface="Lucida Sans" panose="020B0602030504020204" pitchFamily="34" charset="0"/>
              </a:rPr>
              <a:t>The </a:t>
            </a:r>
            <a:r>
              <a:rPr lang="en-GB" sz="1600" i="1" dirty="0">
                <a:latin typeface="Lucida Sans" panose="020B0602030504020204" pitchFamily="34" charset="0"/>
              </a:rPr>
              <a:t>Three Vertically Challenged Pigs (audio story) Politically Correct Bedtime </a:t>
            </a:r>
            <a:r>
              <a:rPr lang="en-GB" sz="1600" i="1" dirty="0" smtClean="0">
                <a:latin typeface="Lucida Sans" panose="020B0602030504020204" pitchFamily="34" charset="0"/>
              </a:rPr>
              <a:t>Stories,</a:t>
            </a:r>
            <a:r>
              <a:rPr lang="en-GB" sz="1600" i="1" dirty="0">
                <a:latin typeface="Lucida Sans" panose="020B0602030504020204" pitchFamily="34" charset="0"/>
              </a:rPr>
              <a:t> </a:t>
            </a:r>
            <a:r>
              <a:rPr lang="en-GB" sz="1600" dirty="0" smtClean="0">
                <a:latin typeface="Lucida Sans" panose="020B0602030504020204" pitchFamily="34" charset="0"/>
                <a:hlinkClick r:id="rId3"/>
              </a:rPr>
              <a:t>https</a:t>
            </a:r>
            <a:r>
              <a:rPr lang="en-GB" sz="1600" dirty="0">
                <a:latin typeface="Lucida Sans" panose="020B0602030504020204" pitchFamily="34" charset="0"/>
                <a:hlinkClick r:id="rId3"/>
              </a:rPr>
              <a:t>://www.youtube.com/watch?v=YTDNEmCQEpg&amp;list=PL_lm_02NSM2MRzmfIlupYiBn5ai6nzt2p</a:t>
            </a:r>
            <a:r>
              <a:rPr lang="en-GB" sz="1600" dirty="0">
                <a:latin typeface="Lucida Sans" panose="020B0602030504020204" pitchFamily="34" charset="0"/>
              </a:rPr>
              <a:t> [Accessed: November 8 2018].</a:t>
            </a:r>
          </a:p>
          <a:p>
            <a:pPr marL="0" indent="0" algn="just">
              <a:buFontTx/>
              <a:buNone/>
            </a:pPr>
            <a:r>
              <a:rPr lang="en-GB" sz="1600" dirty="0" smtClean="0">
                <a:latin typeface="Lucida Sans" panose="020B0602030504020204" pitchFamily="34" charset="0"/>
              </a:rPr>
              <a:t>Grainger, T. (1997) </a:t>
            </a:r>
            <a:r>
              <a:rPr lang="en-GB" sz="1600" i="1" dirty="0" smtClean="0">
                <a:latin typeface="Lucida Sans" panose="020B0602030504020204" pitchFamily="34" charset="0"/>
              </a:rPr>
              <a:t>Traditional Storytelling. </a:t>
            </a:r>
            <a:r>
              <a:rPr lang="en-GB" sz="1600" dirty="0" smtClean="0">
                <a:latin typeface="Lucida Sans" panose="020B0602030504020204" pitchFamily="34" charset="0"/>
              </a:rPr>
              <a:t>London: Scholastic.</a:t>
            </a:r>
            <a:endParaRPr lang="en-GB" sz="1600" dirty="0">
              <a:latin typeface="Lucida Sans" panose="020B0602030504020204" pitchFamily="34" charset="0"/>
            </a:endParaRPr>
          </a:p>
          <a:p>
            <a:pPr eaLnBrk="1" hangingPunct="1">
              <a:lnSpc>
                <a:spcPct val="80000"/>
              </a:lnSpc>
              <a:buFontTx/>
              <a:buNone/>
              <a:defRPr/>
            </a:pPr>
            <a:r>
              <a:rPr lang="en-GB" altLang="cy-GB" sz="1600" dirty="0" smtClean="0">
                <a:solidFill>
                  <a:srgbClr val="000000"/>
                </a:solidFill>
                <a:latin typeface="Lucida Sans" pitchFamily="34" charset="0"/>
              </a:rPr>
              <a:t>Makin, L. and Whitehead, M. (2004) </a:t>
            </a:r>
            <a:r>
              <a:rPr lang="en-GB" altLang="cy-GB" sz="1600" i="1" dirty="0" smtClean="0">
                <a:solidFill>
                  <a:srgbClr val="000000"/>
                </a:solidFill>
                <a:latin typeface="Lucida Sans" pitchFamily="34" charset="0"/>
              </a:rPr>
              <a:t>How to develop children’s early literacy. </a:t>
            </a:r>
            <a:r>
              <a:rPr lang="en-GB" altLang="cy-GB" sz="1600" dirty="0" smtClean="0">
                <a:solidFill>
                  <a:srgbClr val="000000"/>
                </a:solidFill>
                <a:latin typeface="Lucida Sans" pitchFamily="34" charset="0"/>
              </a:rPr>
              <a:t>London: Paul Chapman Publishing.</a:t>
            </a:r>
          </a:p>
          <a:p>
            <a:pPr eaLnBrk="1" hangingPunct="1">
              <a:lnSpc>
                <a:spcPct val="80000"/>
              </a:lnSpc>
              <a:buNone/>
              <a:defRPr/>
            </a:pPr>
            <a:r>
              <a:rPr lang="en-GB" sz="1600" dirty="0">
                <a:latin typeface="Lucida Sans" panose="020B0602030504020204" pitchFamily="34" charset="0"/>
              </a:rPr>
              <a:t>Miller, S. and </a:t>
            </a:r>
            <a:r>
              <a:rPr lang="en-GB" sz="1600" dirty="0" err="1">
                <a:latin typeface="Lucida Sans" panose="020B0602030504020204" pitchFamily="34" charset="0"/>
              </a:rPr>
              <a:t>Pennycuff</a:t>
            </a:r>
            <a:r>
              <a:rPr lang="en-GB" sz="1600" dirty="0">
                <a:latin typeface="Lucida Sans" panose="020B0602030504020204" pitchFamily="34" charset="0"/>
              </a:rPr>
              <a:t>, L. (2008) ‘The power of story: Using storytelling to improve literacy learning,’ </a:t>
            </a:r>
            <a:r>
              <a:rPr lang="en-GB" sz="1600" i="1" dirty="0">
                <a:latin typeface="Lucida Sans" panose="020B0602030504020204" pitchFamily="34" charset="0"/>
              </a:rPr>
              <a:t>Journal of Cross-Disciplinary Perspectives in Education</a:t>
            </a:r>
            <a:r>
              <a:rPr lang="en-GB" sz="1600" dirty="0">
                <a:latin typeface="Lucida Sans" panose="020B0602030504020204" pitchFamily="34" charset="0"/>
              </a:rPr>
              <a:t>, 1, 1, pp.36-43</a:t>
            </a:r>
            <a:r>
              <a:rPr lang="en-GB" sz="1600" dirty="0"/>
              <a:t>.</a:t>
            </a:r>
            <a:endParaRPr lang="cy-GB" altLang="cy-GB" sz="1600" dirty="0">
              <a:latin typeface="Lucida Sans" panose="020B0602030504020204" pitchFamily="34" charset="0"/>
            </a:endParaRPr>
          </a:p>
          <a:p>
            <a:pPr eaLnBrk="1" hangingPunct="1">
              <a:lnSpc>
                <a:spcPct val="80000"/>
              </a:lnSpc>
              <a:buFontTx/>
              <a:buNone/>
              <a:defRPr/>
            </a:pPr>
            <a:r>
              <a:rPr lang="en-GB" altLang="cy-GB" sz="1600" dirty="0" err="1" smtClean="0">
                <a:solidFill>
                  <a:srgbClr val="000000"/>
                </a:solidFill>
                <a:latin typeface="Lucida Sans" pitchFamily="34" charset="0"/>
              </a:rPr>
              <a:t>Neaum</a:t>
            </a:r>
            <a:r>
              <a:rPr lang="en-GB" altLang="cy-GB" sz="1600" dirty="0">
                <a:solidFill>
                  <a:srgbClr val="000000"/>
                </a:solidFill>
                <a:latin typeface="Lucida Sans" pitchFamily="34" charset="0"/>
              </a:rPr>
              <a:t>, S. (2012) </a:t>
            </a:r>
            <a:r>
              <a:rPr lang="en-GB" altLang="cy-GB" sz="1600" i="1" dirty="0">
                <a:solidFill>
                  <a:srgbClr val="000000"/>
                </a:solidFill>
                <a:latin typeface="Lucida Sans" pitchFamily="34" charset="0"/>
              </a:rPr>
              <a:t>Language and literacy in the early years. </a:t>
            </a:r>
            <a:r>
              <a:rPr lang="en-GB" altLang="cy-GB" sz="1600" dirty="0">
                <a:solidFill>
                  <a:srgbClr val="000000"/>
                </a:solidFill>
                <a:latin typeface="Lucida Sans" pitchFamily="34" charset="0"/>
              </a:rPr>
              <a:t>London: Sage Publications Ltd.</a:t>
            </a:r>
          </a:p>
          <a:p>
            <a:pPr eaLnBrk="1" hangingPunct="1">
              <a:lnSpc>
                <a:spcPct val="80000"/>
              </a:lnSpc>
              <a:buFontTx/>
              <a:buNone/>
              <a:defRPr/>
            </a:pPr>
            <a:r>
              <a:rPr lang="en-GB" altLang="cy-GB" sz="1600" dirty="0" err="1" smtClean="0">
                <a:solidFill>
                  <a:srgbClr val="000000"/>
                </a:solidFill>
                <a:latin typeface="Lucida Sans" pitchFamily="34" charset="0"/>
              </a:rPr>
              <a:t>Nutbrown</a:t>
            </a:r>
            <a:r>
              <a:rPr lang="en-GB" altLang="cy-GB" sz="1600" dirty="0">
                <a:solidFill>
                  <a:srgbClr val="000000"/>
                </a:solidFill>
                <a:latin typeface="Lucida Sans" pitchFamily="34" charset="0"/>
              </a:rPr>
              <a:t>, C., Hannon, P. a Morgan, A. (2005) </a:t>
            </a:r>
            <a:r>
              <a:rPr lang="en-GB" altLang="cy-GB" sz="1600" i="1" dirty="0">
                <a:solidFill>
                  <a:srgbClr val="000000"/>
                </a:solidFill>
                <a:latin typeface="Lucida Sans" pitchFamily="34" charset="0"/>
              </a:rPr>
              <a:t>Early literacy work with families: Policy, practice &amp; research. </a:t>
            </a:r>
            <a:r>
              <a:rPr lang="en-GB" altLang="cy-GB" sz="1600" dirty="0">
                <a:solidFill>
                  <a:srgbClr val="000000"/>
                </a:solidFill>
                <a:latin typeface="Lucida Sans" pitchFamily="34" charset="0"/>
              </a:rPr>
              <a:t>London: SAGE Publications Ltd.</a:t>
            </a:r>
          </a:p>
          <a:p>
            <a:pPr eaLnBrk="1" hangingPunct="1">
              <a:lnSpc>
                <a:spcPct val="80000"/>
              </a:lnSpc>
              <a:buFontTx/>
              <a:buNone/>
              <a:defRPr/>
            </a:pPr>
            <a:endParaRPr lang="en-GB" altLang="cy-GB" sz="1400" dirty="0">
              <a:solidFill>
                <a:srgbClr val="000000"/>
              </a:solidFill>
              <a:latin typeface="Lucida Sans" pitchFamily="34" charset="0"/>
            </a:endParaRPr>
          </a:p>
          <a:p>
            <a:pPr marL="0" indent="0">
              <a:buFontTx/>
              <a:buNone/>
              <a:defRPr/>
            </a:pPr>
            <a:endParaRPr lang="cy-GB" sz="1400" dirty="0"/>
          </a:p>
        </p:txBody>
      </p:sp>
    </p:spTree>
    <p:extLst>
      <p:ext uri="{BB962C8B-B14F-4D97-AF65-F5344CB8AC3E}">
        <p14:creationId xmlns:p14="http://schemas.microsoft.com/office/powerpoint/2010/main" val="389614497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a:xfrm>
            <a:off x="457200" y="274638"/>
            <a:ext cx="8229600" cy="778098"/>
          </a:xfrm>
        </p:spPr>
        <p:txBody>
          <a:bodyPr>
            <a:normAutofit fontScale="90000"/>
          </a:bodyPr>
          <a:lstStyle/>
          <a:p>
            <a:pPr algn="l"/>
            <a:r>
              <a:rPr lang="en-GB" altLang="cy-GB" sz="2800" dirty="0" err="1" smtClean="0">
                <a:solidFill>
                  <a:srgbClr val="000000"/>
                </a:solidFill>
                <a:latin typeface="Lucida Sans" panose="020B0602030504020204" pitchFamily="34" charset="0"/>
              </a:rPr>
              <a:t>Cyfeiriadau</a:t>
            </a:r>
            <a:r>
              <a:rPr lang="en-GB" altLang="cy-GB" sz="2800" dirty="0" smtClean="0">
                <a:solidFill>
                  <a:srgbClr val="000000"/>
                </a:solidFill>
                <a:latin typeface="Lucida Sans" panose="020B0602030504020204" pitchFamily="34" charset="0"/>
              </a:rPr>
              <a:t/>
            </a:r>
            <a:br>
              <a:rPr lang="en-GB" altLang="cy-GB" sz="2800" dirty="0" smtClean="0">
                <a:solidFill>
                  <a:srgbClr val="000000"/>
                </a:solidFill>
                <a:latin typeface="Lucida Sans" panose="020B0602030504020204" pitchFamily="34" charset="0"/>
              </a:rPr>
            </a:br>
            <a:r>
              <a:rPr lang="en-GB" altLang="cy-GB" sz="2800" dirty="0" smtClean="0">
                <a:solidFill>
                  <a:srgbClr val="0000FF"/>
                </a:solidFill>
                <a:latin typeface="Lucida Sans" panose="020B0602030504020204" pitchFamily="34" charset="0"/>
              </a:rPr>
              <a:t>References</a:t>
            </a:r>
            <a:endParaRPr lang="cy-GB" altLang="cy-GB" sz="2800" dirty="0" smtClean="0"/>
          </a:p>
        </p:txBody>
      </p:sp>
      <p:sp>
        <p:nvSpPr>
          <p:cNvPr id="3" name="Content Placeholder 2"/>
          <p:cNvSpPr>
            <a:spLocks noGrp="1"/>
          </p:cNvSpPr>
          <p:nvPr>
            <p:ph idx="1"/>
          </p:nvPr>
        </p:nvSpPr>
        <p:spPr>
          <a:xfrm>
            <a:off x="251520" y="1052736"/>
            <a:ext cx="8568952" cy="5544914"/>
          </a:xfrm>
        </p:spPr>
        <p:txBody>
          <a:bodyPr>
            <a:normAutofit/>
          </a:bodyPr>
          <a:lstStyle/>
          <a:p>
            <a:pPr eaLnBrk="1" hangingPunct="1">
              <a:lnSpc>
                <a:spcPct val="80000"/>
              </a:lnSpc>
              <a:buFontTx/>
              <a:buNone/>
              <a:defRPr/>
            </a:pPr>
            <a:r>
              <a:rPr lang="en-GB" altLang="cy-GB" sz="1600" dirty="0" smtClean="0">
                <a:solidFill>
                  <a:srgbClr val="000000"/>
                </a:solidFill>
                <a:latin typeface="Lucida Sans" pitchFamily="34" charset="0"/>
              </a:rPr>
              <a:t>Palmer</a:t>
            </a:r>
            <a:r>
              <a:rPr lang="en-GB" altLang="cy-GB" sz="1600" dirty="0">
                <a:solidFill>
                  <a:srgbClr val="000000"/>
                </a:solidFill>
                <a:latin typeface="Lucida Sans" pitchFamily="34" charset="0"/>
              </a:rPr>
              <a:t>, S. a </a:t>
            </a:r>
            <a:r>
              <a:rPr lang="en-GB" altLang="cy-GB" sz="1600" dirty="0" err="1">
                <a:solidFill>
                  <a:srgbClr val="000000"/>
                </a:solidFill>
                <a:latin typeface="Lucida Sans" pitchFamily="34" charset="0"/>
              </a:rPr>
              <a:t>Bayley</a:t>
            </a:r>
            <a:r>
              <a:rPr lang="en-GB" altLang="cy-GB" sz="1600" dirty="0">
                <a:solidFill>
                  <a:srgbClr val="000000"/>
                </a:solidFill>
                <a:latin typeface="Lucida Sans" pitchFamily="34" charset="0"/>
              </a:rPr>
              <a:t>, R. (2004) </a:t>
            </a:r>
            <a:r>
              <a:rPr lang="en-GB" altLang="cy-GB" sz="1600" i="1" dirty="0">
                <a:solidFill>
                  <a:srgbClr val="000000"/>
                </a:solidFill>
                <a:latin typeface="Lucida Sans" pitchFamily="34" charset="0"/>
              </a:rPr>
              <a:t>Foundations of literacy. </a:t>
            </a:r>
            <a:r>
              <a:rPr lang="en-GB" altLang="cy-GB" sz="1600" dirty="0">
                <a:solidFill>
                  <a:srgbClr val="000000"/>
                </a:solidFill>
                <a:latin typeface="Lucida Sans" pitchFamily="34" charset="0"/>
              </a:rPr>
              <a:t>London: The Continuum International Publishing Group</a:t>
            </a:r>
            <a:r>
              <a:rPr lang="en-GB" altLang="cy-GB" sz="1600" dirty="0" smtClean="0">
                <a:solidFill>
                  <a:srgbClr val="000000"/>
                </a:solidFill>
                <a:latin typeface="Lucida Sans" pitchFamily="34" charset="0"/>
              </a:rPr>
              <a:t>.</a:t>
            </a:r>
          </a:p>
          <a:p>
            <a:pPr>
              <a:lnSpc>
                <a:spcPct val="80000"/>
              </a:lnSpc>
              <a:buNone/>
              <a:defRPr/>
            </a:pPr>
            <a:r>
              <a:rPr lang="en-GB" altLang="cy-GB" sz="1600" dirty="0" smtClean="0">
                <a:solidFill>
                  <a:srgbClr val="000000"/>
                </a:solidFill>
                <a:latin typeface="Lucida Sans" pitchFamily="34" charset="0"/>
              </a:rPr>
              <a:t>Scottish Book Trust (2020</a:t>
            </a:r>
            <a:r>
              <a:rPr lang="en-GB" altLang="cy-GB" sz="1600" dirty="0">
                <a:solidFill>
                  <a:srgbClr val="000000"/>
                </a:solidFill>
                <a:latin typeface="Lucida Sans" pitchFamily="34" charset="0"/>
              </a:rPr>
              <a:t>) </a:t>
            </a:r>
            <a:r>
              <a:rPr lang="en-GB" altLang="cy-GB" sz="1600" i="1" dirty="0">
                <a:solidFill>
                  <a:srgbClr val="000000"/>
                </a:solidFill>
                <a:latin typeface="Lucida Sans" pitchFamily="34" charset="0"/>
              </a:rPr>
              <a:t>Why black and white books are perfect for babies</a:t>
            </a:r>
            <a:r>
              <a:rPr lang="en-GB" altLang="cy-GB" sz="1600" dirty="0">
                <a:solidFill>
                  <a:srgbClr val="000000"/>
                </a:solidFill>
                <a:latin typeface="Lucida Sans" pitchFamily="34" charset="0"/>
              </a:rPr>
              <a:t>, </a:t>
            </a:r>
            <a:r>
              <a:rPr lang="en-GB" altLang="cy-GB" sz="1600" dirty="0">
                <a:solidFill>
                  <a:srgbClr val="000000"/>
                </a:solidFill>
                <a:latin typeface="Lucida Sans" pitchFamily="34" charset="0"/>
                <a:hlinkClick r:id="rId3"/>
              </a:rPr>
              <a:t>https://</a:t>
            </a:r>
            <a:r>
              <a:rPr lang="en-GB" altLang="cy-GB" sz="1600" dirty="0" smtClean="0">
                <a:solidFill>
                  <a:srgbClr val="000000"/>
                </a:solidFill>
                <a:latin typeface="Lucida Sans" pitchFamily="34" charset="0"/>
                <a:hlinkClick r:id="rId3"/>
              </a:rPr>
              <a:t>www.scottishbooktrust.com/articles/why-black-and-white-books-are-perfect-for-babies</a:t>
            </a:r>
            <a:r>
              <a:rPr lang="en-GB" altLang="cy-GB" sz="1600" dirty="0" smtClean="0">
                <a:solidFill>
                  <a:srgbClr val="000000"/>
                </a:solidFill>
                <a:latin typeface="Lucida Sans" pitchFamily="34" charset="0"/>
              </a:rPr>
              <a:t> </a:t>
            </a:r>
            <a:r>
              <a:rPr lang="en-GB" altLang="cy-GB" sz="1600" dirty="0">
                <a:solidFill>
                  <a:srgbClr val="000000"/>
                </a:solidFill>
                <a:latin typeface="Lucida Sans" pitchFamily="34" charset="0"/>
              </a:rPr>
              <a:t>[Accessed: November </a:t>
            </a:r>
            <a:r>
              <a:rPr lang="en-GB" altLang="cy-GB" sz="1600" dirty="0" smtClean="0">
                <a:solidFill>
                  <a:srgbClr val="000000"/>
                </a:solidFill>
                <a:latin typeface="Lucida Sans" pitchFamily="34" charset="0"/>
              </a:rPr>
              <a:t>13 2020].</a:t>
            </a:r>
            <a:endParaRPr lang="en-GB" altLang="cy-GB" sz="1600" dirty="0">
              <a:solidFill>
                <a:srgbClr val="000000"/>
              </a:solidFill>
              <a:latin typeface="Lucida Sans" pitchFamily="34" charset="0"/>
            </a:endParaRPr>
          </a:p>
          <a:p>
            <a:pPr eaLnBrk="1" hangingPunct="1">
              <a:lnSpc>
                <a:spcPct val="80000"/>
              </a:lnSpc>
              <a:buFontTx/>
              <a:buNone/>
              <a:defRPr/>
            </a:pPr>
            <a:r>
              <a:rPr lang="en-GB" altLang="cy-GB" sz="1600" dirty="0" err="1" smtClean="0">
                <a:solidFill>
                  <a:srgbClr val="000000"/>
                </a:solidFill>
                <a:latin typeface="Lucida Sans" pitchFamily="34" charset="0"/>
              </a:rPr>
              <a:t>Shedlock</a:t>
            </a:r>
            <a:r>
              <a:rPr lang="en-GB" altLang="cy-GB" sz="1600" dirty="0" smtClean="0">
                <a:solidFill>
                  <a:srgbClr val="000000"/>
                </a:solidFill>
                <a:latin typeface="Lucida Sans" pitchFamily="34" charset="0"/>
              </a:rPr>
              <a:t>, M. T. (1917) </a:t>
            </a:r>
            <a:r>
              <a:rPr lang="en-GB" altLang="cy-GB" sz="1600" i="1" dirty="0" smtClean="0">
                <a:solidFill>
                  <a:srgbClr val="000000"/>
                </a:solidFill>
                <a:latin typeface="Lucida Sans" pitchFamily="34" charset="0"/>
              </a:rPr>
              <a:t>The art of the story-teller. </a:t>
            </a:r>
            <a:r>
              <a:rPr lang="en-GB" altLang="cy-GB" sz="1600" dirty="0" smtClean="0">
                <a:solidFill>
                  <a:srgbClr val="000000"/>
                </a:solidFill>
                <a:latin typeface="Lucida Sans" pitchFamily="34" charset="0"/>
              </a:rPr>
              <a:t>New York: D. Appleton and Company.</a:t>
            </a:r>
          </a:p>
          <a:p>
            <a:pPr eaLnBrk="1" hangingPunct="1">
              <a:lnSpc>
                <a:spcPct val="80000"/>
              </a:lnSpc>
              <a:buFontTx/>
              <a:buNone/>
              <a:defRPr/>
            </a:pPr>
            <a:r>
              <a:rPr lang="en-GB" altLang="cy-GB" sz="1600" dirty="0" smtClean="0">
                <a:solidFill>
                  <a:srgbClr val="000000"/>
                </a:solidFill>
                <a:latin typeface="Lucida Sans" pitchFamily="34" charset="0"/>
              </a:rPr>
              <a:t>Sheppard, T. (2012) </a:t>
            </a:r>
            <a:r>
              <a:rPr lang="en-GB" altLang="cy-GB" sz="1600" i="1" dirty="0" smtClean="0">
                <a:solidFill>
                  <a:srgbClr val="000000"/>
                </a:solidFill>
                <a:latin typeface="Lucida Sans" pitchFamily="34" charset="0"/>
              </a:rPr>
              <a:t>Traditional </a:t>
            </a:r>
            <a:r>
              <a:rPr lang="en-GB" altLang="cy-GB" sz="1600" i="1" dirty="0">
                <a:solidFill>
                  <a:srgbClr val="000000"/>
                </a:solidFill>
                <a:latin typeface="Lucida Sans" pitchFamily="34" charset="0"/>
              </a:rPr>
              <a:t>storytelling</a:t>
            </a:r>
            <a:r>
              <a:rPr lang="en-GB" altLang="cy-GB" sz="1600" dirty="0" smtClean="0">
                <a:solidFill>
                  <a:srgbClr val="000000"/>
                </a:solidFill>
                <a:latin typeface="Lucida Sans" pitchFamily="34" charset="0"/>
              </a:rPr>
              <a:t>, </a:t>
            </a:r>
            <a:r>
              <a:rPr lang="en-GB" altLang="cy-GB" sz="1600" dirty="0">
                <a:solidFill>
                  <a:srgbClr val="000000"/>
                </a:solidFill>
                <a:latin typeface="Lucida Sans" pitchFamily="34" charset="0"/>
                <a:hlinkClick r:id="rId4"/>
              </a:rPr>
              <a:t>http://www.timsheppard.co.uk/story/dir/traditions</a:t>
            </a:r>
            <a:r>
              <a:rPr lang="en-GB" altLang="cy-GB" sz="1600" dirty="0" smtClean="0">
                <a:solidFill>
                  <a:srgbClr val="000000"/>
                </a:solidFill>
                <a:latin typeface="Lucida Sans" pitchFamily="34" charset="0"/>
                <a:hlinkClick r:id="rId4"/>
              </a:rPr>
              <a:t>/</a:t>
            </a:r>
            <a:r>
              <a:rPr lang="en-GB" altLang="cy-GB" sz="1600" dirty="0" smtClean="0">
                <a:solidFill>
                  <a:srgbClr val="000000"/>
                </a:solidFill>
                <a:latin typeface="Lucida Sans" pitchFamily="34" charset="0"/>
              </a:rPr>
              <a:t> [Accessed: February 17 2014].</a:t>
            </a:r>
          </a:p>
          <a:p>
            <a:pPr eaLnBrk="1" hangingPunct="1">
              <a:lnSpc>
                <a:spcPct val="80000"/>
              </a:lnSpc>
              <a:buFontTx/>
              <a:buNone/>
              <a:defRPr/>
            </a:pPr>
            <a:r>
              <a:rPr lang="en-GB" altLang="cy-GB" sz="1600" dirty="0" err="1" smtClean="0">
                <a:solidFill>
                  <a:srgbClr val="000000"/>
                </a:solidFill>
                <a:latin typeface="Lucida Sans" pitchFamily="34" charset="0"/>
              </a:rPr>
              <a:t>Sirigatti</a:t>
            </a:r>
            <a:r>
              <a:rPr lang="en-GB" altLang="cy-GB" sz="1600" dirty="0" smtClean="0">
                <a:solidFill>
                  <a:srgbClr val="000000"/>
                </a:solidFill>
                <a:latin typeface="Lucida Sans" pitchFamily="34" charset="0"/>
              </a:rPr>
              <a:t>, S. (</a:t>
            </a:r>
            <a:r>
              <a:rPr lang="en-GB" altLang="cy-GB" sz="1600" dirty="0">
                <a:solidFill>
                  <a:srgbClr val="000000"/>
                </a:solidFill>
                <a:latin typeface="Lucida Sans" pitchFamily="34" charset="0"/>
              </a:rPr>
              <a:t>2013) </a:t>
            </a:r>
            <a:r>
              <a:rPr lang="en-GB" altLang="cy-GB" sz="1600" i="1" dirty="0" smtClean="0">
                <a:solidFill>
                  <a:srgbClr val="000000"/>
                </a:solidFill>
                <a:latin typeface="Lucida Sans" pitchFamily="34" charset="0"/>
              </a:rPr>
              <a:t>The </a:t>
            </a:r>
            <a:r>
              <a:rPr lang="en-GB" altLang="cy-GB" sz="1600" i="1" dirty="0">
                <a:solidFill>
                  <a:srgbClr val="000000"/>
                </a:solidFill>
                <a:latin typeface="Lucida Sans" pitchFamily="34" charset="0"/>
              </a:rPr>
              <a:t>Wonders of Puppet Play for a Child’s </a:t>
            </a:r>
            <a:r>
              <a:rPr lang="en-GB" altLang="cy-GB" sz="1600" i="1" dirty="0" smtClean="0">
                <a:solidFill>
                  <a:srgbClr val="000000"/>
                </a:solidFill>
                <a:latin typeface="Lucida Sans" pitchFamily="34" charset="0"/>
              </a:rPr>
              <a:t>Development,</a:t>
            </a:r>
            <a:r>
              <a:rPr lang="en-GB" altLang="cy-GB" sz="1600" i="1" dirty="0">
                <a:solidFill>
                  <a:srgbClr val="000000"/>
                </a:solidFill>
                <a:latin typeface="Lucida Sans" pitchFamily="34" charset="0"/>
              </a:rPr>
              <a:t> </a:t>
            </a:r>
            <a:r>
              <a:rPr lang="en-GB" altLang="cy-GB" sz="1600" dirty="0" smtClean="0">
                <a:solidFill>
                  <a:srgbClr val="000000"/>
                </a:solidFill>
                <a:latin typeface="Lucida Sans" pitchFamily="34" charset="0"/>
                <a:hlinkClick r:id="rId5"/>
              </a:rPr>
              <a:t>http</a:t>
            </a:r>
            <a:r>
              <a:rPr lang="en-GB" altLang="cy-GB" sz="1600" dirty="0">
                <a:solidFill>
                  <a:srgbClr val="000000"/>
                </a:solidFill>
                <a:latin typeface="Lucida Sans" pitchFamily="34" charset="0"/>
                <a:hlinkClick r:id="rId5"/>
              </a:rPr>
              <a:t>://asmarterbeginning.com/wonders-puppet-play-childrens-development</a:t>
            </a:r>
            <a:r>
              <a:rPr lang="en-GB" altLang="cy-GB" sz="1600" dirty="0" smtClean="0">
                <a:solidFill>
                  <a:srgbClr val="000000"/>
                </a:solidFill>
                <a:latin typeface="Lucida Sans" pitchFamily="34" charset="0"/>
                <a:hlinkClick r:id="rId5"/>
              </a:rPr>
              <a:t>/</a:t>
            </a:r>
            <a:r>
              <a:rPr lang="en-GB" altLang="cy-GB" sz="1600" dirty="0" smtClean="0">
                <a:solidFill>
                  <a:srgbClr val="000000"/>
                </a:solidFill>
                <a:latin typeface="Lucida Sans" pitchFamily="34" charset="0"/>
              </a:rPr>
              <a:t> [Accessed: November 11 2018].</a:t>
            </a:r>
          </a:p>
          <a:p>
            <a:pPr eaLnBrk="1" hangingPunct="1">
              <a:lnSpc>
                <a:spcPct val="80000"/>
              </a:lnSpc>
              <a:buFontTx/>
              <a:buNone/>
              <a:defRPr/>
            </a:pPr>
            <a:r>
              <a:rPr lang="en-GB" altLang="cy-GB" sz="1600" dirty="0" smtClean="0">
                <a:solidFill>
                  <a:srgbClr val="000000"/>
                </a:solidFill>
                <a:latin typeface="Lucida Sans" pitchFamily="34" charset="0"/>
              </a:rPr>
              <a:t>Whitehead</a:t>
            </a:r>
            <a:r>
              <a:rPr lang="en-GB" altLang="cy-GB" sz="1600" dirty="0">
                <a:solidFill>
                  <a:srgbClr val="000000"/>
                </a:solidFill>
                <a:latin typeface="Lucida Sans" pitchFamily="34" charset="0"/>
              </a:rPr>
              <a:t>, M. (2010) </a:t>
            </a:r>
            <a:r>
              <a:rPr lang="en-GB" altLang="cy-GB" sz="1600" i="1" dirty="0">
                <a:solidFill>
                  <a:srgbClr val="000000"/>
                </a:solidFill>
                <a:latin typeface="Lucida Sans" pitchFamily="34" charset="0"/>
              </a:rPr>
              <a:t>Language and literacy in the early years (4th ed.). </a:t>
            </a:r>
            <a:r>
              <a:rPr lang="en-GB" altLang="cy-GB" sz="1600" dirty="0">
                <a:solidFill>
                  <a:srgbClr val="000000"/>
                </a:solidFill>
                <a:latin typeface="Lucida Sans" pitchFamily="34" charset="0"/>
              </a:rPr>
              <a:t>London: SAGE Publications Ltd</a:t>
            </a:r>
            <a:r>
              <a:rPr lang="en-GB" altLang="cy-GB" sz="1600" dirty="0" smtClean="0">
                <a:solidFill>
                  <a:srgbClr val="000000"/>
                </a:solidFill>
                <a:latin typeface="Lucida Sans" pitchFamily="34" charset="0"/>
              </a:rPr>
              <a:t>.</a:t>
            </a:r>
          </a:p>
          <a:p>
            <a:pPr eaLnBrk="1" hangingPunct="1">
              <a:lnSpc>
                <a:spcPct val="80000"/>
              </a:lnSpc>
              <a:buFontTx/>
              <a:buNone/>
              <a:defRPr/>
            </a:pPr>
            <a:r>
              <a:rPr lang="en-GB" altLang="cy-GB" sz="1600" dirty="0" smtClean="0">
                <a:solidFill>
                  <a:srgbClr val="000000"/>
                </a:solidFill>
                <a:latin typeface="Lucida Sans" pitchFamily="34" charset="0"/>
              </a:rPr>
              <a:t>You </a:t>
            </a:r>
            <a:r>
              <a:rPr lang="en-GB" altLang="cy-GB" sz="1600" dirty="0">
                <a:solidFill>
                  <a:srgbClr val="000000"/>
                </a:solidFill>
                <a:latin typeface="Lucida Sans" pitchFamily="34" charset="0"/>
              </a:rPr>
              <a:t>Tube (</a:t>
            </a:r>
            <a:r>
              <a:rPr lang="en-GB" altLang="cy-GB" sz="1600" dirty="0" smtClean="0">
                <a:solidFill>
                  <a:srgbClr val="000000"/>
                </a:solidFill>
                <a:latin typeface="Lucida Sans" pitchFamily="34" charset="0"/>
              </a:rPr>
              <a:t>2011) </a:t>
            </a:r>
            <a:r>
              <a:rPr lang="en-GB" altLang="cy-GB" sz="1600" i="1" dirty="0" smtClean="0">
                <a:solidFill>
                  <a:srgbClr val="000000"/>
                </a:solidFill>
                <a:latin typeface="Lucida Sans" pitchFamily="34" charset="0"/>
              </a:rPr>
              <a:t>Pie </a:t>
            </a:r>
            <a:r>
              <a:rPr lang="en-GB" altLang="cy-GB" sz="1600" i="1" dirty="0" smtClean="0">
                <a:solidFill>
                  <a:srgbClr val="000000"/>
                </a:solidFill>
                <a:latin typeface="Lucida Sans" pitchFamily="34" charset="0"/>
              </a:rPr>
              <a:t>Corbett telling the Little Red </a:t>
            </a:r>
            <a:r>
              <a:rPr lang="en-GB" altLang="cy-GB" sz="1600" i="1" dirty="0">
                <a:solidFill>
                  <a:srgbClr val="000000"/>
                </a:solidFill>
                <a:latin typeface="Lucida Sans" pitchFamily="34" charset="0"/>
              </a:rPr>
              <a:t>Hen </a:t>
            </a:r>
            <a:r>
              <a:rPr lang="en-GB" altLang="cy-GB" sz="1600" i="1" dirty="0" smtClean="0">
                <a:solidFill>
                  <a:srgbClr val="000000"/>
                </a:solidFill>
                <a:latin typeface="Lucida Sans" pitchFamily="34" charset="0"/>
              </a:rPr>
              <a:t>story </a:t>
            </a:r>
            <a:r>
              <a:rPr lang="en-GB" altLang="cy-GB" sz="1600" dirty="0">
                <a:solidFill>
                  <a:srgbClr val="000000"/>
                </a:solidFill>
                <a:latin typeface="Lucida Sans" pitchFamily="34" charset="0"/>
                <a:hlinkClick r:id="rId6"/>
              </a:rPr>
              <a:t>http://</a:t>
            </a:r>
            <a:r>
              <a:rPr lang="en-GB" altLang="cy-GB" sz="1600" dirty="0" smtClean="0">
                <a:solidFill>
                  <a:srgbClr val="000000"/>
                </a:solidFill>
                <a:latin typeface="Lucida Sans" pitchFamily="34" charset="0"/>
                <a:hlinkClick r:id="rId6"/>
              </a:rPr>
              <a:t>www.youtube.com/watch?v=JdvJZD-cplg</a:t>
            </a:r>
            <a:r>
              <a:rPr lang="en-GB" altLang="cy-GB" sz="1600" dirty="0" smtClean="0">
                <a:solidFill>
                  <a:srgbClr val="000000"/>
                </a:solidFill>
                <a:latin typeface="Lucida Sans" pitchFamily="34" charset="0"/>
              </a:rPr>
              <a:t> [</a:t>
            </a:r>
            <a:r>
              <a:rPr lang="en-GB" altLang="cy-GB" sz="1600" dirty="0">
                <a:solidFill>
                  <a:srgbClr val="000000"/>
                </a:solidFill>
                <a:latin typeface="Lucida Sans" pitchFamily="34" charset="0"/>
              </a:rPr>
              <a:t>Accessed: February </a:t>
            </a:r>
            <a:r>
              <a:rPr lang="en-GB" altLang="cy-GB" sz="1600" dirty="0" smtClean="0">
                <a:solidFill>
                  <a:srgbClr val="000000"/>
                </a:solidFill>
                <a:latin typeface="Lucida Sans" pitchFamily="34" charset="0"/>
              </a:rPr>
              <a:t>20 </a:t>
            </a:r>
            <a:r>
              <a:rPr lang="en-GB" altLang="cy-GB" sz="1600" dirty="0">
                <a:solidFill>
                  <a:srgbClr val="000000"/>
                </a:solidFill>
                <a:latin typeface="Lucida Sans" pitchFamily="34" charset="0"/>
              </a:rPr>
              <a:t>2014].</a:t>
            </a:r>
          </a:p>
          <a:p>
            <a:pPr eaLnBrk="1" hangingPunct="1">
              <a:lnSpc>
                <a:spcPct val="80000"/>
              </a:lnSpc>
              <a:buFontTx/>
              <a:buNone/>
              <a:defRPr/>
            </a:pPr>
            <a:endParaRPr lang="en-GB" altLang="cy-GB" sz="1400" dirty="0">
              <a:solidFill>
                <a:srgbClr val="000000"/>
              </a:solidFill>
              <a:latin typeface="Lucida Sans" pitchFamily="34" charset="0"/>
            </a:endParaRPr>
          </a:p>
          <a:p>
            <a:pPr marL="0" indent="0">
              <a:buFontTx/>
              <a:buNone/>
              <a:defRPr/>
            </a:pPr>
            <a:endParaRPr lang="cy-GB" sz="1400" dirty="0"/>
          </a:p>
        </p:txBody>
      </p:sp>
    </p:spTree>
    <p:extLst>
      <p:ext uri="{BB962C8B-B14F-4D97-AF65-F5344CB8AC3E}">
        <p14:creationId xmlns:p14="http://schemas.microsoft.com/office/powerpoint/2010/main" val="212855744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1777</TotalTime>
  <Words>2197</Words>
  <Application>Microsoft Office PowerPoint</Application>
  <PresentationFormat>On-screen Show (4:3)</PresentationFormat>
  <Paragraphs>456</Paragraphs>
  <Slides>43</Slides>
  <Notes>42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43</vt:i4>
      </vt:variant>
    </vt:vector>
  </HeadingPairs>
  <TitlesOfParts>
    <vt:vector size="53" baseType="lpstr">
      <vt:lpstr>MS PGothic</vt:lpstr>
      <vt:lpstr>Arial</vt:lpstr>
      <vt:lpstr>Calibri</vt:lpstr>
      <vt:lpstr>Calibri Light</vt:lpstr>
      <vt:lpstr>Lucida Sans</vt:lpstr>
      <vt:lpstr>Myriad Pro</vt:lpstr>
      <vt:lpstr>Times</vt:lpstr>
      <vt:lpstr>Times New Roman</vt:lpstr>
      <vt:lpstr>Wingdings</vt:lpstr>
      <vt:lpstr>Office Theme</vt:lpstr>
      <vt:lpstr>PowerPoint Presentation</vt:lpstr>
      <vt:lpstr>Cynnwys Contents</vt:lpstr>
      <vt:lpstr>Sgiliau Cyflogadwyedd/Trosglwyddadwy Employability/Transferable Skills</vt:lpstr>
      <vt:lpstr>Adnoddau   Resources</vt:lpstr>
      <vt:lpstr>Trafodwch… Discuss…</vt:lpstr>
      <vt:lpstr>Arfer traddodiadol Traditional practice</vt:lpstr>
      <vt:lpstr>Hanes llyfrau plant History of children’s books</vt:lpstr>
      <vt:lpstr>‘Chapbooks’</vt:lpstr>
      <vt:lpstr>Tasg Task</vt:lpstr>
      <vt:lpstr>Hanes llyfrau plant History of children’s books</vt:lpstr>
      <vt:lpstr>Bruno Bettelheim (1903-1990)</vt:lpstr>
      <vt:lpstr>Straeon tylwyth teg Fairy tales</vt:lpstr>
      <vt:lpstr>Straeon tylwyth teg traddodiadol Traditional fairy tales</vt:lpstr>
      <vt:lpstr>Straeon gwleidyddol gywir Politically correct stories</vt:lpstr>
      <vt:lpstr>Straeon gwleidyddol gywir Politically correct stories</vt:lpstr>
      <vt:lpstr>Meddyliau negyddol Negative thoughts</vt:lpstr>
      <vt:lpstr>Meddyliau negyddol Negative thoughts</vt:lpstr>
      <vt:lpstr>Rhywedd Gender</vt:lpstr>
      <vt:lpstr>Genre  (Bucher and Manning, 2010)</vt:lpstr>
      <vt:lpstr>Trafodwch… Discuss…</vt:lpstr>
      <vt:lpstr>Babis a llyfrau Babies and books</vt:lpstr>
      <vt:lpstr>Llyfrau du a gwyn Black and white books</vt:lpstr>
      <vt:lpstr>PowerPoint Presentation</vt:lpstr>
      <vt:lpstr>Llyfrau â lluniau Picture books  (Neaum, 2012)</vt:lpstr>
      <vt:lpstr>Darluniau  (Booktrust, cited in Neaum, 2012) Illustrations</vt:lpstr>
      <vt:lpstr>Darluniau  (Neaum, 2012) Illustrations</vt:lpstr>
      <vt:lpstr>Cinderella Ladybird books</vt:lpstr>
      <vt:lpstr>Trafodwch… Discuss…</vt:lpstr>
      <vt:lpstr>Naratif Narrative</vt:lpstr>
      <vt:lpstr>Rôl yr adroddwr stori Role of the storyteller</vt:lpstr>
      <vt:lpstr>Gwahaniaethau ieithyddol Linguistic differences</vt:lpstr>
      <vt:lpstr>Ymchwil Research</vt:lpstr>
      <vt:lpstr>Ystyriaethau ymarferol Practical considerations</vt:lpstr>
      <vt:lpstr>Lleoliad  (Rees Edwards, 2012) Location</vt:lpstr>
      <vt:lpstr>Lleoliad  (Rees Edwards, 2012) Location</vt:lpstr>
      <vt:lpstr>Lleoliad  (Rees Edwards, 2012) Location</vt:lpstr>
      <vt:lpstr>Pypedau Puppets</vt:lpstr>
      <vt:lpstr>Pypedau Puppets</vt:lpstr>
      <vt:lpstr>Ymarferwch….. Practice…..</vt:lpstr>
      <vt:lpstr>Adfyfyrio Reflection</vt:lpstr>
      <vt:lpstr>Pie Corbett</vt:lpstr>
      <vt:lpstr>Cyfeiriadau References</vt:lpstr>
      <vt:lpstr>Cyfeiriadau References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EY 502 Caffael Iaith/Language Acquisition</dc:title>
  <dc:creator>IT</dc:creator>
  <cp:lastModifiedBy>Alison Rees-Edwards</cp:lastModifiedBy>
  <cp:revision>97</cp:revision>
  <dcterms:created xsi:type="dcterms:W3CDTF">2009-01-26T14:24:37Z</dcterms:created>
  <dcterms:modified xsi:type="dcterms:W3CDTF">2020-11-13T17:11:52Z</dcterms:modified>
</cp:coreProperties>
</file>