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3" r:id="rId1"/>
  </p:sldMasterIdLst>
  <p:notesMasterIdLst>
    <p:notesMasterId r:id="rId23"/>
  </p:notesMasterIdLst>
  <p:sldIdLst>
    <p:sldId id="256" r:id="rId2"/>
    <p:sldId id="257" r:id="rId3"/>
    <p:sldId id="275" r:id="rId4"/>
    <p:sldId id="291" r:id="rId5"/>
    <p:sldId id="292" r:id="rId6"/>
    <p:sldId id="294" r:id="rId7"/>
    <p:sldId id="277" r:id="rId8"/>
    <p:sldId id="293" r:id="rId9"/>
    <p:sldId id="278" r:id="rId10"/>
    <p:sldId id="296" r:id="rId11"/>
    <p:sldId id="279" r:id="rId12"/>
    <p:sldId id="280" r:id="rId13"/>
    <p:sldId id="298" r:id="rId14"/>
    <p:sldId id="281" r:id="rId15"/>
    <p:sldId id="282" r:id="rId16"/>
    <p:sldId id="284" r:id="rId17"/>
    <p:sldId id="285" r:id="rId18"/>
    <p:sldId id="300" r:id="rId19"/>
    <p:sldId id="286" r:id="rId20"/>
    <p:sldId id="288" r:id="rId21"/>
    <p:sldId id="289" r:id="rId22"/>
  </p:sldIdLst>
  <p:sldSz cx="9144000" cy="6858000" type="screen4x3"/>
  <p:notesSz cx="6858000" cy="9144000"/>
  <p:custDataLst>
    <p:tags r:id="rId25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7725" autoAdjust="0"/>
    <p:restoredTop sz="80071" autoAdjust="0"/>
  </p:normalViewPr>
  <p:slideViewPr>
    <p:cSldViewPr>
      <p:cViewPr varScale="1">
        <p:scale>
          <a:sx n="159" d="100"/>
          <a:sy n="159" d="100"/>
        </p:scale>
        <p:origin x="-2856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58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109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printerSettings" Target="printerSettings/printerSettings1.bin"/><Relationship Id="rId25" Type="http://schemas.openxmlformats.org/officeDocument/2006/relationships/tags" Target="tags/tag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ED22BF8-7F77-48DA-AC0E-CE73EFEA1393}" type="datetime1">
              <a:rPr lang="en-US" altLang="en-US"/>
              <a:pPr/>
              <a:t>10/29/18</a:t>
            </a:fld>
            <a:endParaRPr lang="en-US" alt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72DE784-6454-4888-9B9E-8E91CFAE2FC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089915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ＭＳ Ｐゴシック" pitchFamily="4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 smtClean="0"/>
          </a:p>
        </p:txBody>
      </p:sp>
      <p:sp>
        <p:nvSpPr>
          <p:cNvPr id="1331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fld id="{C1C94A2B-03B7-4F9D-B6CA-CDD88E89F648}" type="slidenum">
              <a:rPr lang="en-US" altLang="en-US" sz="1200"/>
              <a:pPr eaLnBrk="1" hangingPunct="1"/>
              <a:t>1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372414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After studying this chapter, you should be able to do the following: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7-1.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Describe the transition from formulating to implementing strategies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7-2.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Discuss five reasons why annual objectives are essential for effective strategy</a:t>
            </a:r>
          </a:p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implementation.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7-3.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Identify and discuss six reasons why policies are essential for effective strategy</a:t>
            </a:r>
          </a:p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implementation.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7-4.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Explain the role of resource allocation and managing conflict in strategy</a:t>
            </a:r>
          </a:p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implementation.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7-5.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Discuss the need to match a firm’s structure with its strategy.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7-6.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Identify, diagram, and discuss seven different types of organizational structure.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7-7.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Identify and discuss fifteen dos and don’ts in constructing organizational charts.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7-8.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Discuss four strategic production/operations issues vital for successful strategy</a:t>
            </a:r>
          </a:p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implementation.</a:t>
            </a:r>
          </a:p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7-9.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Discuss seven strategic human resource issues vital for successful strategy</a:t>
            </a:r>
          </a:p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implementation.</a:t>
            </a:r>
            <a:endParaRPr lang="en-US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fld id="{A9D5176C-FAE1-4F4F-8242-7FA134A996D4}" type="slidenum">
              <a:rPr lang="en-US" altLang="en-US" sz="1200"/>
              <a:pPr eaLnBrk="1" hangingPunct="1"/>
              <a:t>2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800290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Changes in strategy often require changes in the way an organization is structured, for two major reasons.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66130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When a firm changes its strategy, the existing organizational structure may become ineffective.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032170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The most widely used structure is the functional or centralized type because this structure is the simplest and least expensive of the seven alternatives.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717659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Table 7-7 summarizes the advantages and disadvantages of a functional organizational structure.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11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730523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The </a:t>
            </a:r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divisional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(</a:t>
            </a:r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decentralized) structure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is the second-most common type. Divisions are sometimes referred to as </a:t>
            </a:r>
            <a:r>
              <a:rPr lang="en-US" sz="1200" b="0" i="1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segments, profit centers,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or </a:t>
            </a:r>
            <a:r>
              <a:rPr lang="en-US" sz="1200" b="0" i="1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business units. 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As a small organization grows, it has more difficulty managing different products and services in different markets.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923598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Table 7-8 summarizes the advantages and disadvantages of divisional organizational structure.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14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263277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As the number, size, and diversity of divisions in an organization increase, controlling and evaluating divisional operations become increasingly difficult for strategists.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15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882300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A matrix structure can result in higher overhead because it creates more management positions.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16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256295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Despite its complexity, the matrix structure is widely used in many industries, including construction, health care, research, and defense.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17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831571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As indicated in Table 7-9, some advantages of a matrix structure are that project objectives are clear, there are many channels of communication, workers can see the visible results of their work, shutting down a project can be accomplished relatively easily, and it facilitates the use of specialized personnel, equipment, and facilities.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19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926725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Restructuring and reengineering are becoming commonplace on the corporate landscape across the United States and Europe.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20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593708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In contrast to restructuring, reengineering is concerned more with employee and customer well-being than shareholder well-being.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2DE784-6454-4888-9B9E-8E91CFAE2FC0}" type="slidenum">
              <a:rPr lang="en-US" altLang="en-US" smtClean="0"/>
              <a:pPr/>
              <a:t>21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90494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410200" y="4800600"/>
            <a:ext cx="3048000" cy="838200"/>
          </a:xfrm>
        </p:spPr>
        <p:txBody>
          <a:bodyPr/>
          <a:lstStyle>
            <a:lvl1pPr marL="0" indent="0" algn="ctr">
              <a:buNone/>
              <a:defRPr>
                <a:solidFill>
                  <a:srgbClr val="00B0F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Chapter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 smtClean="0"/>
              <a:t>10-</a:t>
            </a:r>
            <a:fld id="{A3F695D3-AE91-47D7-B82F-EBD6D906C5D0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r>
              <a:rPr lang="en-IN" smtClean="0"/>
              <a:t>Copyright ©2017 Pearson Education, Limited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419600" y="533400"/>
            <a:ext cx="4038600" cy="2667000"/>
          </a:xfrm>
        </p:spPr>
        <p:txBody>
          <a:bodyPr/>
          <a:lstStyle/>
          <a:p>
            <a:pPr>
              <a:defRPr/>
            </a:pPr>
            <a:endParaRPr lang="en-US" dirty="0">
              <a:ea typeface="+mj-ea"/>
              <a:cs typeface="+mj-cs"/>
            </a:endParaRPr>
          </a:p>
        </p:txBody>
      </p:sp>
      <p:pic>
        <p:nvPicPr>
          <p:cNvPr id="11" name="Picture 10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600" y="397807"/>
            <a:ext cx="4038600" cy="5224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400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Copyright ©2017 Pearson Education, Limited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 smtClean="0"/>
              <a:t>10-</a:t>
            </a:r>
            <a:fld id="{AF8761B6-DA32-4F47-9FFA-503C52D107A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3706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8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8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Copyright ©2017 Pearson Education, Limited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 smtClean="0"/>
              <a:t>10-</a:t>
            </a:r>
            <a:fld id="{5D3C6460-0DB9-4BE0-9512-7A2EFAB7DC05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074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altLang="en-US" smtClean="0"/>
              <a:t>Copyright ©2017 Pearson Education, Limited</a:t>
            </a:r>
            <a:endParaRPr lang="en-US" alt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 smtClean="0"/>
              <a:t>10-</a:t>
            </a:r>
            <a:fld id="{A3F695D3-AE91-47D7-B82F-EBD6D906C5D0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38314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smtClean="0"/>
              <a:t>Copyright ©2017 Pearson Education, Limited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 smtClean="0"/>
              <a:t>10-</a:t>
            </a:r>
            <a:fld id="{3EC50265-02C4-4CC8-AEFE-78F3B6D78154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3613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altLang="en-US" smtClean="0"/>
              <a:t>Copyright ©2017 Pearson Education, Limited</a:t>
            </a: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 smtClean="0"/>
              <a:t>10-</a:t>
            </a:r>
            <a:fld id="{A3F695D3-AE91-47D7-B82F-EBD6D906C5D0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22387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IN" smtClean="0"/>
              <a:t>Copyright ©2017 Pearson Education, Limited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dirty="0" smtClean="0"/>
              <a:t>10-</a:t>
            </a:r>
            <a:fld id="{FD1C9141-A848-4378-A6EA-CF05D32FA26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75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chemeClr val="bg1"/>
            </a:gs>
            <a:gs pos="100000">
              <a:schemeClr val="accent6">
                <a:lumMod val="20000"/>
                <a:lumOff val="80000"/>
              </a:schemeClr>
            </a:gs>
            <a:gs pos="63000">
              <a:schemeClr val="accent3">
                <a:lumMod val="20000"/>
                <a:lumOff val="80000"/>
              </a:schemeClr>
            </a:gs>
            <a:gs pos="8000">
              <a:schemeClr val="accent6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r>
              <a:rPr lang="en-IN" smtClean="0"/>
              <a:t>Copyright ©2017 Pearson Education, Limited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10-</a:t>
            </a:r>
            <a:fld id="{FD1C9141-A848-4378-A6EA-CF05D32FA26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855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4" r:id="rId1"/>
    <p:sldLayoutId id="2147484005" r:id="rId2"/>
    <p:sldLayoutId id="2147484006" r:id="rId3"/>
    <p:sldLayoutId id="2147484007" r:id="rId4"/>
    <p:sldLayoutId id="2147484008" r:id="rId5"/>
    <p:sldLayoutId id="2147484009" r:id="rId6"/>
    <p:sldLayoutId id="2147484010" r:id="rId7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714500" indent="-3429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171700" indent="-3429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3F695D3-AE91-47D7-B82F-EBD6D906C5D0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 smtClean="0"/>
              <a:t>Strategy and Structure</a:t>
            </a:r>
            <a:endParaRPr lang="en-US" sz="4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Learning Objectives</a:t>
            </a:r>
          </a:p>
        </p:txBody>
      </p:sp>
      <p:sp>
        <p:nvSpPr>
          <p:cNvPr id="14338" name="Content Placeholder 2"/>
          <p:cNvSpPr>
            <a:spLocks noGrp="1"/>
          </p:cNvSpPr>
          <p:nvPr>
            <p:ph idx="1"/>
          </p:nvPr>
        </p:nvSpPr>
        <p:spPr>
          <a:xfrm>
            <a:off x="381000" y="1905000"/>
            <a:ext cx="8229600" cy="48307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Discuss </a:t>
            </a:r>
            <a:r>
              <a:rPr lang="en-US" dirty="0"/>
              <a:t>the need to match a firm’s structure with its </a:t>
            </a:r>
            <a:r>
              <a:rPr lang="en-US" dirty="0" smtClean="0"/>
              <a:t>strategy.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Identify</a:t>
            </a:r>
            <a:r>
              <a:rPr lang="en-US" dirty="0"/>
              <a:t>, diagram, and discuss seven different types of organizational </a:t>
            </a:r>
            <a:r>
              <a:rPr lang="en-US" dirty="0" smtClean="0"/>
              <a:t>structure.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Identify </a:t>
            </a:r>
            <a:r>
              <a:rPr lang="en-US" dirty="0"/>
              <a:t>and discuss fifteen dos and don’ts in constructing organizational charts.</a:t>
            </a:r>
          </a:p>
          <a:p>
            <a:pPr marL="514350" indent="-514350">
              <a:buFont typeface="+mj-lt"/>
              <a:buAutoNum type="arabicPeriod"/>
            </a:pPr>
            <a:endParaRPr lang="en-US" altLang="en-US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Matching Structure With Strategy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Structure largely dictates how objectives and policies will be established</a:t>
            </a:r>
          </a:p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Structure dictates how resources will be allocated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-76200" y="15520"/>
            <a:ext cx="9372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noAutofit/>
          </a:bodyPr>
          <a:lstStyle/>
          <a:p>
            <a:r>
              <a:rPr lang="en-GB" altLang="en-US" sz="3200" b="1" dirty="0" smtClean="0">
                <a:effectLst/>
              </a:rPr>
              <a:t>Designing organisation structures to fit the strategy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066800"/>
            <a:ext cx="8458200" cy="4800600"/>
          </a:xfrm>
          <a:noFill/>
        </p:spPr>
        <p:txBody>
          <a:bodyPr>
            <a:noAutofit/>
          </a:bodyPr>
          <a:lstStyle/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For an organisation to be economically effective, there needs to be a matching process between the organisation’s strategy and its structure: the concept of </a:t>
            </a:r>
            <a:r>
              <a:rPr lang="en-GB" altLang="en-US" sz="2400" b="1" i="1" dirty="0" smtClean="0">
                <a:solidFill>
                  <a:srgbClr val="FF0000"/>
                </a:solidFill>
              </a:rPr>
              <a:t>strategic fit</a:t>
            </a:r>
            <a:endParaRPr lang="en-GB" altLang="en-US" sz="2400" dirty="0" smtClean="0">
              <a:solidFill>
                <a:srgbClr val="FF0000"/>
              </a:solidFill>
            </a:endParaRP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Such practices go </a:t>
            </a:r>
            <a:r>
              <a:rPr lang="en-GB" altLang="en-US" sz="2400" i="1" dirty="0" smtClean="0"/>
              <a:t>beyond</a:t>
            </a:r>
            <a:r>
              <a:rPr lang="en-GB" altLang="en-US" sz="2400" dirty="0" smtClean="0"/>
              <a:t> </a:t>
            </a:r>
            <a:r>
              <a:rPr lang="en-GB" altLang="en-US" sz="2400" i="1" dirty="0" smtClean="0"/>
              <a:t>organisation structure </a:t>
            </a:r>
            <a:r>
              <a:rPr lang="en-GB" altLang="en-US" sz="2400" dirty="0" smtClean="0"/>
              <a:t>into other related areas of the business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These areas include: strategic planning process, recruitment and training, reward systems for employees and managers, work to be undertaken, information systems and processes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None/>
            </a:pPr>
            <a:r>
              <a:rPr lang="en-GB" altLang="en-US" sz="2400" dirty="0" smtClean="0">
                <a:solidFill>
                  <a:srgbClr val="FF0000"/>
                </a:solidFill>
              </a:rPr>
              <a:t>Key points: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Strategic fit may not be fully resolved by considering only strategy and organisational structure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May even be necessary to </a:t>
            </a:r>
            <a:r>
              <a:rPr lang="en-GB" altLang="en-US" sz="2400" i="1" dirty="0" smtClean="0">
                <a:solidFill>
                  <a:schemeClr val="tx2"/>
                </a:solidFill>
              </a:rPr>
              <a:t>revisit</a:t>
            </a:r>
            <a:r>
              <a:rPr lang="en-GB" altLang="en-US" sz="2400" dirty="0" smtClean="0">
                <a:solidFill>
                  <a:schemeClr val="tx2"/>
                </a:solidFill>
              </a:rPr>
              <a:t> </a:t>
            </a:r>
            <a:r>
              <a:rPr lang="en-GB" altLang="en-US" sz="2400" i="1" dirty="0" smtClean="0">
                <a:solidFill>
                  <a:schemeClr val="tx2"/>
                </a:solidFill>
              </a:rPr>
              <a:t>the strategy itself</a:t>
            </a:r>
            <a:r>
              <a:rPr lang="en-GB" altLang="en-US" sz="2400" i="1" dirty="0" smtClean="0"/>
              <a:t> </a:t>
            </a:r>
            <a:r>
              <a:rPr lang="en-GB" altLang="en-US" sz="2400" dirty="0" smtClean="0"/>
              <a:t>when the implementation process is formally under consideration</a:t>
            </a:r>
          </a:p>
        </p:txBody>
      </p:sp>
    </p:spTree>
    <p:extLst>
      <p:ext uri="{BB962C8B-B14F-4D97-AF65-F5344CB8AC3E}">
        <p14:creationId xmlns:p14="http://schemas.microsoft.com/office/powerpoint/2010/main" val="578664505"/>
      </p:ext>
    </p:extLst>
  </p:cSld>
  <p:clrMapOvr>
    <a:masterClrMapping/>
  </p:clrMapOvr>
  <p:transition xmlns:p14="http://schemas.microsoft.com/office/powerpoint/2010/main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143000"/>
            <a:ext cx="7772400" cy="5085520"/>
          </a:xfrm>
          <a:noFill/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The main elements are not in any particular order: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Age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Size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Environment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Centralisation/decentralisation decisions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Overall work to be undertaken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Technical content of the work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Different tasks in different parts of the organisation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Culture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800" dirty="0" smtClean="0"/>
              <a:t>Leadership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246529" y="76200"/>
            <a:ext cx="8896672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normAutofit/>
          </a:bodyPr>
          <a:lstStyle/>
          <a:p>
            <a:r>
              <a:rPr lang="en-GB" altLang="en-US" sz="3200" b="1" dirty="0" smtClean="0">
                <a:effectLst/>
              </a:rPr>
              <a:t>Designing organisation structures to fit the strategy </a:t>
            </a:r>
          </a:p>
        </p:txBody>
      </p:sp>
    </p:spTree>
    <p:extLst>
      <p:ext uri="{BB962C8B-B14F-4D97-AF65-F5344CB8AC3E}">
        <p14:creationId xmlns:p14="http://schemas.microsoft.com/office/powerpoint/2010/main" val="753255245"/>
      </p:ext>
    </p:extLst>
  </p:cSld>
  <p:clrMapOvr>
    <a:masterClrMapping/>
  </p:clrMapOvr>
  <p:transition xmlns:p14="http://schemas.microsoft.com/office/powerpoint/2010/main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48717" y="990600"/>
            <a:ext cx="8305800" cy="5715000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 smtClean="0"/>
              <a:t>Basic considerations: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Simplicity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Least cost solution, including gaining any proposed cost savings from mergers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Motivation of those involved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Existing organisational culture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None/>
            </a:pPr>
            <a:endParaRPr lang="en-GB" altLang="en-US" sz="2400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None/>
            </a:pPr>
            <a:r>
              <a:rPr lang="en-GB" altLang="en-US" sz="2800" dirty="0" smtClean="0"/>
              <a:t>Other factors to be considered: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Environment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Resources and technical systems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The strategy to be implemented (or, at least, explored if the strategy is essentially experimental)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Strategic change: new organisations will impact on people who may object to new responsibilities, power and reporting relationships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-228600"/>
            <a:ext cx="8744272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normAutofit/>
          </a:bodyPr>
          <a:lstStyle/>
          <a:p>
            <a:r>
              <a:rPr lang="en-GB" altLang="en-US" sz="2800" b="1" dirty="0" smtClean="0">
                <a:effectLst/>
              </a:rPr>
              <a:t>Designing organisation structures to fit the strategy </a:t>
            </a:r>
          </a:p>
        </p:txBody>
      </p:sp>
    </p:spTree>
    <p:extLst>
      <p:ext uri="{BB962C8B-B14F-4D97-AF65-F5344CB8AC3E}">
        <p14:creationId xmlns:p14="http://schemas.microsoft.com/office/powerpoint/2010/main" val="1345401134"/>
      </p:ext>
    </p:extLst>
  </p:cSld>
  <p:clrMapOvr>
    <a:masterClrMapping/>
  </p:clrMapOvr>
  <p:transition xmlns:p14="http://schemas.microsoft.com/office/powerpoint/2010/main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Symptoms of an Ineffective Organizational Structure</a:t>
            </a:r>
          </a:p>
        </p:txBody>
      </p:sp>
      <p:pic>
        <p:nvPicPr>
          <p:cNvPr id="3584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6700" y="1633888"/>
            <a:ext cx="8686800" cy="522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3EC50265-02C4-4CC8-AEFE-78F3B6D78154}" type="slidenum">
              <a:rPr lang="en-US" altLang="en-US" smtClean="0"/>
              <a:pPr/>
              <a:t>7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219200"/>
            <a:ext cx="8534400" cy="5371392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None/>
            </a:pPr>
            <a:r>
              <a:rPr lang="en-GB" altLang="en-US" sz="2400" dirty="0" smtClean="0"/>
              <a:t>Some of the most well-known forms of organisational structure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0000"/>
                </a:solidFill>
              </a:rPr>
              <a:t>Small organisational structure</a:t>
            </a:r>
            <a:r>
              <a:rPr lang="en-GB" altLang="en-US" sz="2400" dirty="0" smtClean="0"/>
              <a:t>: flexible, informal, dependent on management style of leader or owner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0000"/>
                </a:solidFill>
              </a:rPr>
              <a:t>Functional organisation structure</a:t>
            </a:r>
            <a:r>
              <a:rPr lang="en-GB" altLang="en-US" sz="2400" dirty="0" smtClean="0"/>
              <a:t>: based on locating the structure around the main activities – such as marketing, production, R&amp;D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0000"/>
                </a:solidFill>
              </a:rPr>
              <a:t>Multi-divisional structure</a:t>
            </a:r>
            <a:r>
              <a:rPr lang="en-GB" altLang="en-US" sz="2400" dirty="0" smtClean="0"/>
              <a:t>: structured around separate divisions formed on the basis of products, markets or geographic areas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0000"/>
                </a:solidFill>
              </a:rPr>
              <a:t>Holding company structure</a:t>
            </a:r>
            <a:r>
              <a:rPr lang="en-GB" altLang="en-US" sz="2400" dirty="0" smtClean="0"/>
              <a:t>: company owns various businesses and acts as an investment company with no central strategy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0000"/>
                </a:solidFill>
              </a:rPr>
              <a:t>Matrix organisation </a:t>
            </a:r>
            <a:r>
              <a:rPr lang="en-GB" altLang="en-US" sz="2400" dirty="0" smtClean="0">
                <a:solidFill>
                  <a:schemeClr val="tx2"/>
                </a:solidFill>
              </a:rPr>
              <a:t>structure</a:t>
            </a:r>
            <a:r>
              <a:rPr lang="en-GB" altLang="en-US" sz="2400" dirty="0" smtClean="0"/>
              <a:t>: combination of two or more forms of organisation – typically product and geographical structure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0000"/>
                </a:solidFill>
              </a:rPr>
              <a:t>Innovative organisation </a:t>
            </a:r>
            <a:r>
              <a:rPr lang="en-GB" altLang="en-US" sz="2400" dirty="0" smtClean="0">
                <a:solidFill>
                  <a:schemeClr val="tx2"/>
                </a:solidFill>
              </a:rPr>
              <a:t>structure</a:t>
            </a:r>
            <a:r>
              <a:rPr lang="en-GB" altLang="en-US" sz="2400" dirty="0" smtClean="0"/>
              <a:t>: characterised by creativity, lack of formal reporting relationships and informality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0"/>
            <a:ext cx="8991600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noAutofit/>
          </a:bodyPr>
          <a:lstStyle/>
          <a:p>
            <a:r>
              <a:rPr lang="en-GB" altLang="en-US" sz="3200" b="1" dirty="0" smtClean="0">
                <a:effectLst/>
              </a:rPr>
              <a:t>Designing organisation structures to fit the strategy </a:t>
            </a:r>
          </a:p>
        </p:txBody>
      </p:sp>
    </p:spTree>
    <p:extLst>
      <p:ext uri="{BB962C8B-B14F-4D97-AF65-F5344CB8AC3E}">
        <p14:creationId xmlns:p14="http://schemas.microsoft.com/office/powerpoint/2010/main" val="1959737139"/>
      </p:ext>
    </p:extLst>
  </p:cSld>
  <p:clrMapOvr>
    <a:masterClrMapping/>
  </p:clrMapOvr>
  <p:transition xmlns:p14="http://schemas.microsoft.com/office/powerpoint/2010/main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 Functional Structure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381000" y="1828800"/>
            <a:ext cx="8201025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1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Functional Structure </a:t>
            </a:r>
          </a:p>
          <a:p>
            <a:pPr lvl="1">
              <a:spcBef>
                <a:spcPts val="0"/>
              </a:spcBef>
              <a:defRPr/>
            </a:pPr>
            <a:r>
              <a:rPr lang="en-US" altLang="en-US" sz="3200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groups tasks and activities by business function, such as production/operations, marketing, finance/accounting, research and development, and management information 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ject 1"/>
          <p:cNvPicPr>
            <a:picLocks noChangeArrowheads="1"/>
          </p:cNvPicPr>
          <p:nvPr/>
        </p:nvPicPr>
        <p:blipFill>
          <a:blip r:embed="rId2"/>
          <a:srcRect b="-269"/>
          <a:stretch>
            <a:fillRect/>
          </a:stretch>
        </p:blipFill>
        <p:spPr bwMode="auto">
          <a:xfrm>
            <a:off x="-22915" y="79375"/>
            <a:ext cx="9067800" cy="67786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28600"/>
            <a:ext cx="8991600" cy="6324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3480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6868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3600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Advantages and Disadvantages of a Functional Organizational Structure</a:t>
            </a:r>
          </a:p>
        </p:txBody>
      </p:sp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0988" y="1447800"/>
            <a:ext cx="8710612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3EC50265-02C4-4CC8-AEFE-78F3B6D78154}" type="slidenum">
              <a:rPr lang="en-US" altLang="en-US" smtClean="0"/>
              <a:pPr/>
              <a:t>11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274638"/>
            <a:ext cx="7924800" cy="1143000"/>
          </a:xfrm>
        </p:spPr>
        <p:txBody>
          <a:bodyPr/>
          <a:lstStyle/>
          <a:p>
            <a:pPr algn="l"/>
            <a:r>
              <a:rPr lang="en-US" dirty="0" smtClean="0"/>
              <a:t>Divisional Structure</a:t>
            </a:r>
            <a:endParaRPr lang="en-US" dirty="0"/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228600" y="1828800"/>
            <a:ext cx="9372600" cy="4525963"/>
          </a:xfrm>
        </p:spPr>
        <p:txBody>
          <a:bodyPr>
            <a:normAutofit/>
          </a:bodyPr>
          <a:lstStyle/>
          <a:p>
            <a:pPr lvl="1" eaLnBrk="1" hangingPunct="1">
              <a:defRPr/>
            </a:pPr>
            <a:r>
              <a:rPr lang="en-US" altLang="en-US" sz="3200" dirty="0">
                <a:latin typeface="Arial" charset="0"/>
                <a:cs typeface="Arial" charset="0"/>
              </a:rPr>
              <a:t>F</a:t>
            </a:r>
            <a:r>
              <a:rPr lang="en-US" altLang="en-US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unctional activities are performed both centrally </a:t>
            </a:r>
            <a:r>
              <a:rPr lang="en-US" altLang="en-US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and </a:t>
            </a:r>
            <a:r>
              <a:rPr lang="en-US" altLang="en-US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 each separate division</a:t>
            </a:r>
          </a:p>
          <a:p>
            <a:pPr lvl="1" eaLnBrk="1" hangingPunct="1">
              <a:defRPr/>
            </a:pPr>
            <a:r>
              <a:rPr lang="en-US" altLang="en-US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Organized by geographic area, product or service, customer, or process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ject 1"/>
          <p:cNvPicPr>
            <a:picLocks noChangeArrowheads="1"/>
          </p:cNvPicPr>
          <p:nvPr/>
        </p:nvPicPr>
        <p:blipFill>
          <a:blip r:embed="rId2"/>
          <a:srcRect b="-269"/>
          <a:stretch>
            <a:fillRect/>
          </a:stretch>
        </p:blipFill>
        <p:spPr bwMode="auto">
          <a:xfrm>
            <a:off x="76200" y="0"/>
            <a:ext cx="9067800" cy="67786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228600"/>
            <a:ext cx="8662911" cy="601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4755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152400" y="152400"/>
            <a:ext cx="89154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en-US" sz="3600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Advantages and Disadvantages of a Divisional Organizational Structure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" y="1447800"/>
            <a:ext cx="8915400" cy="5410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3EC50265-02C4-4CC8-AEFE-78F3B6D78154}" type="slidenum">
              <a:rPr lang="en-US" altLang="en-US" smtClean="0"/>
              <a:pPr/>
              <a:t>14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 Strategic Business Unit (SBU) Structure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US" altLang="en-US" b="1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SBU Structure </a:t>
            </a:r>
          </a:p>
          <a:p>
            <a:pPr lvl="1"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groups similar divisions into strategic business units and delegates authority and responsibility for each unit to a senior executive who reports directly to the chief executive officer</a:t>
            </a:r>
          </a:p>
          <a:p>
            <a:pPr lvl="1"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can facilitate strategy implementation by improving coordination between similar divisions and channeling accountability to distinct business units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15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 Matrix Structure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>
          <a:xfrm>
            <a:off x="990600" y="1981200"/>
            <a:ext cx="76962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1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Matrix Structure </a:t>
            </a:r>
          </a:p>
          <a:p>
            <a:pPr lvl="1" eaLnBrk="1" hangingPunct="1">
              <a:defRPr/>
            </a:pPr>
            <a:r>
              <a:rPr lang="en-US" altLang="en-US" sz="3200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most complex of all designs because it depends upon both vertical and horizontal flows of authority and 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16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228600" y="3048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 Matrix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9812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For a matrix structure to be effective, organizations need participative planning, training, clear mutual understanding of roles and responsibilities, excellent internal communication, and mutual trust and confidence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17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ject 1"/>
          <p:cNvPicPr>
            <a:picLocks noChangeArrowheads="1"/>
          </p:cNvPicPr>
          <p:nvPr/>
        </p:nvPicPr>
        <p:blipFill>
          <a:blip r:embed="rId2"/>
          <a:srcRect b="-269"/>
          <a:stretch>
            <a:fillRect/>
          </a:stretch>
        </p:blipFill>
        <p:spPr bwMode="auto">
          <a:xfrm>
            <a:off x="76200" y="0"/>
            <a:ext cx="9067800" cy="67786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" name="Rectangle 4"/>
          <p:cNvSpPr/>
          <p:nvPr/>
        </p:nvSpPr>
        <p:spPr>
          <a:xfrm>
            <a:off x="304800" y="0"/>
            <a:ext cx="86106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3200" b="1" u="sng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armond"/>
              </a:rPr>
              <a:t>MATRIX </a:t>
            </a:r>
            <a:r>
              <a:rPr lang="en-US" sz="3200" b="1" u="sng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armond"/>
              </a:rPr>
              <a:t>organisation structure</a:t>
            </a:r>
            <a:endParaRPr lang="en-US" sz="3200" b="1" u="sng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 t="7375"/>
          <a:stretch>
            <a:fillRect/>
          </a:stretch>
        </p:blipFill>
        <p:spPr bwMode="auto">
          <a:xfrm>
            <a:off x="228601" y="990600"/>
            <a:ext cx="8562590" cy="556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28257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152400" y="152400"/>
            <a:ext cx="87630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Advantages and Disadvantages of a Matrix Structure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" y="1447800"/>
            <a:ext cx="88392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3EC50265-02C4-4CC8-AEFE-78F3B6D78154}" type="slidenum">
              <a:rPr lang="en-US" altLang="en-US" smtClean="0"/>
              <a:pPr/>
              <a:t>19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Restructuring</a:t>
            </a:r>
          </a:p>
        </p:txBody>
      </p:sp>
      <p:sp>
        <p:nvSpPr>
          <p:cNvPr id="47106" name="Content Placeholder 2"/>
          <p:cNvSpPr>
            <a:spLocks noGrp="1"/>
          </p:cNvSpPr>
          <p:nvPr>
            <p:ph idx="1"/>
          </p:nvPr>
        </p:nvSpPr>
        <p:spPr>
          <a:xfrm>
            <a:off x="685800" y="1828800"/>
            <a:ext cx="8229600" cy="4525963"/>
          </a:xfrm>
        </p:spPr>
        <p:txBody>
          <a:bodyPr/>
          <a:lstStyle/>
          <a:p>
            <a:pPr marL="342900" indent="-342900" eaLnBrk="1" hangingPunct="1"/>
            <a:r>
              <a:rPr lang="en-US" altLang="en-US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Restructuring</a:t>
            </a:r>
          </a:p>
          <a:p>
            <a:pPr marL="742950" lvl="1" indent="-285750" eaLnBrk="1" hangingPunct="1"/>
            <a:r>
              <a:rPr lang="en-US" altLang="en-US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involves reducing the size of the firm in terms of number of employees, number of divisions or units, and number of hierarchical levels in the firm</a:t>
            </a:r>
            <a:r>
              <a:rPr lang="en-US" altLang="ja-JP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's organizational structure </a:t>
            </a:r>
          </a:p>
          <a:p>
            <a:pPr lvl="1"/>
            <a:r>
              <a:rPr lang="en-US" sz="3200" dirty="0" smtClean="0"/>
              <a:t>primary </a:t>
            </a:r>
            <a:r>
              <a:rPr lang="en-US" sz="3200" dirty="0"/>
              <a:t>benefit sought from restructuring is cost </a:t>
            </a:r>
            <a:r>
              <a:rPr lang="en-US" sz="3200" dirty="0" smtClean="0"/>
              <a:t>reduction</a:t>
            </a:r>
            <a:endParaRPr lang="en-US" altLang="en-US" sz="3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20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Reengineering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762000" y="18288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b="1" dirty="0" smtClean="0">
                <a:solidFill>
                  <a:schemeClr val="tx1"/>
                </a:solidFill>
                <a:latin typeface="Arial" charset="0"/>
                <a:ea typeface="+mn-ea"/>
                <a:cs typeface="Arial" charset="0"/>
              </a:rPr>
              <a:t>Reengineering</a:t>
            </a:r>
          </a:p>
          <a:p>
            <a:pPr lvl="1" eaLnBrk="1" hangingPunct="1">
              <a:defRPr/>
            </a:pPr>
            <a:r>
              <a:rPr lang="en-US" altLang="en-US" sz="32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involves reconfiguring or redesigning work, jobs, and processes for the purpose of improving cost, quality, service, and speed </a:t>
            </a:r>
          </a:p>
          <a:p>
            <a:pPr lvl="1"/>
            <a:r>
              <a:rPr lang="en-US" sz="3200" dirty="0"/>
              <a:t>does not usually affect the organizational structure or chart, nor does it imply </a:t>
            </a:r>
            <a:r>
              <a:rPr lang="en-US" sz="3200" dirty="0" smtClean="0"/>
              <a:t>job loss </a:t>
            </a:r>
            <a:r>
              <a:rPr lang="en-US" sz="3200" dirty="0"/>
              <a:t>or employee layoffs</a:t>
            </a:r>
            <a:endParaRPr lang="en-US" altLang="en-US" sz="32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smtClean="0"/>
              <a:t>10-</a:t>
            </a:r>
            <a:fld id="{AF8761B6-DA32-4F47-9FFA-503C52D107AE}" type="slidenum">
              <a:rPr lang="en-US" altLang="en-US" smtClean="0"/>
              <a:pPr/>
              <a:t>21</a:t>
            </a:fld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1_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883</TotalTime>
  <Words>1231</Words>
  <Application>Microsoft Macintosh PowerPoint</Application>
  <PresentationFormat>On-screen Show (4:3)</PresentationFormat>
  <Paragraphs>129</Paragraphs>
  <Slides>21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1_template</vt:lpstr>
      <vt:lpstr>Strategy and Structure</vt:lpstr>
      <vt:lpstr>Learning Objectives</vt:lpstr>
      <vt:lpstr>Matching Structure With Strategy</vt:lpstr>
      <vt:lpstr>Designing organisation structures to fit the strategy </vt:lpstr>
      <vt:lpstr>Designing organisation structures to fit the strategy </vt:lpstr>
      <vt:lpstr>Designing organisation structures to fit the strategy </vt:lpstr>
      <vt:lpstr>Symptoms of an Ineffective Organizational Structure</vt:lpstr>
      <vt:lpstr>Designing organisation structures to fit the strategy </vt:lpstr>
      <vt:lpstr>The Functional Structure</vt:lpstr>
      <vt:lpstr>PowerPoint Presentation</vt:lpstr>
      <vt:lpstr>Advantages and Disadvantages of a Functional Organizational Structure</vt:lpstr>
      <vt:lpstr>Divisional Structure</vt:lpstr>
      <vt:lpstr>PowerPoint Presentation</vt:lpstr>
      <vt:lpstr>Advantages and Disadvantages of a Divisional Organizational Structure</vt:lpstr>
      <vt:lpstr>The Strategic Business Unit (SBU) Structure</vt:lpstr>
      <vt:lpstr>The Matrix Structure</vt:lpstr>
      <vt:lpstr>The Matrix Structure</vt:lpstr>
      <vt:lpstr>PowerPoint Presentation</vt:lpstr>
      <vt:lpstr>Advantages and Disadvantages of a Matrix Structure</vt:lpstr>
      <vt:lpstr>Restructuring</vt:lpstr>
      <vt:lpstr>Reengineering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Bcox</dc:creator>
  <cp:lastModifiedBy>Peter Fong</cp:lastModifiedBy>
  <cp:revision>152</cp:revision>
  <dcterms:created xsi:type="dcterms:W3CDTF">2013-12-15T00:26:28Z</dcterms:created>
  <dcterms:modified xsi:type="dcterms:W3CDTF">2018-10-29T05:43:49Z</dcterms:modified>
</cp:coreProperties>
</file>