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handoutMasterIdLst>
    <p:handoutMasterId r:id="rId24"/>
  </p:handoutMasterIdLst>
  <p:sldIdLst>
    <p:sldId id="256" r:id="rId2"/>
    <p:sldId id="257" r:id="rId3"/>
    <p:sldId id="283" r:id="rId4"/>
    <p:sldId id="337" r:id="rId5"/>
    <p:sldId id="286" r:id="rId6"/>
    <p:sldId id="287" r:id="rId7"/>
    <p:sldId id="288" r:id="rId8"/>
    <p:sldId id="289" r:id="rId9"/>
    <p:sldId id="290" r:id="rId10"/>
    <p:sldId id="291" r:id="rId11"/>
    <p:sldId id="292" r:id="rId12"/>
    <p:sldId id="293" r:id="rId13"/>
    <p:sldId id="294" r:id="rId14"/>
    <p:sldId id="295" r:id="rId15"/>
    <p:sldId id="296" r:id="rId16"/>
    <p:sldId id="299" r:id="rId17"/>
    <p:sldId id="333" r:id="rId18"/>
    <p:sldId id="336" r:id="rId19"/>
    <p:sldId id="334" r:id="rId20"/>
    <p:sldId id="335" r:id="rId21"/>
    <p:sldId id="338" r:id="rId22"/>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1"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3" d="100"/>
          <a:sy n="73" d="100"/>
        </p:scale>
        <p:origin x="214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9C4956EA-89B0-4085-B2F2-6A1B7DFAC2BA}" type="datetimeFigureOut">
              <a:rPr lang="en-GB" smtClean="0"/>
              <a:t>06/11/2017</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F21866F7-28D2-46C5-8E7A-6E441334BADD}" type="slidenum">
              <a:rPr lang="en-GB" smtClean="0"/>
              <a:t>‹#›</a:t>
            </a:fld>
            <a:endParaRPr lang="en-GB"/>
          </a:p>
        </p:txBody>
      </p:sp>
    </p:spTree>
    <p:extLst>
      <p:ext uri="{BB962C8B-B14F-4D97-AF65-F5344CB8AC3E}">
        <p14:creationId xmlns:p14="http://schemas.microsoft.com/office/powerpoint/2010/main" val="16332146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432E2A08-C871-472E-BA94-C00C687A9881}" type="datetimeFigureOut">
              <a:rPr lang="en-GB" smtClean="0"/>
              <a:t>06/11/2017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970C0BD4-7248-49DB-8B20-D80728C4AD70}" type="slidenum">
              <a:rPr lang="en-GB" smtClean="0"/>
              <a:t>‹#›</a:t>
            </a:fld>
            <a:endParaRPr lang="en-GB"/>
          </a:p>
        </p:txBody>
      </p:sp>
    </p:spTree>
    <p:extLst>
      <p:ext uri="{BB962C8B-B14F-4D97-AF65-F5344CB8AC3E}">
        <p14:creationId xmlns:p14="http://schemas.microsoft.com/office/powerpoint/2010/main" val="337425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lvl1pPr>
              <a:defRPr sz="3200"/>
            </a:lvl1pPr>
            <a:lvl2pPr>
              <a:defRPr sz="32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ru-RU" altLang="en-US"/>
          </a:p>
        </p:txBody>
      </p:sp>
      <p:sp>
        <p:nvSpPr>
          <p:cNvPr id="6" name="Rectangle 7"/>
          <p:cNvSpPr>
            <a:spLocks noGrp="1" noChangeArrowheads="1"/>
          </p:cNvSpPr>
          <p:nvPr>
            <p:ph type="ftr" sz="quarter" idx="11"/>
          </p:nvPr>
        </p:nvSpPr>
        <p:spPr>
          <a:ln/>
        </p:spPr>
        <p:txBody>
          <a:bodyPr/>
          <a:lstStyle>
            <a:lvl1pPr>
              <a:defRPr/>
            </a:lvl1pPr>
          </a:lstStyle>
          <a:p>
            <a:pPr>
              <a:defRPr/>
            </a:pPr>
            <a:endParaRPr lang="ru-RU" altLang="en-US"/>
          </a:p>
        </p:txBody>
      </p:sp>
      <p:sp>
        <p:nvSpPr>
          <p:cNvPr id="7" name="Rectangle 8"/>
          <p:cNvSpPr>
            <a:spLocks noGrp="1" noChangeArrowheads="1"/>
          </p:cNvSpPr>
          <p:nvPr>
            <p:ph type="sldNum" sz="quarter" idx="12"/>
          </p:nvPr>
        </p:nvSpPr>
        <p:spPr>
          <a:ln/>
        </p:spPr>
        <p:txBody>
          <a:bodyPr/>
          <a:lstStyle>
            <a:lvl1pPr>
              <a:defRPr/>
            </a:lvl1pPr>
          </a:lstStyle>
          <a:p>
            <a:pPr>
              <a:defRPr/>
            </a:pPr>
            <a:fld id="{F4503DF7-5166-4BB3-A746-737F37C00C37}" type="slidenum">
              <a:rPr lang="ru-RU" altLang="en-US"/>
              <a:pPr>
                <a:defRPr/>
              </a:pPr>
              <a:t>‹#›</a:t>
            </a:fld>
            <a:endParaRPr lang="ru-RU" altLang="en-US"/>
          </a:p>
        </p:txBody>
      </p:sp>
    </p:spTree>
    <p:extLst>
      <p:ext uri="{BB962C8B-B14F-4D97-AF65-F5344CB8AC3E}">
        <p14:creationId xmlns:p14="http://schemas.microsoft.com/office/powerpoint/2010/main" val="661465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11/6/2017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 id="2147483665"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U9XoD9V9Bv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cUE7w2FMe4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45265" y="1071694"/>
            <a:ext cx="8915399" cy="2262781"/>
          </a:xfrm>
        </p:spPr>
        <p:txBody>
          <a:bodyPr>
            <a:normAutofit fontScale="90000"/>
          </a:bodyPr>
          <a:lstStyle/>
          <a:p>
            <a:r>
              <a:rPr lang="en-GB" dirty="0" smtClean="0"/>
              <a:t>International Business Communications (Week 6)</a:t>
            </a:r>
            <a:endParaRPr lang="en-GB" dirty="0"/>
          </a:p>
        </p:txBody>
      </p:sp>
      <p:sp>
        <p:nvSpPr>
          <p:cNvPr id="3" name="Subtitle 2"/>
          <p:cNvSpPr>
            <a:spLocks noGrp="1"/>
          </p:cNvSpPr>
          <p:nvPr>
            <p:ph type="subTitle" idx="1"/>
          </p:nvPr>
        </p:nvSpPr>
        <p:spPr/>
        <p:txBody>
          <a:bodyPr/>
          <a:lstStyle/>
          <a:p>
            <a:r>
              <a:rPr lang="en-GB" dirty="0" smtClean="0"/>
              <a:t>Dr Antje Cockrill</a:t>
            </a:r>
            <a:endParaRPr lang="en-GB" dirty="0"/>
          </a:p>
        </p:txBody>
      </p:sp>
    </p:spTree>
    <p:extLst>
      <p:ext uri="{BB962C8B-B14F-4D97-AF65-F5344CB8AC3E}">
        <p14:creationId xmlns:p14="http://schemas.microsoft.com/office/powerpoint/2010/main" val="11968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 we will:</a:t>
            </a:r>
            <a:endParaRPr lang="en-GB" dirty="0"/>
          </a:p>
        </p:txBody>
      </p:sp>
      <p:sp>
        <p:nvSpPr>
          <p:cNvPr id="3" name="Content Placeholder 2"/>
          <p:cNvSpPr>
            <a:spLocks noGrp="1"/>
          </p:cNvSpPr>
          <p:nvPr>
            <p:ph idx="1"/>
          </p:nvPr>
        </p:nvSpPr>
        <p:spPr>
          <a:xfrm>
            <a:off x="2413686" y="1573427"/>
            <a:ext cx="9090926" cy="4337795"/>
          </a:xfrm>
        </p:spPr>
        <p:txBody>
          <a:bodyPr>
            <a:normAutofit/>
          </a:bodyPr>
          <a:lstStyle/>
          <a:p>
            <a:r>
              <a:rPr lang="en-GB" dirty="0" smtClean="0"/>
              <a:t>Continue to explore the differences of doing business in different countries.</a:t>
            </a:r>
          </a:p>
          <a:p>
            <a:r>
              <a:rPr lang="en-GB" dirty="0" smtClean="0"/>
              <a:t>The focus is on the Middle </a:t>
            </a:r>
            <a:r>
              <a:rPr lang="en-GB" dirty="0" smtClean="0"/>
              <a:t>East, Russia and China</a:t>
            </a:r>
            <a:endParaRPr lang="en-GB" dirty="0" smtClean="0"/>
          </a:p>
          <a:p>
            <a:endParaRPr lang="en-GB" dirty="0" smtClean="0"/>
          </a:p>
        </p:txBody>
      </p:sp>
    </p:spTree>
    <p:extLst>
      <p:ext uri="{BB962C8B-B14F-4D97-AF65-F5344CB8AC3E}">
        <p14:creationId xmlns:p14="http://schemas.microsoft.com/office/powerpoint/2010/main" val="111492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normAutofit/>
          </a:bodyPr>
          <a:lstStyle/>
          <a:p>
            <a:r>
              <a:rPr lang="en-US" dirty="0" smtClean="0"/>
              <a:t>Check your knowledge. </a:t>
            </a:r>
            <a:r>
              <a:rPr lang="en-US" dirty="0"/>
              <a:t>Write down the things that come to your mind when you hear the term ‘Middle East</a:t>
            </a:r>
            <a:r>
              <a:rPr lang="en-US" dirty="0" smtClean="0"/>
              <a:t>’. Do not think about this or check a search engine</a:t>
            </a:r>
          </a:p>
          <a:p>
            <a:r>
              <a:rPr lang="en-US" dirty="0" smtClean="0"/>
              <a:t>What do you notice about your thoughts?</a:t>
            </a:r>
          </a:p>
          <a:p>
            <a:endParaRPr lang="en-GB" dirty="0" smtClean="0"/>
          </a:p>
          <a:p>
            <a:endParaRPr lang="en-GB" dirty="0" smtClean="0"/>
          </a:p>
        </p:txBody>
      </p:sp>
    </p:spTree>
    <p:extLst>
      <p:ext uri="{BB962C8B-B14F-4D97-AF65-F5344CB8AC3E}">
        <p14:creationId xmlns:p14="http://schemas.microsoft.com/office/powerpoint/2010/main" val="332936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2882" y="599397"/>
            <a:ext cx="8911687" cy="1280890"/>
          </a:xfrm>
        </p:spPr>
        <p:txBody>
          <a:bodyPr/>
          <a:lstStyle/>
          <a:p>
            <a:pPr algn="ctr"/>
            <a:r>
              <a:rPr lang="en-GB" dirty="0" smtClean="0"/>
              <a:t>Middle East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9763" y="1332005"/>
            <a:ext cx="5807137" cy="3791930"/>
          </a:xfrm>
        </p:spPr>
      </p:pic>
    </p:spTree>
    <p:extLst>
      <p:ext uri="{BB962C8B-B14F-4D97-AF65-F5344CB8AC3E}">
        <p14:creationId xmlns:p14="http://schemas.microsoft.com/office/powerpoint/2010/main" val="542304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72184" y="512064"/>
            <a:ext cx="9473184" cy="6274218"/>
          </a:xfrm>
        </p:spPr>
        <p:txBody>
          <a:bodyPr>
            <a:normAutofit fontScale="85000" lnSpcReduction="10000"/>
          </a:bodyPr>
          <a:lstStyle/>
          <a:p>
            <a:r>
              <a:rPr lang="en-GB" sz="3200" dirty="0"/>
              <a:t>Middle Eastern countries have a lot in common – language, religion and culture but there is also a lot of diversity.</a:t>
            </a:r>
          </a:p>
          <a:p>
            <a:r>
              <a:rPr lang="en-GB" sz="3200" dirty="0"/>
              <a:t>Co-existence of Western and Muslim cultures over the </a:t>
            </a:r>
            <a:r>
              <a:rPr lang="en-GB" sz="3200" dirty="0" smtClean="0"/>
              <a:t>years</a:t>
            </a:r>
            <a:r>
              <a:rPr lang="en-GB" dirty="0" smtClean="0"/>
              <a:t>, often an uneasy mix.</a:t>
            </a:r>
            <a:endParaRPr lang="en-GB" sz="3200" dirty="0"/>
          </a:p>
          <a:p>
            <a:r>
              <a:rPr lang="en-GB" sz="3200" dirty="0" smtClean="0"/>
              <a:t>Many </a:t>
            </a:r>
            <a:r>
              <a:rPr lang="en-GB" sz="3200" dirty="0"/>
              <a:t>oil-producing nations.</a:t>
            </a:r>
          </a:p>
          <a:p>
            <a:r>
              <a:rPr lang="en-GB" sz="3200" dirty="0"/>
              <a:t>Westernisation has brought new </a:t>
            </a:r>
            <a:r>
              <a:rPr lang="en-GB" sz="3200" dirty="0" smtClean="0"/>
              <a:t>problems, many are similar to those in developing economies across the world. This includes social changes such as </a:t>
            </a:r>
            <a:r>
              <a:rPr lang="en-GB" sz="3200" dirty="0"/>
              <a:t>less parent influence, more divorces, </a:t>
            </a:r>
            <a:r>
              <a:rPr lang="en-GB" dirty="0" err="1" smtClean="0"/>
              <a:t>etc</a:t>
            </a:r>
            <a:r>
              <a:rPr lang="en-GB" dirty="0" smtClean="0"/>
              <a:t> but also pollution, widening social rifts between rich and poor.</a:t>
            </a:r>
            <a:endParaRPr lang="en-GB" sz="3200" dirty="0"/>
          </a:p>
          <a:p>
            <a:r>
              <a:rPr lang="en-GB" sz="3200" dirty="0"/>
              <a:t>Islamic fundamentalists reject western values – do not want democracy, rights of women. However </a:t>
            </a:r>
            <a:r>
              <a:rPr lang="en-GB" sz="3200" dirty="0" smtClean="0"/>
              <a:t>not all </a:t>
            </a:r>
            <a:r>
              <a:rPr lang="en-GB" dirty="0" smtClean="0"/>
              <a:t>A</a:t>
            </a:r>
            <a:r>
              <a:rPr lang="en-GB" sz="3200" dirty="0" smtClean="0"/>
              <a:t>rabs  embrace fundamentalism!</a:t>
            </a:r>
            <a:endParaRPr lang="en-GB" sz="3200" dirty="0"/>
          </a:p>
          <a:p>
            <a:pPr marL="0" indent="0">
              <a:buNone/>
            </a:pPr>
            <a:endParaRPr lang="en-GB" dirty="0"/>
          </a:p>
        </p:txBody>
      </p:sp>
    </p:spTree>
    <p:extLst>
      <p:ext uri="{BB962C8B-B14F-4D97-AF65-F5344CB8AC3E}">
        <p14:creationId xmlns:p14="http://schemas.microsoft.com/office/powerpoint/2010/main" val="2626693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27632" y="795527"/>
            <a:ext cx="10277496" cy="5381435"/>
          </a:xfrm>
        </p:spPr>
        <p:txBody>
          <a:bodyPr>
            <a:normAutofit fontScale="85000" lnSpcReduction="20000"/>
          </a:bodyPr>
          <a:lstStyle/>
          <a:p>
            <a:r>
              <a:rPr lang="en-GB" sz="4000" b="1" dirty="0" smtClean="0"/>
              <a:t>Middle Eastern Core Values</a:t>
            </a:r>
            <a:r>
              <a:rPr lang="en-GB" sz="4000" dirty="0" smtClean="0"/>
              <a:t>: </a:t>
            </a:r>
            <a:r>
              <a:rPr lang="en-GB" sz="4000" dirty="0"/>
              <a:t>Loyalty to self and family; Being polite and harmonious communications are important. Being close is important socially but not in meetings.</a:t>
            </a:r>
          </a:p>
          <a:p>
            <a:r>
              <a:rPr lang="en-GB" sz="4000" dirty="0" smtClean="0"/>
              <a:t>In </a:t>
            </a:r>
            <a:r>
              <a:rPr lang="en-GB" sz="4000" dirty="0"/>
              <a:t>some countries women are equal to men in others they are not. Some wear a veil but not compulsory</a:t>
            </a:r>
            <a:r>
              <a:rPr lang="en-GB" sz="4000" dirty="0" smtClean="0"/>
              <a:t>. Knowing local customs is important.</a:t>
            </a:r>
            <a:endParaRPr lang="en-GB" sz="4000" dirty="0"/>
          </a:p>
          <a:p>
            <a:r>
              <a:rPr lang="en-GB" sz="4000" dirty="0"/>
              <a:t>Countries are influenced to a lesser or greater extent by Muslim religion – </a:t>
            </a:r>
            <a:r>
              <a:rPr lang="en-GB" sz="4000" dirty="0" smtClean="0"/>
              <a:t>Sharia </a:t>
            </a:r>
            <a:r>
              <a:rPr lang="en-GB" sz="4000" dirty="0"/>
              <a:t>law; buying on </a:t>
            </a:r>
            <a:r>
              <a:rPr lang="en-GB" sz="4000" dirty="0" smtClean="0"/>
              <a:t>credit, raising interest </a:t>
            </a:r>
            <a:r>
              <a:rPr lang="en-GB" sz="4000" dirty="0"/>
              <a:t>and use of alcohol often not allowed.</a:t>
            </a:r>
          </a:p>
          <a:p>
            <a:pPr marL="0" indent="0">
              <a:buNone/>
            </a:pPr>
            <a:endParaRPr lang="en-GB" dirty="0"/>
          </a:p>
        </p:txBody>
      </p:sp>
    </p:spTree>
    <p:extLst>
      <p:ext uri="{BB962C8B-B14F-4D97-AF65-F5344CB8AC3E}">
        <p14:creationId xmlns:p14="http://schemas.microsoft.com/office/powerpoint/2010/main" val="657486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5064" y="320040"/>
            <a:ext cx="10378440" cy="6537960"/>
          </a:xfrm>
        </p:spPr>
        <p:txBody>
          <a:bodyPr>
            <a:normAutofit fontScale="85000" lnSpcReduction="20000"/>
          </a:bodyPr>
          <a:lstStyle/>
          <a:p>
            <a:pPr marL="0" indent="0">
              <a:buNone/>
            </a:pPr>
            <a:r>
              <a:rPr lang="en-US" sz="4400" b="1" dirty="0" smtClean="0"/>
              <a:t>Communication Do’s and Don’ts with Middle Eastern Muslims</a:t>
            </a:r>
            <a:endParaRPr lang="en-GB" sz="4400" dirty="0"/>
          </a:p>
          <a:p>
            <a:pPr lvl="0"/>
            <a:r>
              <a:rPr lang="en-GB" sz="3600" dirty="0"/>
              <a:t>Personal relations based on respect/trust needed; business is done between people not between </a:t>
            </a:r>
            <a:r>
              <a:rPr lang="en-GB" sz="3600" dirty="0" smtClean="0"/>
              <a:t>companies</a:t>
            </a:r>
          </a:p>
          <a:p>
            <a:pPr lvl="0"/>
            <a:r>
              <a:rPr lang="en-GB" sz="3600" dirty="0" smtClean="0"/>
              <a:t>Take the time to build a </a:t>
            </a:r>
            <a:r>
              <a:rPr lang="en-GB" sz="3600" dirty="0"/>
              <a:t>good relationship with people of influence</a:t>
            </a:r>
          </a:p>
          <a:p>
            <a:pPr lvl="0"/>
            <a:r>
              <a:rPr lang="en-GB" sz="3600" dirty="0"/>
              <a:t>Negotiating and bargaining are accepted </a:t>
            </a:r>
            <a:r>
              <a:rPr lang="en-GB" sz="3600" dirty="0" smtClean="0"/>
              <a:t>practice and are often expected.</a:t>
            </a:r>
            <a:endParaRPr lang="en-GB" sz="3600" dirty="0"/>
          </a:p>
          <a:p>
            <a:pPr lvl="0"/>
            <a:r>
              <a:rPr lang="en-GB" sz="3600" dirty="0"/>
              <a:t>Important decisions are made in person not via correspondence, the boss usually makes all important decisions</a:t>
            </a:r>
          </a:p>
          <a:p>
            <a:pPr lvl="0"/>
            <a:r>
              <a:rPr lang="en-GB" sz="3600" dirty="0"/>
              <a:t>Some Arabs are punctual but not always; </a:t>
            </a:r>
            <a:r>
              <a:rPr lang="en-GB" sz="3600" dirty="0" smtClean="0"/>
              <a:t>sometimes time is seen quite flexible.</a:t>
            </a:r>
          </a:p>
          <a:p>
            <a:pPr marL="0" indent="0">
              <a:buNone/>
            </a:pPr>
            <a:endParaRPr lang="en-GB" dirty="0"/>
          </a:p>
        </p:txBody>
      </p:sp>
    </p:spTree>
    <p:extLst>
      <p:ext uri="{BB962C8B-B14F-4D97-AF65-F5344CB8AC3E}">
        <p14:creationId xmlns:p14="http://schemas.microsoft.com/office/powerpoint/2010/main" val="1275837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45920" y="393192"/>
            <a:ext cx="10287000" cy="6245352"/>
          </a:xfrm>
        </p:spPr>
        <p:txBody>
          <a:bodyPr>
            <a:normAutofit fontScale="62500" lnSpcReduction="20000"/>
          </a:bodyPr>
          <a:lstStyle/>
          <a:p>
            <a:pPr lvl="0"/>
            <a:r>
              <a:rPr lang="en-GB" sz="4000" dirty="0" smtClean="0"/>
              <a:t>The</a:t>
            </a:r>
            <a:r>
              <a:rPr lang="en-GB" sz="4000" b="1" dirty="0" smtClean="0"/>
              <a:t> </a:t>
            </a:r>
            <a:r>
              <a:rPr lang="en-GB" sz="4000" dirty="0" smtClean="0"/>
              <a:t>day </a:t>
            </a:r>
            <a:r>
              <a:rPr lang="en-GB" sz="4000" dirty="0"/>
              <a:t>is divided </a:t>
            </a:r>
            <a:r>
              <a:rPr lang="en-GB" sz="4000" dirty="0" smtClean="0"/>
              <a:t>by </a:t>
            </a:r>
            <a:r>
              <a:rPr lang="en-GB" sz="4000" dirty="0"/>
              <a:t>5 prayer times and meetings are set around these</a:t>
            </a:r>
            <a:r>
              <a:rPr lang="en-GB" sz="4000" dirty="0" smtClean="0"/>
              <a:t>. </a:t>
            </a:r>
            <a:endParaRPr lang="en-GB" sz="4000" dirty="0" smtClean="0"/>
          </a:p>
          <a:p>
            <a:pPr lvl="0"/>
            <a:r>
              <a:rPr lang="en-GB" sz="4000" dirty="0" smtClean="0"/>
              <a:t>Avoid </a:t>
            </a:r>
            <a:r>
              <a:rPr lang="en-GB" sz="4000" dirty="0" smtClean="0"/>
              <a:t>Fridays and Saturdays for scheduling meetings as thee days are the weekend.</a:t>
            </a:r>
            <a:endParaRPr lang="en-GB" sz="4000" dirty="0"/>
          </a:p>
          <a:p>
            <a:pPr lvl="0"/>
            <a:r>
              <a:rPr lang="en-GB" sz="4000" dirty="0"/>
              <a:t>Socialisation in meetings is </a:t>
            </a:r>
            <a:r>
              <a:rPr lang="en-GB" sz="4000" dirty="0" smtClean="0"/>
              <a:t>important </a:t>
            </a:r>
            <a:r>
              <a:rPr lang="en-GB" sz="4000" dirty="0"/>
              <a:t>but </a:t>
            </a:r>
            <a:r>
              <a:rPr lang="en-GB" sz="4000" dirty="0" smtClean="0"/>
              <a:t>is restricted with women. Often </a:t>
            </a:r>
            <a:r>
              <a:rPr lang="en-GB" sz="4000" dirty="0" smtClean="0"/>
              <a:t>women </a:t>
            </a:r>
            <a:r>
              <a:rPr lang="en-GB" sz="4000" dirty="0" smtClean="0"/>
              <a:t>are recognised as competent business partners but it is not acceptable to socialise between genders, this restricts relationship building. </a:t>
            </a:r>
            <a:endParaRPr lang="en-GB" sz="4000" dirty="0"/>
          </a:p>
          <a:p>
            <a:pPr lvl="0"/>
            <a:r>
              <a:rPr lang="en-GB" sz="4000" dirty="0"/>
              <a:t>Communication is very </a:t>
            </a:r>
            <a:r>
              <a:rPr lang="en-GB" sz="4000" dirty="0" smtClean="0"/>
              <a:t>high context. Gestures</a:t>
            </a:r>
            <a:r>
              <a:rPr lang="en-GB" sz="4000" dirty="0"/>
              <a:t>, facial expressions, eyebrow </a:t>
            </a:r>
            <a:r>
              <a:rPr lang="en-GB" sz="4000" dirty="0" smtClean="0"/>
              <a:t>movement, tongue </a:t>
            </a:r>
            <a:r>
              <a:rPr lang="en-GB" sz="4000" dirty="0"/>
              <a:t>clicking, </a:t>
            </a:r>
            <a:r>
              <a:rPr lang="en-GB" sz="4000" dirty="0" smtClean="0"/>
              <a:t>space to the </a:t>
            </a:r>
            <a:r>
              <a:rPr lang="en-GB" sz="4000" dirty="0"/>
              <a:t>next </a:t>
            </a:r>
            <a:r>
              <a:rPr lang="en-GB" sz="4000" dirty="0" smtClean="0"/>
              <a:t>person all convey messages. Good observation skills and emotional intelligence are important.</a:t>
            </a:r>
          </a:p>
          <a:p>
            <a:pPr lvl="0"/>
            <a:r>
              <a:rPr lang="en-GB" sz="4000" dirty="0" smtClean="0"/>
              <a:t>Arabic is a highly descriptive language and this is transferred into English. Elaborate expression and overstating are </a:t>
            </a:r>
            <a:r>
              <a:rPr lang="en-GB" sz="4000" dirty="0"/>
              <a:t>common </a:t>
            </a:r>
            <a:r>
              <a:rPr lang="en-GB" sz="4000" dirty="0" smtClean="0"/>
              <a:t>but have to be read for the ‘real’ </a:t>
            </a:r>
            <a:r>
              <a:rPr lang="en-GB" sz="4000" dirty="0" err="1" smtClean="0"/>
              <a:t>meaning.and</a:t>
            </a:r>
            <a:r>
              <a:rPr lang="en-GB" sz="4000" dirty="0" smtClean="0"/>
              <a:t> </a:t>
            </a:r>
            <a:r>
              <a:rPr lang="en-GB" sz="4000" dirty="0"/>
              <a:t>‘yes’ </a:t>
            </a:r>
            <a:endParaRPr lang="en-GB" sz="4000" dirty="0" smtClean="0"/>
          </a:p>
          <a:p>
            <a:pPr lvl="0"/>
            <a:endParaRPr lang="en-GB" sz="4000" dirty="0"/>
          </a:p>
          <a:p>
            <a:pPr lvl="0"/>
            <a:r>
              <a:rPr lang="en-GB" sz="4000" dirty="0" smtClean="0">
                <a:hlinkClick r:id="rId2"/>
              </a:rPr>
              <a:t>10 Tips on Arab Culture for Successful Business</a:t>
            </a:r>
            <a:endParaRPr lang="en-GB" sz="4000" dirty="0"/>
          </a:p>
          <a:p>
            <a:pPr marL="0" indent="0">
              <a:buNone/>
            </a:pPr>
            <a:endParaRPr lang="en-US" dirty="0"/>
          </a:p>
        </p:txBody>
      </p:sp>
    </p:spTree>
    <p:extLst>
      <p:ext uri="{BB962C8B-B14F-4D97-AF65-F5344CB8AC3E}">
        <p14:creationId xmlns:p14="http://schemas.microsoft.com/office/powerpoint/2010/main" val="2570257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1329" y="310896"/>
            <a:ext cx="10506456" cy="6437376"/>
          </a:xfrm>
        </p:spPr>
        <p:txBody>
          <a:bodyPr>
            <a:normAutofit fontScale="77500" lnSpcReduction="20000"/>
          </a:bodyPr>
          <a:lstStyle/>
          <a:p>
            <a:r>
              <a:rPr lang="en-GB" sz="3600" dirty="0" smtClean="0"/>
              <a:t>It is considered rude to talk </a:t>
            </a:r>
            <a:r>
              <a:rPr lang="en-GB" sz="3600" dirty="0"/>
              <a:t>business until you know the </a:t>
            </a:r>
            <a:r>
              <a:rPr lang="en-GB" sz="3600" dirty="0" smtClean="0"/>
              <a:t>person. Westerners are often considered rude and pushy.</a:t>
            </a:r>
            <a:endParaRPr lang="en-GB" sz="3600" dirty="0"/>
          </a:p>
          <a:p>
            <a:r>
              <a:rPr lang="en-GB" sz="3600" dirty="0" smtClean="0"/>
              <a:t>Don’t use </a:t>
            </a:r>
            <a:r>
              <a:rPr lang="en-GB" sz="3600" dirty="0"/>
              <a:t>colloquial/very informal language which might be thought to be rude</a:t>
            </a:r>
          </a:p>
          <a:p>
            <a:pPr lvl="0"/>
            <a:r>
              <a:rPr lang="en-GB" sz="3600" dirty="0"/>
              <a:t>Use humour or use swear words</a:t>
            </a:r>
          </a:p>
          <a:p>
            <a:pPr lvl="0"/>
            <a:r>
              <a:rPr lang="en-GB" sz="3600" dirty="0"/>
              <a:t>Discuss politics, religion or Israel</a:t>
            </a:r>
          </a:p>
          <a:p>
            <a:pPr lvl="0"/>
            <a:r>
              <a:rPr lang="en-GB" sz="3600" dirty="0"/>
              <a:t>Use alcohol as it is banned in some countries e.g. Saudi Arabia and goes against Muslim religion </a:t>
            </a:r>
          </a:p>
          <a:p>
            <a:pPr lvl="0"/>
            <a:r>
              <a:rPr lang="en-GB" sz="3600" dirty="0"/>
              <a:t>Ask for favours from those in authority as it is impolite to say ‘no’</a:t>
            </a:r>
          </a:p>
          <a:p>
            <a:pPr lvl="0"/>
            <a:r>
              <a:rPr lang="en-GB" sz="3600" dirty="0"/>
              <a:t>Shaking hands firmly , gentle handshakes are the best</a:t>
            </a:r>
          </a:p>
          <a:p>
            <a:pPr lvl="0"/>
            <a:r>
              <a:rPr lang="en-GB" sz="3600" dirty="0"/>
              <a:t>Point at anyone or show the sides of your feet when </a:t>
            </a:r>
            <a:r>
              <a:rPr lang="en-GB" sz="3600" dirty="0" smtClean="0"/>
              <a:t>sitting</a:t>
            </a:r>
          </a:p>
          <a:p>
            <a:pPr lvl="0"/>
            <a:r>
              <a:rPr lang="en-US" sz="3600" dirty="0" smtClean="0"/>
              <a:t>Generally, Middle Easterners are very polite and expect the same treatment in return.</a:t>
            </a:r>
            <a:endParaRPr lang="en-GB" dirty="0"/>
          </a:p>
        </p:txBody>
      </p:sp>
    </p:spTree>
    <p:extLst>
      <p:ext uri="{BB962C8B-B14F-4D97-AF65-F5344CB8AC3E}">
        <p14:creationId xmlns:p14="http://schemas.microsoft.com/office/powerpoint/2010/main" val="2490931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 on – dealing with Russia</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596670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82663" y="-266700"/>
            <a:ext cx="7772401" cy="533400"/>
          </a:xfrm>
        </p:spPr>
        <p:txBody>
          <a:bodyPr>
            <a:normAutofit fontScale="90000"/>
          </a:bodyPr>
          <a:lstStyle/>
          <a:p>
            <a:pPr eaLnBrk="1" hangingPunct="1">
              <a:defRPr/>
            </a:pPr>
            <a:r>
              <a:rPr lang="en-US" altLang="en-US" sz="4000" b="1" dirty="0"/>
              <a:t/>
            </a:r>
            <a:br>
              <a:rPr lang="en-US" altLang="en-US" sz="4000" b="1" dirty="0"/>
            </a:br>
            <a:endParaRPr lang="ru-RU" altLang="en-US" sz="40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98466" y="828649"/>
            <a:ext cx="2895600" cy="2311956"/>
          </a:xfrm>
          <a:prstGeom prst="rect">
            <a:avLst/>
          </a:prstGeom>
          <a:effectLst>
            <a:softEdge rad="63500"/>
          </a:effectLst>
        </p:spPr>
      </p:pic>
      <p:sp>
        <p:nvSpPr>
          <p:cNvPr id="6147" name="Rectangle 3"/>
          <p:cNvSpPr>
            <a:spLocks noGrp="1" noChangeArrowheads="1"/>
          </p:cNvSpPr>
          <p:nvPr>
            <p:ph type="body" idx="1"/>
          </p:nvPr>
        </p:nvSpPr>
        <p:spPr>
          <a:xfrm>
            <a:off x="1453092" y="765176"/>
            <a:ext cx="8382000" cy="5832475"/>
          </a:xfrm>
        </p:spPr>
        <p:txBody>
          <a:bodyPr>
            <a:normAutofit/>
          </a:bodyPr>
          <a:lstStyle/>
          <a:p>
            <a:pPr eaLnBrk="1" hangingPunct="1">
              <a:lnSpc>
                <a:spcPct val="90000"/>
              </a:lnSpc>
              <a:buFont typeface="Wingdings" panose="05000000000000000000" pitchFamily="2" charset="2"/>
              <a:buNone/>
            </a:pPr>
            <a:r>
              <a:rPr lang="en-US" altLang="en-US" sz="2800" b="1" u="sng" dirty="0" smtClean="0"/>
              <a:t>Dealing with Russia</a:t>
            </a:r>
            <a:r>
              <a:rPr lang="en-US" altLang="en-US" sz="2800" b="1" dirty="0" smtClean="0"/>
              <a:t> </a:t>
            </a:r>
            <a:endParaRPr lang="en-US" altLang="en-US" sz="2800" b="1" dirty="0"/>
          </a:p>
          <a:p>
            <a:pPr eaLnBrk="1" hangingPunct="1">
              <a:lnSpc>
                <a:spcPct val="90000"/>
              </a:lnSpc>
            </a:pPr>
            <a:r>
              <a:rPr lang="en-US" altLang="en-US" sz="2800" dirty="0" smtClean="0"/>
              <a:t>A </a:t>
            </a:r>
            <a:r>
              <a:rPr lang="en-US" altLang="en-US" sz="2800" dirty="0"/>
              <a:t>few minutes delay on their part is </a:t>
            </a:r>
            <a:r>
              <a:rPr lang="en-US" altLang="en-US" sz="2800" dirty="0" smtClean="0"/>
              <a:t>considered of </a:t>
            </a:r>
            <a:r>
              <a:rPr lang="en-US" altLang="en-US" sz="2800" dirty="0"/>
              <a:t>little importance. However, they will expect you to be punctual. </a:t>
            </a:r>
          </a:p>
          <a:p>
            <a:pPr>
              <a:lnSpc>
                <a:spcPct val="90000"/>
              </a:lnSpc>
            </a:pPr>
            <a:r>
              <a:rPr lang="en-US" altLang="en-US" sz="2800" dirty="0" smtClean="0"/>
              <a:t>It </a:t>
            </a:r>
            <a:r>
              <a:rPr lang="en-US" altLang="en-US" sz="2800" dirty="0"/>
              <a:t>is customary </a:t>
            </a:r>
            <a:r>
              <a:rPr lang="en-US" altLang="en-US" sz="2800" dirty="0" smtClean="0"/>
              <a:t>to </a:t>
            </a:r>
            <a:r>
              <a:rPr lang="en-US" altLang="en-US" sz="2800" dirty="0"/>
              <a:t>inform the prospective company of your intended business proposals and </a:t>
            </a:r>
            <a:r>
              <a:rPr lang="en-US" altLang="en-US" sz="2800" dirty="0" smtClean="0"/>
              <a:t>objectives before </a:t>
            </a:r>
            <a:r>
              <a:rPr lang="en-US" altLang="en-US" sz="2800" dirty="0"/>
              <a:t>making a trip to Russia </a:t>
            </a:r>
            <a:r>
              <a:rPr lang="en-US" altLang="en-US" sz="2800" dirty="0" smtClean="0"/>
              <a:t>. </a:t>
            </a:r>
            <a:endParaRPr lang="en-US" altLang="en-US" sz="2800" dirty="0"/>
          </a:p>
          <a:p>
            <a:pPr eaLnBrk="1" hangingPunct="1">
              <a:lnSpc>
                <a:spcPct val="90000"/>
              </a:lnSpc>
            </a:pPr>
            <a:r>
              <a:rPr lang="en-US" altLang="en-US" sz="2800" dirty="0"/>
              <a:t>Paperwork and putting pen to paper is an essential part of all working practices in Russia. In general, they have little faith in unsigned documents. </a:t>
            </a:r>
          </a:p>
          <a:p>
            <a:pPr eaLnBrk="1" hangingPunct="1">
              <a:lnSpc>
                <a:spcPct val="90000"/>
              </a:lnSpc>
            </a:pPr>
            <a:endParaRPr lang="ru-RU" altLang="en-US" sz="2800" dirty="0"/>
          </a:p>
        </p:txBody>
      </p:sp>
    </p:spTree>
    <p:extLst>
      <p:ext uri="{BB962C8B-B14F-4D97-AF65-F5344CB8AC3E}">
        <p14:creationId xmlns:p14="http://schemas.microsoft.com/office/powerpoint/2010/main" val="38368507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981200" y="381000"/>
            <a:ext cx="8686800" cy="387350"/>
          </a:xfrm>
        </p:spPr>
        <p:txBody>
          <a:bodyPr>
            <a:normAutofit fontScale="90000"/>
          </a:bodyPr>
          <a:lstStyle/>
          <a:p>
            <a:pPr eaLnBrk="1" hangingPunct="1">
              <a:defRPr/>
            </a:pPr>
            <a:r>
              <a:rPr lang="en-US" altLang="en-US" b="1" dirty="0">
                <a:solidFill>
                  <a:schemeClr val="tx1"/>
                </a:solidFill>
                <a:latin typeface="Times New Roman" panose="02020603050405020304" pitchFamily="18" charset="0"/>
              </a:rPr>
              <a:t>Making appointments:</a:t>
            </a:r>
            <a:r>
              <a:rPr lang="en-US" altLang="en-US" b="1" dirty="0">
                <a:solidFill>
                  <a:schemeClr val="tx1"/>
                </a:solidFill>
              </a:rPr>
              <a:t> </a:t>
            </a:r>
            <a:r>
              <a:rPr lang="ru-RU" altLang="en-US" dirty="0">
                <a:solidFill>
                  <a:schemeClr val="tx1"/>
                </a:solidFill>
              </a:rPr>
              <a:t/>
            </a:r>
            <a:br>
              <a:rPr lang="ru-RU" altLang="en-US" dirty="0">
                <a:solidFill>
                  <a:schemeClr val="tx1"/>
                </a:solidFill>
              </a:rPr>
            </a:br>
            <a:endParaRPr lang="ru-RU" altLang="en-US" dirty="0">
              <a:solidFill>
                <a:schemeClr val="tx1"/>
              </a:solidFill>
            </a:endParaRPr>
          </a:p>
        </p:txBody>
      </p:sp>
      <p:sp>
        <p:nvSpPr>
          <p:cNvPr id="7171" name="Rectangle 3"/>
          <p:cNvSpPr>
            <a:spLocks noGrp="1" noChangeArrowheads="1"/>
          </p:cNvSpPr>
          <p:nvPr>
            <p:ph type="body" idx="1"/>
          </p:nvPr>
        </p:nvSpPr>
        <p:spPr>
          <a:xfrm>
            <a:off x="1913465" y="1346200"/>
            <a:ext cx="9838268" cy="5079999"/>
          </a:xfrm>
        </p:spPr>
        <p:txBody>
          <a:bodyPr>
            <a:normAutofit fontScale="77500" lnSpcReduction="20000"/>
          </a:bodyPr>
          <a:lstStyle/>
          <a:p>
            <a:pPr eaLnBrk="1" hangingPunct="1">
              <a:lnSpc>
                <a:spcPct val="120000"/>
              </a:lnSpc>
              <a:spcAft>
                <a:spcPts val="600"/>
              </a:spcAft>
            </a:pPr>
            <a:r>
              <a:rPr lang="en-US" altLang="en-US" sz="2800" dirty="0"/>
              <a:t>Persistence and patience are essential. </a:t>
            </a:r>
            <a:endParaRPr lang="en-US" altLang="en-US" sz="2800" dirty="0" smtClean="0"/>
          </a:p>
          <a:p>
            <a:pPr eaLnBrk="1" hangingPunct="1">
              <a:lnSpc>
                <a:spcPct val="120000"/>
              </a:lnSpc>
              <a:spcAft>
                <a:spcPts val="600"/>
              </a:spcAft>
            </a:pPr>
            <a:r>
              <a:rPr lang="en-US" altLang="en-US" sz="2800" dirty="0" smtClean="0"/>
              <a:t>Once </a:t>
            </a:r>
            <a:r>
              <a:rPr lang="en-US" altLang="en-US" sz="2800" dirty="0"/>
              <a:t>your appointment is scheduled, </a:t>
            </a:r>
            <a:r>
              <a:rPr lang="en-US" altLang="en-US" sz="2800" dirty="0" smtClean="0"/>
              <a:t>avoid cancellations! </a:t>
            </a:r>
            <a:endParaRPr lang="en-US" altLang="en-US" sz="2800" dirty="0"/>
          </a:p>
          <a:p>
            <a:pPr eaLnBrk="1" hangingPunct="1">
              <a:lnSpc>
                <a:spcPct val="120000"/>
              </a:lnSpc>
              <a:spcAft>
                <a:spcPts val="600"/>
              </a:spcAft>
            </a:pPr>
            <a:r>
              <a:rPr lang="en-US" altLang="en-US" sz="2800" dirty="0"/>
              <a:t>Don't schedule your trip to Russia near the end of July or during the month of August- this is the time of year many people take their holidays. </a:t>
            </a:r>
            <a:endParaRPr lang="ru-RU" altLang="en-US" sz="2800" dirty="0"/>
          </a:p>
          <a:p>
            <a:pPr eaLnBrk="1" hangingPunct="1">
              <a:lnSpc>
                <a:spcPct val="120000"/>
              </a:lnSpc>
              <a:spcAft>
                <a:spcPts val="600"/>
              </a:spcAft>
            </a:pPr>
            <a:r>
              <a:rPr lang="en-US" altLang="en-US" sz="2800" dirty="0"/>
              <a:t>The Russian day begins early, but it can be difficult to foresee when all other daily activities will begin and end. Schedules are constantly subject to change, often at the last minute. </a:t>
            </a:r>
          </a:p>
          <a:p>
            <a:pPr eaLnBrk="1" hangingPunct="1">
              <a:lnSpc>
                <a:spcPct val="120000"/>
              </a:lnSpc>
              <a:spcAft>
                <a:spcPts val="600"/>
              </a:spcAft>
            </a:pPr>
            <a:r>
              <a:rPr lang="en-US" altLang="en-US" sz="2800" dirty="0"/>
              <a:t>Allow plenty of time for each appointment. </a:t>
            </a:r>
          </a:p>
          <a:p>
            <a:pPr eaLnBrk="1" hangingPunct="1">
              <a:lnSpc>
                <a:spcPct val="120000"/>
              </a:lnSpc>
              <a:spcAft>
                <a:spcPts val="600"/>
              </a:spcAft>
            </a:pPr>
            <a:r>
              <a:rPr lang="en-US" altLang="en-US" sz="2800" dirty="0"/>
              <a:t>Business day is usually 9:00 am to 6:00 pm Monday through Friday and some Saturday mornings. </a:t>
            </a:r>
          </a:p>
          <a:p>
            <a:pPr eaLnBrk="1" hangingPunct="1">
              <a:lnSpc>
                <a:spcPct val="90000"/>
              </a:lnSpc>
            </a:pPr>
            <a:endParaRPr lang="ru-RU" altLang="en-US" sz="2800" b="1" dirty="0"/>
          </a:p>
          <a:p>
            <a:pPr eaLnBrk="1" hangingPunct="1">
              <a:lnSpc>
                <a:spcPct val="90000"/>
              </a:lnSpc>
            </a:pPr>
            <a:endParaRPr lang="ru-RU" altLang="en-US" sz="2800" b="1" dirty="0"/>
          </a:p>
        </p:txBody>
      </p:sp>
    </p:spTree>
    <p:extLst>
      <p:ext uri="{BB962C8B-B14F-4D97-AF65-F5344CB8AC3E}">
        <p14:creationId xmlns:p14="http://schemas.microsoft.com/office/powerpoint/2010/main" val="3706627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body" idx="1"/>
          </p:nvPr>
        </p:nvSpPr>
        <p:spPr>
          <a:xfrm>
            <a:off x="2082800" y="618067"/>
            <a:ext cx="8585200" cy="5892271"/>
          </a:xfrm>
        </p:spPr>
        <p:txBody>
          <a:bodyPr>
            <a:normAutofit/>
          </a:bodyPr>
          <a:lstStyle/>
          <a:p>
            <a:pPr eaLnBrk="1" hangingPunct="1"/>
            <a:r>
              <a:rPr lang="en-US" altLang="en-US" dirty="0" smtClean="0"/>
              <a:t>Old Russian proverb--“one  meets you depending on how you're dressed and say good bye depending on how wise you seem to be”</a:t>
            </a:r>
          </a:p>
          <a:p>
            <a:pPr eaLnBrk="1" hangingPunct="1"/>
            <a:r>
              <a:rPr lang="en-US" altLang="en-US" dirty="0" smtClean="0"/>
              <a:t>Russian </a:t>
            </a:r>
            <a:r>
              <a:rPr lang="en-US" altLang="en-US" dirty="0" smtClean="0"/>
              <a:t>business people </a:t>
            </a:r>
            <a:r>
              <a:rPr lang="en-US" altLang="en-US" dirty="0" smtClean="0"/>
              <a:t>pay a lot of attention to how they are dressed. </a:t>
            </a:r>
            <a:endParaRPr lang="ru-RU" altLang="en-US" dirty="0" smtClean="0"/>
          </a:p>
        </p:txBody>
      </p:sp>
    </p:spTree>
    <p:extLst>
      <p:ext uri="{BB962C8B-B14F-4D97-AF65-F5344CB8AC3E}">
        <p14:creationId xmlns:p14="http://schemas.microsoft.com/office/powerpoint/2010/main" val="4173165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body" idx="1"/>
          </p:nvPr>
        </p:nvSpPr>
        <p:spPr>
          <a:xfrm>
            <a:off x="1930399" y="866247"/>
            <a:ext cx="9973733" cy="5661553"/>
          </a:xfrm>
        </p:spPr>
        <p:txBody>
          <a:bodyPr>
            <a:normAutofit fontScale="70000" lnSpcReduction="20000"/>
          </a:bodyPr>
          <a:lstStyle/>
          <a:p>
            <a:pPr eaLnBrk="1" hangingPunct="1">
              <a:lnSpc>
                <a:spcPct val="110000"/>
              </a:lnSpc>
              <a:spcAft>
                <a:spcPts val="600"/>
              </a:spcAft>
            </a:pPr>
            <a:r>
              <a:rPr lang="en-US" altLang="en-US" sz="2800" dirty="0"/>
              <a:t>Visitors should try to speak in a calm, moderate, tone of voice at all times. </a:t>
            </a:r>
          </a:p>
          <a:p>
            <a:pPr eaLnBrk="1" hangingPunct="1">
              <a:lnSpc>
                <a:spcPct val="110000"/>
              </a:lnSpc>
              <a:spcAft>
                <a:spcPts val="600"/>
              </a:spcAft>
            </a:pPr>
            <a:r>
              <a:rPr lang="en-US" altLang="en-US" sz="2800" dirty="0"/>
              <a:t>Your Russian colleagues will be delighted if you make the effort to speak even a few sentences of their language.</a:t>
            </a:r>
          </a:p>
          <a:p>
            <a:pPr eaLnBrk="1" hangingPunct="1">
              <a:lnSpc>
                <a:spcPct val="110000"/>
              </a:lnSpc>
              <a:spcAft>
                <a:spcPts val="600"/>
              </a:spcAft>
            </a:pPr>
            <a:r>
              <a:rPr lang="en-US" altLang="en-US" sz="2800" dirty="0"/>
              <a:t>Russians are sometimes very careful about what they say, speaking metaphorically, symbolically, and perhaps even cryptically.</a:t>
            </a:r>
            <a:r>
              <a:rPr lang="ru-RU" altLang="en-US" sz="2800" dirty="0"/>
              <a:t> </a:t>
            </a:r>
            <a:endParaRPr lang="en-US" altLang="en-US" sz="2800" dirty="0"/>
          </a:p>
          <a:p>
            <a:pPr eaLnBrk="1" hangingPunct="1">
              <a:lnSpc>
                <a:spcPct val="110000"/>
              </a:lnSpc>
              <a:spcAft>
                <a:spcPts val="600"/>
              </a:spcAft>
            </a:pPr>
            <a:r>
              <a:rPr lang="en-US" altLang="en-US" sz="2800" dirty="0"/>
              <a:t>Bringing up the subject of Russian culture and history is appreciated. </a:t>
            </a:r>
          </a:p>
          <a:p>
            <a:pPr>
              <a:lnSpc>
                <a:spcPct val="110000"/>
              </a:lnSpc>
              <a:spcAft>
                <a:spcPts val="600"/>
              </a:spcAft>
            </a:pPr>
            <a:r>
              <a:rPr lang="en-US" altLang="en-US" sz="2800" dirty="0"/>
              <a:t>Compliments - with caution, they may cause a feeling of misplaced obligation. (admiring a decorative object, your hosts may insist that you take it). </a:t>
            </a:r>
            <a:endParaRPr lang="en-US" altLang="en-US" sz="2800" dirty="0" smtClean="0"/>
          </a:p>
          <a:p>
            <a:pPr>
              <a:lnSpc>
                <a:spcPct val="110000"/>
              </a:lnSpc>
              <a:spcAft>
                <a:spcPts val="600"/>
              </a:spcAft>
            </a:pPr>
            <a:r>
              <a:rPr lang="en-US" altLang="en-US" sz="2800" dirty="0" smtClean="0"/>
              <a:t>Personal </a:t>
            </a:r>
            <a:r>
              <a:rPr lang="en-US" altLang="en-US" sz="2800" dirty="0"/>
              <a:t>and informal contact is a central part in doing business in </a:t>
            </a:r>
            <a:r>
              <a:rPr lang="en-US" altLang="en-US" sz="2800" dirty="0" smtClean="0"/>
              <a:t>Russia</a:t>
            </a:r>
          </a:p>
          <a:p>
            <a:pPr>
              <a:lnSpc>
                <a:spcPct val="110000"/>
              </a:lnSpc>
              <a:spcAft>
                <a:spcPts val="600"/>
              </a:spcAft>
            </a:pPr>
            <a:r>
              <a:rPr lang="en-US" altLang="en-US" sz="2800" dirty="0" smtClean="0"/>
              <a:t>But</a:t>
            </a:r>
            <a:r>
              <a:rPr lang="en-US" altLang="en-US" sz="2800" dirty="0"/>
              <a:t>: First names are only used with close friends, for business titles are </a:t>
            </a:r>
            <a:r>
              <a:rPr lang="en-US" altLang="en-US" sz="2800" dirty="0" smtClean="0"/>
              <a:t>important</a:t>
            </a:r>
          </a:p>
          <a:p>
            <a:pPr>
              <a:lnSpc>
                <a:spcPct val="110000"/>
              </a:lnSpc>
              <a:spcAft>
                <a:spcPts val="600"/>
              </a:spcAft>
            </a:pPr>
            <a:r>
              <a:rPr lang="en-US" altLang="en-US" sz="2800" dirty="0" err="1" smtClean="0"/>
              <a:t>hysical</a:t>
            </a:r>
            <a:r>
              <a:rPr lang="en-US" altLang="en-US" sz="2800" dirty="0" smtClean="0"/>
              <a:t> </a:t>
            </a:r>
            <a:r>
              <a:rPr lang="en-US" altLang="en-US" sz="2800" dirty="0"/>
              <a:t>contact during business meetings </a:t>
            </a:r>
            <a:r>
              <a:rPr lang="ru-RU" altLang="en-US" sz="2800" dirty="0"/>
              <a:t>(</a:t>
            </a:r>
            <a:r>
              <a:rPr lang="en-US" altLang="en-US" sz="2800" dirty="0"/>
              <a:t>a simple hand on the arm or even embracing) is a positive sign. The notion of social space is </a:t>
            </a:r>
            <a:r>
              <a:rPr lang="en-US" altLang="en-US" sz="2800" dirty="0" smtClean="0"/>
              <a:t>close. </a:t>
            </a:r>
          </a:p>
          <a:p>
            <a:pPr eaLnBrk="1" hangingPunct="1">
              <a:lnSpc>
                <a:spcPct val="90000"/>
              </a:lnSpc>
            </a:pPr>
            <a:endParaRPr lang="ru-RU" altLang="en-US" sz="2800" dirty="0"/>
          </a:p>
        </p:txBody>
      </p:sp>
      <p:pic>
        <p:nvPicPr>
          <p:cNvPr id="4" name="Picture 5" descr="j02330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0898486" y="2174789"/>
            <a:ext cx="1100840" cy="1251824"/>
          </a:xfrm>
          <a:prstGeom prst="rect">
            <a:avLst/>
          </a:prstGeom>
        </p:spPr>
      </p:pic>
    </p:spTree>
    <p:extLst>
      <p:ext uri="{BB962C8B-B14F-4D97-AF65-F5344CB8AC3E}">
        <p14:creationId xmlns:p14="http://schemas.microsoft.com/office/powerpoint/2010/main" val="1312240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body" sz="half" idx="1"/>
          </p:nvPr>
        </p:nvSpPr>
        <p:spPr>
          <a:xfrm>
            <a:off x="1991785" y="1196446"/>
            <a:ext cx="6949015" cy="4679950"/>
          </a:xfrm>
        </p:spPr>
        <p:txBody>
          <a:bodyPr>
            <a:normAutofit fontScale="92500" lnSpcReduction="20000"/>
          </a:bodyPr>
          <a:lstStyle/>
          <a:p>
            <a:pPr eaLnBrk="1" hangingPunct="1">
              <a:lnSpc>
                <a:spcPct val="110000"/>
              </a:lnSpc>
              <a:spcAft>
                <a:spcPts val="600"/>
              </a:spcAft>
            </a:pPr>
            <a:r>
              <a:rPr lang="en-US" altLang="en-US" sz="2800" dirty="0"/>
              <a:t>The hierarchical structure in Russian business practices means that the decision makers higher up have authority over their subordinates</a:t>
            </a:r>
            <a:r>
              <a:rPr lang="en-US" altLang="en-US" sz="2800" dirty="0" smtClean="0"/>
              <a:t>.</a:t>
            </a:r>
          </a:p>
          <a:p>
            <a:pPr eaLnBrk="1" hangingPunct="1">
              <a:lnSpc>
                <a:spcPct val="110000"/>
              </a:lnSpc>
              <a:spcAft>
                <a:spcPts val="600"/>
              </a:spcAft>
            </a:pPr>
            <a:r>
              <a:rPr lang="en-US" altLang="en-US" sz="2800" dirty="0" smtClean="0"/>
              <a:t>The </a:t>
            </a:r>
            <a:r>
              <a:rPr lang="en-US" altLang="en-US" sz="2800" dirty="0"/>
              <a:t>nature of the collective good often encourages a flexible and democratic work ethos. </a:t>
            </a:r>
          </a:p>
          <a:p>
            <a:pPr eaLnBrk="1" hangingPunct="1">
              <a:lnSpc>
                <a:spcPct val="110000"/>
              </a:lnSpc>
              <a:spcAft>
                <a:spcPts val="600"/>
              </a:spcAft>
            </a:pPr>
            <a:r>
              <a:rPr lang="en-US" altLang="en-US" sz="2800" dirty="0"/>
              <a:t>Showing respect for seniority and recognizing the hierarchical structure is vital for establishing and maintaining strong business </a:t>
            </a:r>
            <a:r>
              <a:rPr lang="en-US" altLang="en-US" sz="2800" dirty="0" smtClean="0"/>
              <a:t>relationships</a:t>
            </a:r>
            <a:r>
              <a:rPr lang="en-US" altLang="en-US" sz="2800" dirty="0"/>
              <a:t>. </a:t>
            </a:r>
            <a:endParaRPr lang="ru-RU" altLang="en-US" sz="2800" dirty="0"/>
          </a:p>
        </p:txBody>
      </p:sp>
      <p:pic>
        <p:nvPicPr>
          <p:cNvPr id="10244" name="Picture 5" descr="BD05515_"/>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9263592" y="1396471"/>
            <a:ext cx="2160588" cy="3744912"/>
          </a:xfrm>
        </p:spPr>
      </p:pic>
    </p:spTree>
    <p:extLst>
      <p:ext uri="{BB962C8B-B14F-4D97-AF65-F5344CB8AC3E}">
        <p14:creationId xmlns:p14="http://schemas.microsoft.com/office/powerpoint/2010/main" val="18137170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2218267" y="541866"/>
            <a:ext cx="9108545" cy="5727129"/>
          </a:xfrm>
        </p:spPr>
        <p:txBody>
          <a:bodyPr>
            <a:normAutofit fontScale="62500" lnSpcReduction="20000"/>
          </a:bodyPr>
          <a:lstStyle/>
          <a:p>
            <a:pPr eaLnBrk="1" hangingPunct="1">
              <a:lnSpc>
                <a:spcPct val="120000"/>
              </a:lnSpc>
              <a:spcAft>
                <a:spcPts val="600"/>
              </a:spcAft>
            </a:pPr>
            <a:r>
              <a:rPr lang="en-US" altLang="en-US" sz="2800" dirty="0"/>
              <a:t>Russians take pleasure in giving and receiving gifts</a:t>
            </a:r>
            <a:r>
              <a:rPr lang="ru-RU" altLang="en-US" sz="2800" dirty="0"/>
              <a:t> </a:t>
            </a:r>
            <a:r>
              <a:rPr lang="en-US" altLang="en-US" sz="2800" dirty="0"/>
              <a:t>. Russians spend a lot of money on gifts</a:t>
            </a:r>
            <a:r>
              <a:rPr lang="ru-RU" altLang="en-US" sz="2800" dirty="0"/>
              <a:t> </a:t>
            </a:r>
            <a:r>
              <a:rPr lang="en-US" altLang="en-US" sz="2800" dirty="0"/>
              <a:t>.</a:t>
            </a:r>
          </a:p>
          <a:p>
            <a:pPr eaLnBrk="1" hangingPunct="1">
              <a:lnSpc>
                <a:spcPct val="120000"/>
              </a:lnSpc>
              <a:spcAft>
                <a:spcPts val="600"/>
              </a:spcAft>
            </a:pPr>
            <a:r>
              <a:rPr lang="en-US" altLang="en-US" sz="2800" dirty="0"/>
              <a:t>Gifts for children are usually opened in private, gifts for adults are generally opened in the presence of others. </a:t>
            </a:r>
          </a:p>
          <a:p>
            <a:pPr eaLnBrk="1" hangingPunct="1">
              <a:lnSpc>
                <a:spcPct val="120000"/>
              </a:lnSpc>
              <a:spcAft>
                <a:spcPts val="600"/>
              </a:spcAft>
            </a:pPr>
            <a:r>
              <a:rPr lang="en-US" altLang="en-US" sz="2800" dirty="0"/>
              <a:t>Gifts are expected for social events, especially as “thank-</a:t>
            </a:r>
            <a:r>
              <a:rPr lang="en-US" altLang="en-US" sz="2800" dirty="0" err="1"/>
              <a:t>yous</a:t>
            </a:r>
            <a:r>
              <a:rPr lang="en-US" altLang="en-US" sz="2800" dirty="0"/>
              <a:t>” </a:t>
            </a:r>
          </a:p>
          <a:p>
            <a:pPr eaLnBrk="1" hangingPunct="1">
              <a:lnSpc>
                <a:spcPct val="120000"/>
              </a:lnSpc>
              <a:spcAft>
                <a:spcPts val="600"/>
              </a:spcAft>
            </a:pPr>
            <a:r>
              <a:rPr lang="en-US" altLang="en-US" sz="2800" dirty="0"/>
              <a:t>Bringing a bouquet of flowers for women.</a:t>
            </a:r>
            <a:r>
              <a:rPr lang="ru-RU" altLang="en-US" sz="2800" dirty="0"/>
              <a:t> </a:t>
            </a:r>
            <a:endParaRPr lang="en-GB" altLang="en-US" sz="2800" dirty="0" smtClean="0"/>
          </a:p>
          <a:p>
            <a:pPr>
              <a:lnSpc>
                <a:spcPct val="120000"/>
              </a:lnSpc>
              <a:spcAft>
                <a:spcPts val="600"/>
              </a:spcAft>
            </a:pPr>
            <a:r>
              <a:rPr lang="en-US" altLang="en-US" sz="2800" dirty="0"/>
              <a:t>Women usually do not hold high positions in the Russian Business culture. </a:t>
            </a:r>
          </a:p>
          <a:p>
            <a:pPr>
              <a:lnSpc>
                <a:spcPct val="120000"/>
              </a:lnSpc>
              <a:spcAft>
                <a:spcPts val="600"/>
              </a:spcAft>
            </a:pPr>
            <a:r>
              <a:rPr lang="en-US" altLang="en-US" sz="2800" dirty="0"/>
              <a:t>There are more women in business education than in business. </a:t>
            </a:r>
          </a:p>
          <a:p>
            <a:pPr>
              <a:lnSpc>
                <a:spcPct val="120000"/>
              </a:lnSpc>
              <a:spcAft>
                <a:spcPts val="600"/>
              </a:spcAft>
            </a:pPr>
            <a:r>
              <a:rPr lang="en-US" altLang="en-US" sz="2800" dirty="0"/>
              <a:t>Foreign businesswomen sometimes face adversity from the male-dominated Russian business culture. </a:t>
            </a:r>
            <a:endParaRPr lang="en-US" altLang="en-US" sz="2800" dirty="0" smtClean="0"/>
          </a:p>
          <a:p>
            <a:pPr>
              <a:lnSpc>
                <a:spcPct val="120000"/>
              </a:lnSpc>
              <a:spcAft>
                <a:spcPts val="600"/>
              </a:spcAft>
            </a:pPr>
            <a:r>
              <a:rPr lang="en-US" altLang="en-US" sz="2800" dirty="0" smtClean="0"/>
              <a:t>Business dinners are becoming more common and are seen to ‘seal’ a deal. </a:t>
            </a:r>
            <a:r>
              <a:rPr lang="en-US" altLang="en-US" sz="2800" dirty="0"/>
              <a:t>Begin eating only after somebody says a toast. Toasting is a very important part of dining. </a:t>
            </a:r>
          </a:p>
          <a:p>
            <a:pPr>
              <a:lnSpc>
                <a:spcPct val="120000"/>
              </a:lnSpc>
              <a:spcAft>
                <a:spcPts val="600"/>
              </a:spcAft>
            </a:pPr>
            <a:endParaRPr lang="en-US" altLang="en-US" sz="2800" dirty="0"/>
          </a:p>
          <a:p>
            <a:pPr>
              <a:lnSpc>
                <a:spcPct val="120000"/>
              </a:lnSpc>
              <a:spcAft>
                <a:spcPts val="600"/>
              </a:spcAft>
            </a:pPr>
            <a:endParaRPr lang="en-US" altLang="en-US" sz="2800" dirty="0"/>
          </a:p>
          <a:p>
            <a:pPr eaLnBrk="1" hangingPunct="1"/>
            <a:endParaRPr lang="ru-RU" altLang="en-US" sz="2800" b="1" dirty="0"/>
          </a:p>
        </p:txBody>
      </p:sp>
    </p:spTree>
    <p:extLst>
      <p:ext uri="{BB962C8B-B14F-4D97-AF65-F5344CB8AC3E}">
        <p14:creationId xmlns:p14="http://schemas.microsoft.com/office/powerpoint/2010/main" val="1241695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 Moving on – Business in China</a:t>
            </a:r>
            <a:endParaRPr lang="en-GB" dirty="0"/>
          </a:p>
        </p:txBody>
      </p:sp>
    </p:spTree>
    <p:extLst>
      <p:ext uri="{BB962C8B-B14F-4D97-AF65-F5344CB8AC3E}">
        <p14:creationId xmlns:p14="http://schemas.microsoft.com/office/powerpoint/2010/main" val="3631260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1881" y="362465"/>
            <a:ext cx="9341707" cy="6046573"/>
          </a:xfrm>
        </p:spPr>
        <p:txBody>
          <a:bodyPr>
            <a:normAutofit fontScale="40000" lnSpcReduction="20000"/>
          </a:bodyPr>
          <a:lstStyle/>
          <a:p>
            <a:r>
              <a:rPr lang="en-US" sz="5000" dirty="0"/>
              <a:t>Chinese society is collectivist – but also individualist</a:t>
            </a:r>
          </a:p>
          <a:p>
            <a:r>
              <a:rPr lang="en-US" sz="5000" dirty="0"/>
              <a:t>People trust and are loyal to family, friends and known associates </a:t>
            </a:r>
          </a:p>
          <a:p>
            <a:r>
              <a:rPr lang="en-US" sz="5000" dirty="0"/>
              <a:t>There is little sense of fair dealing with outsiders, ‘win what you can get’</a:t>
            </a:r>
          </a:p>
          <a:p>
            <a:r>
              <a:rPr lang="en-US" sz="5000" dirty="0"/>
              <a:t>Mistrust of ‘outsiders’ is wide spread – this causes challenges with building relationships with local business partners, clients and customers</a:t>
            </a:r>
          </a:p>
          <a:p>
            <a:r>
              <a:rPr lang="en-US" sz="5000" dirty="0"/>
              <a:t>The government plays a  and with government officials a major aspect of doing business in China</a:t>
            </a:r>
          </a:p>
          <a:p>
            <a:r>
              <a:rPr lang="en-US" sz="5000" dirty="0"/>
              <a:t> establishing a business presence in China has become more straightforward in recent years establishing mutually beneficial and trustful working relationships with them, and developing meaningful channels of communication </a:t>
            </a:r>
          </a:p>
          <a:p>
            <a:r>
              <a:rPr lang="en-US" sz="5000" dirty="0"/>
              <a:t>Difficult for smaller businesses</a:t>
            </a:r>
          </a:p>
          <a:p>
            <a:r>
              <a:rPr lang="en-US" sz="5000" dirty="0"/>
              <a:t>Conditions </a:t>
            </a:r>
            <a:r>
              <a:rPr lang="en-US" sz="4200" dirty="0"/>
              <a:t>vary in regional cities.</a:t>
            </a:r>
          </a:p>
          <a:p>
            <a:r>
              <a:rPr lang="en-US" sz="4200" dirty="0"/>
              <a:t>Building relationships is the best way to overcome many of the obstacles to doing business in China. As the Chinese saying goes: </a:t>
            </a:r>
            <a:r>
              <a:rPr lang="en-US" sz="4200" dirty="0" err="1"/>
              <a:t>ru</a:t>
            </a:r>
            <a:r>
              <a:rPr lang="en-US" sz="4200" dirty="0"/>
              <a:t> </a:t>
            </a:r>
            <a:r>
              <a:rPr lang="en-US" sz="4200" dirty="0" err="1"/>
              <a:t>jing</a:t>
            </a:r>
            <a:r>
              <a:rPr lang="en-US" sz="4200" dirty="0"/>
              <a:t> sui </a:t>
            </a:r>
            <a:r>
              <a:rPr lang="en-US" sz="4200" dirty="0" err="1"/>
              <a:t>su</a:t>
            </a:r>
            <a:r>
              <a:rPr lang="en-US" sz="4200" dirty="0"/>
              <a:t> – “When you enter a region, follow its customs”- when in Rome do as the Romans (in English)</a:t>
            </a:r>
          </a:p>
          <a:p>
            <a:r>
              <a:rPr lang="en-US" sz="4200" dirty="0"/>
              <a:t>China is vast so  sub-cultures and people differ from place to place</a:t>
            </a:r>
          </a:p>
          <a:p>
            <a:r>
              <a:rPr lang="en-US" sz="4200" dirty="0"/>
              <a:t>Behaving </a:t>
            </a:r>
            <a:r>
              <a:rPr lang="en-US" sz="5000" dirty="0"/>
              <a:t>modestly, patiently and politely is certain to provide a good foundation</a:t>
            </a:r>
            <a:endParaRPr lang="en-GB" sz="5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06965" y="3492842"/>
            <a:ext cx="1616623" cy="1077479"/>
          </a:xfrm>
          <a:prstGeom prst="rect">
            <a:avLst/>
          </a:prstGeom>
        </p:spPr>
      </p:pic>
    </p:spTree>
    <p:extLst>
      <p:ext uri="{BB962C8B-B14F-4D97-AF65-F5344CB8AC3E}">
        <p14:creationId xmlns:p14="http://schemas.microsoft.com/office/powerpoint/2010/main" val="3519851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Do’s and Don’ts in China</a:t>
            </a:r>
            <a:endParaRPr lang="en-GB" dirty="0"/>
          </a:p>
        </p:txBody>
      </p:sp>
      <p:sp>
        <p:nvSpPr>
          <p:cNvPr id="3" name="Content Placeholder 2"/>
          <p:cNvSpPr>
            <a:spLocks noGrp="1"/>
          </p:cNvSpPr>
          <p:nvPr>
            <p:ph idx="1"/>
          </p:nvPr>
        </p:nvSpPr>
        <p:spPr>
          <a:xfrm>
            <a:off x="2232454" y="1243914"/>
            <a:ext cx="9272158" cy="4667308"/>
          </a:xfrm>
        </p:spPr>
        <p:txBody>
          <a:bodyPr>
            <a:normAutofit fontScale="62500" lnSpcReduction="20000"/>
          </a:bodyPr>
          <a:lstStyle/>
          <a:p>
            <a:r>
              <a:rPr lang="en-GB" dirty="0"/>
              <a:t> </a:t>
            </a:r>
            <a:r>
              <a:rPr lang="en-GB" dirty="0" smtClean="0"/>
              <a:t>Avoid talking about politics</a:t>
            </a:r>
          </a:p>
          <a:p>
            <a:r>
              <a:rPr lang="en-GB" dirty="0" smtClean="0"/>
              <a:t>You may be asked personal questions about, age, marital status or income – this is not to be offensive but as ice breakers</a:t>
            </a:r>
          </a:p>
          <a:p>
            <a:r>
              <a:rPr lang="en-GB" dirty="0" smtClean="0"/>
              <a:t>Read between the lines, a ‘yes … but’ may mean a ‘no’</a:t>
            </a:r>
          </a:p>
          <a:p>
            <a:r>
              <a:rPr lang="en-GB" dirty="0" smtClean="0"/>
              <a:t>There is no </a:t>
            </a:r>
            <a:r>
              <a:rPr lang="en-GB" dirty="0" err="1" smtClean="0"/>
              <a:t>celar</a:t>
            </a:r>
            <a:r>
              <a:rPr lang="en-GB" dirty="0" smtClean="0"/>
              <a:t> boundary between work and social life and the majority of deals are sealed outside of working hours</a:t>
            </a:r>
          </a:p>
          <a:p>
            <a:r>
              <a:rPr lang="en-GB" dirty="0" err="1" smtClean="0"/>
              <a:t>Banquetts</a:t>
            </a:r>
            <a:r>
              <a:rPr lang="en-GB" dirty="0" smtClean="0"/>
              <a:t> provide important opportunities for relationship building</a:t>
            </a:r>
          </a:p>
          <a:p>
            <a:r>
              <a:rPr lang="en-GB" dirty="0" smtClean="0"/>
              <a:t>Be polite and tray any dishes but don’t clear the bowl as you will be given more food!</a:t>
            </a:r>
          </a:p>
          <a:p>
            <a:r>
              <a:rPr lang="en-GB" dirty="0" smtClean="0"/>
              <a:t>Frequent toasts are standard</a:t>
            </a:r>
          </a:p>
          <a:p>
            <a:r>
              <a:rPr lang="en-GB" dirty="0" smtClean="0"/>
              <a:t>Be on time or early for dinners and meeting</a:t>
            </a:r>
          </a:p>
          <a:p>
            <a:r>
              <a:rPr lang="en-GB" dirty="0" smtClean="0"/>
              <a:t>Have a supply of business cards</a:t>
            </a:r>
          </a:p>
          <a:p>
            <a:r>
              <a:rPr lang="en-GB" dirty="0" smtClean="0"/>
              <a:t>The exchange of gifts is often part of negotiations. The symbolic value of a gift is more important than its monetary value.</a:t>
            </a:r>
            <a:endParaRPr lang="en-GB" dirty="0"/>
          </a:p>
        </p:txBody>
      </p:sp>
    </p:spTree>
    <p:extLst>
      <p:ext uri="{BB962C8B-B14F-4D97-AF65-F5344CB8AC3E}">
        <p14:creationId xmlns:p14="http://schemas.microsoft.com/office/powerpoint/2010/main" val="1653284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64259" y="716692"/>
            <a:ext cx="9140353" cy="5194530"/>
          </a:xfrm>
        </p:spPr>
        <p:txBody>
          <a:bodyPr>
            <a:normAutofit fontScale="85000" lnSpcReduction="10000"/>
          </a:bodyPr>
          <a:lstStyle/>
          <a:p>
            <a:r>
              <a:rPr lang="en-GB" dirty="0" smtClean="0"/>
              <a:t>Chinese are strategic negotiators who will not hesitate to use time constraints of Western visitors to their advantage, either by moving very fast – ‘steamrolling’ or by delaying negotiations</a:t>
            </a:r>
          </a:p>
          <a:p>
            <a:r>
              <a:rPr lang="en-GB" dirty="0" smtClean="0"/>
              <a:t>Chinese business people often do not like to rely on one contact only and will cultivate multiple partnerships/associations. For Westerners, this can come across as disloyal and devious</a:t>
            </a:r>
            <a:endParaRPr lang="en-GB" dirty="0"/>
          </a:p>
          <a:p>
            <a:r>
              <a:rPr lang="en-GB" dirty="0" smtClean="0"/>
              <a:t>Face is a key component of Chinese culture, it can be gained, lost, earned or taken away. Causing someone to lose face will ruin a negotiation</a:t>
            </a:r>
          </a:p>
          <a:p>
            <a:r>
              <a:rPr lang="en-GB" dirty="0" smtClean="0">
                <a:hlinkClick r:id="rId2"/>
              </a:rPr>
              <a:t>Understanding Chinese Business Culture</a:t>
            </a:r>
            <a:endParaRPr lang="en-GB" dirty="0"/>
          </a:p>
        </p:txBody>
      </p:sp>
    </p:spTree>
    <p:extLst>
      <p:ext uri="{BB962C8B-B14F-4D97-AF65-F5344CB8AC3E}">
        <p14:creationId xmlns:p14="http://schemas.microsoft.com/office/powerpoint/2010/main" val="1779074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Russia, China and the Middle East are all high context cultures</a:t>
            </a:r>
          </a:p>
          <a:p>
            <a:r>
              <a:rPr lang="en-GB" dirty="0" smtClean="0"/>
              <a:t>In all of these countries, relationship building is key for successful business</a:t>
            </a:r>
          </a:p>
          <a:p>
            <a:r>
              <a:rPr lang="en-GB" dirty="0" smtClean="0"/>
              <a:t>Trust is given to family, friends and known associates</a:t>
            </a:r>
          </a:p>
          <a:p>
            <a:r>
              <a:rPr lang="en-GB" dirty="0" smtClean="0"/>
              <a:t>Trust has to be built, developed and nurtured to allow Westerners to be awarded with trust</a:t>
            </a:r>
          </a:p>
          <a:p>
            <a:r>
              <a:rPr lang="en-GB" dirty="0" smtClean="0"/>
              <a:t>Religious customs form a key part of Middle Eastern culture but are not important in Russia or China</a:t>
            </a:r>
            <a:endParaRPr lang="en-GB" dirty="0"/>
          </a:p>
        </p:txBody>
      </p:sp>
    </p:spTree>
    <p:extLst>
      <p:ext uri="{BB962C8B-B14F-4D97-AF65-F5344CB8AC3E}">
        <p14:creationId xmlns:p14="http://schemas.microsoft.com/office/powerpoint/2010/main" val="245511905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2198</TotalTime>
  <Words>1687</Words>
  <Application>Microsoft Office PowerPoint</Application>
  <PresentationFormat>Widescreen</PresentationFormat>
  <Paragraphs>107</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Times New Roman</vt:lpstr>
      <vt:lpstr>Wingdings</vt:lpstr>
      <vt:lpstr>Wingdings 3</vt:lpstr>
      <vt:lpstr>Wisp</vt:lpstr>
      <vt:lpstr>International Business Communications (Week 6)</vt:lpstr>
      <vt:lpstr>This week, we will:</vt:lpstr>
      <vt:lpstr>Exercise</vt:lpstr>
      <vt:lpstr>Middle East</vt:lpstr>
      <vt:lpstr>PowerPoint Presentation</vt:lpstr>
      <vt:lpstr>PowerPoint Presentation</vt:lpstr>
      <vt:lpstr>PowerPoint Presentation</vt:lpstr>
      <vt:lpstr>PowerPoint Presentation</vt:lpstr>
      <vt:lpstr>PowerPoint Presentation</vt:lpstr>
      <vt:lpstr>Moving on – dealing with Russia</vt:lpstr>
      <vt:lpstr> </vt:lpstr>
      <vt:lpstr>Making appointments:  </vt:lpstr>
      <vt:lpstr>PowerPoint Presentation</vt:lpstr>
      <vt:lpstr>PowerPoint Presentation</vt:lpstr>
      <vt:lpstr>PowerPoint Presentation</vt:lpstr>
      <vt:lpstr>PowerPoint Presentation</vt:lpstr>
      <vt:lpstr>PowerPoint Presentation</vt:lpstr>
      <vt:lpstr>PowerPoint Presentation</vt:lpstr>
      <vt:lpstr>Do’s and Don’ts in China</vt:lpstr>
      <vt:lpstr>PowerPoint Presentation</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(Week 1)</dc:title>
  <dc:creator>Antje Cockrill</dc:creator>
  <cp:lastModifiedBy>Antje Cockrill</cp:lastModifiedBy>
  <cp:revision>34</cp:revision>
  <cp:lastPrinted>2017-10-16T09:34:58Z</cp:lastPrinted>
  <dcterms:created xsi:type="dcterms:W3CDTF">2017-09-25T13:12:20Z</dcterms:created>
  <dcterms:modified xsi:type="dcterms:W3CDTF">2017-11-06T22:43:25Z</dcterms:modified>
</cp:coreProperties>
</file>