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304" r:id="rId2"/>
    <p:sldId id="314" r:id="rId3"/>
    <p:sldId id="316" r:id="rId4"/>
    <p:sldId id="341" r:id="rId5"/>
    <p:sldId id="317" r:id="rId6"/>
    <p:sldId id="318" r:id="rId7"/>
    <p:sldId id="320" r:id="rId8"/>
    <p:sldId id="342" r:id="rId9"/>
    <p:sldId id="321" r:id="rId10"/>
    <p:sldId id="323" r:id="rId11"/>
    <p:sldId id="322" r:id="rId12"/>
    <p:sldId id="324" r:id="rId13"/>
    <p:sldId id="325" r:id="rId14"/>
    <p:sldId id="326" r:id="rId15"/>
    <p:sldId id="327" r:id="rId16"/>
    <p:sldId id="328" r:id="rId17"/>
    <p:sldId id="329" r:id="rId18"/>
    <p:sldId id="330" r:id="rId19"/>
    <p:sldId id="332" r:id="rId20"/>
    <p:sldId id="334" r:id="rId21"/>
    <p:sldId id="343" r:id="rId22"/>
    <p:sldId id="336" r:id="rId23"/>
    <p:sldId id="335" r:id="rId24"/>
    <p:sldId id="337" r:id="rId25"/>
    <p:sldId id="338" r:id="rId26"/>
    <p:sldId id="339" r:id="rId27"/>
    <p:sldId id="340" r:id="rId28"/>
    <p:sldId id="344" r:id="rId29"/>
    <p:sldId id="31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142" autoAdjust="0"/>
  </p:normalViewPr>
  <p:slideViewPr>
    <p:cSldViewPr snapToGrid="0">
      <p:cViewPr varScale="1">
        <p:scale>
          <a:sx n="54" d="100"/>
          <a:sy n="54"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4477F1-B3A6-43B4-8044-4B143134E4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95BB7C5-0CC1-4FA8-B298-7320BC3E7F9F}">
      <dgm:prSet/>
      <dgm:spPr/>
      <dgm:t>
        <a:bodyPr/>
        <a:lstStyle/>
        <a:p>
          <a:r>
            <a:rPr lang="en-GB"/>
            <a:t>Anxiety</a:t>
          </a:r>
          <a:endParaRPr lang="en-US"/>
        </a:p>
      </dgm:t>
    </dgm:pt>
    <dgm:pt modelId="{B007B74D-2BC1-4195-B861-86B9777E2409}" type="parTrans" cxnId="{7FC29BCA-5624-495E-9E03-9B548A2CA17A}">
      <dgm:prSet/>
      <dgm:spPr/>
      <dgm:t>
        <a:bodyPr/>
        <a:lstStyle/>
        <a:p>
          <a:endParaRPr lang="en-US"/>
        </a:p>
      </dgm:t>
    </dgm:pt>
    <dgm:pt modelId="{22689914-24DD-4A96-8053-3C08781D8CA1}" type="sibTrans" cxnId="{7FC29BCA-5624-495E-9E03-9B548A2CA17A}">
      <dgm:prSet/>
      <dgm:spPr/>
      <dgm:t>
        <a:bodyPr/>
        <a:lstStyle/>
        <a:p>
          <a:endParaRPr lang="en-US"/>
        </a:p>
      </dgm:t>
    </dgm:pt>
    <dgm:pt modelId="{D3F21481-9F51-45CF-9399-194B0706F808}">
      <dgm:prSet/>
      <dgm:spPr/>
      <dgm:t>
        <a:bodyPr/>
        <a:lstStyle/>
        <a:p>
          <a:r>
            <a:rPr lang="en-GB"/>
            <a:t>Depression</a:t>
          </a:r>
          <a:endParaRPr lang="en-US"/>
        </a:p>
      </dgm:t>
    </dgm:pt>
    <dgm:pt modelId="{6E9031AC-8289-4DAC-88E8-8296AB1C13BF}" type="parTrans" cxnId="{FA42BBFF-F2B8-4A2D-9BDC-EE654D382354}">
      <dgm:prSet/>
      <dgm:spPr/>
      <dgm:t>
        <a:bodyPr/>
        <a:lstStyle/>
        <a:p>
          <a:endParaRPr lang="en-US"/>
        </a:p>
      </dgm:t>
    </dgm:pt>
    <dgm:pt modelId="{07B0283B-ECB4-477C-9528-D04CBB62BE70}" type="sibTrans" cxnId="{FA42BBFF-F2B8-4A2D-9BDC-EE654D382354}">
      <dgm:prSet/>
      <dgm:spPr/>
      <dgm:t>
        <a:bodyPr/>
        <a:lstStyle/>
        <a:p>
          <a:endParaRPr lang="en-US"/>
        </a:p>
      </dgm:t>
    </dgm:pt>
    <dgm:pt modelId="{019969A9-9FBD-47E6-A56A-C3F71143AC11}">
      <dgm:prSet/>
      <dgm:spPr/>
      <dgm:t>
        <a:bodyPr/>
        <a:lstStyle/>
        <a:p>
          <a:r>
            <a:rPr lang="en-GB"/>
            <a:t>Obsessive Compulsive Disorders</a:t>
          </a:r>
          <a:endParaRPr lang="en-US"/>
        </a:p>
      </dgm:t>
    </dgm:pt>
    <dgm:pt modelId="{F72EC79C-3824-4DE8-9627-6A9120B7BD7C}" type="parTrans" cxnId="{C8C1EDF5-1C77-4A7D-B81B-2D63D09F6E7D}">
      <dgm:prSet/>
      <dgm:spPr/>
      <dgm:t>
        <a:bodyPr/>
        <a:lstStyle/>
        <a:p>
          <a:endParaRPr lang="en-US"/>
        </a:p>
      </dgm:t>
    </dgm:pt>
    <dgm:pt modelId="{7E3858F5-C4AA-41C1-9A84-6C582C3ED406}" type="sibTrans" cxnId="{C8C1EDF5-1C77-4A7D-B81B-2D63D09F6E7D}">
      <dgm:prSet/>
      <dgm:spPr/>
      <dgm:t>
        <a:bodyPr/>
        <a:lstStyle/>
        <a:p>
          <a:endParaRPr lang="en-US"/>
        </a:p>
      </dgm:t>
    </dgm:pt>
    <dgm:pt modelId="{07F04FCE-EEF5-4E52-BF9E-9593329979D5}">
      <dgm:prSet/>
      <dgm:spPr/>
      <dgm:t>
        <a:bodyPr/>
        <a:lstStyle/>
        <a:p>
          <a:r>
            <a:rPr lang="en-GB"/>
            <a:t>Stress</a:t>
          </a:r>
          <a:endParaRPr lang="en-US"/>
        </a:p>
      </dgm:t>
    </dgm:pt>
    <dgm:pt modelId="{9A35B975-490B-4DAC-8059-0AE740BBF9FE}" type="parTrans" cxnId="{9C71400D-928F-4338-8CC9-C76378A54C6E}">
      <dgm:prSet/>
      <dgm:spPr/>
      <dgm:t>
        <a:bodyPr/>
        <a:lstStyle/>
        <a:p>
          <a:endParaRPr lang="en-US"/>
        </a:p>
      </dgm:t>
    </dgm:pt>
    <dgm:pt modelId="{F6D5655E-E97D-4E19-A4E6-3A85E97B7F2C}" type="sibTrans" cxnId="{9C71400D-928F-4338-8CC9-C76378A54C6E}">
      <dgm:prSet/>
      <dgm:spPr/>
      <dgm:t>
        <a:bodyPr/>
        <a:lstStyle/>
        <a:p>
          <a:endParaRPr lang="en-US"/>
        </a:p>
      </dgm:t>
    </dgm:pt>
    <dgm:pt modelId="{9C2998FD-7673-4E13-B94D-83DBEDF51E5F}" type="pres">
      <dgm:prSet presAssocID="{F64477F1-B3A6-43B4-8044-4B143134E4F1}" presName="linear" presStyleCnt="0">
        <dgm:presLayoutVars>
          <dgm:animLvl val="lvl"/>
          <dgm:resizeHandles val="exact"/>
        </dgm:presLayoutVars>
      </dgm:prSet>
      <dgm:spPr/>
    </dgm:pt>
    <dgm:pt modelId="{46E14757-5D0F-4253-A3FF-40E0631DFA8C}" type="pres">
      <dgm:prSet presAssocID="{C95BB7C5-0CC1-4FA8-B298-7320BC3E7F9F}" presName="parentText" presStyleLbl="node1" presStyleIdx="0" presStyleCnt="4">
        <dgm:presLayoutVars>
          <dgm:chMax val="0"/>
          <dgm:bulletEnabled val="1"/>
        </dgm:presLayoutVars>
      </dgm:prSet>
      <dgm:spPr/>
    </dgm:pt>
    <dgm:pt modelId="{EFBCCCCB-26B2-4CE4-988D-78CDA56E16EE}" type="pres">
      <dgm:prSet presAssocID="{22689914-24DD-4A96-8053-3C08781D8CA1}" presName="spacer" presStyleCnt="0"/>
      <dgm:spPr/>
    </dgm:pt>
    <dgm:pt modelId="{2A9F7F7D-6A60-4520-9976-EEA1FB65499A}" type="pres">
      <dgm:prSet presAssocID="{D3F21481-9F51-45CF-9399-194B0706F808}" presName="parentText" presStyleLbl="node1" presStyleIdx="1" presStyleCnt="4">
        <dgm:presLayoutVars>
          <dgm:chMax val="0"/>
          <dgm:bulletEnabled val="1"/>
        </dgm:presLayoutVars>
      </dgm:prSet>
      <dgm:spPr/>
    </dgm:pt>
    <dgm:pt modelId="{5CA0A1B8-F79B-431D-9C6C-D0DAA9C2D904}" type="pres">
      <dgm:prSet presAssocID="{07B0283B-ECB4-477C-9528-D04CBB62BE70}" presName="spacer" presStyleCnt="0"/>
      <dgm:spPr/>
    </dgm:pt>
    <dgm:pt modelId="{B3C68724-5112-4620-A1C8-2EAA08DF04BA}" type="pres">
      <dgm:prSet presAssocID="{019969A9-9FBD-47E6-A56A-C3F71143AC11}" presName="parentText" presStyleLbl="node1" presStyleIdx="2" presStyleCnt="4">
        <dgm:presLayoutVars>
          <dgm:chMax val="0"/>
          <dgm:bulletEnabled val="1"/>
        </dgm:presLayoutVars>
      </dgm:prSet>
      <dgm:spPr/>
    </dgm:pt>
    <dgm:pt modelId="{1C6E7DB8-38FC-4E8E-A428-ED344489DC72}" type="pres">
      <dgm:prSet presAssocID="{7E3858F5-C4AA-41C1-9A84-6C582C3ED406}" presName="spacer" presStyleCnt="0"/>
      <dgm:spPr/>
    </dgm:pt>
    <dgm:pt modelId="{23021914-8631-46D3-A5A7-7A7DA5CE1856}" type="pres">
      <dgm:prSet presAssocID="{07F04FCE-EEF5-4E52-BF9E-9593329979D5}" presName="parentText" presStyleLbl="node1" presStyleIdx="3" presStyleCnt="4">
        <dgm:presLayoutVars>
          <dgm:chMax val="0"/>
          <dgm:bulletEnabled val="1"/>
        </dgm:presLayoutVars>
      </dgm:prSet>
      <dgm:spPr/>
    </dgm:pt>
  </dgm:ptLst>
  <dgm:cxnLst>
    <dgm:cxn modelId="{9C71400D-928F-4338-8CC9-C76378A54C6E}" srcId="{F64477F1-B3A6-43B4-8044-4B143134E4F1}" destId="{07F04FCE-EEF5-4E52-BF9E-9593329979D5}" srcOrd="3" destOrd="0" parTransId="{9A35B975-490B-4DAC-8059-0AE740BBF9FE}" sibTransId="{F6D5655E-E97D-4E19-A4E6-3A85E97B7F2C}"/>
    <dgm:cxn modelId="{CF642F1B-8730-410E-A521-9C2F4FCDC5A0}" type="presOf" srcId="{07F04FCE-EEF5-4E52-BF9E-9593329979D5}" destId="{23021914-8631-46D3-A5A7-7A7DA5CE1856}" srcOrd="0" destOrd="0" presId="urn:microsoft.com/office/officeart/2005/8/layout/vList2"/>
    <dgm:cxn modelId="{718A831E-E71E-47E6-914B-CCE7CC133FC3}" type="presOf" srcId="{D3F21481-9F51-45CF-9399-194B0706F808}" destId="{2A9F7F7D-6A60-4520-9976-EEA1FB65499A}" srcOrd="0" destOrd="0" presId="urn:microsoft.com/office/officeart/2005/8/layout/vList2"/>
    <dgm:cxn modelId="{4507B988-6A45-41B6-AC08-FE65B16C0026}" type="presOf" srcId="{C95BB7C5-0CC1-4FA8-B298-7320BC3E7F9F}" destId="{46E14757-5D0F-4253-A3FF-40E0631DFA8C}" srcOrd="0" destOrd="0" presId="urn:microsoft.com/office/officeart/2005/8/layout/vList2"/>
    <dgm:cxn modelId="{7FC29BCA-5624-495E-9E03-9B548A2CA17A}" srcId="{F64477F1-B3A6-43B4-8044-4B143134E4F1}" destId="{C95BB7C5-0CC1-4FA8-B298-7320BC3E7F9F}" srcOrd="0" destOrd="0" parTransId="{B007B74D-2BC1-4195-B861-86B9777E2409}" sibTransId="{22689914-24DD-4A96-8053-3C08781D8CA1}"/>
    <dgm:cxn modelId="{E55A39DA-2685-4448-9792-06D23A379985}" type="presOf" srcId="{F64477F1-B3A6-43B4-8044-4B143134E4F1}" destId="{9C2998FD-7673-4E13-B94D-83DBEDF51E5F}" srcOrd="0" destOrd="0" presId="urn:microsoft.com/office/officeart/2005/8/layout/vList2"/>
    <dgm:cxn modelId="{C8C1EDF5-1C77-4A7D-B81B-2D63D09F6E7D}" srcId="{F64477F1-B3A6-43B4-8044-4B143134E4F1}" destId="{019969A9-9FBD-47E6-A56A-C3F71143AC11}" srcOrd="2" destOrd="0" parTransId="{F72EC79C-3824-4DE8-9627-6A9120B7BD7C}" sibTransId="{7E3858F5-C4AA-41C1-9A84-6C582C3ED406}"/>
    <dgm:cxn modelId="{A28A57FB-0BE2-4AF2-927B-FDCEF7B76E85}" type="presOf" srcId="{019969A9-9FBD-47E6-A56A-C3F71143AC11}" destId="{B3C68724-5112-4620-A1C8-2EAA08DF04BA}" srcOrd="0" destOrd="0" presId="urn:microsoft.com/office/officeart/2005/8/layout/vList2"/>
    <dgm:cxn modelId="{FA42BBFF-F2B8-4A2D-9BDC-EE654D382354}" srcId="{F64477F1-B3A6-43B4-8044-4B143134E4F1}" destId="{D3F21481-9F51-45CF-9399-194B0706F808}" srcOrd="1" destOrd="0" parTransId="{6E9031AC-8289-4DAC-88E8-8296AB1C13BF}" sibTransId="{07B0283B-ECB4-477C-9528-D04CBB62BE70}"/>
    <dgm:cxn modelId="{4D193203-7D06-4FCF-84C7-4F9BB4694D8A}" type="presParOf" srcId="{9C2998FD-7673-4E13-B94D-83DBEDF51E5F}" destId="{46E14757-5D0F-4253-A3FF-40E0631DFA8C}" srcOrd="0" destOrd="0" presId="urn:microsoft.com/office/officeart/2005/8/layout/vList2"/>
    <dgm:cxn modelId="{795E57D8-B417-417B-9F20-CAA85451B85D}" type="presParOf" srcId="{9C2998FD-7673-4E13-B94D-83DBEDF51E5F}" destId="{EFBCCCCB-26B2-4CE4-988D-78CDA56E16EE}" srcOrd="1" destOrd="0" presId="urn:microsoft.com/office/officeart/2005/8/layout/vList2"/>
    <dgm:cxn modelId="{E0BACAF9-E105-4C52-A7AB-B04DA6D1174E}" type="presParOf" srcId="{9C2998FD-7673-4E13-B94D-83DBEDF51E5F}" destId="{2A9F7F7D-6A60-4520-9976-EEA1FB65499A}" srcOrd="2" destOrd="0" presId="urn:microsoft.com/office/officeart/2005/8/layout/vList2"/>
    <dgm:cxn modelId="{9AB01CEC-5784-4C28-94FD-03EB81D686B8}" type="presParOf" srcId="{9C2998FD-7673-4E13-B94D-83DBEDF51E5F}" destId="{5CA0A1B8-F79B-431D-9C6C-D0DAA9C2D904}" srcOrd="3" destOrd="0" presId="urn:microsoft.com/office/officeart/2005/8/layout/vList2"/>
    <dgm:cxn modelId="{A17F8229-1EB4-427F-883F-CDD6CD574978}" type="presParOf" srcId="{9C2998FD-7673-4E13-B94D-83DBEDF51E5F}" destId="{B3C68724-5112-4620-A1C8-2EAA08DF04BA}" srcOrd="4" destOrd="0" presId="urn:microsoft.com/office/officeart/2005/8/layout/vList2"/>
    <dgm:cxn modelId="{63823E12-3137-409B-B0EA-454E226F5162}" type="presParOf" srcId="{9C2998FD-7673-4E13-B94D-83DBEDF51E5F}" destId="{1C6E7DB8-38FC-4E8E-A428-ED344489DC72}" srcOrd="5" destOrd="0" presId="urn:microsoft.com/office/officeart/2005/8/layout/vList2"/>
    <dgm:cxn modelId="{0244164B-FF77-418E-B2DE-59A8B5909366}" type="presParOf" srcId="{9C2998FD-7673-4E13-B94D-83DBEDF51E5F}" destId="{23021914-8631-46D3-A5A7-7A7DA5CE18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950388-8706-4C07-8012-5916752CF96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F9171EB-5E92-4DEA-9082-0E97189BA793}">
      <dgm:prSet/>
      <dgm:spPr/>
      <dgm:t>
        <a:bodyPr/>
        <a:lstStyle/>
        <a:p>
          <a:r>
            <a:rPr lang="en-GB"/>
            <a:t>Since the start of the COVID-19 pandemic, Counsellors and supervisors have moved a significant amount of their client work online.</a:t>
          </a:r>
          <a:endParaRPr lang="en-US"/>
        </a:p>
      </dgm:t>
    </dgm:pt>
    <dgm:pt modelId="{B02280CD-2E79-480F-9D39-1FE0AC721F1C}" type="parTrans" cxnId="{20A3FAA9-D7EE-4D0A-A18D-CFA323BD28E1}">
      <dgm:prSet/>
      <dgm:spPr/>
      <dgm:t>
        <a:bodyPr/>
        <a:lstStyle/>
        <a:p>
          <a:endParaRPr lang="en-US"/>
        </a:p>
      </dgm:t>
    </dgm:pt>
    <dgm:pt modelId="{70A8E1F0-C824-4DF2-BB06-6DA6868FF5C9}" type="sibTrans" cxnId="{20A3FAA9-D7EE-4D0A-A18D-CFA323BD28E1}">
      <dgm:prSet/>
      <dgm:spPr/>
      <dgm:t>
        <a:bodyPr/>
        <a:lstStyle/>
        <a:p>
          <a:endParaRPr lang="en-US"/>
        </a:p>
      </dgm:t>
    </dgm:pt>
    <dgm:pt modelId="{63B6DACC-E97D-4171-8313-C7711F8A00E3}">
      <dgm:prSet/>
      <dgm:spPr/>
      <dgm:t>
        <a:bodyPr/>
        <a:lstStyle/>
        <a:p>
          <a:r>
            <a:rPr lang="en-GB" b="0" dirty="0"/>
            <a:t>With reference to the Humanistic Counselling modalities that you have been introduced to, critically discuss the impact that online therapeutic work has on Counselling and Supervision. </a:t>
          </a:r>
          <a:endParaRPr lang="en-US" b="0" dirty="0"/>
        </a:p>
      </dgm:t>
    </dgm:pt>
    <dgm:pt modelId="{322EFE4D-ACFB-4CAD-A741-1F8F9AB1A17F}" type="parTrans" cxnId="{3BF98D0D-BD0C-4149-A6B4-9FEF83824C58}">
      <dgm:prSet/>
      <dgm:spPr/>
      <dgm:t>
        <a:bodyPr/>
        <a:lstStyle/>
        <a:p>
          <a:endParaRPr lang="en-US"/>
        </a:p>
      </dgm:t>
    </dgm:pt>
    <dgm:pt modelId="{0D69AEFB-435D-456A-8CB0-9D2FD725F601}" type="sibTrans" cxnId="{3BF98D0D-BD0C-4149-A6B4-9FEF83824C58}">
      <dgm:prSet/>
      <dgm:spPr/>
      <dgm:t>
        <a:bodyPr/>
        <a:lstStyle/>
        <a:p>
          <a:endParaRPr lang="en-US"/>
        </a:p>
      </dgm:t>
    </dgm:pt>
    <dgm:pt modelId="{AC08FD27-94EC-46B0-B5F4-AEF7968FBDAB}" type="pres">
      <dgm:prSet presAssocID="{69950388-8706-4C07-8012-5916752CF96B}" presName="hierChild1" presStyleCnt="0">
        <dgm:presLayoutVars>
          <dgm:chPref val="1"/>
          <dgm:dir/>
          <dgm:animOne val="branch"/>
          <dgm:animLvl val="lvl"/>
          <dgm:resizeHandles/>
        </dgm:presLayoutVars>
      </dgm:prSet>
      <dgm:spPr/>
    </dgm:pt>
    <dgm:pt modelId="{9110D4B2-1BC9-4F7E-A516-717692A0EE06}" type="pres">
      <dgm:prSet presAssocID="{7F9171EB-5E92-4DEA-9082-0E97189BA793}" presName="hierRoot1" presStyleCnt="0"/>
      <dgm:spPr/>
    </dgm:pt>
    <dgm:pt modelId="{B46D50FA-CA1C-47ED-BD80-4F38439EE694}" type="pres">
      <dgm:prSet presAssocID="{7F9171EB-5E92-4DEA-9082-0E97189BA793}" presName="composite" presStyleCnt="0"/>
      <dgm:spPr/>
    </dgm:pt>
    <dgm:pt modelId="{6B045F7A-D37B-4BD4-A914-AAFA7751D3C9}" type="pres">
      <dgm:prSet presAssocID="{7F9171EB-5E92-4DEA-9082-0E97189BA793}" presName="background" presStyleLbl="node0" presStyleIdx="0" presStyleCnt="2"/>
      <dgm:spPr/>
    </dgm:pt>
    <dgm:pt modelId="{F05EBC09-FB0E-40B1-BC41-5F76352E5BE8}" type="pres">
      <dgm:prSet presAssocID="{7F9171EB-5E92-4DEA-9082-0E97189BA793}" presName="text" presStyleLbl="fgAcc0" presStyleIdx="0" presStyleCnt="2">
        <dgm:presLayoutVars>
          <dgm:chPref val="3"/>
        </dgm:presLayoutVars>
      </dgm:prSet>
      <dgm:spPr/>
    </dgm:pt>
    <dgm:pt modelId="{7BD0442B-CA51-41EB-A1AF-C98FE7156D7E}" type="pres">
      <dgm:prSet presAssocID="{7F9171EB-5E92-4DEA-9082-0E97189BA793}" presName="hierChild2" presStyleCnt="0"/>
      <dgm:spPr/>
    </dgm:pt>
    <dgm:pt modelId="{1C835DC1-5A31-41CB-9519-AAE9B44EE253}" type="pres">
      <dgm:prSet presAssocID="{63B6DACC-E97D-4171-8313-C7711F8A00E3}" presName="hierRoot1" presStyleCnt="0"/>
      <dgm:spPr/>
    </dgm:pt>
    <dgm:pt modelId="{5620D4C1-22B6-4014-B023-B7A41F8718F4}" type="pres">
      <dgm:prSet presAssocID="{63B6DACC-E97D-4171-8313-C7711F8A00E3}" presName="composite" presStyleCnt="0"/>
      <dgm:spPr/>
    </dgm:pt>
    <dgm:pt modelId="{6635F3F2-D02F-4381-A0CE-65EC4F81601B}" type="pres">
      <dgm:prSet presAssocID="{63B6DACC-E97D-4171-8313-C7711F8A00E3}" presName="background" presStyleLbl="node0" presStyleIdx="1" presStyleCnt="2"/>
      <dgm:spPr/>
    </dgm:pt>
    <dgm:pt modelId="{39D045E9-7468-4D34-9BAE-8D3C7C0EF909}" type="pres">
      <dgm:prSet presAssocID="{63B6DACC-E97D-4171-8313-C7711F8A00E3}" presName="text" presStyleLbl="fgAcc0" presStyleIdx="1" presStyleCnt="2">
        <dgm:presLayoutVars>
          <dgm:chPref val="3"/>
        </dgm:presLayoutVars>
      </dgm:prSet>
      <dgm:spPr/>
    </dgm:pt>
    <dgm:pt modelId="{CCFA7628-220C-4B3D-A605-B698DAAF6B0E}" type="pres">
      <dgm:prSet presAssocID="{63B6DACC-E97D-4171-8313-C7711F8A00E3}" presName="hierChild2" presStyleCnt="0"/>
      <dgm:spPr/>
    </dgm:pt>
  </dgm:ptLst>
  <dgm:cxnLst>
    <dgm:cxn modelId="{3BF98D0D-BD0C-4149-A6B4-9FEF83824C58}" srcId="{69950388-8706-4C07-8012-5916752CF96B}" destId="{63B6DACC-E97D-4171-8313-C7711F8A00E3}" srcOrd="1" destOrd="0" parTransId="{322EFE4D-ACFB-4CAD-A741-1F8F9AB1A17F}" sibTransId="{0D69AEFB-435D-456A-8CB0-9D2FD725F601}"/>
    <dgm:cxn modelId="{C1F7E350-BB3A-4E74-B503-337CF0AA68AB}" type="presOf" srcId="{69950388-8706-4C07-8012-5916752CF96B}" destId="{AC08FD27-94EC-46B0-B5F4-AEF7968FBDAB}" srcOrd="0" destOrd="0" presId="urn:microsoft.com/office/officeart/2005/8/layout/hierarchy1"/>
    <dgm:cxn modelId="{6AB38DA0-8748-4E8C-8026-0AACA0A8A659}" type="presOf" srcId="{63B6DACC-E97D-4171-8313-C7711F8A00E3}" destId="{39D045E9-7468-4D34-9BAE-8D3C7C0EF909}" srcOrd="0" destOrd="0" presId="urn:microsoft.com/office/officeart/2005/8/layout/hierarchy1"/>
    <dgm:cxn modelId="{5701FDA7-6CAE-4672-8AF9-1EBD67D7FC54}" type="presOf" srcId="{7F9171EB-5E92-4DEA-9082-0E97189BA793}" destId="{F05EBC09-FB0E-40B1-BC41-5F76352E5BE8}" srcOrd="0" destOrd="0" presId="urn:microsoft.com/office/officeart/2005/8/layout/hierarchy1"/>
    <dgm:cxn modelId="{20A3FAA9-D7EE-4D0A-A18D-CFA323BD28E1}" srcId="{69950388-8706-4C07-8012-5916752CF96B}" destId="{7F9171EB-5E92-4DEA-9082-0E97189BA793}" srcOrd="0" destOrd="0" parTransId="{B02280CD-2E79-480F-9D39-1FE0AC721F1C}" sibTransId="{70A8E1F0-C824-4DF2-BB06-6DA6868FF5C9}"/>
    <dgm:cxn modelId="{ACBF7977-A94A-45C9-BD60-C383F90D185B}" type="presParOf" srcId="{AC08FD27-94EC-46B0-B5F4-AEF7968FBDAB}" destId="{9110D4B2-1BC9-4F7E-A516-717692A0EE06}" srcOrd="0" destOrd="0" presId="urn:microsoft.com/office/officeart/2005/8/layout/hierarchy1"/>
    <dgm:cxn modelId="{734DB9C7-3749-4489-B1BE-15FFBE145367}" type="presParOf" srcId="{9110D4B2-1BC9-4F7E-A516-717692A0EE06}" destId="{B46D50FA-CA1C-47ED-BD80-4F38439EE694}" srcOrd="0" destOrd="0" presId="urn:microsoft.com/office/officeart/2005/8/layout/hierarchy1"/>
    <dgm:cxn modelId="{93B7EBBB-7133-423B-9569-0B9E6AF76054}" type="presParOf" srcId="{B46D50FA-CA1C-47ED-BD80-4F38439EE694}" destId="{6B045F7A-D37B-4BD4-A914-AAFA7751D3C9}" srcOrd="0" destOrd="0" presId="urn:microsoft.com/office/officeart/2005/8/layout/hierarchy1"/>
    <dgm:cxn modelId="{5C3775BF-F0BC-456A-81DE-E8A723AB66C5}" type="presParOf" srcId="{B46D50FA-CA1C-47ED-BD80-4F38439EE694}" destId="{F05EBC09-FB0E-40B1-BC41-5F76352E5BE8}" srcOrd="1" destOrd="0" presId="urn:microsoft.com/office/officeart/2005/8/layout/hierarchy1"/>
    <dgm:cxn modelId="{2B1EA1FC-F1CE-4481-8795-392623101A38}" type="presParOf" srcId="{9110D4B2-1BC9-4F7E-A516-717692A0EE06}" destId="{7BD0442B-CA51-41EB-A1AF-C98FE7156D7E}" srcOrd="1" destOrd="0" presId="urn:microsoft.com/office/officeart/2005/8/layout/hierarchy1"/>
    <dgm:cxn modelId="{1BFBF8C5-0B2C-46FF-A0F4-1A69C6C8BA50}" type="presParOf" srcId="{AC08FD27-94EC-46B0-B5F4-AEF7968FBDAB}" destId="{1C835DC1-5A31-41CB-9519-AAE9B44EE253}" srcOrd="1" destOrd="0" presId="urn:microsoft.com/office/officeart/2005/8/layout/hierarchy1"/>
    <dgm:cxn modelId="{53D4DDA3-54EA-4260-9281-EF2B2D76E070}" type="presParOf" srcId="{1C835DC1-5A31-41CB-9519-AAE9B44EE253}" destId="{5620D4C1-22B6-4014-B023-B7A41F8718F4}" srcOrd="0" destOrd="0" presId="urn:microsoft.com/office/officeart/2005/8/layout/hierarchy1"/>
    <dgm:cxn modelId="{5A3296B4-3436-49C6-B6B7-F88D9FFBC659}" type="presParOf" srcId="{5620D4C1-22B6-4014-B023-B7A41F8718F4}" destId="{6635F3F2-D02F-4381-A0CE-65EC4F81601B}" srcOrd="0" destOrd="0" presId="urn:microsoft.com/office/officeart/2005/8/layout/hierarchy1"/>
    <dgm:cxn modelId="{834878AB-57CF-451C-994C-CE8E4D3BA049}" type="presParOf" srcId="{5620D4C1-22B6-4014-B023-B7A41F8718F4}" destId="{39D045E9-7468-4D34-9BAE-8D3C7C0EF909}" srcOrd="1" destOrd="0" presId="urn:microsoft.com/office/officeart/2005/8/layout/hierarchy1"/>
    <dgm:cxn modelId="{B6800D21-03ED-4419-8A8B-5E36990BF8C3}" type="presParOf" srcId="{1C835DC1-5A31-41CB-9519-AAE9B44EE253}" destId="{CCFA7628-220C-4B3D-A605-B698DAAF6B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B84BAF-5919-4E40-8E45-E6721E6CFA17}" type="doc">
      <dgm:prSet loTypeId="urn:microsoft.com/office/officeart/2005/8/layout/hierarchy1" loCatId="hierarchy" qsTypeId="urn:microsoft.com/office/officeart/2005/8/quickstyle/simple2" qsCatId="simple" csTypeId="urn:microsoft.com/office/officeart/2005/8/colors/accent6_2" csCatId="accent6" phldr="1"/>
      <dgm:spPr/>
      <dgm:t>
        <a:bodyPr/>
        <a:lstStyle/>
        <a:p>
          <a:endParaRPr lang="en-US"/>
        </a:p>
      </dgm:t>
    </dgm:pt>
    <dgm:pt modelId="{C87934CC-AE57-4E81-9E2C-837B3CDA4DF1}">
      <dgm:prSet/>
      <dgm:spPr/>
      <dgm:t>
        <a:bodyPr/>
        <a:lstStyle/>
        <a:p>
          <a:r>
            <a:rPr lang="en-US" b="0" i="0"/>
            <a:t>Personal development - why and what?</a:t>
          </a:r>
          <a:endParaRPr lang="en-US"/>
        </a:p>
      </dgm:t>
    </dgm:pt>
    <dgm:pt modelId="{48C604FD-B1BC-470F-94F4-B1C1CE68C7C1}" type="parTrans" cxnId="{6101B103-45C6-4CB8-BFD0-1553191928F7}">
      <dgm:prSet/>
      <dgm:spPr/>
      <dgm:t>
        <a:bodyPr/>
        <a:lstStyle/>
        <a:p>
          <a:endParaRPr lang="en-US"/>
        </a:p>
      </dgm:t>
    </dgm:pt>
    <dgm:pt modelId="{2C468F4B-8435-475D-B275-786A28ABFCD4}" type="sibTrans" cxnId="{6101B103-45C6-4CB8-BFD0-1553191928F7}">
      <dgm:prSet phldrT="01"/>
      <dgm:spPr/>
      <dgm:t>
        <a:bodyPr/>
        <a:lstStyle/>
        <a:p>
          <a:endParaRPr lang="en-US"/>
        </a:p>
      </dgm:t>
    </dgm:pt>
    <dgm:pt modelId="{3587A45B-6DCE-46BA-B095-E8AB2647899F}">
      <dgm:prSet/>
      <dgm:spPr/>
      <dgm:t>
        <a:bodyPr/>
        <a:lstStyle/>
        <a:p>
          <a:r>
            <a:rPr lang="en-US" b="0" i="0"/>
            <a:t>Personal qualities and skills needed to achieve fitness and readiness to practice.</a:t>
          </a:r>
          <a:endParaRPr lang="en-US"/>
        </a:p>
      </dgm:t>
    </dgm:pt>
    <dgm:pt modelId="{9F972359-E4A4-4C83-83B0-A8C95DA46A77}" type="parTrans" cxnId="{BBEB5022-1546-44F3-87D2-22DAE38E424E}">
      <dgm:prSet/>
      <dgm:spPr/>
      <dgm:t>
        <a:bodyPr/>
        <a:lstStyle/>
        <a:p>
          <a:endParaRPr lang="en-US"/>
        </a:p>
      </dgm:t>
    </dgm:pt>
    <dgm:pt modelId="{D7DBD4BD-4C2A-43A2-A24C-7DC66C1E1FE4}" type="sibTrans" cxnId="{BBEB5022-1546-44F3-87D2-22DAE38E424E}">
      <dgm:prSet phldrT="02"/>
      <dgm:spPr/>
      <dgm:t>
        <a:bodyPr/>
        <a:lstStyle/>
        <a:p>
          <a:endParaRPr lang="en-US"/>
        </a:p>
      </dgm:t>
    </dgm:pt>
    <dgm:pt modelId="{64B46C7D-B584-47EA-B22D-6D9C4370C414}">
      <dgm:prSet/>
      <dgm:spPr/>
      <dgm:t>
        <a:bodyPr/>
        <a:lstStyle/>
        <a:p>
          <a:r>
            <a:rPr lang="en-US" b="0" i="0" dirty="0"/>
            <a:t>The two assignments attached to this module</a:t>
          </a:r>
          <a:endParaRPr lang="en-US" dirty="0"/>
        </a:p>
      </dgm:t>
    </dgm:pt>
    <dgm:pt modelId="{3219293A-CDC8-47B5-93EA-698D2033D7C1}" type="parTrans" cxnId="{7DC4EC1C-797C-4FAA-A03C-1330B77B38FC}">
      <dgm:prSet/>
      <dgm:spPr/>
      <dgm:t>
        <a:bodyPr/>
        <a:lstStyle/>
        <a:p>
          <a:endParaRPr lang="en-US"/>
        </a:p>
      </dgm:t>
    </dgm:pt>
    <dgm:pt modelId="{98531131-0B93-4FD2-BD60-C6D931506AC0}" type="sibTrans" cxnId="{7DC4EC1C-797C-4FAA-A03C-1330B77B38FC}">
      <dgm:prSet phldrT="03"/>
      <dgm:spPr/>
      <dgm:t>
        <a:bodyPr/>
        <a:lstStyle/>
        <a:p>
          <a:endParaRPr lang="en-US"/>
        </a:p>
      </dgm:t>
    </dgm:pt>
    <dgm:pt modelId="{21AA6285-2FEC-4BE5-A90D-FBA1175B8BB1}" type="pres">
      <dgm:prSet presAssocID="{9DB84BAF-5919-4E40-8E45-E6721E6CFA17}" presName="hierChild1" presStyleCnt="0">
        <dgm:presLayoutVars>
          <dgm:chPref val="1"/>
          <dgm:dir/>
          <dgm:animOne val="branch"/>
          <dgm:animLvl val="lvl"/>
          <dgm:resizeHandles/>
        </dgm:presLayoutVars>
      </dgm:prSet>
      <dgm:spPr/>
    </dgm:pt>
    <dgm:pt modelId="{FBCAA6AA-605F-47B9-9919-D77CB18A0A27}" type="pres">
      <dgm:prSet presAssocID="{C87934CC-AE57-4E81-9E2C-837B3CDA4DF1}" presName="hierRoot1" presStyleCnt="0"/>
      <dgm:spPr/>
    </dgm:pt>
    <dgm:pt modelId="{3D079823-4B38-4CFB-934D-EF6504576B77}" type="pres">
      <dgm:prSet presAssocID="{C87934CC-AE57-4E81-9E2C-837B3CDA4DF1}" presName="composite" presStyleCnt="0"/>
      <dgm:spPr/>
    </dgm:pt>
    <dgm:pt modelId="{8079B790-D10A-46DF-9FC9-130DFFEB6F3E}" type="pres">
      <dgm:prSet presAssocID="{C87934CC-AE57-4E81-9E2C-837B3CDA4DF1}" presName="background" presStyleLbl="node0" presStyleIdx="0" presStyleCnt="3"/>
      <dgm:spPr/>
    </dgm:pt>
    <dgm:pt modelId="{EC0B7EF8-0C8C-4373-A279-CCCCDE50FEC5}" type="pres">
      <dgm:prSet presAssocID="{C87934CC-AE57-4E81-9E2C-837B3CDA4DF1}" presName="text" presStyleLbl="fgAcc0" presStyleIdx="0" presStyleCnt="3">
        <dgm:presLayoutVars>
          <dgm:chPref val="3"/>
        </dgm:presLayoutVars>
      </dgm:prSet>
      <dgm:spPr/>
    </dgm:pt>
    <dgm:pt modelId="{9DBA6D28-51F4-4778-8B6A-7AFBA2F078B4}" type="pres">
      <dgm:prSet presAssocID="{C87934CC-AE57-4E81-9E2C-837B3CDA4DF1}" presName="hierChild2" presStyleCnt="0"/>
      <dgm:spPr/>
    </dgm:pt>
    <dgm:pt modelId="{33986F7C-E51B-49B6-B4BF-D4A72DDA3640}" type="pres">
      <dgm:prSet presAssocID="{3587A45B-6DCE-46BA-B095-E8AB2647899F}" presName="hierRoot1" presStyleCnt="0"/>
      <dgm:spPr/>
    </dgm:pt>
    <dgm:pt modelId="{2579E659-96A4-4356-B41C-D14E2F0B8923}" type="pres">
      <dgm:prSet presAssocID="{3587A45B-6DCE-46BA-B095-E8AB2647899F}" presName="composite" presStyleCnt="0"/>
      <dgm:spPr/>
    </dgm:pt>
    <dgm:pt modelId="{3F7E1D46-187A-436A-8E57-33C2D318555F}" type="pres">
      <dgm:prSet presAssocID="{3587A45B-6DCE-46BA-B095-E8AB2647899F}" presName="background" presStyleLbl="node0" presStyleIdx="1" presStyleCnt="3"/>
      <dgm:spPr/>
    </dgm:pt>
    <dgm:pt modelId="{0391C560-AC57-481B-B140-EB94F51D87F6}" type="pres">
      <dgm:prSet presAssocID="{3587A45B-6DCE-46BA-B095-E8AB2647899F}" presName="text" presStyleLbl="fgAcc0" presStyleIdx="1" presStyleCnt="3">
        <dgm:presLayoutVars>
          <dgm:chPref val="3"/>
        </dgm:presLayoutVars>
      </dgm:prSet>
      <dgm:spPr/>
    </dgm:pt>
    <dgm:pt modelId="{172153DF-87F0-4913-A9DE-B75AAC174A80}" type="pres">
      <dgm:prSet presAssocID="{3587A45B-6DCE-46BA-B095-E8AB2647899F}" presName="hierChild2" presStyleCnt="0"/>
      <dgm:spPr/>
    </dgm:pt>
    <dgm:pt modelId="{92BE3FD0-6905-42E8-8653-7D8DD32EC87E}" type="pres">
      <dgm:prSet presAssocID="{64B46C7D-B584-47EA-B22D-6D9C4370C414}" presName="hierRoot1" presStyleCnt="0"/>
      <dgm:spPr/>
    </dgm:pt>
    <dgm:pt modelId="{9433FF0E-2133-4E00-BF4C-D0704A627D3B}" type="pres">
      <dgm:prSet presAssocID="{64B46C7D-B584-47EA-B22D-6D9C4370C414}" presName="composite" presStyleCnt="0"/>
      <dgm:spPr/>
    </dgm:pt>
    <dgm:pt modelId="{40CAB90F-A8AE-4FA9-BD83-AA7E298EC49A}" type="pres">
      <dgm:prSet presAssocID="{64B46C7D-B584-47EA-B22D-6D9C4370C414}" presName="background" presStyleLbl="node0" presStyleIdx="2" presStyleCnt="3"/>
      <dgm:spPr/>
    </dgm:pt>
    <dgm:pt modelId="{CA7491B8-F65F-41CA-94BF-001CCC4BB245}" type="pres">
      <dgm:prSet presAssocID="{64B46C7D-B584-47EA-B22D-6D9C4370C414}" presName="text" presStyleLbl="fgAcc0" presStyleIdx="2" presStyleCnt="3">
        <dgm:presLayoutVars>
          <dgm:chPref val="3"/>
        </dgm:presLayoutVars>
      </dgm:prSet>
      <dgm:spPr/>
    </dgm:pt>
    <dgm:pt modelId="{28FE711E-E0E2-45FD-9BEF-F4CB18312EF8}" type="pres">
      <dgm:prSet presAssocID="{64B46C7D-B584-47EA-B22D-6D9C4370C414}" presName="hierChild2" presStyleCnt="0"/>
      <dgm:spPr/>
    </dgm:pt>
  </dgm:ptLst>
  <dgm:cxnLst>
    <dgm:cxn modelId="{6101B103-45C6-4CB8-BFD0-1553191928F7}" srcId="{9DB84BAF-5919-4E40-8E45-E6721E6CFA17}" destId="{C87934CC-AE57-4E81-9E2C-837B3CDA4DF1}" srcOrd="0" destOrd="0" parTransId="{48C604FD-B1BC-470F-94F4-B1C1CE68C7C1}" sibTransId="{2C468F4B-8435-475D-B275-786A28ABFCD4}"/>
    <dgm:cxn modelId="{7DC4EC1C-797C-4FAA-A03C-1330B77B38FC}" srcId="{9DB84BAF-5919-4E40-8E45-E6721E6CFA17}" destId="{64B46C7D-B584-47EA-B22D-6D9C4370C414}" srcOrd="2" destOrd="0" parTransId="{3219293A-CDC8-47B5-93EA-698D2033D7C1}" sibTransId="{98531131-0B93-4FD2-BD60-C6D931506AC0}"/>
    <dgm:cxn modelId="{BBEB5022-1546-44F3-87D2-22DAE38E424E}" srcId="{9DB84BAF-5919-4E40-8E45-E6721E6CFA17}" destId="{3587A45B-6DCE-46BA-B095-E8AB2647899F}" srcOrd="1" destOrd="0" parTransId="{9F972359-E4A4-4C83-83B0-A8C95DA46A77}" sibTransId="{D7DBD4BD-4C2A-43A2-A24C-7DC66C1E1FE4}"/>
    <dgm:cxn modelId="{6CEB5176-5399-431B-B7A7-E838413D2679}" type="presOf" srcId="{C87934CC-AE57-4E81-9E2C-837B3CDA4DF1}" destId="{EC0B7EF8-0C8C-4373-A279-CCCCDE50FEC5}" srcOrd="0" destOrd="0" presId="urn:microsoft.com/office/officeart/2005/8/layout/hierarchy1"/>
    <dgm:cxn modelId="{06F99FB7-669C-4430-B6A9-5B3556E2DB9C}" type="presOf" srcId="{64B46C7D-B584-47EA-B22D-6D9C4370C414}" destId="{CA7491B8-F65F-41CA-94BF-001CCC4BB245}" srcOrd="0" destOrd="0" presId="urn:microsoft.com/office/officeart/2005/8/layout/hierarchy1"/>
    <dgm:cxn modelId="{75DF64C3-6F0C-467D-9B2B-C3D2F0DAFA12}" type="presOf" srcId="{3587A45B-6DCE-46BA-B095-E8AB2647899F}" destId="{0391C560-AC57-481B-B140-EB94F51D87F6}" srcOrd="0" destOrd="0" presId="urn:microsoft.com/office/officeart/2005/8/layout/hierarchy1"/>
    <dgm:cxn modelId="{B17D5FFA-CF31-431E-998E-7EDEC0DF6512}" type="presOf" srcId="{9DB84BAF-5919-4E40-8E45-E6721E6CFA17}" destId="{21AA6285-2FEC-4BE5-A90D-FBA1175B8BB1}" srcOrd="0" destOrd="0" presId="urn:microsoft.com/office/officeart/2005/8/layout/hierarchy1"/>
    <dgm:cxn modelId="{4D4432C3-1780-4222-8FCB-1375665F171B}" type="presParOf" srcId="{21AA6285-2FEC-4BE5-A90D-FBA1175B8BB1}" destId="{FBCAA6AA-605F-47B9-9919-D77CB18A0A27}" srcOrd="0" destOrd="0" presId="urn:microsoft.com/office/officeart/2005/8/layout/hierarchy1"/>
    <dgm:cxn modelId="{1CD278B8-4F9E-4C9C-BA3D-40C30A1CAB2A}" type="presParOf" srcId="{FBCAA6AA-605F-47B9-9919-D77CB18A0A27}" destId="{3D079823-4B38-4CFB-934D-EF6504576B77}" srcOrd="0" destOrd="0" presId="urn:microsoft.com/office/officeart/2005/8/layout/hierarchy1"/>
    <dgm:cxn modelId="{AB1DE7A4-22DD-490F-8600-72D4CAE227BA}" type="presParOf" srcId="{3D079823-4B38-4CFB-934D-EF6504576B77}" destId="{8079B790-D10A-46DF-9FC9-130DFFEB6F3E}" srcOrd="0" destOrd="0" presId="urn:microsoft.com/office/officeart/2005/8/layout/hierarchy1"/>
    <dgm:cxn modelId="{DD02FDA2-41A1-48EC-B3CC-DBD9BFD419E4}" type="presParOf" srcId="{3D079823-4B38-4CFB-934D-EF6504576B77}" destId="{EC0B7EF8-0C8C-4373-A279-CCCCDE50FEC5}" srcOrd="1" destOrd="0" presId="urn:microsoft.com/office/officeart/2005/8/layout/hierarchy1"/>
    <dgm:cxn modelId="{60E6B7E4-11E9-4B90-9C1F-9CB1F19073D7}" type="presParOf" srcId="{FBCAA6AA-605F-47B9-9919-D77CB18A0A27}" destId="{9DBA6D28-51F4-4778-8B6A-7AFBA2F078B4}" srcOrd="1" destOrd="0" presId="urn:microsoft.com/office/officeart/2005/8/layout/hierarchy1"/>
    <dgm:cxn modelId="{C63A4A99-97C5-4C26-800D-8B231376C3B7}" type="presParOf" srcId="{21AA6285-2FEC-4BE5-A90D-FBA1175B8BB1}" destId="{33986F7C-E51B-49B6-B4BF-D4A72DDA3640}" srcOrd="1" destOrd="0" presId="urn:microsoft.com/office/officeart/2005/8/layout/hierarchy1"/>
    <dgm:cxn modelId="{5349C229-046D-4A44-A5E2-634E5E3BADA6}" type="presParOf" srcId="{33986F7C-E51B-49B6-B4BF-D4A72DDA3640}" destId="{2579E659-96A4-4356-B41C-D14E2F0B8923}" srcOrd="0" destOrd="0" presId="urn:microsoft.com/office/officeart/2005/8/layout/hierarchy1"/>
    <dgm:cxn modelId="{3AEC355D-5794-4B4C-939E-3DD325F16B8F}" type="presParOf" srcId="{2579E659-96A4-4356-B41C-D14E2F0B8923}" destId="{3F7E1D46-187A-436A-8E57-33C2D318555F}" srcOrd="0" destOrd="0" presId="urn:microsoft.com/office/officeart/2005/8/layout/hierarchy1"/>
    <dgm:cxn modelId="{6548A944-E381-496A-B9B6-355318C59FF2}" type="presParOf" srcId="{2579E659-96A4-4356-B41C-D14E2F0B8923}" destId="{0391C560-AC57-481B-B140-EB94F51D87F6}" srcOrd="1" destOrd="0" presId="urn:microsoft.com/office/officeart/2005/8/layout/hierarchy1"/>
    <dgm:cxn modelId="{F6E3CFCE-786F-4635-9321-0664BCFAB85E}" type="presParOf" srcId="{33986F7C-E51B-49B6-B4BF-D4A72DDA3640}" destId="{172153DF-87F0-4913-A9DE-B75AAC174A80}" srcOrd="1" destOrd="0" presId="urn:microsoft.com/office/officeart/2005/8/layout/hierarchy1"/>
    <dgm:cxn modelId="{5C4E6349-6C3F-4646-B425-D8192A1EBE0C}" type="presParOf" srcId="{21AA6285-2FEC-4BE5-A90D-FBA1175B8BB1}" destId="{92BE3FD0-6905-42E8-8653-7D8DD32EC87E}" srcOrd="2" destOrd="0" presId="urn:microsoft.com/office/officeart/2005/8/layout/hierarchy1"/>
    <dgm:cxn modelId="{57789997-C110-461B-861F-B9F43A1F7AB4}" type="presParOf" srcId="{92BE3FD0-6905-42E8-8653-7D8DD32EC87E}" destId="{9433FF0E-2133-4E00-BF4C-D0704A627D3B}" srcOrd="0" destOrd="0" presId="urn:microsoft.com/office/officeart/2005/8/layout/hierarchy1"/>
    <dgm:cxn modelId="{3DDADCC3-BAEC-4836-8474-8699BDD71084}" type="presParOf" srcId="{9433FF0E-2133-4E00-BF4C-D0704A627D3B}" destId="{40CAB90F-A8AE-4FA9-BD83-AA7E298EC49A}" srcOrd="0" destOrd="0" presId="urn:microsoft.com/office/officeart/2005/8/layout/hierarchy1"/>
    <dgm:cxn modelId="{65E1FF1C-22A9-4C43-BFD9-F7493599973F}" type="presParOf" srcId="{9433FF0E-2133-4E00-BF4C-D0704A627D3B}" destId="{CA7491B8-F65F-41CA-94BF-001CCC4BB245}" srcOrd="1" destOrd="0" presId="urn:microsoft.com/office/officeart/2005/8/layout/hierarchy1"/>
    <dgm:cxn modelId="{6ADC8301-A2B9-4BE3-BC14-C6B4AF9E0C53}" type="presParOf" srcId="{92BE3FD0-6905-42E8-8653-7D8DD32EC87E}" destId="{28FE711E-E0E2-45FD-9BEF-F4CB18312EF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14757-5D0F-4253-A3FF-40E0631DFA8C}">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Anxiety</a:t>
          </a:r>
          <a:endParaRPr lang="en-US" sz="4100" kern="1200"/>
        </a:p>
      </dsp:txBody>
      <dsp:txXfrm>
        <a:off x="48005" y="79784"/>
        <a:ext cx="10419590" cy="887374"/>
      </dsp:txXfrm>
    </dsp:sp>
    <dsp:sp modelId="{2A9F7F7D-6A60-4520-9976-EEA1FB65499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Depression</a:t>
          </a:r>
          <a:endParaRPr lang="en-US" sz="4100" kern="1200"/>
        </a:p>
      </dsp:txBody>
      <dsp:txXfrm>
        <a:off x="48005" y="1181249"/>
        <a:ext cx="10419590" cy="887374"/>
      </dsp:txXfrm>
    </dsp:sp>
    <dsp:sp modelId="{B3C68724-5112-4620-A1C8-2EAA08DF04BA}">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Obsessive Compulsive Disorders</a:t>
          </a:r>
          <a:endParaRPr lang="en-US" sz="4100" kern="1200"/>
        </a:p>
      </dsp:txBody>
      <dsp:txXfrm>
        <a:off x="48005" y="2282714"/>
        <a:ext cx="10419590" cy="887374"/>
      </dsp:txXfrm>
    </dsp:sp>
    <dsp:sp modelId="{23021914-8631-46D3-A5A7-7A7DA5CE1856}">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Stress</a:t>
          </a:r>
          <a:endParaRPr lang="en-US" sz="4100" kern="1200"/>
        </a:p>
      </dsp:txBody>
      <dsp:txXfrm>
        <a:off x="48005" y="3384179"/>
        <a:ext cx="1041959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45F7A-D37B-4BD4-A914-AAFA7751D3C9}">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EBC09-FB0E-40B1-BC41-5F76352E5BE8}">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Since the start of the COVID-19 pandemic, Counsellors and supervisors have moved a significant amount of their client work online.</a:t>
          </a:r>
          <a:endParaRPr lang="en-US" sz="2600" kern="1200"/>
        </a:p>
      </dsp:txBody>
      <dsp:txXfrm>
        <a:off x="608661" y="692298"/>
        <a:ext cx="4508047" cy="2799040"/>
      </dsp:txXfrm>
    </dsp:sp>
    <dsp:sp modelId="{6635F3F2-D02F-4381-A0CE-65EC4F81601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045E9-7468-4D34-9BAE-8D3C7C0EF909}">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kern="1200" dirty="0"/>
            <a:t>With reference to the Humanistic Counselling modalities that you have been introduced to, critically discuss the impact that online therapeutic work has on Counselling and Supervision. </a:t>
          </a:r>
          <a:endParaRPr lang="en-US" sz="2600" b="0" kern="1200" dirty="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9B790-D10A-46DF-9FC9-130DFFEB6F3E}">
      <dsp:nvSpPr>
        <dsp:cNvPr id="0" name=""/>
        <dsp:cNvSpPr/>
      </dsp:nvSpPr>
      <dsp:spPr>
        <a:xfrm>
          <a:off x="0" y="1080567"/>
          <a:ext cx="2957512" cy="187802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C0B7EF8-0C8C-4373-A279-CCCCDE50FEC5}">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Personal development - why and what?</a:t>
          </a:r>
          <a:endParaRPr lang="en-US" sz="2400" kern="1200"/>
        </a:p>
      </dsp:txBody>
      <dsp:txXfrm>
        <a:off x="383617" y="1447754"/>
        <a:ext cx="2847502" cy="1768010"/>
      </dsp:txXfrm>
    </dsp:sp>
    <dsp:sp modelId="{3F7E1D46-187A-436A-8E57-33C2D318555F}">
      <dsp:nvSpPr>
        <dsp:cNvPr id="0" name=""/>
        <dsp:cNvSpPr/>
      </dsp:nvSpPr>
      <dsp:spPr>
        <a:xfrm>
          <a:off x="3614737" y="1080567"/>
          <a:ext cx="2957512" cy="187802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391C560-AC57-481B-B140-EB94F51D87F6}">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a:t>Personal qualities and skills needed to achieve fitness and readiness to practice.</a:t>
          </a:r>
          <a:endParaRPr lang="en-US" sz="2400" kern="1200"/>
        </a:p>
      </dsp:txBody>
      <dsp:txXfrm>
        <a:off x="3998355" y="1447754"/>
        <a:ext cx="2847502" cy="1768010"/>
      </dsp:txXfrm>
    </dsp:sp>
    <dsp:sp modelId="{40CAB90F-A8AE-4FA9-BD83-AA7E298EC49A}">
      <dsp:nvSpPr>
        <dsp:cNvPr id="0" name=""/>
        <dsp:cNvSpPr/>
      </dsp:nvSpPr>
      <dsp:spPr>
        <a:xfrm>
          <a:off x="7229475" y="1080567"/>
          <a:ext cx="2957512" cy="187802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A7491B8-F65F-41CA-94BF-001CCC4BB245}">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The two assignments attached to this module</a:t>
          </a:r>
          <a:endParaRPr lang="en-US" sz="2400" kern="1200" dirty="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02995-6A0E-4D35-A965-7636B3B47E6F}" type="datetimeFigureOut">
              <a:rPr lang="en-GB" smtClean="0"/>
              <a:t>29/01/2023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262A1F-81C6-44B4-8260-E40AD96813C8}" type="slidenum">
              <a:rPr lang="en-GB" smtClean="0"/>
              <a:t>‹#›</a:t>
            </a:fld>
            <a:endParaRPr lang="en-GB"/>
          </a:p>
        </p:txBody>
      </p:sp>
    </p:spTree>
    <p:extLst>
      <p:ext uri="{BB962C8B-B14F-4D97-AF65-F5344CB8AC3E}">
        <p14:creationId xmlns:p14="http://schemas.microsoft.com/office/powerpoint/2010/main" val="235375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4</a:t>
            </a:fld>
            <a:endParaRPr lang="en-GB"/>
          </a:p>
        </p:txBody>
      </p:sp>
    </p:spTree>
    <p:extLst>
      <p:ext uri="{BB962C8B-B14F-4D97-AF65-F5344CB8AC3E}">
        <p14:creationId xmlns:p14="http://schemas.microsoft.com/office/powerpoint/2010/main" val="95709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8</a:t>
            </a:fld>
            <a:endParaRPr lang="en-GB"/>
          </a:p>
        </p:txBody>
      </p:sp>
    </p:spTree>
    <p:extLst>
      <p:ext uri="{BB962C8B-B14F-4D97-AF65-F5344CB8AC3E}">
        <p14:creationId xmlns:p14="http://schemas.microsoft.com/office/powerpoint/2010/main" val="316382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20</a:t>
            </a:fld>
            <a:endParaRPr lang="en-GB"/>
          </a:p>
        </p:txBody>
      </p:sp>
    </p:spTree>
    <p:extLst>
      <p:ext uri="{BB962C8B-B14F-4D97-AF65-F5344CB8AC3E}">
        <p14:creationId xmlns:p14="http://schemas.microsoft.com/office/powerpoint/2010/main" val="2446554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22</a:t>
            </a:fld>
            <a:endParaRPr lang="en-GB"/>
          </a:p>
        </p:txBody>
      </p:sp>
    </p:spTree>
    <p:extLst>
      <p:ext uri="{BB962C8B-B14F-4D97-AF65-F5344CB8AC3E}">
        <p14:creationId xmlns:p14="http://schemas.microsoft.com/office/powerpoint/2010/main" val="3800571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23</a:t>
            </a:fld>
            <a:endParaRPr lang="en-GB"/>
          </a:p>
        </p:txBody>
      </p:sp>
    </p:spTree>
    <p:extLst>
      <p:ext uri="{BB962C8B-B14F-4D97-AF65-F5344CB8AC3E}">
        <p14:creationId xmlns:p14="http://schemas.microsoft.com/office/powerpoint/2010/main" val="3480404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26</a:t>
            </a:fld>
            <a:endParaRPr lang="en-GB"/>
          </a:p>
        </p:txBody>
      </p:sp>
    </p:spTree>
    <p:extLst>
      <p:ext uri="{BB962C8B-B14F-4D97-AF65-F5344CB8AC3E}">
        <p14:creationId xmlns:p14="http://schemas.microsoft.com/office/powerpoint/2010/main" val="1429697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27</a:t>
            </a:fld>
            <a:endParaRPr lang="en-GB"/>
          </a:p>
        </p:txBody>
      </p:sp>
    </p:spTree>
    <p:extLst>
      <p:ext uri="{BB962C8B-B14F-4D97-AF65-F5344CB8AC3E}">
        <p14:creationId xmlns:p14="http://schemas.microsoft.com/office/powerpoint/2010/main" val="1003485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262A1F-81C6-44B4-8260-E40AD96813C8}" type="slidenum">
              <a:rPr lang="en-GB" smtClean="0"/>
              <a:t>28</a:t>
            </a:fld>
            <a:endParaRPr lang="en-GB"/>
          </a:p>
        </p:txBody>
      </p:sp>
    </p:spTree>
    <p:extLst>
      <p:ext uri="{BB962C8B-B14F-4D97-AF65-F5344CB8AC3E}">
        <p14:creationId xmlns:p14="http://schemas.microsoft.com/office/powerpoint/2010/main" val="4205056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2D74B-7965-E1F6-5B2C-B4989C2CB6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E0CF28-0A3B-DC87-6D38-EC6F33FA27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B963B7-38FF-9020-CF9F-057B08A770EC}"/>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98572005-4548-5646-1235-B934F20F7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F1EB3-641A-76E9-B303-B7952D9A206D}"/>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423607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1AF96-07E6-F4BE-E5C8-655598913F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5251DF-C73E-C1BE-8316-22B27314DA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4EB1A4-50A6-6510-1BB4-63AEC889C2E7}"/>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60422E7A-8436-79DB-FA16-AF1998A832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B7ED7-354D-5927-FD34-C2DE9F019F2B}"/>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633566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6CF8-2877-BCF5-9153-05B1FD5EFA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5FA1E5-5008-FDE4-397D-8D1C6FA4D9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2A1654-163C-0C22-762C-318174AFF595}"/>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48D1987F-0568-5518-B1C5-A033C6468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61747-EBED-2D9A-46A8-45653C479B0A}"/>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939419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0EB49-7B66-B52B-3154-7B26AC7FF0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439D2-BFD2-D350-6F0C-38B077149F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973435-1DB0-E5E4-690B-58844A9580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6628C2-56EB-5FF1-95BE-EB03B45853F8}"/>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6" name="Footer Placeholder 5">
            <a:extLst>
              <a:ext uri="{FF2B5EF4-FFF2-40B4-BE49-F238E27FC236}">
                <a16:creationId xmlns:a16="http://schemas.microsoft.com/office/drawing/2014/main" id="{8A818099-BD06-0466-5134-925571C860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05E19F-C0E6-98A1-CA34-B7810B2FB2D3}"/>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2987346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DD644-D0BC-1582-58D9-F4EE66FD1C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901BB2-BC2E-BDDE-845D-02F2E523BB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0E673F-D73A-2851-6FD5-40DBF37947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9EF4DD-3063-F210-4FF1-3297508FDD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214E40-4793-3237-54DB-F15E4C86FA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54CFED-1ECA-9346-67E9-EE33E886DE34}"/>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8" name="Footer Placeholder 7">
            <a:extLst>
              <a:ext uri="{FF2B5EF4-FFF2-40B4-BE49-F238E27FC236}">
                <a16:creationId xmlns:a16="http://schemas.microsoft.com/office/drawing/2014/main" id="{12650E70-CFFA-3F1A-926F-314EE9DAE9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097022-7FF0-2687-62B3-CD0EC41D917F}"/>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3522796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3424B-A993-F733-6151-A420AEDFC9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D0DDF1-5BAE-EE3D-D56C-9FDC770540DE}"/>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4" name="Footer Placeholder 3">
            <a:extLst>
              <a:ext uri="{FF2B5EF4-FFF2-40B4-BE49-F238E27FC236}">
                <a16:creationId xmlns:a16="http://schemas.microsoft.com/office/drawing/2014/main" id="{104B6285-2D31-3D4B-FB83-EF342AF8F6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F9AFE6-4DDA-156A-485B-4E45FBFBC992}"/>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3724160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0DDAF4-0F01-5A21-75CD-618A58FDA598}"/>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3" name="Footer Placeholder 2">
            <a:extLst>
              <a:ext uri="{FF2B5EF4-FFF2-40B4-BE49-F238E27FC236}">
                <a16:creationId xmlns:a16="http://schemas.microsoft.com/office/drawing/2014/main" id="{42D5D1D8-9CFD-37FC-845E-D94EDB4314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280E62-4339-E175-7BE9-CCEAE0A1360E}"/>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3429403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1E15-8B8E-B890-A833-65D5BFCA1D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45BAEA-91B4-CFFF-E0D1-6D81DDCAB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72D2CD-8B00-95B1-D06D-06E134BFA3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FB3278-3141-7D25-E4B7-9A7B8100F3F7}"/>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6" name="Footer Placeholder 5">
            <a:extLst>
              <a:ext uri="{FF2B5EF4-FFF2-40B4-BE49-F238E27FC236}">
                <a16:creationId xmlns:a16="http://schemas.microsoft.com/office/drawing/2014/main" id="{1725003E-507B-16B3-554B-30EBD1AD68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61EA18-A6FE-7C15-0E28-A36ABA683921}"/>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2754864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4BC03-C5E5-3279-7484-52EEEFB00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DD5860-A2B4-64A9-7057-AAEB2A9EB4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E9BCDC-0EC0-A1EB-6D78-C2B17FE8F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694F5F-CD0A-24EB-12A0-055D10EEA826}"/>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6" name="Footer Placeholder 5">
            <a:extLst>
              <a:ext uri="{FF2B5EF4-FFF2-40B4-BE49-F238E27FC236}">
                <a16:creationId xmlns:a16="http://schemas.microsoft.com/office/drawing/2014/main" id="{9F712991-C3F5-F0F3-BEE4-2E7D52EF32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7B7070-5DAB-768B-36E9-EA530BC8C907}"/>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123369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97757-15DB-A4B2-800B-B1FA9CFC9C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A43D16-9980-875E-030B-9AAC7C3384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92658-8066-5A15-1091-2ACA2D1BC022}"/>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559BA60E-8F66-A9D9-CD87-6F4F5C8C45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163D52-3B07-D90A-4C36-FF7521D5612C}"/>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1936857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B4CF45-F933-7922-4541-181B12890F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B3F4C1-0A32-9E8F-720D-F5588032B2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5FF46A-DE20-5D3D-7245-4ACF7C4C4F70}"/>
              </a:ext>
            </a:extLst>
          </p:cNvPr>
          <p:cNvSpPr>
            <a:spLocks noGrp="1"/>
          </p:cNvSpPr>
          <p:nvPr>
            <p:ph type="dt" sz="half" idx="10"/>
          </p:nvPr>
        </p:nvSpPr>
        <p:spPr/>
        <p:txBody>
          <a:body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A61D60D7-AA9D-7D48-B50F-548E171C24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ACDDE4-FA8F-B189-739B-A0FB562954C7}"/>
              </a:ext>
            </a:extLst>
          </p:cNvPr>
          <p:cNvSpPr>
            <a:spLocks noGrp="1"/>
          </p:cNvSpPr>
          <p:nvPr>
            <p:ph type="sldNum" sz="quarter" idx="12"/>
          </p:nvPr>
        </p:nvSpPr>
        <p:spPr/>
        <p:txBody>
          <a:bodyPr/>
          <a:lstStyle/>
          <a:p>
            <a:fld id="{26402DA1-EB56-4286-B5EE-8C7FDFBB686D}" type="slidenum">
              <a:rPr lang="en-GB" smtClean="0"/>
              <a:t>‹#›</a:t>
            </a:fld>
            <a:endParaRPr lang="en-GB"/>
          </a:p>
        </p:txBody>
      </p:sp>
    </p:spTree>
    <p:extLst>
      <p:ext uri="{BB962C8B-B14F-4D97-AF65-F5344CB8AC3E}">
        <p14:creationId xmlns:p14="http://schemas.microsoft.com/office/powerpoint/2010/main" val="3017054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76883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F2788B-64A1-A293-DDB5-4EC543E529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727B1A-26D6-0036-8CA6-66DD68AF52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A75271-F30B-D33D-989C-07F5D0EC6C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B0119E-AC95-4AE7-A110-FBE1C3EC0EDF}" type="datetimeFigureOut">
              <a:rPr lang="en-GB" smtClean="0"/>
              <a:t>29/01/2023</a:t>
            </a:fld>
            <a:endParaRPr lang="en-GB"/>
          </a:p>
        </p:txBody>
      </p:sp>
      <p:sp>
        <p:nvSpPr>
          <p:cNvPr id="5" name="Footer Placeholder 4">
            <a:extLst>
              <a:ext uri="{FF2B5EF4-FFF2-40B4-BE49-F238E27FC236}">
                <a16:creationId xmlns:a16="http://schemas.microsoft.com/office/drawing/2014/main" id="{27219218-62A2-8E56-0A6C-2EA04DDFB1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A201A4-2C49-54B7-3F7D-088BE77504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402DA1-EB56-4286-B5EE-8C7FDFBB686D}" type="slidenum">
              <a:rPr lang="en-GB" smtClean="0"/>
              <a:t>‹#›</a:t>
            </a:fld>
            <a:endParaRPr lang="en-GB"/>
          </a:p>
        </p:txBody>
      </p:sp>
    </p:spTree>
    <p:extLst>
      <p:ext uri="{BB962C8B-B14F-4D97-AF65-F5344CB8AC3E}">
        <p14:creationId xmlns:p14="http://schemas.microsoft.com/office/powerpoint/2010/main" val="196025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7464614" y="1783959"/>
            <a:ext cx="4087306" cy="2889114"/>
          </a:xfrm>
        </p:spPr>
        <p:txBody>
          <a:bodyPr anchor="b">
            <a:normAutofit/>
          </a:bodyPr>
          <a:lstStyle/>
          <a:p>
            <a:pPr algn="l"/>
            <a:r>
              <a:rPr lang="en-US" sz="5400"/>
              <a:t>Therapy and Context : 31 January 2023</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464612" y="4750893"/>
            <a:ext cx="4087305" cy="1147863"/>
          </a:xfrm>
        </p:spPr>
        <p:txBody>
          <a:bodyPr anchor="t">
            <a:normAutofit/>
          </a:bodyPr>
          <a:lstStyle/>
          <a:p>
            <a:pPr algn="l"/>
            <a:r>
              <a:rPr lang="en-US" sz="3600" dirty="0">
                <a:latin typeface="Arial" panose="020B0604020202020204" pitchFamily="34" charset="0"/>
                <a:cs typeface="Arial" panose="020B0604020202020204" pitchFamily="34" charset="0"/>
              </a:rPr>
              <a:t>Dr Beverly Cole</a:t>
            </a:r>
          </a:p>
        </p:txBody>
      </p:sp>
      <p:sp>
        <p:nvSpPr>
          <p:cNvPr id="26" name="Freeform: Shape 25">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 name="Picture 21">
            <a:extLst>
              <a:ext uri="{FF2B5EF4-FFF2-40B4-BE49-F238E27FC236}">
                <a16:creationId xmlns:a16="http://schemas.microsoft.com/office/drawing/2014/main" id="{F2AC0513-63A0-FDD5-BCA7-E806DE8821D6}"/>
              </a:ext>
            </a:extLst>
          </p:cNvPr>
          <p:cNvPicPr>
            <a:picLocks noChangeAspect="1"/>
          </p:cNvPicPr>
          <p:nvPr/>
        </p:nvPicPr>
        <p:blipFill rotWithShape="1">
          <a:blip r:embed="rId2"/>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761372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Aim of lesson:</a:t>
            </a:r>
          </a:p>
        </p:txBody>
      </p:sp>
      <p:pic>
        <p:nvPicPr>
          <p:cNvPr id="17" name="Picture 16" descr="Drawings on colourful paper">
            <a:extLst>
              <a:ext uri="{FF2B5EF4-FFF2-40B4-BE49-F238E27FC236}">
                <a16:creationId xmlns:a16="http://schemas.microsoft.com/office/drawing/2014/main" id="{C3A67A81-1948-6096-BAAB-457454111D81}"/>
              </a:ext>
            </a:extLst>
          </p:cNvPr>
          <p:cNvPicPr>
            <a:picLocks noChangeAspect="1"/>
          </p:cNvPicPr>
          <p:nvPr/>
        </p:nvPicPr>
        <p:blipFill rotWithShape="1">
          <a:blip r:embed="rId2"/>
          <a:srcRect l="6115" r="26371" b="-1"/>
          <a:stretch/>
        </p:blipFill>
        <p:spPr>
          <a:xfrm>
            <a:off x="1" y="10"/>
            <a:ext cx="6936390" cy="6857990"/>
          </a:xfrm>
          <a:prstGeom prst="rect">
            <a:avLst/>
          </a:prstGeom>
        </p:spPr>
      </p:pic>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7531610" y="2434201"/>
            <a:ext cx="3822189" cy="4058674"/>
          </a:xfrm>
        </p:spPr>
        <p:txBody>
          <a:bodyPr vert="horz" lIns="91440" tIns="45720" rIns="91440" bIns="45720" rtlCol="0">
            <a:normAutofit fontScale="70000" lnSpcReduction="20000"/>
          </a:bodyPr>
          <a:lstStyle/>
          <a:p>
            <a:pPr marL="342900" indent="-228600">
              <a:lnSpc>
                <a:spcPct val="90000"/>
              </a:lnSpc>
              <a:buFont typeface="Arial" panose="020B0604020202020204" pitchFamily="34" charset="0"/>
              <a:buChar char="•"/>
            </a:pPr>
            <a:r>
              <a:rPr lang="en-US" sz="3600" b="0" i="0" dirty="0">
                <a:effectLst/>
                <a:latin typeface="Arial" panose="020B0604020202020204" pitchFamily="34" charset="0"/>
                <a:cs typeface="Arial" panose="020B0604020202020204" pitchFamily="34" charset="0"/>
              </a:rPr>
              <a:t>Personal development - why and what?</a:t>
            </a:r>
          </a:p>
          <a:p>
            <a:pPr marL="342900" indent="-228600">
              <a:lnSpc>
                <a:spcPct val="90000"/>
              </a:lnSpc>
              <a:buFont typeface="Arial" panose="020B0604020202020204" pitchFamily="34" charset="0"/>
              <a:buChar char="•"/>
            </a:pPr>
            <a:r>
              <a:rPr lang="en-US" sz="3600" b="0" i="0" dirty="0">
                <a:effectLst/>
                <a:latin typeface="Arial" panose="020B0604020202020204" pitchFamily="34" charset="0"/>
                <a:cs typeface="Arial" panose="020B0604020202020204" pitchFamily="34" charset="0"/>
              </a:rPr>
              <a:t>Considering the professional and personal qualities and skills needed to achieve fitness and readiness to practice.</a:t>
            </a:r>
          </a:p>
          <a:p>
            <a:pPr marL="342900" indent="-228600">
              <a:lnSpc>
                <a:spcPct val="90000"/>
              </a:lnSpc>
              <a:buFont typeface="Arial" panose="020B0604020202020204" pitchFamily="34" charset="0"/>
              <a:buChar char="•"/>
            </a:pPr>
            <a:r>
              <a:rPr lang="en-US" sz="3600" b="0" i="0" dirty="0">
                <a:effectLst/>
                <a:latin typeface="Arial" panose="020B0604020202020204" pitchFamily="34" charset="0"/>
                <a:cs typeface="Arial" panose="020B0604020202020204" pitchFamily="34" charset="0"/>
              </a:rPr>
              <a:t>Assessment Workshop: Overview of the two assignments attached to this module</a:t>
            </a:r>
          </a:p>
          <a:p>
            <a:pPr indent="-228600">
              <a:lnSpc>
                <a:spcPct val="90000"/>
              </a:lnSpc>
              <a:buFont typeface="Arial" panose="020B0604020202020204" pitchFamily="34" charset="0"/>
              <a:buChar char="•"/>
            </a:pPr>
            <a:endParaRPr lang="en-US" sz="2000"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10467832" y="6356350"/>
            <a:ext cx="885967" cy="365125"/>
          </a:xfrm>
        </p:spPr>
        <p:txBody>
          <a:bodyPr vert="horz" lIns="91440" tIns="45720" rIns="91440" bIns="45720" rtlCol="0" anchor="ctr">
            <a:normAutofit/>
          </a:bodyPr>
          <a:lstStyle/>
          <a:p>
            <a:pPr>
              <a:spcAft>
                <a:spcPts val="600"/>
              </a:spcAft>
              <a:defRPr/>
            </a:pPr>
            <a:fld id="{B5CEABB6-07DC-46E8-9B57-56EC44A396E5}" type="slidenum">
              <a:rPr lang="en-US" smtClean="0">
                <a:solidFill>
                  <a:prstClr val="black">
                    <a:tint val="75000"/>
                  </a:prstClr>
                </a:solidFill>
                <a:latin typeface="Calibri" panose="020F0502020204030204"/>
              </a:rPr>
              <a:pPr>
                <a:spcAft>
                  <a:spcPts val="600"/>
                </a:spcAft>
                <a:defRPr/>
              </a:pPr>
              <a:t>2</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52BC13D-4A5C-6F68-CE81-A731C016D791}"/>
              </a:ext>
            </a:extLst>
          </p:cNvPr>
          <p:cNvPicPr>
            <a:picLocks noChangeAspect="1"/>
          </p:cNvPicPr>
          <p:nvPr/>
        </p:nvPicPr>
        <p:blipFill rotWithShape="1">
          <a:blip r:embed="rId2"/>
          <a:srcRect l="1658" r="5283"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FADA83-6620-85DF-482E-74FEADFD64A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dirty="0"/>
              <a:t>Personal Development</a:t>
            </a:r>
          </a:p>
        </p:txBody>
      </p:sp>
      <p:sp>
        <p:nvSpPr>
          <p:cNvPr id="3" name="Text Placeholder 2">
            <a:extLst>
              <a:ext uri="{FF2B5EF4-FFF2-40B4-BE49-F238E27FC236}">
                <a16:creationId xmlns:a16="http://schemas.microsoft.com/office/drawing/2014/main" id="{95DD751B-7D9C-69C2-FC7C-5AB60D4757AA}"/>
              </a:ext>
            </a:extLst>
          </p:cNvPr>
          <p:cNvSpPr>
            <a:spLocks noGrp="1"/>
          </p:cNvSpPr>
          <p:nvPr>
            <p:ph type="body" sz="quarter" idx="13"/>
          </p:nvPr>
        </p:nvSpPr>
        <p:spPr>
          <a:xfrm>
            <a:off x="7952524" y="2390658"/>
            <a:ext cx="3822189" cy="3742762"/>
          </a:xfrm>
        </p:spPr>
        <p:txBody>
          <a:bodyPr vert="horz" lIns="91440" tIns="45720" rIns="91440" bIns="45720" rtlCol="0">
            <a:normAutofit/>
          </a:bodyPr>
          <a:lstStyle/>
          <a:p>
            <a:pPr marL="685800" lvl="2">
              <a:lnSpc>
                <a:spcPct val="90000"/>
              </a:lnSpc>
            </a:pPr>
            <a:r>
              <a:rPr lang="en-US" sz="6600" b="0" i="0" dirty="0">
                <a:effectLst/>
              </a:rPr>
              <a:t>Why </a:t>
            </a:r>
          </a:p>
          <a:p>
            <a:pPr>
              <a:lnSpc>
                <a:spcPct val="90000"/>
              </a:lnSpc>
            </a:pPr>
            <a:r>
              <a:rPr lang="en-US" sz="6600" b="0" i="0" dirty="0">
                <a:effectLst/>
              </a:rPr>
              <a:t>    </a:t>
            </a:r>
            <a:r>
              <a:rPr lang="en-US" sz="6600" b="0" i="1" dirty="0">
                <a:effectLst/>
              </a:rPr>
              <a:t>and</a:t>
            </a:r>
            <a:r>
              <a:rPr lang="en-US" sz="6600" b="0" i="0" dirty="0">
                <a:effectLst/>
              </a:rPr>
              <a:t> </a:t>
            </a:r>
          </a:p>
          <a:p>
            <a:pPr>
              <a:lnSpc>
                <a:spcPct val="90000"/>
              </a:lnSpc>
            </a:pPr>
            <a:r>
              <a:rPr lang="en-US" sz="6600" b="0" i="0" dirty="0">
                <a:effectLst/>
              </a:rPr>
              <a:t>    What?</a:t>
            </a:r>
          </a:p>
          <a:p>
            <a:pPr indent="-228600">
              <a:lnSpc>
                <a:spcPct val="9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3811420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Kettlebells on the floor">
            <a:extLst>
              <a:ext uri="{FF2B5EF4-FFF2-40B4-BE49-F238E27FC236}">
                <a16:creationId xmlns:a16="http://schemas.microsoft.com/office/drawing/2014/main" id="{060B07A5-7932-F801-D31A-D516D8DA0D66}"/>
              </a:ext>
            </a:extLst>
          </p:cNvPr>
          <p:cNvPicPr>
            <a:picLocks noChangeAspect="1"/>
          </p:cNvPicPr>
          <p:nvPr/>
        </p:nvPicPr>
        <p:blipFill rotWithShape="1">
          <a:blip r:embed="rId3"/>
          <a:srcRect l="5884" r="-1" b="-1"/>
          <a:stretch/>
        </p:blipFill>
        <p:spPr>
          <a:xfrm>
            <a:off x="703182" y="1649996"/>
            <a:ext cx="4777381" cy="33882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98BABA3C-AF26-A699-A44F-695CA3F91982}"/>
              </a:ext>
            </a:extLst>
          </p:cNvPr>
          <p:cNvSpPr txBox="1"/>
          <p:nvPr/>
        </p:nvSpPr>
        <p:spPr>
          <a:xfrm>
            <a:off x="5626021" y="845740"/>
            <a:ext cx="5458838" cy="4192520"/>
          </a:xfrm>
          <a:prstGeom prst="rect">
            <a:avLst/>
          </a:prstGeom>
        </p:spPr>
        <p:txBody>
          <a:bodyPr vert="horz" lIns="91440" tIns="45720" rIns="91440" bIns="45720" rtlCol="0">
            <a:noAutofit/>
          </a:bodyPr>
          <a:lstStyle/>
          <a:p>
            <a:pPr marL="571500" indent="-228600">
              <a:lnSpc>
                <a:spcPct val="90000"/>
              </a:lnSpc>
              <a:spcAft>
                <a:spcPts val="600"/>
              </a:spcAft>
              <a:buFont typeface="Arial" panose="020B0604020202020204" pitchFamily="34" charset="0"/>
              <a:buChar char="•"/>
            </a:pPr>
            <a:r>
              <a:rPr lang="en-US" sz="5400" b="0" i="0" dirty="0">
                <a:effectLst/>
              </a:rPr>
              <a:t>The professional and personal qualities and skills needed to achieve fitness and readiness to practice</a:t>
            </a:r>
            <a:endParaRPr lang="en-US" sz="5400" dirty="0"/>
          </a:p>
        </p:txBody>
      </p:sp>
    </p:spTree>
    <p:extLst>
      <p:ext uri="{BB962C8B-B14F-4D97-AF65-F5344CB8AC3E}">
        <p14:creationId xmlns:p14="http://schemas.microsoft.com/office/powerpoint/2010/main" val="263282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5BC9857-B4E4-19DD-2319-F2A308A83EE8}"/>
              </a:ext>
            </a:extLst>
          </p:cNvPr>
          <p:cNvSpPr>
            <a:spLocks noGrp="1"/>
          </p:cNvSpPr>
          <p:nvPr>
            <p:ph type="title"/>
          </p:nvPr>
        </p:nvSpPr>
        <p:spPr>
          <a:xfrm>
            <a:off x="640080" y="325369"/>
            <a:ext cx="4368602" cy="1956841"/>
          </a:xfrm>
        </p:spPr>
        <p:txBody>
          <a:bodyPr anchor="b">
            <a:normAutofit/>
          </a:bodyPr>
          <a:lstStyle/>
          <a:p>
            <a:r>
              <a:rPr lang="en-GB" sz="5400"/>
              <a:t>Overview of assignments:</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AB70124-E041-7295-524D-2B6EA7A16D62}"/>
              </a:ext>
            </a:extLst>
          </p:cNvPr>
          <p:cNvSpPr>
            <a:spLocks noGrp="1"/>
          </p:cNvSpPr>
          <p:nvPr>
            <p:ph idx="1"/>
          </p:nvPr>
        </p:nvSpPr>
        <p:spPr>
          <a:xfrm>
            <a:off x="640080" y="2872899"/>
            <a:ext cx="4243589" cy="3320668"/>
          </a:xfrm>
        </p:spPr>
        <p:txBody>
          <a:bodyPr>
            <a:normAutofit/>
          </a:bodyPr>
          <a:lstStyle/>
          <a:p>
            <a:r>
              <a:rPr lang="en-GB" sz="3600" dirty="0"/>
              <a:t>Two Assignments</a:t>
            </a:r>
          </a:p>
          <a:p>
            <a:endParaRPr lang="en-GB" sz="3600" dirty="0"/>
          </a:p>
          <a:p>
            <a:r>
              <a:rPr lang="en-GB" sz="3600" dirty="0"/>
              <a:t>50% Each</a:t>
            </a:r>
          </a:p>
        </p:txBody>
      </p:sp>
      <p:pic>
        <p:nvPicPr>
          <p:cNvPr id="7" name="Picture 6" descr="Person writing on a notepad">
            <a:extLst>
              <a:ext uri="{FF2B5EF4-FFF2-40B4-BE49-F238E27FC236}">
                <a16:creationId xmlns:a16="http://schemas.microsoft.com/office/drawing/2014/main" id="{479B57F5-6214-94ED-E17D-D8514F7C6479}"/>
              </a:ext>
            </a:extLst>
          </p:cNvPr>
          <p:cNvPicPr>
            <a:picLocks noChangeAspect="1"/>
          </p:cNvPicPr>
          <p:nvPr/>
        </p:nvPicPr>
        <p:blipFill rotWithShape="1">
          <a:blip r:embed="rId2"/>
          <a:srcRect l="10255" r="102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6854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ADB2EF-9D22-C01C-0EC3-6F58BCE75027}"/>
              </a:ext>
            </a:extLst>
          </p:cNvPr>
          <p:cNvSpPr>
            <a:spLocks noGrp="1"/>
          </p:cNvSpPr>
          <p:nvPr>
            <p:ph type="title"/>
          </p:nvPr>
        </p:nvSpPr>
        <p:spPr>
          <a:xfrm>
            <a:off x="1137034" y="609597"/>
            <a:ext cx="9392421" cy="1330841"/>
          </a:xfrm>
        </p:spPr>
        <p:txBody>
          <a:bodyPr>
            <a:normAutofit/>
          </a:bodyPr>
          <a:lstStyle/>
          <a:p>
            <a:r>
              <a:rPr lang="en-GB" b="1" i="0" u="sng" dirty="0">
                <a:effectLst/>
                <a:latin typeface="-apple-system"/>
              </a:rPr>
              <a:t>Assignment 1 - Presentation </a:t>
            </a:r>
            <a:br>
              <a:rPr lang="en-GB" b="0" i="0" dirty="0">
                <a:effectLst/>
                <a:latin typeface="-apple-system"/>
              </a:rPr>
            </a:br>
            <a:endParaRPr lang="en-GB" dirty="0"/>
          </a:p>
        </p:txBody>
      </p:sp>
      <p:sp>
        <p:nvSpPr>
          <p:cNvPr id="3" name="Content Placeholder 2">
            <a:extLst>
              <a:ext uri="{FF2B5EF4-FFF2-40B4-BE49-F238E27FC236}">
                <a16:creationId xmlns:a16="http://schemas.microsoft.com/office/drawing/2014/main" id="{2AD8D2B4-55D3-DABD-2CCF-82ABBBF81E6B}"/>
              </a:ext>
            </a:extLst>
          </p:cNvPr>
          <p:cNvSpPr>
            <a:spLocks noGrp="1"/>
          </p:cNvSpPr>
          <p:nvPr>
            <p:ph idx="1"/>
          </p:nvPr>
        </p:nvSpPr>
        <p:spPr>
          <a:xfrm>
            <a:off x="377371" y="2198362"/>
            <a:ext cx="6284686" cy="4463695"/>
          </a:xfrm>
        </p:spPr>
        <p:txBody>
          <a:bodyPr>
            <a:normAutofit fontScale="70000" lnSpcReduction="20000"/>
          </a:bodyPr>
          <a:lstStyle/>
          <a:p>
            <a:r>
              <a:rPr lang="en-GB" sz="3600" i="0" dirty="0">
                <a:effectLst/>
                <a:latin typeface="Arial" panose="020B0604020202020204" pitchFamily="34" charset="0"/>
                <a:cs typeface="Arial" panose="020B0604020202020204" pitchFamily="34" charset="0"/>
              </a:rPr>
              <a:t>This first assignment is a 20-minute PowerPoint presentation that you will deliver to a peer seminar group on 28th February 2023. </a:t>
            </a:r>
          </a:p>
          <a:p>
            <a:endParaRPr lang="en-GB" sz="3600" i="0" dirty="0">
              <a:effectLst/>
              <a:latin typeface="Arial" panose="020B0604020202020204" pitchFamily="34" charset="0"/>
              <a:cs typeface="Arial" panose="020B0604020202020204" pitchFamily="34" charset="0"/>
            </a:endParaRPr>
          </a:p>
          <a:p>
            <a:r>
              <a:rPr lang="en-GB" sz="3600" i="0" dirty="0">
                <a:effectLst/>
                <a:latin typeface="Arial" panose="020B0604020202020204" pitchFamily="34" charset="0"/>
                <a:cs typeface="Arial" panose="020B0604020202020204" pitchFamily="34" charset="0"/>
              </a:rPr>
              <a:t>This assignment comprises 50% of your overall marks for this module.</a:t>
            </a:r>
          </a:p>
          <a:p>
            <a:endParaRPr lang="en-GB" sz="3600" dirty="0">
              <a:latin typeface="Arial" panose="020B0604020202020204" pitchFamily="34" charset="0"/>
              <a:cs typeface="Arial" panose="020B0604020202020204" pitchFamily="34" charset="0"/>
            </a:endParaRPr>
          </a:p>
          <a:p>
            <a:r>
              <a:rPr lang="en-GB" sz="3600" i="0" dirty="0">
                <a:effectLst/>
                <a:latin typeface="Arial" panose="020B0604020202020204" pitchFamily="34" charset="0"/>
                <a:cs typeface="Arial" panose="020B0604020202020204" pitchFamily="34" charset="0"/>
              </a:rPr>
              <a:t>Your slides must be submitted to the Final submission portal on Turnitin no later than 5.00 pm on Monday, 27th February 2023 and you will receive your provisional grades and feedback by 6th April 2023. </a:t>
            </a:r>
          </a:p>
          <a:p>
            <a:endParaRPr lang="en-GB" sz="1700" dirty="0"/>
          </a:p>
        </p:txBody>
      </p:sp>
      <p:pic>
        <p:nvPicPr>
          <p:cNvPr id="7" name="Graphic 6" descr="Meeting">
            <a:extLst>
              <a:ext uri="{FF2B5EF4-FFF2-40B4-BE49-F238E27FC236}">
                <a16:creationId xmlns:a16="http://schemas.microsoft.com/office/drawing/2014/main" id="{01342845-DC4C-D564-67E5-38CD9A6126A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35662" y="2184914"/>
            <a:ext cx="3755915"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3004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F99F1-52A5-830E-4612-E5B32742F66A}"/>
              </a:ext>
            </a:extLst>
          </p:cNvPr>
          <p:cNvSpPr>
            <a:spLocks noGrp="1"/>
          </p:cNvSpPr>
          <p:nvPr>
            <p:ph type="title"/>
          </p:nvPr>
        </p:nvSpPr>
        <p:spPr>
          <a:xfrm>
            <a:off x="5297762" y="329184"/>
            <a:ext cx="6251110" cy="1783080"/>
          </a:xfrm>
        </p:spPr>
        <p:txBody>
          <a:bodyPr anchor="b">
            <a:normAutofit/>
          </a:bodyPr>
          <a:lstStyle/>
          <a:p>
            <a:r>
              <a:rPr lang="en-GB" sz="5400" b="1" i="0" u="sng">
                <a:effectLst/>
                <a:latin typeface="-apple-system"/>
              </a:rPr>
              <a:t>Assignment 2: Coursework Essay</a:t>
            </a:r>
            <a:endParaRPr lang="en-GB" sz="5400"/>
          </a:p>
        </p:txBody>
      </p:sp>
      <p:pic>
        <p:nvPicPr>
          <p:cNvPr id="5" name="Picture 4" descr="Different coloured question marks">
            <a:extLst>
              <a:ext uri="{FF2B5EF4-FFF2-40B4-BE49-F238E27FC236}">
                <a16:creationId xmlns:a16="http://schemas.microsoft.com/office/drawing/2014/main" id="{10A956A0-0BDA-94CF-C4F6-2627DCC1AD05}"/>
              </a:ext>
            </a:extLst>
          </p:cNvPr>
          <p:cNvPicPr>
            <a:picLocks noChangeAspect="1"/>
          </p:cNvPicPr>
          <p:nvPr/>
        </p:nvPicPr>
        <p:blipFill rotWithShape="1">
          <a:blip r:embed="rId2"/>
          <a:srcRect l="29207" r="32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5316F2-3BC2-12EB-43BA-B3A90A3C724E}"/>
              </a:ext>
            </a:extLst>
          </p:cNvPr>
          <p:cNvSpPr>
            <a:spLocks noGrp="1"/>
          </p:cNvSpPr>
          <p:nvPr>
            <p:ph idx="1"/>
          </p:nvPr>
        </p:nvSpPr>
        <p:spPr>
          <a:xfrm>
            <a:off x="5297762" y="2706624"/>
            <a:ext cx="6251110" cy="3822192"/>
          </a:xfrm>
        </p:spPr>
        <p:txBody>
          <a:bodyPr>
            <a:noAutofit/>
          </a:bodyPr>
          <a:lstStyle/>
          <a:p>
            <a:r>
              <a:rPr lang="en-GB" i="0" dirty="0">
                <a:effectLst/>
                <a:latin typeface="-apple-system"/>
              </a:rPr>
              <a:t>Your 2nd assignment and is a 4,000-word essay worth 50% of your overall mark for this module. </a:t>
            </a:r>
          </a:p>
          <a:p>
            <a:r>
              <a:rPr lang="en-GB" i="0" dirty="0">
                <a:effectLst/>
                <a:latin typeface="-apple-system"/>
              </a:rPr>
              <a:t>Your assignment is due for submission into the Final submission portal no later than 5.00 pm on Wednesday, 26th April 2023.  You can expect your provisional grades and feedback to be returned to you no later than 25th May 2023. </a:t>
            </a:r>
          </a:p>
          <a:p>
            <a:pPr marL="0" indent="0">
              <a:buNone/>
            </a:pPr>
            <a:br>
              <a:rPr lang="en-GB" i="0" dirty="0">
                <a:effectLst/>
                <a:latin typeface="-apple-system"/>
              </a:rPr>
            </a:br>
            <a:endParaRPr lang="en-GB" dirty="0"/>
          </a:p>
        </p:txBody>
      </p:sp>
    </p:spTree>
    <p:extLst>
      <p:ext uri="{BB962C8B-B14F-4D97-AF65-F5344CB8AC3E}">
        <p14:creationId xmlns:p14="http://schemas.microsoft.com/office/powerpoint/2010/main" val="1346449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1285241" y="1008993"/>
            <a:ext cx="9231410" cy="3542045"/>
          </a:xfrm>
        </p:spPr>
        <p:txBody>
          <a:bodyPr vert="horz" lIns="91440" tIns="45720" rIns="91440" bIns="45720" rtlCol="0" anchor="b">
            <a:normAutofit/>
          </a:bodyPr>
          <a:lstStyle/>
          <a:p>
            <a:r>
              <a:rPr lang="en-US" sz="8100" kern="1200" dirty="0">
                <a:solidFill>
                  <a:schemeClr val="tx1"/>
                </a:solidFill>
                <a:latin typeface="+mj-lt"/>
                <a:ea typeface="+mj-ea"/>
                <a:cs typeface="+mj-cs"/>
              </a:rPr>
              <a:t>Brief for Assignment 1 : Presentation</a:t>
            </a:r>
          </a:p>
        </p:txBody>
      </p:sp>
    </p:spTree>
    <p:extLst>
      <p:ext uri="{BB962C8B-B14F-4D97-AF65-F5344CB8AC3E}">
        <p14:creationId xmlns:p14="http://schemas.microsoft.com/office/powerpoint/2010/main" val="1552726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3209-807E-67B8-46BE-DCB7D7A9B30B}"/>
              </a:ext>
            </a:extLst>
          </p:cNvPr>
          <p:cNvSpPr>
            <a:spLocks noGrp="1"/>
          </p:cNvSpPr>
          <p:nvPr>
            <p:ph type="title"/>
          </p:nvPr>
        </p:nvSpPr>
        <p:spPr>
          <a:xfrm>
            <a:off x="1653363" y="365760"/>
            <a:ext cx="9367203" cy="1188720"/>
          </a:xfrm>
        </p:spPr>
        <p:txBody>
          <a:bodyPr>
            <a:normAutofit/>
          </a:bodyPr>
          <a:lstStyle/>
          <a:p>
            <a:r>
              <a:rPr lang="en-GB" dirty="0"/>
              <a:t>Assignment 1: Presentation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BFC865B-14C3-C40C-A680-BAB51E7937A1}"/>
              </a:ext>
            </a:extLst>
          </p:cNvPr>
          <p:cNvSpPr>
            <a:spLocks noGrp="1"/>
          </p:cNvSpPr>
          <p:nvPr>
            <p:ph idx="1"/>
          </p:nvPr>
        </p:nvSpPr>
        <p:spPr>
          <a:xfrm>
            <a:off x="1653363" y="2176272"/>
            <a:ext cx="9367204" cy="4041648"/>
          </a:xfrm>
        </p:spPr>
        <p:txBody>
          <a:bodyPr anchor="t">
            <a:normAutofit lnSpcReduction="10000"/>
          </a:bodyPr>
          <a:lstStyle/>
          <a:p>
            <a:pPr>
              <a:buFont typeface="Wingdings" panose="05000000000000000000" pitchFamily="2" charset="2"/>
              <a:buChar char="Ø"/>
            </a:pPr>
            <a:r>
              <a:rPr lang="en-GB" sz="5400" dirty="0">
                <a:latin typeface="Arial" panose="020B0604020202020204" pitchFamily="34" charset="0"/>
                <a:cs typeface="Arial" panose="020B0604020202020204" pitchFamily="34" charset="0"/>
              </a:rPr>
              <a:t>Choosing </a:t>
            </a:r>
            <a:r>
              <a:rPr lang="en-GB" sz="5400" dirty="0">
                <a:solidFill>
                  <a:srgbClr val="FF0000"/>
                </a:solidFill>
                <a:latin typeface="Arial" panose="020B0604020202020204" pitchFamily="34" charset="0"/>
                <a:cs typeface="Arial" panose="020B0604020202020204" pitchFamily="34" charset="0"/>
              </a:rPr>
              <a:t>one</a:t>
            </a:r>
            <a:r>
              <a:rPr lang="en-GB" sz="5400" dirty="0">
                <a:latin typeface="Arial" panose="020B0604020202020204" pitchFamily="34" charset="0"/>
                <a:cs typeface="Arial" panose="020B0604020202020204" pitchFamily="34" charset="0"/>
              </a:rPr>
              <a:t> of the following mental health issues, present an exploration of your chosen subject to a peer seminar group. </a:t>
            </a:r>
          </a:p>
          <a:p>
            <a:endParaRPr lang="en-GB" sz="5400" dirty="0">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1782919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6978-0559-F95F-C251-041DE739E51C}"/>
              </a:ext>
            </a:extLst>
          </p:cNvPr>
          <p:cNvSpPr>
            <a:spLocks noGrp="1"/>
          </p:cNvSpPr>
          <p:nvPr>
            <p:ph type="title"/>
          </p:nvPr>
        </p:nvSpPr>
        <p:spPr/>
        <p:txBody>
          <a:bodyPr>
            <a:normAutofit/>
          </a:bodyPr>
          <a:lstStyle/>
          <a:p>
            <a:pPr marL="342900" lvl="0" indent="-342900">
              <a:tabLst>
                <a:tab pos="-914400" algn="l"/>
              </a:tabLst>
            </a:pP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9" name="Content Placeholder 2">
            <a:extLst>
              <a:ext uri="{FF2B5EF4-FFF2-40B4-BE49-F238E27FC236}">
                <a16:creationId xmlns:a16="http://schemas.microsoft.com/office/drawing/2014/main" id="{BC2FC346-2453-97EA-E874-A07FB0C6BCB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9490BF2-5C21-A19C-B029-97C3AF0CF458}"/>
              </a:ext>
            </a:extLst>
          </p:cNvPr>
          <p:cNvSpPr txBox="1"/>
          <p:nvPr/>
        </p:nvSpPr>
        <p:spPr>
          <a:xfrm>
            <a:off x="1324429" y="540710"/>
            <a:ext cx="10029371" cy="1200329"/>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Assignment 1: Presentation : Mental Health Issues:</a:t>
            </a:r>
          </a:p>
        </p:txBody>
      </p:sp>
    </p:spTree>
    <p:extLst>
      <p:ext uri="{BB962C8B-B14F-4D97-AF65-F5344CB8AC3E}">
        <p14:creationId xmlns:p14="http://schemas.microsoft.com/office/powerpoint/2010/main" val="122980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C380A-4DC7-CEAF-2306-DD1258AAE6F2}"/>
              </a:ext>
            </a:extLst>
          </p:cNvPr>
          <p:cNvSpPr>
            <a:spLocks noGrp="1"/>
          </p:cNvSpPr>
          <p:nvPr>
            <p:ph type="title"/>
          </p:nvPr>
        </p:nvSpPr>
        <p:spPr>
          <a:xfrm>
            <a:off x="640080" y="325369"/>
            <a:ext cx="4368602" cy="1956841"/>
          </a:xfrm>
        </p:spPr>
        <p:txBody>
          <a:bodyPr anchor="b">
            <a:normAutofit/>
          </a:bodyPr>
          <a:lstStyle/>
          <a:p>
            <a:r>
              <a:rPr lang="en-GB" sz="5400"/>
              <a:t>Assignment 1: Presentation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972059-3034-D679-9D1F-7944F5DC4018}"/>
              </a:ext>
            </a:extLst>
          </p:cNvPr>
          <p:cNvSpPr>
            <a:spLocks noGrp="1"/>
          </p:cNvSpPr>
          <p:nvPr>
            <p:ph idx="1"/>
          </p:nvPr>
        </p:nvSpPr>
        <p:spPr>
          <a:xfrm>
            <a:off x="640080" y="2872899"/>
            <a:ext cx="4243589" cy="3320668"/>
          </a:xfrm>
        </p:spPr>
        <p:txBody>
          <a:bodyPr>
            <a:normAutofit/>
          </a:bodyPr>
          <a:lstStyle/>
          <a:p>
            <a:r>
              <a:rPr lang="en-GB" sz="3600" dirty="0">
                <a:latin typeface="Arial" panose="020B0604020202020204" pitchFamily="34" charset="0"/>
                <a:cs typeface="Arial" panose="020B0604020202020204" pitchFamily="34" charset="0"/>
              </a:rPr>
              <a:t>Use the accompanying questions and statements to inform your presentation.</a:t>
            </a:r>
          </a:p>
          <a:p>
            <a:endParaRPr lang="en-GB" sz="2200" dirty="0"/>
          </a:p>
        </p:txBody>
      </p:sp>
      <p:pic>
        <p:nvPicPr>
          <p:cNvPr id="5" name="Picture 4" descr="Different coloured question marks">
            <a:extLst>
              <a:ext uri="{FF2B5EF4-FFF2-40B4-BE49-F238E27FC236}">
                <a16:creationId xmlns:a16="http://schemas.microsoft.com/office/drawing/2014/main" id="{0E180F60-974A-7840-4B94-F3F153BF9E2D}"/>
              </a:ext>
            </a:extLst>
          </p:cNvPr>
          <p:cNvPicPr>
            <a:picLocks noChangeAspect="1"/>
          </p:cNvPicPr>
          <p:nvPr/>
        </p:nvPicPr>
        <p:blipFill rotWithShape="1">
          <a:blip r:embed="rId2"/>
          <a:srcRect l="20097" r="234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43063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25FBC-183A-14BB-AF2F-C093583884D6}"/>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cs typeface="Arial" panose="020B0604020202020204" pitchFamily="34" charset="0"/>
              </a:rPr>
              <a:t>Consider the following questions and statements when developing your work:</a:t>
            </a:r>
            <a:br>
              <a:rPr lang="en-GB" sz="2600">
                <a:effectLst/>
                <a:latin typeface="Arial" panose="020B0604020202020204" pitchFamily="34" charset="0"/>
                <a:ea typeface="Times New Roman" panose="02020603050405020304" pitchFamily="18" charset="0"/>
                <a:cs typeface="Arial" panose="020B0604020202020204" pitchFamily="34" charset="0"/>
              </a:rPr>
            </a:br>
            <a:endParaRPr lang="en-GB" sz="2600">
              <a:latin typeface="Arial" panose="020B0604020202020204" pitchFamily="34" charset="0"/>
              <a:cs typeface="Arial" panose="020B0604020202020204" pitchFamily="34" charset="0"/>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0D0E299-C0C7-899E-AC8C-4D2958F568C2}"/>
              </a:ext>
            </a:extLst>
          </p:cNvPr>
          <p:cNvSpPr>
            <a:spLocks noGrp="1"/>
          </p:cNvSpPr>
          <p:nvPr>
            <p:ph idx="1"/>
          </p:nvPr>
        </p:nvSpPr>
        <p:spPr>
          <a:xfrm>
            <a:off x="640080" y="2872899"/>
            <a:ext cx="4243589" cy="3320668"/>
          </a:xfrm>
        </p:spPr>
        <p:txBody>
          <a:bodyPr>
            <a:normAutofit lnSpcReduction="10000"/>
          </a:bodyPr>
          <a:lstStyle/>
          <a:p>
            <a:r>
              <a:rPr lang="en-GB" sz="4000" dirty="0">
                <a:effectLst/>
                <a:latin typeface="Arial" panose="020B0604020202020204" pitchFamily="34" charset="0"/>
                <a:ea typeface="Times New Roman" panose="02020603050405020304" pitchFamily="18" charset="0"/>
                <a:cs typeface="Arial" panose="020B0604020202020204" pitchFamily="34" charset="0"/>
              </a:rPr>
              <a:t>How signs and symptoms associated with your chosen theme are recogni</a:t>
            </a:r>
            <a:r>
              <a:rPr lang="en-GB" sz="4000" dirty="0">
                <a:latin typeface="Arial" panose="020B0604020202020204" pitchFamily="34" charset="0"/>
                <a:ea typeface="Times New Roman" panose="02020603050405020304" pitchFamily="18" charset="0"/>
                <a:cs typeface="Arial" panose="020B0604020202020204" pitchFamily="34" charset="0"/>
              </a:rPr>
              <a:t>s</a:t>
            </a:r>
            <a:r>
              <a:rPr lang="en-GB" sz="4000" dirty="0">
                <a:effectLst/>
                <a:latin typeface="Arial" panose="020B0604020202020204" pitchFamily="34" charset="0"/>
                <a:ea typeface="Times New Roman" panose="02020603050405020304" pitchFamily="18" charset="0"/>
                <a:cs typeface="Arial" panose="020B0604020202020204" pitchFamily="34" charset="0"/>
              </a:rPr>
              <a:t>ed</a:t>
            </a:r>
          </a:p>
          <a:p>
            <a:endParaRPr lang="en-GB" sz="2200" dirty="0"/>
          </a:p>
        </p:txBody>
      </p:sp>
      <p:pic>
        <p:nvPicPr>
          <p:cNvPr id="6" name="Picture 5" descr="Wood human figure">
            <a:extLst>
              <a:ext uri="{FF2B5EF4-FFF2-40B4-BE49-F238E27FC236}">
                <a16:creationId xmlns:a16="http://schemas.microsoft.com/office/drawing/2014/main" id="{25B7B697-A151-D7EA-684E-07B38FA2C58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51881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17594-4F06-1908-0158-9E974EB2F760}"/>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rPr>
              <a:t>Consider the following questions and statements when developing your work:</a:t>
            </a:r>
            <a:br>
              <a:rPr lang="en-GB" sz="2600">
                <a:effectLst/>
                <a:latin typeface="Times New Roman" panose="02020603050405020304" pitchFamily="18" charset="0"/>
                <a:ea typeface="Times New Roman" panose="02020603050405020304" pitchFamily="18" charset="0"/>
              </a:rPr>
            </a:br>
            <a:endParaRPr lang="en-GB" sz="2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47624-DCA0-A7CA-45E0-1E0EBE161C30}"/>
              </a:ext>
            </a:extLst>
          </p:cNvPr>
          <p:cNvSpPr>
            <a:spLocks noGrp="1"/>
          </p:cNvSpPr>
          <p:nvPr>
            <p:ph idx="1"/>
          </p:nvPr>
        </p:nvSpPr>
        <p:spPr>
          <a:xfrm>
            <a:off x="640080" y="2872899"/>
            <a:ext cx="4243589" cy="3320668"/>
          </a:xfrm>
        </p:spPr>
        <p:txBody>
          <a:bodyPr>
            <a:normAutofit lnSpcReduction="10000"/>
          </a:bodyPr>
          <a:lstStyle/>
          <a:p>
            <a:r>
              <a:rPr lang="en-GB" sz="4000" dirty="0">
                <a:effectLst/>
                <a:latin typeface="Arial" panose="020B0604020202020204" pitchFamily="34" charset="0"/>
                <a:ea typeface="Times New Roman" panose="02020603050405020304" pitchFamily="18" charset="0"/>
                <a:cs typeface="Arial" panose="020B0604020202020204" pitchFamily="34" charset="0"/>
              </a:rPr>
              <a:t>What interventions are commonly used in the treatment of this illness/concern?</a:t>
            </a:r>
          </a:p>
          <a:p>
            <a:endParaRPr lang="en-GB" sz="2200" dirty="0"/>
          </a:p>
        </p:txBody>
      </p:sp>
      <p:pic>
        <p:nvPicPr>
          <p:cNvPr id="5" name="Picture 4" descr="Wood human figure">
            <a:extLst>
              <a:ext uri="{FF2B5EF4-FFF2-40B4-BE49-F238E27FC236}">
                <a16:creationId xmlns:a16="http://schemas.microsoft.com/office/drawing/2014/main" id="{050EAF11-D479-1A8A-1E6F-4C668D0CC158}"/>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4003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B02C8-6904-A38E-2F58-A8E00D4CB1CA}"/>
              </a:ext>
            </a:extLst>
          </p:cNvPr>
          <p:cNvSpPr>
            <a:spLocks noGrp="1"/>
          </p:cNvSpPr>
          <p:nvPr>
            <p:ph type="title"/>
          </p:nvPr>
        </p:nvSpPr>
        <p:spPr>
          <a:xfrm>
            <a:off x="1075767" y="1188637"/>
            <a:ext cx="2988234" cy="4480726"/>
          </a:xfrm>
        </p:spPr>
        <p:txBody>
          <a:bodyPr>
            <a:normAutofit/>
          </a:bodyPr>
          <a:lstStyle/>
          <a:p>
            <a:pPr algn="r"/>
            <a:r>
              <a:rPr lang="en-GB" sz="3100" dirty="0">
                <a:effectLst/>
                <a:latin typeface="Arial" panose="020B0604020202020204" pitchFamily="34" charset="0"/>
                <a:ea typeface="Times New Roman" panose="02020603050405020304" pitchFamily="18" charset="0"/>
              </a:rPr>
              <a:t>Consider the following questions and statements when developing your work:</a:t>
            </a:r>
            <a:br>
              <a:rPr lang="en-GB" sz="3100" dirty="0">
                <a:effectLst/>
                <a:latin typeface="Times New Roman" panose="02020603050405020304" pitchFamily="18" charset="0"/>
                <a:ea typeface="Times New Roman" panose="02020603050405020304" pitchFamily="18" charset="0"/>
              </a:rPr>
            </a:br>
            <a:endParaRPr lang="en-GB" sz="31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6DB5F8-713D-038F-FBC6-32ACA6443D5C}"/>
              </a:ext>
            </a:extLst>
          </p:cNvPr>
          <p:cNvSpPr>
            <a:spLocks noGrp="1"/>
          </p:cNvSpPr>
          <p:nvPr>
            <p:ph idx="1"/>
          </p:nvPr>
        </p:nvSpPr>
        <p:spPr>
          <a:xfrm>
            <a:off x="5244592" y="1095504"/>
            <a:ext cx="4702848" cy="4480726"/>
          </a:xfrm>
        </p:spPr>
        <p:txBody>
          <a:bodyPr anchor="ctr">
            <a:noAutofit/>
          </a:bodyPr>
          <a:lstStyle/>
          <a:p>
            <a:r>
              <a:rPr lang="en-GB" sz="3600" dirty="0">
                <a:effectLst/>
                <a:latin typeface="Arial" panose="020B0604020202020204" pitchFamily="34" charset="0"/>
                <a:ea typeface="Times New Roman" panose="02020603050405020304" pitchFamily="18" charset="0"/>
              </a:rPr>
              <a:t>What impact can prescribed medication have on the therapeutic relationship and process of psychotherapy?</a:t>
            </a:r>
          </a:p>
        </p:txBody>
      </p:sp>
    </p:spTree>
    <p:extLst>
      <p:ext uri="{BB962C8B-B14F-4D97-AF65-F5344CB8AC3E}">
        <p14:creationId xmlns:p14="http://schemas.microsoft.com/office/powerpoint/2010/main" val="7842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693E4-183D-16EE-4060-607E816F0697}"/>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ED638F-B8E0-6EAC-46F8-05CF10B76421}"/>
              </a:ext>
            </a:extLst>
          </p:cNvPr>
          <p:cNvSpPr>
            <a:spLocks noGrp="1"/>
          </p:cNvSpPr>
          <p:nvPr>
            <p:ph idx="1"/>
          </p:nvPr>
        </p:nvSpPr>
        <p:spPr>
          <a:xfrm>
            <a:off x="5255260" y="1001485"/>
            <a:ext cx="4702848" cy="4209143"/>
          </a:xfrm>
        </p:spPr>
        <p:txBody>
          <a:bodyPr anchor="ct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Critically evaluate ways in which government policies may impact on mental health service provision and client well-being  </a:t>
            </a:r>
          </a:p>
          <a:p>
            <a:endParaRPr lang="en-GB" sz="2200" dirty="0"/>
          </a:p>
        </p:txBody>
      </p:sp>
    </p:spTree>
    <p:extLst>
      <p:ext uri="{BB962C8B-B14F-4D97-AF65-F5344CB8AC3E}">
        <p14:creationId xmlns:p14="http://schemas.microsoft.com/office/powerpoint/2010/main" val="1036845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D66B5-CA46-E0E3-2EE1-03C8EA107DF8}"/>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685D4F-114F-00D1-155E-1E25BD2FAEF8}"/>
              </a:ext>
            </a:extLst>
          </p:cNvPr>
          <p:cNvSpPr>
            <a:spLocks noGrp="1"/>
          </p:cNvSpPr>
          <p:nvPr>
            <p:ph idx="1"/>
          </p:nvPr>
        </p:nvSpPr>
        <p:spPr>
          <a:xfrm>
            <a:off x="5255260" y="1648870"/>
            <a:ext cx="4702848" cy="3560260"/>
          </a:xfrm>
        </p:spPr>
        <p:txBody>
          <a:bodyPr anchor="ctr">
            <a:normAutofit/>
          </a:bodyPr>
          <a:lstStyle/>
          <a:p>
            <a:r>
              <a:rPr lang="en-GB" sz="3200" dirty="0">
                <a:effectLst/>
                <a:latin typeface="Arial" panose="020B0604020202020204" pitchFamily="34" charset="0"/>
                <a:ea typeface="Times New Roman" panose="02020603050405020304" pitchFamily="18" charset="0"/>
                <a:cs typeface="Arial" panose="020B0604020202020204" pitchFamily="34" charset="0"/>
              </a:rPr>
              <a:t>Critically appraise a range of psychological services and interventions available to clients.</a:t>
            </a:r>
          </a:p>
          <a:p>
            <a:endParaRPr lang="en-GB" sz="2400" dirty="0"/>
          </a:p>
        </p:txBody>
      </p:sp>
    </p:spTree>
    <p:extLst>
      <p:ext uri="{BB962C8B-B14F-4D97-AF65-F5344CB8AC3E}">
        <p14:creationId xmlns:p14="http://schemas.microsoft.com/office/powerpoint/2010/main" val="4230970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8F73C-C899-B5D7-BBF5-E000DB6DA675}"/>
              </a:ext>
            </a:extLst>
          </p:cNvPr>
          <p:cNvSpPr>
            <a:spLocks noGrp="1"/>
          </p:cNvSpPr>
          <p:nvPr>
            <p:ph type="title"/>
          </p:nvPr>
        </p:nvSpPr>
        <p:spPr>
          <a:xfrm>
            <a:off x="645065" y="1463040"/>
            <a:ext cx="3796306" cy="2690949"/>
          </a:xfrm>
        </p:spPr>
        <p:txBody>
          <a:bodyPr anchor="t">
            <a:normAutofit/>
          </a:bodyPr>
          <a:lstStyle/>
          <a:p>
            <a:r>
              <a:rPr lang="en-GB" sz="3000">
                <a:effectLst/>
                <a:latin typeface="Arial" panose="020B0604020202020204" pitchFamily="34" charset="0"/>
                <a:ea typeface="Times New Roman" panose="02020603050405020304" pitchFamily="18" charset="0"/>
              </a:rPr>
              <a:t>Consider the following questions and statements when developing your work:</a:t>
            </a:r>
            <a:br>
              <a:rPr lang="en-GB" sz="3000">
                <a:effectLst/>
                <a:latin typeface="Times New Roman" panose="02020603050405020304" pitchFamily="18" charset="0"/>
                <a:ea typeface="Times New Roman" panose="02020603050405020304" pitchFamily="18" charset="0"/>
              </a:rPr>
            </a:br>
            <a:endParaRPr lang="en-GB" sz="30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2495EC-3BCD-EC3F-BB6D-9323584EA12C}"/>
              </a:ext>
            </a:extLst>
          </p:cNvPr>
          <p:cNvSpPr>
            <a:spLocks noGrp="1"/>
          </p:cNvSpPr>
          <p:nvPr>
            <p:ph idx="1"/>
          </p:nvPr>
        </p:nvSpPr>
        <p:spPr>
          <a:xfrm>
            <a:off x="5656218" y="1463039"/>
            <a:ext cx="5542387" cy="4300447"/>
          </a:xfrm>
        </p:spPr>
        <p:txBody>
          <a:bodyPr anchor="t">
            <a:normAutofit/>
          </a:bodyPr>
          <a:lstStyle/>
          <a:p>
            <a:r>
              <a:rPr lang="en-GB" sz="4400" dirty="0">
                <a:effectLst/>
                <a:latin typeface="Arial" panose="020B0604020202020204" pitchFamily="34" charset="0"/>
                <a:ea typeface="Times New Roman" panose="02020603050405020304" pitchFamily="18" charset="0"/>
                <a:cs typeface="Arial" panose="020B0604020202020204" pitchFamily="34" charset="0"/>
              </a:rPr>
              <a:t>Comment on the importance of inter-professional and multi-agency approaches to mental health.</a:t>
            </a:r>
          </a:p>
          <a:p>
            <a:endParaRPr lang="en-GB" sz="2200" dirty="0"/>
          </a:p>
        </p:txBody>
      </p:sp>
    </p:spTree>
    <p:extLst>
      <p:ext uri="{BB962C8B-B14F-4D97-AF65-F5344CB8AC3E}">
        <p14:creationId xmlns:p14="http://schemas.microsoft.com/office/powerpoint/2010/main" val="4204516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9BE52-B12A-7BB3-3B15-4687F89BE4A4}"/>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2A0FE1-7BE3-157E-36D4-CC57AA5C9097}"/>
              </a:ext>
            </a:extLst>
          </p:cNvPr>
          <p:cNvSpPr>
            <a:spLocks noGrp="1"/>
          </p:cNvSpPr>
          <p:nvPr>
            <p:ph idx="1"/>
          </p:nvPr>
        </p:nvSpPr>
        <p:spPr>
          <a:xfrm>
            <a:off x="5255260" y="1648870"/>
            <a:ext cx="4702848" cy="3560260"/>
          </a:xfrm>
        </p:spPr>
        <p:txBody>
          <a:bodyPr anchor="ct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Apply a comprehensive, in-depth and research-informed body of knowledge to your work.</a:t>
            </a:r>
          </a:p>
          <a:p>
            <a:endParaRPr lang="en-GB" sz="2400" dirty="0"/>
          </a:p>
        </p:txBody>
      </p:sp>
    </p:spTree>
    <p:extLst>
      <p:ext uri="{BB962C8B-B14F-4D97-AF65-F5344CB8AC3E}">
        <p14:creationId xmlns:p14="http://schemas.microsoft.com/office/powerpoint/2010/main" val="1796604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aper-craft art">
            <a:extLst>
              <a:ext uri="{FF2B5EF4-FFF2-40B4-BE49-F238E27FC236}">
                <a16:creationId xmlns:a16="http://schemas.microsoft.com/office/drawing/2014/main" id="{EF1717FD-B528-CFD8-3AE2-920B5E8CA11C}"/>
              </a:ext>
            </a:extLst>
          </p:cNvPr>
          <p:cNvPicPr>
            <a:picLocks noChangeAspect="1"/>
          </p:cNvPicPr>
          <p:nvPr/>
        </p:nvPicPr>
        <p:blipFill rotWithShape="1">
          <a:blip r:embed="rId2"/>
          <a:srcRect l="15549" r="13311" b="-1"/>
          <a:stretch/>
        </p:blipFill>
        <p:spPr>
          <a:xfrm>
            <a:off x="9861176" y="10"/>
            <a:ext cx="233082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416EB4-CC6A-3502-3F03-21348DDB686F}"/>
              </a:ext>
            </a:extLst>
          </p:cNvPr>
          <p:cNvSpPr>
            <a:spLocks noGrp="1"/>
          </p:cNvSpPr>
          <p:nvPr>
            <p:ph type="title"/>
          </p:nvPr>
        </p:nvSpPr>
        <p:spPr>
          <a:xfrm>
            <a:off x="374904" y="856488"/>
            <a:ext cx="4992624" cy="1243584"/>
          </a:xfrm>
        </p:spPr>
        <p:txBody>
          <a:bodyPr anchor="ctr">
            <a:normAutofit/>
          </a:bodyPr>
          <a:lstStyle/>
          <a:p>
            <a:r>
              <a:rPr lang="en-GB" sz="3400"/>
              <a:t>Some further tips …..</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C6DBC20-6A02-3673-D066-3F5D2FB7F855}"/>
              </a:ext>
            </a:extLst>
          </p:cNvPr>
          <p:cNvSpPr>
            <a:spLocks noGrp="1"/>
          </p:cNvSpPr>
          <p:nvPr>
            <p:ph idx="1"/>
          </p:nvPr>
        </p:nvSpPr>
        <p:spPr>
          <a:xfrm>
            <a:off x="374903" y="2474617"/>
            <a:ext cx="8751168" cy="3746172"/>
          </a:xfrm>
        </p:spPr>
        <p:txBody>
          <a:bodyPr anchor="t">
            <a:normAutofit fontScale="92500" lnSpcReduction="10000"/>
          </a:bodyPr>
          <a:lstStyle/>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Y</a:t>
            </a:r>
            <a:r>
              <a:rPr lang="en-GB" sz="3200" dirty="0">
                <a:effectLst/>
                <a:latin typeface="Arial" panose="020B0604020202020204" pitchFamily="34" charset="0"/>
                <a:ea typeface="Times New Roman" panose="02020603050405020304" pitchFamily="18" charset="0"/>
                <a:cs typeface="Arial" panose="020B0604020202020204" pitchFamily="34" charset="0"/>
              </a:rPr>
              <a:t>ou will present to a small group of your peers.</a:t>
            </a:r>
          </a:p>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Use </a:t>
            </a:r>
            <a:r>
              <a:rPr lang="en-GB" sz="3200" dirty="0">
                <a:effectLst/>
                <a:latin typeface="Arial" panose="020B0604020202020204" pitchFamily="34" charset="0"/>
                <a:ea typeface="Times New Roman" panose="02020603050405020304" pitchFamily="18" charset="0"/>
                <a:cs typeface="Arial" panose="020B0604020202020204" pitchFamily="34" charset="0"/>
              </a:rPr>
              <a:t>PowerPoint and submit this to Turnitin </a:t>
            </a:r>
          </a:p>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C</a:t>
            </a:r>
            <a:r>
              <a:rPr lang="en-GB" sz="3200" dirty="0">
                <a:effectLst/>
                <a:latin typeface="Arial" panose="020B0604020202020204" pitchFamily="34" charset="0"/>
                <a:ea typeface="Times New Roman" panose="02020603050405020304" pitchFamily="18" charset="0"/>
                <a:cs typeface="Arial" panose="020B0604020202020204" pitchFamily="34" charset="0"/>
              </a:rPr>
              <a:t>onvert your PowerPoint to PDF as this tends to be more successful to upload than PowerPoint.</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Reference all sources on the slides and in a reference list at the end of the presentation. </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Harvard Referencing style should be used throughout. </a:t>
            </a:r>
          </a:p>
          <a:p>
            <a:endParaRPr lang="en-GB" sz="1700" dirty="0"/>
          </a:p>
        </p:txBody>
      </p:sp>
    </p:spTree>
    <p:extLst>
      <p:ext uri="{BB962C8B-B14F-4D97-AF65-F5344CB8AC3E}">
        <p14:creationId xmlns:p14="http://schemas.microsoft.com/office/powerpoint/2010/main" val="3803585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Discussion on Assignment One</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3335376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1285241" y="1008993"/>
            <a:ext cx="9231410" cy="3542045"/>
          </a:xfrm>
        </p:spPr>
        <p:txBody>
          <a:bodyPr vert="horz" lIns="91440" tIns="45720" rIns="91440" bIns="45720" rtlCol="0" anchor="b">
            <a:normAutofit/>
          </a:bodyPr>
          <a:lstStyle/>
          <a:p>
            <a:r>
              <a:rPr lang="en-US" sz="8100" kern="1200" dirty="0">
                <a:solidFill>
                  <a:schemeClr val="tx1"/>
                </a:solidFill>
                <a:latin typeface="+mj-lt"/>
                <a:ea typeface="+mj-ea"/>
                <a:cs typeface="+mj-cs"/>
              </a:rPr>
              <a:t>Brief for Assignment 2 :  Essay</a:t>
            </a:r>
          </a:p>
        </p:txBody>
      </p:sp>
    </p:spTree>
    <p:extLst>
      <p:ext uri="{BB962C8B-B14F-4D97-AF65-F5344CB8AC3E}">
        <p14:creationId xmlns:p14="http://schemas.microsoft.com/office/powerpoint/2010/main" val="2072805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BF3209-807E-67B8-46BE-DCB7D7A9B30B}"/>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Assignment 2: Essay [4,000 words]</a:t>
            </a:r>
          </a:p>
        </p:txBody>
      </p:sp>
      <p:graphicFrame>
        <p:nvGraphicFramePr>
          <p:cNvPr id="23" name="Content Placeholder 2">
            <a:extLst>
              <a:ext uri="{FF2B5EF4-FFF2-40B4-BE49-F238E27FC236}">
                <a16:creationId xmlns:a16="http://schemas.microsoft.com/office/drawing/2014/main" id="{11AB9F6B-F2F8-A877-CD39-E6EF4F88DAC4}"/>
              </a:ext>
            </a:extLst>
          </p:cNvPr>
          <p:cNvGraphicFramePr>
            <a:graphicFrameLocks noGrp="1"/>
          </p:cNvGraphicFramePr>
          <p:nvPr>
            <p:ph idx="1"/>
            <p:extLst>
              <p:ext uri="{D42A27DB-BD31-4B8C-83A1-F6EECF244321}">
                <p14:modId xmlns:p14="http://schemas.microsoft.com/office/powerpoint/2010/main" val="188684179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408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92C61-F360-3E87-FFF3-C59EBB220C1B}"/>
              </a:ext>
            </a:extLst>
          </p:cNvPr>
          <p:cNvSpPr>
            <a:spLocks noGrp="1"/>
          </p:cNvSpPr>
          <p:nvPr>
            <p:ph type="title"/>
          </p:nvPr>
        </p:nvSpPr>
        <p:spPr>
          <a:xfrm>
            <a:off x="841248" y="548640"/>
            <a:ext cx="3034066" cy="5431536"/>
          </a:xfrm>
        </p:spPr>
        <p:txBody>
          <a:bodyPr>
            <a:normAutofit fontScale="90000"/>
          </a:bodyPr>
          <a:lstStyle/>
          <a:p>
            <a:r>
              <a:rPr lang="en-GB" sz="4200" dirty="0">
                <a:latin typeface="Arial" panose="020B0604020202020204" pitchFamily="34" charset="0"/>
                <a:cs typeface="Arial" panose="020B0604020202020204" pitchFamily="34" charset="0"/>
              </a:rPr>
              <a:t>Assignment 2: </a:t>
            </a:r>
            <a:r>
              <a:rPr lang="en-GB" sz="4200" dirty="0">
                <a:effectLst/>
                <a:latin typeface="Arial" panose="020B0604020202020204" pitchFamily="34" charset="0"/>
                <a:ea typeface="Times New Roman" panose="02020603050405020304" pitchFamily="18" charset="0"/>
              </a:rPr>
              <a:t>Within this piece of work you will need to consider the following concepts:</a:t>
            </a:r>
            <a:br>
              <a:rPr lang="en-GB" sz="4200" dirty="0">
                <a:effectLst/>
                <a:latin typeface="Times New Roman" panose="02020603050405020304" pitchFamily="18" charset="0"/>
                <a:ea typeface="Times New Roman" panose="02020603050405020304" pitchFamily="18" charset="0"/>
              </a:rPr>
            </a:br>
            <a:r>
              <a:rPr lang="en-GB" sz="4200" dirty="0">
                <a:effectLst/>
                <a:latin typeface="Arial" panose="020B0604020202020204" pitchFamily="34" charset="0"/>
                <a:ea typeface="Times New Roman" panose="02020603050405020304" pitchFamily="18" charset="0"/>
              </a:rPr>
              <a:t> </a:t>
            </a:r>
            <a:br>
              <a:rPr lang="en-GB" sz="4200" dirty="0">
                <a:effectLst/>
                <a:latin typeface="Times New Roman" panose="02020603050405020304" pitchFamily="18" charset="0"/>
                <a:ea typeface="Times New Roman" panose="02020603050405020304" pitchFamily="18" charset="0"/>
              </a:rPr>
            </a:br>
            <a:endParaRPr lang="en-GB" sz="4200" dirty="0"/>
          </a:p>
        </p:txBody>
      </p:sp>
      <p:sp>
        <p:nvSpPr>
          <p:cNvPr id="2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ontent Placeholder 2">
            <a:extLst>
              <a:ext uri="{FF2B5EF4-FFF2-40B4-BE49-F238E27FC236}">
                <a16:creationId xmlns:a16="http://schemas.microsoft.com/office/drawing/2014/main" id="{A564DCB6-A122-AA87-6401-96C4D2B3AF25}"/>
              </a:ext>
            </a:extLst>
          </p:cNvPr>
          <p:cNvSpPr>
            <a:spLocks noGrp="1"/>
          </p:cNvSpPr>
          <p:nvPr>
            <p:ph idx="1"/>
          </p:nvPr>
        </p:nvSpPr>
        <p:spPr>
          <a:xfrm>
            <a:off x="5011202" y="377372"/>
            <a:ext cx="6983574" cy="6212114"/>
          </a:xfrm>
        </p:spPr>
        <p:txBody>
          <a:bodyPr anchor="ctr">
            <a:normAutofit fontScale="92500" lnSpcReduction="10000"/>
          </a:bodyPr>
          <a:lstStyle/>
          <a:p>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The therapeutic and supervisory relationship</a:t>
            </a:r>
          </a:p>
          <a:p>
            <a:r>
              <a:rPr lang="en-GB" dirty="0">
                <a:effectLst/>
                <a:latin typeface="Arial" panose="020B0604020202020204" pitchFamily="34" charset="0"/>
                <a:ea typeface="Times New Roman" panose="02020603050405020304" pitchFamily="18" charset="0"/>
                <a:cs typeface="Arial" panose="020B0604020202020204" pitchFamily="34" charset="0"/>
              </a:rPr>
              <a:t>Skills and interventions and the impact on client and counsellor</a:t>
            </a:r>
          </a:p>
          <a:p>
            <a:r>
              <a:rPr lang="en-GB" dirty="0">
                <a:effectLst/>
                <a:latin typeface="Arial" panose="020B0604020202020204" pitchFamily="34" charset="0"/>
                <a:ea typeface="Times New Roman" panose="02020603050405020304" pitchFamily="18" charset="0"/>
                <a:cs typeface="Arial" panose="020B0604020202020204" pitchFamily="34" charset="0"/>
              </a:rPr>
              <a:t>Ethical and technical considerations for both therapy and supervision</a:t>
            </a:r>
          </a:p>
          <a:p>
            <a:r>
              <a:rPr lang="en-GB" dirty="0">
                <a:effectLst/>
                <a:latin typeface="Arial" panose="020B0604020202020204" pitchFamily="34" charset="0"/>
                <a:ea typeface="Times New Roman" panose="02020603050405020304" pitchFamily="18" charset="0"/>
                <a:cs typeface="Arial" panose="020B0604020202020204" pitchFamily="34" charset="0"/>
              </a:rPr>
              <a:t>Advantages for the client, therapist and supervisor.</a:t>
            </a:r>
          </a:p>
          <a:p>
            <a:r>
              <a:rPr lang="en-GB" dirty="0">
                <a:effectLst/>
                <a:latin typeface="Arial" panose="020B0604020202020204" pitchFamily="34" charset="0"/>
                <a:ea typeface="Times New Roman" panose="02020603050405020304" pitchFamily="18" charset="0"/>
                <a:cs typeface="Arial" panose="020B0604020202020204" pitchFamily="34" charset="0"/>
              </a:rPr>
              <a:t>Adhere to academic conventions (size 12 sans serif font, double line-spaced work)</a:t>
            </a:r>
            <a:endParaRPr lang="en-GB" dirty="0">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Harvard referencing for your work and ensure that all work is correctly cited and referenced.</a:t>
            </a:r>
          </a:p>
          <a:p>
            <a:r>
              <a:rPr lang="en-GB" dirty="0">
                <a:effectLst/>
                <a:latin typeface="Arial" panose="020B0604020202020204" pitchFamily="34" charset="0"/>
                <a:ea typeface="Times New Roman" panose="02020603050405020304" pitchFamily="18" charset="0"/>
                <a:cs typeface="Arial" panose="020B0604020202020204" pitchFamily="34" charset="0"/>
              </a:rPr>
              <a:t>Aim to use work produced within the last five years wherever possible.</a:t>
            </a:r>
          </a:p>
          <a:p>
            <a:pPr marL="457200"/>
            <a:endParaRPr lang="en-GB" sz="22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2296863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a:bodyPr>
          <a:lstStyle/>
          <a:p>
            <a:pPr algn="r"/>
            <a:r>
              <a:rPr lang="en-US" sz="7400" kern="1200" dirty="0">
                <a:solidFill>
                  <a:schemeClr val="tx1"/>
                </a:solidFill>
                <a:latin typeface="+mj-lt"/>
                <a:ea typeface="+mj-ea"/>
                <a:cs typeface="+mj-cs"/>
              </a:rPr>
              <a:t>Discussion on Assignment Two</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8540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E41943F-70FA-B0E7-0519-489359EDD090}"/>
              </a:ext>
            </a:extLst>
          </p:cNvPr>
          <p:cNvSpPr>
            <a:spLocks noGrp="1"/>
          </p:cNvSpPr>
          <p:nvPr>
            <p:ph type="title"/>
          </p:nvPr>
        </p:nvSpPr>
        <p:spPr>
          <a:xfrm>
            <a:off x="630936" y="640080"/>
            <a:ext cx="4818888" cy="1481328"/>
          </a:xfrm>
        </p:spPr>
        <p:txBody>
          <a:bodyPr anchor="b">
            <a:normAutofit/>
          </a:bodyPr>
          <a:lstStyle/>
          <a:p>
            <a:r>
              <a:rPr lang="en-GB" sz="3800"/>
              <a:t>For both assessments, remember to consider:</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46CF7EB-9ACA-8C82-83DD-74E529FEABC7}"/>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r>
              <a:rPr lang="en-GB" sz="4800" dirty="0">
                <a:latin typeface="Arial" panose="020B0604020202020204" pitchFamily="34" charset="0"/>
                <a:cs typeface="Arial" panose="020B0604020202020204" pitchFamily="34" charset="0"/>
              </a:rPr>
              <a:t>The module learning outcomes</a:t>
            </a:r>
          </a:p>
        </p:txBody>
      </p:sp>
      <p:pic>
        <p:nvPicPr>
          <p:cNvPr id="9" name="Graphic 8" descr="Classroom">
            <a:extLst>
              <a:ext uri="{FF2B5EF4-FFF2-40B4-BE49-F238E27FC236}">
                <a16:creationId xmlns:a16="http://schemas.microsoft.com/office/drawing/2014/main" id="{FC8AFCCD-112E-21F8-BA1B-F12B4D4B60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05172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9E016B-6349-1F32-83D0-BD4519DD97B0}"/>
              </a:ext>
            </a:extLst>
          </p:cNvPr>
          <p:cNvSpPr>
            <a:spLocks noGrp="1"/>
          </p:cNvSpPr>
          <p:nvPr>
            <p:ph type="title"/>
          </p:nvPr>
        </p:nvSpPr>
        <p:spPr>
          <a:xfrm>
            <a:off x="838200" y="673770"/>
            <a:ext cx="3220329" cy="2027227"/>
          </a:xfrm>
        </p:spPr>
        <p:txBody>
          <a:bodyPr anchor="t">
            <a:normAutofit/>
          </a:bodyPr>
          <a:lstStyle/>
          <a:p>
            <a:r>
              <a:rPr lang="en-GB" sz="3400">
                <a:solidFill>
                  <a:srgbClr val="FFFFFF"/>
                </a:solidFill>
              </a:rPr>
              <a:t>The Assessment Specification form</a:t>
            </a:r>
          </a:p>
        </p:txBody>
      </p:sp>
      <p:graphicFrame>
        <p:nvGraphicFramePr>
          <p:cNvPr id="20" name="Content Placeholder 6">
            <a:extLst>
              <a:ext uri="{FF2B5EF4-FFF2-40B4-BE49-F238E27FC236}">
                <a16:creationId xmlns:a16="http://schemas.microsoft.com/office/drawing/2014/main" id="{14337CE2-56B4-913E-C248-0249527B1A5D}"/>
              </a:ext>
            </a:extLst>
          </p:cNvPr>
          <p:cNvGraphicFramePr>
            <a:graphicFrameLocks noGrp="1"/>
          </p:cNvGraphicFramePr>
          <p:nvPr>
            <p:ph idx="1"/>
          </p:nvPr>
        </p:nvGraphicFramePr>
        <p:xfrm>
          <a:off x="5746089" y="2817445"/>
          <a:ext cx="5404295" cy="1126541"/>
        </p:xfrm>
        <a:graphic>
          <a:graphicData uri="http://schemas.openxmlformats.org/drawingml/2006/table">
            <a:tbl>
              <a:tblPr firstRow="1" firstCol="1" lastRow="1" lastCol="1" bandRow="1" bandCol="1">
                <a:tableStyleId>{5C22544A-7EE6-4342-B048-85BDC9FD1C3A}</a:tableStyleId>
              </a:tblPr>
              <a:tblGrid>
                <a:gridCol w="5404295">
                  <a:extLst>
                    <a:ext uri="{9D8B030D-6E8A-4147-A177-3AD203B41FA5}">
                      <a16:colId xmlns:a16="http://schemas.microsoft.com/office/drawing/2014/main" val="3108418758"/>
                    </a:ext>
                  </a:extLst>
                </a:gridCol>
              </a:tblGrid>
              <a:tr h="1126541">
                <a:tc>
                  <a:txBody>
                    <a:bodyPr/>
                    <a:lstStyle/>
                    <a:p>
                      <a:pPr algn="ctr">
                        <a:spcBef>
                          <a:spcPts val="600"/>
                        </a:spcBef>
                        <a:spcAft>
                          <a:spcPts val="600"/>
                        </a:spcAft>
                      </a:pPr>
                      <a:r>
                        <a:rPr lang="en-GB" sz="3300">
                          <a:effectLst/>
                        </a:rPr>
                        <a:t>LEVEL 7 ASSESSMENT SPECIFICATION </a:t>
                      </a:r>
                      <a:endParaRPr lang="en-GB" sz="3300" b="1">
                        <a:effectLst/>
                        <a:latin typeface="Times New Roman" panose="02020603050405020304" pitchFamily="18" charset="0"/>
                      </a:endParaRPr>
                    </a:p>
                  </a:txBody>
                  <a:tcPr marL="226314" marR="226314" marT="0" marB="0"/>
                </a:tc>
                <a:extLst>
                  <a:ext uri="{0D108BD9-81ED-4DB2-BD59-A6C34878D82A}">
                    <a16:rowId xmlns:a16="http://schemas.microsoft.com/office/drawing/2014/main" val="3063181208"/>
                  </a:ext>
                </a:extLst>
              </a:tr>
            </a:tbl>
          </a:graphicData>
        </a:graphic>
      </p:graphicFrame>
    </p:spTree>
    <p:extLst>
      <p:ext uri="{BB962C8B-B14F-4D97-AF65-F5344CB8AC3E}">
        <p14:creationId xmlns:p14="http://schemas.microsoft.com/office/powerpoint/2010/main" val="2468757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51932-2735-8658-1F56-6572DFD9246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Particularly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315E477F-BD1A-6B64-8664-048260C103C8}"/>
              </a:ext>
            </a:extLst>
          </p:cNvPr>
          <p:cNvGraphicFramePr>
            <a:graphicFrameLocks noGrp="1"/>
          </p:cNvGraphicFramePr>
          <p:nvPr>
            <p:ph idx="1"/>
            <p:extLst>
              <p:ext uri="{D42A27DB-BD31-4B8C-83A1-F6EECF244321}">
                <p14:modId xmlns:p14="http://schemas.microsoft.com/office/powerpoint/2010/main" val="770461259"/>
              </p:ext>
            </p:extLst>
          </p:nvPr>
        </p:nvGraphicFramePr>
        <p:xfrm>
          <a:off x="4654296" y="1039906"/>
          <a:ext cx="7214621" cy="4464423"/>
        </p:xfrm>
        <a:graphic>
          <a:graphicData uri="http://schemas.openxmlformats.org/drawingml/2006/table">
            <a:tbl>
              <a:tblPr firstRow="1" firstCol="1" bandRow="1">
                <a:tableStyleId>{5C22544A-7EE6-4342-B048-85BDC9FD1C3A}</a:tableStyleId>
              </a:tblPr>
              <a:tblGrid>
                <a:gridCol w="681982">
                  <a:extLst>
                    <a:ext uri="{9D8B030D-6E8A-4147-A177-3AD203B41FA5}">
                      <a16:colId xmlns:a16="http://schemas.microsoft.com/office/drawing/2014/main" val="1391342239"/>
                    </a:ext>
                  </a:extLst>
                </a:gridCol>
                <a:gridCol w="534018">
                  <a:extLst>
                    <a:ext uri="{9D8B030D-6E8A-4147-A177-3AD203B41FA5}">
                      <a16:colId xmlns:a16="http://schemas.microsoft.com/office/drawing/2014/main" val="3560001721"/>
                    </a:ext>
                  </a:extLst>
                </a:gridCol>
                <a:gridCol w="534018">
                  <a:extLst>
                    <a:ext uri="{9D8B030D-6E8A-4147-A177-3AD203B41FA5}">
                      <a16:colId xmlns:a16="http://schemas.microsoft.com/office/drawing/2014/main" val="887194177"/>
                    </a:ext>
                  </a:extLst>
                </a:gridCol>
                <a:gridCol w="1272160">
                  <a:extLst>
                    <a:ext uri="{9D8B030D-6E8A-4147-A177-3AD203B41FA5}">
                      <a16:colId xmlns:a16="http://schemas.microsoft.com/office/drawing/2014/main" val="2681143809"/>
                    </a:ext>
                  </a:extLst>
                </a:gridCol>
                <a:gridCol w="1283929">
                  <a:extLst>
                    <a:ext uri="{9D8B030D-6E8A-4147-A177-3AD203B41FA5}">
                      <a16:colId xmlns:a16="http://schemas.microsoft.com/office/drawing/2014/main" val="3347343404"/>
                    </a:ext>
                  </a:extLst>
                </a:gridCol>
                <a:gridCol w="678620">
                  <a:extLst>
                    <a:ext uri="{9D8B030D-6E8A-4147-A177-3AD203B41FA5}">
                      <a16:colId xmlns:a16="http://schemas.microsoft.com/office/drawing/2014/main" val="2495899836"/>
                    </a:ext>
                  </a:extLst>
                </a:gridCol>
                <a:gridCol w="1036761">
                  <a:extLst>
                    <a:ext uri="{9D8B030D-6E8A-4147-A177-3AD203B41FA5}">
                      <a16:colId xmlns:a16="http://schemas.microsoft.com/office/drawing/2014/main" val="508860245"/>
                    </a:ext>
                  </a:extLst>
                </a:gridCol>
                <a:gridCol w="1193133">
                  <a:extLst>
                    <a:ext uri="{9D8B030D-6E8A-4147-A177-3AD203B41FA5}">
                      <a16:colId xmlns:a16="http://schemas.microsoft.com/office/drawing/2014/main" val="1305148865"/>
                    </a:ext>
                  </a:extLst>
                </a:gridCol>
              </a:tblGrid>
              <a:tr h="4464423">
                <a:tc>
                  <a:txBody>
                    <a:bodyPr/>
                    <a:lstStyle/>
                    <a:p>
                      <a:r>
                        <a:rPr lang="en-GB" sz="1100">
                          <a:effectLst/>
                        </a:rPr>
                        <a:t>Level 7</a:t>
                      </a:r>
                      <a:endParaRPr lang="en-GB" sz="1200">
                        <a:effectLst/>
                        <a:latin typeface="Times New Roman" panose="02020603050405020304" pitchFamily="18" charset="0"/>
                        <a:ea typeface="Times New Roman" panose="02020603050405020304" pitchFamily="18" charset="0"/>
                      </a:endParaRPr>
                    </a:p>
                  </a:txBody>
                  <a:tcPr marL="72637" marR="72637" marT="0" marB="0"/>
                </a:tc>
                <a:tc>
                  <a:txBody>
                    <a:bodyPr/>
                    <a:lstStyle/>
                    <a:p>
                      <a:pPr algn="ctr"/>
                      <a:r>
                        <a:rPr lang="en-GB" sz="1100">
                          <a:effectLst/>
                        </a:rPr>
                        <a:t>FAIL</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FAIL</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dirty="0">
                          <a:effectLst/>
                        </a:rPr>
                        <a:t>MARGINAL FAIL</a:t>
                      </a:r>
                      <a:endParaRPr lang="en-GB" sz="1200" dirty="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SATISFACTORY</a:t>
                      </a:r>
                      <a:endParaRPr lang="en-GB" sz="1200">
                        <a:effectLst/>
                      </a:endParaRPr>
                    </a:p>
                    <a:p>
                      <a:pPr algn="ctr"/>
                      <a:r>
                        <a:rPr lang="en-GB" sz="1100">
                          <a:effectLst/>
                        </a:rPr>
                        <a:t>(Pass)</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GOOD to VERY GOOD</a:t>
                      </a:r>
                      <a:endParaRPr lang="en-GB" sz="1200">
                        <a:effectLst/>
                      </a:endParaRPr>
                    </a:p>
                    <a:p>
                      <a:pPr algn="ctr"/>
                      <a:r>
                        <a:rPr lang="en-GB" sz="1100">
                          <a:effectLst/>
                        </a:rPr>
                        <a:t>(Merit) </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EXCELLENT</a:t>
                      </a:r>
                      <a:endParaRPr lang="en-GB" sz="1200">
                        <a:effectLst/>
                      </a:endParaRPr>
                    </a:p>
                    <a:p>
                      <a:pPr algn="ctr"/>
                      <a:r>
                        <a:rPr lang="en-GB" sz="1100">
                          <a:effectLst/>
                        </a:rPr>
                        <a:t>(Distinction)</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dirty="0">
                          <a:effectLst/>
                        </a:rPr>
                        <a:t>EXCEPTIONAL</a:t>
                      </a:r>
                      <a:endParaRPr lang="en-GB" sz="1200" dirty="0">
                        <a:effectLst/>
                      </a:endParaRPr>
                    </a:p>
                    <a:p>
                      <a:pPr algn="ctr"/>
                      <a:r>
                        <a:rPr lang="en-GB" sz="1100" dirty="0">
                          <a:effectLst/>
                        </a:rPr>
                        <a:t>(Distinction)</a:t>
                      </a:r>
                      <a:endParaRPr lang="en-GB" sz="1200" dirty="0">
                        <a:effectLst/>
                        <a:latin typeface="Times New Roman" panose="02020603050405020304" pitchFamily="18" charset="0"/>
                        <a:ea typeface="Times New Roman" panose="02020603050405020304" pitchFamily="18" charset="0"/>
                      </a:endParaRPr>
                    </a:p>
                  </a:txBody>
                  <a:tcPr marL="72637" marR="72637" marT="0" marB="0" anchor="ctr"/>
                </a:tc>
                <a:extLst>
                  <a:ext uri="{0D108BD9-81ED-4DB2-BD59-A6C34878D82A}">
                    <a16:rowId xmlns:a16="http://schemas.microsoft.com/office/drawing/2014/main" val="2147635058"/>
                  </a:ext>
                </a:extLst>
              </a:tr>
            </a:tbl>
          </a:graphicData>
        </a:graphic>
      </p:graphicFrame>
    </p:spTree>
    <p:extLst>
      <p:ext uri="{BB962C8B-B14F-4D97-AF65-F5344CB8AC3E}">
        <p14:creationId xmlns:p14="http://schemas.microsoft.com/office/powerpoint/2010/main" val="2111407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61FDF-87BE-C8AA-CBD0-1A3CDF431CA9}"/>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Any questions????</a:t>
            </a:r>
          </a:p>
        </p:txBody>
      </p:sp>
      <p:pic>
        <p:nvPicPr>
          <p:cNvPr id="7" name="Picture 6" descr="Wood human figure">
            <a:extLst>
              <a:ext uri="{FF2B5EF4-FFF2-40B4-BE49-F238E27FC236}">
                <a16:creationId xmlns:a16="http://schemas.microsoft.com/office/drawing/2014/main" id="{173CDE0D-EB93-DEFB-8F27-E6889DBB377D}"/>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86007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058D3158-1CE7-9B78-AF35-AC1C9F85BFCF}"/>
              </a:ext>
            </a:extLst>
          </p:cNvPr>
          <p:cNvPicPr>
            <a:picLocks noChangeAspect="1"/>
          </p:cNvPicPr>
          <p:nvPr/>
        </p:nvPicPr>
        <p:blipFill rotWithShape="1">
          <a:blip r:embed="rId2">
            <a:duotone>
              <a:schemeClr val="bg2">
                <a:shade val="45000"/>
                <a:satMod val="135000"/>
              </a:schemeClr>
              <a:prstClr val="white"/>
            </a:duotone>
          </a:blip>
          <a:srcRect t="11547" r="9091" b="14609"/>
          <a:stretch/>
        </p:blipFill>
        <p:spPr>
          <a:xfrm>
            <a:off x="20" y="10"/>
            <a:ext cx="12191980"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Do you know more about:</a:t>
            </a:r>
          </a:p>
        </p:txBody>
      </p:sp>
      <p:graphicFrame>
        <p:nvGraphicFramePr>
          <p:cNvPr id="32" name="Subtitle 2">
            <a:extLst>
              <a:ext uri="{FF2B5EF4-FFF2-40B4-BE49-F238E27FC236}">
                <a16:creationId xmlns:a16="http://schemas.microsoft.com/office/drawing/2014/main" id="{68B4A984-6DEB-7DF8-6DDA-8419F9387E0A}"/>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31915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1140</TotalTime>
  <Words>798</Words>
  <Application>Microsoft Office PowerPoint</Application>
  <PresentationFormat>Widescreen</PresentationFormat>
  <Paragraphs>104</Paragraphs>
  <Slides>29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-apple-system</vt:lpstr>
      <vt:lpstr>Arial</vt:lpstr>
      <vt:lpstr>Calibri</vt:lpstr>
      <vt:lpstr>Calibri Light</vt:lpstr>
      <vt:lpstr>Times New Roman</vt:lpstr>
      <vt:lpstr>Wingdings</vt:lpstr>
      <vt:lpstr>Office Theme</vt:lpstr>
      <vt:lpstr>Therapy and Context : 31 January 2023</vt:lpstr>
      <vt:lpstr>Aim of lesson:</vt:lpstr>
      <vt:lpstr>Personal Development</vt:lpstr>
      <vt:lpstr>PowerPoint Presentation</vt:lpstr>
      <vt:lpstr>Overview of assignments:</vt:lpstr>
      <vt:lpstr>Assignment 1 - Presentation  </vt:lpstr>
      <vt:lpstr>Assignment 2: Coursework Essay</vt:lpstr>
      <vt:lpstr>Brief for Assignment 1 : Presentation</vt:lpstr>
      <vt:lpstr>Assignment 1: Presentation</vt:lpstr>
      <vt:lpstr>   </vt:lpstr>
      <vt:lpstr>Assignment 1: Presentation</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Some further tips …..</vt:lpstr>
      <vt:lpstr>Discussion on Assignment One</vt:lpstr>
      <vt:lpstr>Brief for Assignment 2 :  Essay</vt:lpstr>
      <vt:lpstr>Assignment 2: Essay [4,000 words]</vt:lpstr>
      <vt:lpstr>Assignment 2: Within this piece of work you will need to consider the following concepts:   </vt:lpstr>
      <vt:lpstr>Discussion on Assignment Two</vt:lpstr>
      <vt:lpstr>For both assessments, remember to consider:</vt:lpstr>
      <vt:lpstr>The Assessment Specification form</vt:lpstr>
      <vt:lpstr>Particularly …</vt:lpstr>
      <vt:lpstr>Any questions????</vt:lpstr>
      <vt:lpstr>Do you know more about: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Therapy and Context : 31 January 2023</dc:title>
  <dc:creator>Beverly Cole</dc:creator>
  <cp:lastModifiedBy>Beverly Cole</cp:lastModifiedBy>
  <cp:revision>4</cp:revision>
  <dcterms:created xsi:type="dcterms:W3CDTF">2023-01-28T17:09:36Z</dcterms:created>
  <dcterms:modified xsi:type="dcterms:W3CDTF">2023-01-29T14:00:04Z</dcterms:modified>
</cp:coreProperties>
</file>