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6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7.xml" ContentType="application/vnd.openxmlformats-officedocument.theme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theme/theme9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0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11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13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14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15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6.xml" ContentType="application/vnd.openxmlformats-officedocument.theme+xml"/>
  <Override PartName="/ppt/theme/theme1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5" r:id="rId5"/>
    <p:sldMasterId id="2147483667" r:id="rId6"/>
    <p:sldMasterId id="2147483669" r:id="rId7"/>
    <p:sldMasterId id="2147483671" r:id="rId8"/>
    <p:sldMasterId id="2147483673" r:id="rId9"/>
    <p:sldMasterId id="2147483676" r:id="rId10"/>
    <p:sldMasterId id="2147483678" r:id="rId11"/>
    <p:sldMasterId id="2147483680" r:id="rId12"/>
    <p:sldMasterId id="2147483682" r:id="rId13"/>
    <p:sldMasterId id="2147483694" r:id="rId14"/>
    <p:sldMasterId id="2147483699" r:id="rId15"/>
    <p:sldMasterId id="2147483703" r:id="rId16"/>
    <p:sldMasterId id="2147483707" r:id="rId17"/>
    <p:sldMasterId id="2147483719" r:id="rId18"/>
    <p:sldMasterId id="2147483731" r:id="rId19"/>
  </p:sldMasterIdLst>
  <p:handoutMasterIdLst>
    <p:handoutMasterId r:id="rId78"/>
  </p:handoutMasterIdLst>
  <p:sldIdLst>
    <p:sldId id="340" r:id="rId20"/>
    <p:sldId id="270" r:id="rId21"/>
    <p:sldId id="309" r:id="rId22"/>
    <p:sldId id="310" r:id="rId23"/>
    <p:sldId id="257" r:id="rId24"/>
    <p:sldId id="311" r:id="rId25"/>
    <p:sldId id="271" r:id="rId26"/>
    <p:sldId id="272" r:id="rId27"/>
    <p:sldId id="273" r:id="rId28"/>
    <p:sldId id="274" r:id="rId29"/>
    <p:sldId id="275" r:id="rId30"/>
    <p:sldId id="276" r:id="rId31"/>
    <p:sldId id="328" r:id="rId32"/>
    <p:sldId id="277" r:id="rId33"/>
    <p:sldId id="329" r:id="rId34"/>
    <p:sldId id="278" r:id="rId35"/>
    <p:sldId id="279" r:id="rId36"/>
    <p:sldId id="314" r:id="rId37"/>
    <p:sldId id="280" r:id="rId38"/>
    <p:sldId id="336" r:id="rId39"/>
    <p:sldId id="330" r:id="rId40"/>
    <p:sldId id="331" r:id="rId41"/>
    <p:sldId id="282" r:id="rId42"/>
    <p:sldId id="283" r:id="rId43"/>
    <p:sldId id="284" r:id="rId44"/>
    <p:sldId id="332" r:id="rId45"/>
    <p:sldId id="285" r:id="rId46"/>
    <p:sldId id="286" r:id="rId47"/>
    <p:sldId id="318" r:id="rId48"/>
    <p:sldId id="287" r:id="rId49"/>
    <p:sldId id="288" r:id="rId50"/>
    <p:sldId id="333" r:id="rId51"/>
    <p:sldId id="289" r:id="rId52"/>
    <p:sldId id="258" r:id="rId53"/>
    <p:sldId id="320" r:id="rId54"/>
    <p:sldId id="290" r:id="rId55"/>
    <p:sldId id="321" r:id="rId56"/>
    <p:sldId id="337" r:id="rId57"/>
    <p:sldId id="335" r:id="rId58"/>
    <p:sldId id="322" r:id="rId59"/>
    <p:sldId id="323" r:id="rId60"/>
    <p:sldId id="293" r:id="rId61"/>
    <p:sldId id="294" r:id="rId62"/>
    <p:sldId id="295" r:id="rId63"/>
    <p:sldId id="296" r:id="rId64"/>
    <p:sldId id="297" r:id="rId65"/>
    <p:sldId id="298" r:id="rId66"/>
    <p:sldId id="299" r:id="rId67"/>
    <p:sldId id="300" r:id="rId68"/>
    <p:sldId id="303" r:id="rId69"/>
    <p:sldId id="306" r:id="rId70"/>
    <p:sldId id="307" r:id="rId71"/>
    <p:sldId id="308" r:id="rId72"/>
    <p:sldId id="304" r:id="rId73"/>
    <p:sldId id="338" r:id="rId74"/>
    <p:sldId id="339" r:id="rId75"/>
    <p:sldId id="305" r:id="rId76"/>
    <p:sldId id="326" r:id="rId7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7.xml"/><Relationship Id="rId21" Type="http://schemas.openxmlformats.org/officeDocument/2006/relationships/slide" Target="slides/slide2.xml"/><Relationship Id="rId42" Type="http://schemas.openxmlformats.org/officeDocument/2006/relationships/slide" Target="slides/slide23.xml"/><Relationship Id="rId47" Type="http://schemas.openxmlformats.org/officeDocument/2006/relationships/slide" Target="slides/slide28.xml"/><Relationship Id="rId63" Type="http://schemas.openxmlformats.org/officeDocument/2006/relationships/slide" Target="slides/slide44.xml"/><Relationship Id="rId68" Type="http://schemas.openxmlformats.org/officeDocument/2006/relationships/slide" Target="slides/slide49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13.xml"/><Relationship Id="rId37" Type="http://schemas.openxmlformats.org/officeDocument/2006/relationships/slide" Target="slides/slide18.xml"/><Relationship Id="rId53" Type="http://schemas.openxmlformats.org/officeDocument/2006/relationships/slide" Target="slides/slide34.xml"/><Relationship Id="rId58" Type="http://schemas.openxmlformats.org/officeDocument/2006/relationships/slide" Target="slides/slide39.xml"/><Relationship Id="rId74" Type="http://schemas.openxmlformats.org/officeDocument/2006/relationships/slide" Target="slides/slide55.xml"/><Relationship Id="rId79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42.xml"/><Relationship Id="rId82" Type="http://schemas.openxmlformats.org/officeDocument/2006/relationships/tableStyles" Target="tableStyle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openxmlformats.org/officeDocument/2006/relationships/slide" Target="slides/slide24.xml"/><Relationship Id="rId48" Type="http://schemas.openxmlformats.org/officeDocument/2006/relationships/slide" Target="slides/slide29.xml"/><Relationship Id="rId56" Type="http://schemas.openxmlformats.org/officeDocument/2006/relationships/slide" Target="slides/slide37.xml"/><Relationship Id="rId64" Type="http://schemas.openxmlformats.org/officeDocument/2006/relationships/slide" Target="slides/slide45.xml"/><Relationship Id="rId69" Type="http://schemas.openxmlformats.org/officeDocument/2006/relationships/slide" Target="slides/slide50.xml"/><Relationship Id="rId77" Type="http://schemas.openxmlformats.org/officeDocument/2006/relationships/slide" Target="slides/slide58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2.xml"/><Relationship Id="rId72" Type="http://schemas.openxmlformats.org/officeDocument/2006/relationships/slide" Target="slides/slide53.xml"/><Relationship Id="rId80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slide" Target="slides/slide19.xml"/><Relationship Id="rId46" Type="http://schemas.openxmlformats.org/officeDocument/2006/relationships/slide" Target="slides/slide27.xml"/><Relationship Id="rId59" Type="http://schemas.openxmlformats.org/officeDocument/2006/relationships/slide" Target="slides/slide40.xml"/><Relationship Id="rId67" Type="http://schemas.openxmlformats.org/officeDocument/2006/relationships/slide" Target="slides/slide48.xml"/><Relationship Id="rId20" Type="http://schemas.openxmlformats.org/officeDocument/2006/relationships/slide" Target="slides/slide1.xml"/><Relationship Id="rId41" Type="http://schemas.openxmlformats.org/officeDocument/2006/relationships/slide" Target="slides/slide22.xml"/><Relationship Id="rId54" Type="http://schemas.openxmlformats.org/officeDocument/2006/relationships/slide" Target="slides/slide35.xml"/><Relationship Id="rId62" Type="http://schemas.openxmlformats.org/officeDocument/2006/relationships/slide" Target="slides/slide43.xml"/><Relationship Id="rId70" Type="http://schemas.openxmlformats.org/officeDocument/2006/relationships/slide" Target="slides/slide51.xml"/><Relationship Id="rId75" Type="http://schemas.openxmlformats.org/officeDocument/2006/relationships/slide" Target="slides/slide5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49" Type="http://schemas.openxmlformats.org/officeDocument/2006/relationships/slide" Target="slides/slide30.xml"/><Relationship Id="rId57" Type="http://schemas.openxmlformats.org/officeDocument/2006/relationships/slide" Target="slides/slide38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2.xml"/><Relationship Id="rId44" Type="http://schemas.openxmlformats.org/officeDocument/2006/relationships/slide" Target="slides/slide25.xml"/><Relationship Id="rId52" Type="http://schemas.openxmlformats.org/officeDocument/2006/relationships/slide" Target="slides/slide33.xml"/><Relationship Id="rId60" Type="http://schemas.openxmlformats.org/officeDocument/2006/relationships/slide" Target="slides/slide41.xml"/><Relationship Id="rId65" Type="http://schemas.openxmlformats.org/officeDocument/2006/relationships/slide" Target="slides/slide46.xml"/><Relationship Id="rId73" Type="http://schemas.openxmlformats.org/officeDocument/2006/relationships/slide" Target="slides/slide54.xml"/><Relationship Id="rId78" Type="http://schemas.openxmlformats.org/officeDocument/2006/relationships/handoutMaster" Target="handoutMasters/handoutMaster1.xml"/><Relationship Id="rId8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20.xml"/><Relationship Id="rId34" Type="http://schemas.openxmlformats.org/officeDocument/2006/relationships/slide" Target="slides/slide15.xml"/><Relationship Id="rId50" Type="http://schemas.openxmlformats.org/officeDocument/2006/relationships/slide" Target="slides/slide31.xml"/><Relationship Id="rId55" Type="http://schemas.openxmlformats.org/officeDocument/2006/relationships/slide" Target="slides/slide36.xml"/><Relationship Id="rId76" Type="http://schemas.openxmlformats.org/officeDocument/2006/relationships/slide" Target="slides/slide57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52.xml"/><Relationship Id="rId2" Type="http://schemas.openxmlformats.org/officeDocument/2006/relationships/customXml" Target="../customXml/item2.xml"/><Relationship Id="rId29" Type="http://schemas.openxmlformats.org/officeDocument/2006/relationships/slide" Target="slides/slide10.xml"/><Relationship Id="rId24" Type="http://schemas.openxmlformats.org/officeDocument/2006/relationships/slide" Target="slides/slide5.xml"/><Relationship Id="rId40" Type="http://schemas.openxmlformats.org/officeDocument/2006/relationships/slide" Target="slides/slide21.xml"/><Relationship Id="rId45" Type="http://schemas.openxmlformats.org/officeDocument/2006/relationships/slide" Target="slides/slide26.xml"/><Relationship Id="rId66" Type="http://schemas.openxmlformats.org/officeDocument/2006/relationships/slide" Target="slides/slide4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43711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517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128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616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4830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429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583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658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3890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97360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2232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2237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4870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995497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989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4512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5906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03970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33844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1472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1486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9236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9052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8380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9993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4967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26123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8992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8887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3517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967063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8252209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0177759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9508579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1842201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0517188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302859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813224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6101204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5602827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1602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23048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48762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00380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0570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30424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10355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77446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44601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87897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44942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47806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1632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17862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16068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77273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41728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92050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48383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8091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35926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5325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43016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55444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61438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91341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3478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89676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37410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261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7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8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7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11" Type="http://schemas.openxmlformats.org/officeDocument/2006/relationships/slideLayout" Target="../slideLayouts/slideLayout30.xml"/><Relationship Id="rId5" Type="http://schemas.openxmlformats.org/officeDocument/2006/relationships/slideLayout" Target="../slideLayouts/slideLayout24.xml"/><Relationship Id="rId10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3.xml"/><Relationship Id="rId9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4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7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5" Type="http://schemas.openxmlformats.org/officeDocument/2006/relationships/image" Target="../media/image14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6.xml"/><Relationship Id="rId9" Type="http://schemas.openxmlformats.org/officeDocument/2006/relationships/theme" Target="../theme/theme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056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649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260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564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957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358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746" r:id="rId3"/>
    <p:sldLayoutId id="2147483747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935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40" r:id="rId2"/>
    <p:sldLayoutId id="2147483741" r:id="rId3"/>
    <p:sldLayoutId id="2147483742" r:id="rId4"/>
    <p:sldLayoutId id="2147483743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930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101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159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975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278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5862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602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309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82802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1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1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04127-5D29-49BF-9AE5-050587F74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Effective Management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Introduction to Marketing</a:t>
            </a:r>
          </a:p>
        </p:txBody>
      </p:sp>
    </p:spTree>
    <p:extLst>
      <p:ext uri="{BB962C8B-B14F-4D97-AF65-F5344CB8AC3E}">
        <p14:creationId xmlns:p14="http://schemas.microsoft.com/office/powerpoint/2010/main" val="6667705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88024" y="548680"/>
            <a:ext cx="3898776" cy="562074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Aims For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23928" y="1628800"/>
            <a:ext cx="5048023" cy="460851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you to gain an understanding of:</a:t>
            </a:r>
          </a:p>
          <a:p>
            <a:pPr marL="0" indent="0">
              <a:buNone/>
            </a:pP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the Hospitality Marketing Mix is</a:t>
            </a:r>
          </a:p>
          <a:p>
            <a:pPr marL="0" indent="0">
              <a:buNone/>
            </a:pP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Restaurant brands and the integrated marketing mix</a:t>
            </a:r>
          </a:p>
          <a:p>
            <a:pPr marL="0" indent="0">
              <a:buNone/>
            </a:pP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Experiential marketing</a:t>
            </a:r>
          </a:p>
          <a:p>
            <a:pPr marL="0" indent="0">
              <a:buNone/>
            </a:pP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3 marketing mixes</a:t>
            </a:r>
          </a:p>
          <a:p>
            <a:pPr marL="0" indent="0">
              <a:buNone/>
            </a:pPr>
            <a:endParaRPr lang="en-GB" b="1" dirty="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F2DC00-6C0D-4912-A71F-5C83EEB8E1A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024844"/>
            <a:ext cx="3394720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818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D2719-858A-4ADC-A1EE-BFA373B9C9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802" y="1398476"/>
            <a:ext cx="4980328" cy="391703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 15 minutes making notes of –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you think maybe important within marketing activities?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we have to consider?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role do guests/ diners play?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role do restaurant employees play?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will then discuss as a group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648EB4-5A19-4A6B-B577-444E5591F5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8104" y="2204864"/>
            <a:ext cx="3396285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516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E20B468-7B08-4493-89B4-05B4B7543A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800" y="1988840"/>
            <a:ext cx="3416315" cy="2022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873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6104" y="620688"/>
            <a:ext cx="4540696" cy="747083"/>
          </a:xfrm>
        </p:spPr>
        <p:txBody>
          <a:bodyPr anchor="ctr">
            <a:normAutofit fontScale="90000"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The Hospitality Marketing Mix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17504" y="1628800"/>
            <a:ext cx="4997896" cy="439248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term ‘Marketing Mix’ is used to describe the tools that the marketer uses to influence demand.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marketing mix is a core concept of marketing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hospitality marketing mix adopted is based on eight marketing activities.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7E8627-A4AA-45D1-8BE5-0883303211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393" t="10101" r="16045" b="26900"/>
          <a:stretch/>
        </p:blipFill>
        <p:spPr>
          <a:xfrm>
            <a:off x="467544" y="1628800"/>
            <a:ext cx="3256381" cy="31683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3356" y="1928731"/>
            <a:ext cx="3333749" cy="2624327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EA8D09-9F4F-48F1-9515-68D760DF8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525" y="1967266"/>
            <a:ext cx="1971675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do we think Hospitality </a:t>
            </a:r>
            <a:r>
              <a:rPr lang="en-US" sz="31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Products </a:t>
            </a:r>
            <a: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are</a:t>
            </a:r>
            <a:r>
              <a:rPr lang="en-US" sz="31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DF1351F-E4D6-4647-9E1F-20B5C4D034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44008" y="1660982"/>
            <a:ext cx="3224411" cy="3248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4560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DA021-1AA6-43C7-874A-60BF1643D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3752849"/>
            <a:ext cx="3960440" cy="16203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Product/service offer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BB95B79-24E1-4636-894A-FD823B53113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4961" b="23217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82D60797-50CF-42A4-B93C-0E4E799BBE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95936" y="3752850"/>
            <a:ext cx="5040560" cy="2844502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500" dirty="0">
                <a:solidFill>
                  <a:schemeClr val="bg1"/>
                </a:solidFill>
              </a:rPr>
              <a:t>Hospitality products and services are primarily designed to satisfy the needs and wants of business and leisure travelers, such as-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Accommodation- 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bed ,bedroom 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cabin or suite 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 hotel, Inn, chalet, Apartment, Timeshare, cruise ship or 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Hospital.</a:t>
            </a:r>
          </a:p>
          <a:p>
            <a:endParaRPr lang="en-US" sz="500" dirty="0"/>
          </a:p>
        </p:txBody>
      </p:sp>
    </p:spTree>
    <p:extLst>
      <p:ext uri="{BB962C8B-B14F-4D97-AF65-F5344CB8AC3E}">
        <p14:creationId xmlns:p14="http://schemas.microsoft.com/office/powerpoint/2010/main" val="2256275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B8D85-80F3-4D6D-89B6-40183CE34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8" y="3752849"/>
            <a:ext cx="2987105" cy="16923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 b="1" dirty="0">
                <a:solidFill>
                  <a:schemeClr val="bg1"/>
                </a:solidFill>
              </a:rPr>
              <a:t>Product/Service Offer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C4948B-C33D-4E23-9226-CFD2657529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184" b="16184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6AA69-2A85-4532-A3B4-A890130E66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51919" y="3933056"/>
            <a:ext cx="5270187" cy="2452687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 &amp; Beverage services such as a drink, sandwich, fast food, family meal, gourmet dinner, </a:t>
            </a:r>
          </a:p>
          <a:p>
            <a:pPr marL="0" indent="0">
              <a:buNone/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 bar, café, cafeteria, coffee-shop, hotel, restaurant, teahouse, motorway services, ship, attraction or leisure Centre.</a:t>
            </a:r>
          </a:p>
          <a:p>
            <a:endParaRPr lang="en-US" sz="400" dirty="0"/>
          </a:p>
        </p:txBody>
      </p:sp>
    </p:spTree>
    <p:extLst>
      <p:ext uri="{BB962C8B-B14F-4D97-AF65-F5344CB8AC3E}">
        <p14:creationId xmlns:p14="http://schemas.microsoft.com/office/powerpoint/2010/main" val="2487092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C5FF4-706B-42D8-9FF9-38C42A450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8" y="3752849"/>
            <a:ext cx="3347145" cy="16203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Product/service offer</a:t>
            </a:r>
          </a:p>
        </p:txBody>
      </p:sp>
      <p:pic>
        <p:nvPicPr>
          <p:cNvPr id="5" name="Picture 4" descr="A stage with a large crowd of people in front of it&#10;&#10;Description automatically generated with low confidence">
            <a:extLst>
              <a:ext uri="{FF2B5EF4-FFF2-40B4-BE49-F238E27FC236}">
                <a16:creationId xmlns:a16="http://schemas.microsoft.com/office/drawing/2014/main" id="{D587FB70-BEF5-40D1-AFB6-21A46E7B95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781" b="9077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FB9EF-220D-4F87-BE50-38BE2D5B99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3156" y="3769036"/>
            <a:ext cx="4570086" cy="17684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services- 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meeting, conference, trade show in a hotel or conference </a:t>
            </a:r>
            <a:r>
              <a:rPr lang="en-US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centre</a:t>
            </a:r>
            <a:endParaRPr lang="en-US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9323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29C8F-BA4D-49E0-8922-2DCF426E2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8" y="3752849"/>
            <a:ext cx="3850005" cy="154835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Product/Service offer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F42665-D4FA-40AF-8399-1793F66787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51" b="37127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7B997-7EFD-4875-8A18-63DBA5F303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27984" y="3752850"/>
            <a:ext cx="4354062" cy="245268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Leisure- </a:t>
            </a:r>
          </a:p>
          <a:p>
            <a:pPr marL="0" indent="0">
              <a:buNone/>
            </a:pPr>
            <a:r>
              <a:rPr lang="en-US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 break </a:t>
            </a:r>
          </a:p>
          <a:p>
            <a:pPr marL="0" indent="0">
              <a:buNone/>
            </a:pPr>
            <a:r>
              <a:rPr lang="en-US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Domestic holiday or International holiday, </a:t>
            </a:r>
          </a:p>
          <a:p>
            <a:pPr marL="0" indent="0">
              <a:buNone/>
            </a:pPr>
            <a:r>
              <a:rPr lang="en-US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 Hotel, Resort, Self-catering accommodation, Camping and caravan site or a Cruise.</a:t>
            </a:r>
          </a:p>
        </p:txBody>
      </p:sp>
    </p:spTree>
    <p:extLst>
      <p:ext uri="{BB962C8B-B14F-4D97-AF65-F5344CB8AC3E}">
        <p14:creationId xmlns:p14="http://schemas.microsoft.com/office/powerpoint/2010/main" val="3951194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20743-7859-4CAF-B0DB-89D6A0FC9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8" y="3752849"/>
            <a:ext cx="3563169" cy="13323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Product/Service Offer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BC506D-D9A6-40BF-AC8A-DBA35FC210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603" b="19603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07F27-AD5A-44D6-8232-51B143854B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95936" y="3752850"/>
            <a:ext cx="4896544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Event- </a:t>
            </a:r>
          </a:p>
          <a:p>
            <a:pPr marL="0" indent="0">
              <a:buNone/>
            </a:pPr>
            <a:r>
              <a:rPr lang="en-US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Wedding, Birthday party or Anniversary </a:t>
            </a:r>
          </a:p>
          <a:p>
            <a:pPr marL="0" indent="0">
              <a:buNone/>
            </a:pPr>
            <a:r>
              <a:rPr lang="en-US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 Hotel, Restaurant, Bar or </a:t>
            </a:r>
          </a:p>
          <a:p>
            <a:pPr marL="0" indent="0">
              <a:buNone/>
            </a:pPr>
            <a:r>
              <a:rPr lang="en-US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Dedicated venue</a:t>
            </a:r>
          </a:p>
        </p:txBody>
      </p:sp>
    </p:spTree>
    <p:extLst>
      <p:ext uri="{BB962C8B-B14F-4D97-AF65-F5344CB8AC3E}">
        <p14:creationId xmlns:p14="http://schemas.microsoft.com/office/powerpoint/2010/main" val="903074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4BA9C-E817-4C66-BEA1-CEA9D74C2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692065"/>
            <a:ext cx="7992888" cy="1753160"/>
          </a:xfrm>
        </p:spPr>
        <p:txBody>
          <a:bodyPr anchor="ctr">
            <a:normAutofit/>
          </a:bodyPr>
          <a:lstStyle/>
          <a:p>
            <a:pPr algn="ctr"/>
            <a:r>
              <a:rPr lang="en-GB" sz="1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colleagues working with operations within the venue, should play a role in developing the product and service offers to ensure that the needs of customers are the focus of product development.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C34BB74-2E62-4E65-8955-E6E4862941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215" b="10120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122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258F247-653E-4DCD-9B3A-15D07A71A3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291" y="2708920"/>
            <a:ext cx="4877223" cy="74987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8221524-C8F3-417C-AC96-1609898C3B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048" y="1628800"/>
            <a:ext cx="3225064" cy="3237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706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812A6-3FC9-419F-B732-007AE0E98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9952" y="692696"/>
            <a:ext cx="3610744" cy="490066"/>
          </a:xfrm>
        </p:spPr>
        <p:txBody>
          <a:bodyPr anchor="ctr">
            <a:normAutofit fontScale="90000"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C12E2-573D-49FF-AD53-4E6E6CE685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95936" y="1772816"/>
            <a:ext cx="4968552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a suitable location to offer the chosen services is critical for a hospitality organisation.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 decisions focus on where the hospitality business should build, buy franchise or rent the site(s) from which it operates.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330855-8428-4590-B664-E6C55F7633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903" r="17513" b="-1"/>
          <a:stretch/>
        </p:blipFill>
        <p:spPr>
          <a:xfrm>
            <a:off x="827584" y="1844824"/>
            <a:ext cx="2916105" cy="28803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06920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ACEE0A8-1061-41CC-A2E3-35581597A6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80928"/>
            <a:ext cx="5249111" cy="85961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DB9B1BC-0F8F-4332-9204-95399E1269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056" y="1807961"/>
            <a:ext cx="3005588" cy="3023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0338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30C41-5492-4653-A180-17521BE3C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0112" y="274638"/>
            <a:ext cx="3106688" cy="634082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B14D4-93C9-4454-A289-1CA62AC492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39952" y="1434480"/>
            <a:ext cx="4896544" cy="398904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pricing decision a hospitality organisation makes include the following: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Setting prices for all the different products to ensure that a profit is achieved.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Agreeing the level of discounts for key accounts.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Pricing bundled packages such as conference, events ad leisure breaks.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special priced promotions to increase sales during low season periods.</a:t>
            </a:r>
          </a:p>
          <a:p>
            <a:pPr>
              <a:lnSpc>
                <a:spcPct val="90000"/>
              </a:lnSpc>
            </a:pPr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F996E7-1032-4A33-853F-5AD7E9C1F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2060848"/>
            <a:ext cx="3752850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3701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B97BB-2AE1-4133-A7B1-F9567A30F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128" y="620688"/>
            <a:ext cx="2016224" cy="562074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28F8896-90C9-40F9-8F17-C1D356F973E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23528" y="1268760"/>
            <a:ext cx="4038600" cy="3528391"/>
          </a:xfrm>
          <a:noFill/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61E8C48-983C-4BD3-9DA9-ED3FFC27FA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7544" y="1434480"/>
            <a:ext cx="828092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Price influences demand</a:t>
            </a: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Price is crucial in driving profitability and plays an important role in presenting the ‘image’ which the hospitality firm wants to project to customers and other stakeholders.</a:t>
            </a:r>
          </a:p>
        </p:txBody>
      </p:sp>
    </p:spTree>
    <p:extLst>
      <p:ext uri="{BB962C8B-B14F-4D97-AF65-F5344CB8AC3E}">
        <p14:creationId xmlns:p14="http://schemas.microsoft.com/office/powerpoint/2010/main" val="25177988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A7494-63BB-43E3-B449-E3DFBA9BA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 dirty="0">
              <a:solidFill>
                <a:srgbClr val="002060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993B5E6-5194-411F-9A22-F2C00E8CD8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40152" y="1700807"/>
            <a:ext cx="2946624" cy="296509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5992B9-650C-431F-8985-1AD4B16121F7}"/>
              </a:ext>
            </a:extLst>
          </p:cNvPr>
          <p:cNvSpPr txBox="1"/>
          <p:nvPr/>
        </p:nvSpPr>
        <p:spPr>
          <a:xfrm>
            <a:off x="107504" y="2706303"/>
            <a:ext cx="58326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 we </a:t>
            </a: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distribute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our product?</a:t>
            </a:r>
          </a:p>
        </p:txBody>
      </p:sp>
    </p:spTree>
    <p:extLst>
      <p:ext uri="{BB962C8B-B14F-4D97-AF65-F5344CB8AC3E}">
        <p14:creationId xmlns:p14="http://schemas.microsoft.com/office/powerpoint/2010/main" val="24882249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D458F-DED3-4229-8E4A-ED5FA444B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6096" y="274638"/>
            <a:ext cx="3250704" cy="706090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0DDCF-5C2A-449D-8D48-7BCBD210B4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63888" y="1412776"/>
            <a:ext cx="5472608" cy="4392489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Distribution in hospitality is concerned with how to make it convenient for a potential customer to book or buy hospitality products directly from the hospitality company or through intermediaries.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impact of the internet and mobile apps have radically transformed hospitality distribution channels and will continue to change relationships between hospitality providers and Travel agents,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Tour operators, Conference placement houses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Incentive houses.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57B7F3-9367-4D5D-9355-C08D5A8CF5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154" r="20265" b="-2"/>
          <a:stretch/>
        </p:blipFill>
        <p:spPr>
          <a:xfrm>
            <a:off x="539552" y="1916832"/>
            <a:ext cx="2770300" cy="27363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300871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8C567-9190-494D-94EF-CE8AF784F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479" y="2658909"/>
            <a:ext cx="3880287" cy="976888"/>
          </a:xfrm>
        </p:spPr>
        <p:txBody>
          <a:bodyPr/>
          <a:lstStyle/>
          <a:p>
            <a:r>
              <a:rPr lang="en-GB" dirty="0"/>
              <a:t>How can we </a:t>
            </a:r>
            <a:r>
              <a:rPr lang="en-GB" b="1" dirty="0"/>
              <a:t>Promote? 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7EC7FC-1145-4475-BA02-B43C50F9CD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80" y="1844824"/>
            <a:ext cx="2588827" cy="2605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0932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F5F3823-E08A-44B1-8B2F-02CB6856B9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988840"/>
            <a:ext cx="3389670" cy="2310584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B6FCA6-62C8-439D-BE83-C5E03F1CFE3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communication covers all the tools that hospitality firms can use to communicate with Customers,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Employees and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stakeholders.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also known as 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PROMOTION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and is popularly described as 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‘MARCOM’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FA47D5-33E7-4B93-8D9C-D83C8CA045D3}"/>
              </a:ext>
            </a:extLst>
          </p:cNvPr>
          <p:cNvSpPr txBox="1"/>
          <p:nvPr/>
        </p:nvSpPr>
        <p:spPr>
          <a:xfrm>
            <a:off x="4572000" y="764704"/>
            <a:ext cx="4572000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communications (Promotion)</a:t>
            </a:r>
          </a:p>
        </p:txBody>
      </p:sp>
    </p:spTree>
    <p:extLst>
      <p:ext uri="{BB962C8B-B14F-4D97-AF65-F5344CB8AC3E}">
        <p14:creationId xmlns:p14="http://schemas.microsoft.com/office/powerpoint/2010/main" val="6868889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36C9061-E2D9-4BFF-9523-CF42FCDD91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2635474"/>
            <a:ext cx="5352752" cy="10120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E7097D-409C-46A1-8DF6-E658DD0ED2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0112" y="1844824"/>
            <a:ext cx="2719052" cy="2737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622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FDF0F-9C44-4759-81B3-8916867E0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9952" y="620688"/>
            <a:ext cx="5004048" cy="70609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Communications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E4B31-768B-468F-A8AD-E2FFC710D0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95936" y="2292044"/>
            <a:ext cx="5040560" cy="227391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is a core activity of most marketing and sales departments.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CC23CF-D99C-4B0C-A0D6-59532995BF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916" r="27463" b="-1"/>
          <a:stretch/>
        </p:blipFill>
        <p:spPr>
          <a:xfrm>
            <a:off x="827584" y="1844824"/>
            <a:ext cx="2989008" cy="29523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21702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7BDA2-3CDA-46FB-BA4E-F0B717F86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5976" y="599083"/>
            <a:ext cx="4172272" cy="706090"/>
          </a:xfrm>
        </p:spPr>
        <p:txBody>
          <a:bodyPr anchor="ctr">
            <a:norm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communications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6B40D-C177-4AF3-B90C-B99CF62FE3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79912" y="1916832"/>
            <a:ext cx="5112568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key elements of marketing communications in hospitality are –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 corporate identity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marketing (website and mobile design)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Search engine marketing; Advertising;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media; and Affiliate marketing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9BBCBE-27C3-4B11-A211-B8C48815BF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988840"/>
            <a:ext cx="3093396" cy="25922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26591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ED70-B6BF-4064-AF33-F7D3A7CE9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1960" y="606078"/>
            <a:ext cx="4474840" cy="562074"/>
          </a:xfrm>
        </p:spPr>
        <p:txBody>
          <a:bodyPr anchor="ctr"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Communications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472ED-2553-493D-BE14-9406420CDE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63888" y="1700808"/>
            <a:ext cx="5472608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selling (the sales team)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Print and publicity material (brochures)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Advertising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 marketing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promotion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Publicity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Merchandising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Sponsorship.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AA1C93-A112-496E-8764-E8AE1DD904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91" r="17536"/>
          <a:stretch/>
        </p:blipFill>
        <p:spPr>
          <a:xfrm>
            <a:off x="457200" y="1861773"/>
            <a:ext cx="2890664" cy="30246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41319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3F046-90B8-4A40-9FF7-FFC7119BC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510468"/>
            <a:ext cx="4896544" cy="1152128"/>
          </a:xfrm>
        </p:spPr>
        <p:txBody>
          <a:bodyPr/>
          <a:lstStyle/>
          <a:p>
            <a:r>
              <a:rPr lang="en-GB" dirty="0"/>
              <a:t>What attracts you to a Restaurant?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91120F-4341-4B06-8722-B5B7401C34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7960" y="1807961"/>
            <a:ext cx="2541676" cy="25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079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BF37F-FCE7-46F7-BBB2-85AA3CAAB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9952" y="548680"/>
            <a:ext cx="4546848" cy="706090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32136-6F26-4623-BB0C-5391E5BA91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91880" y="1434480"/>
            <a:ext cx="5544616" cy="3989040"/>
          </a:xfrm>
        </p:spPr>
        <p:txBody>
          <a:bodyPr>
            <a:norm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physical environment consists of the tangible features of the hospitality offer- 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external appearance of the premises (the landscaping, lighting and signage)</a:t>
            </a:r>
          </a:p>
          <a:p>
            <a:pPr marL="0" indent="0" algn="ctr">
              <a:lnSpc>
                <a:spcPct val="90000"/>
              </a:lnSpc>
              <a:buNone/>
            </a:pPr>
            <a:endPara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internal layout 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(décor, furniture and furnishings).</a:t>
            </a:r>
          </a:p>
          <a:p>
            <a:pPr marL="0" indent="0" algn="ctr">
              <a:lnSpc>
                <a:spcPct val="90000"/>
              </a:lnSpc>
              <a:buNone/>
            </a:pPr>
            <a:endPara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the dress and physical appearance of staff.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8EE08D-C257-42BF-844E-212DD3EBF4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556792"/>
            <a:ext cx="3024336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039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11149-1C10-45D0-B416-75F83EEA5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9952" y="548680"/>
            <a:ext cx="4546848" cy="634082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Physical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E22AF-B9DC-4CBF-AECD-A671C50AEA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93096" y="1434480"/>
            <a:ext cx="504056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bg1"/>
                </a:solidFill>
              </a:rPr>
              <a:t>The ambience or atmosphere of a property is significantly influenced by condition in its physical environment.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b="1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bg1"/>
                </a:solidFill>
              </a:rPr>
              <a:t>Innovative hospitality companies can adopt the technique if sensory marketing to create distinctive smells, sounds, sights, tastes and touches to enhance the ambience in a unit.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b="1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bg1"/>
                </a:solidFill>
              </a:rPr>
              <a:t>The physical environment can also impact on service operations staff.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447055-5F32-47FF-9969-926BF15EBD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024" y="1916832"/>
            <a:ext cx="3565888" cy="2316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024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9C194-D8BB-4F88-8A2C-4C81ECE68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492896"/>
            <a:ext cx="5616624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What Hospitality </a:t>
            </a:r>
            <a:r>
              <a:rPr lang="en-GB" sz="3200" b="1" dirty="0">
                <a:solidFill>
                  <a:schemeClr val="bg1"/>
                </a:solidFill>
              </a:rPr>
              <a:t>Processes</a:t>
            </a:r>
            <a:r>
              <a:rPr lang="en-GB" sz="3200" dirty="0">
                <a:solidFill>
                  <a:schemeClr val="bg1"/>
                </a:solidFill>
              </a:rPr>
              <a:t> can you think of?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6204E06-D692-4D0F-AD8D-EF89E48A4DA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012160" y="1844824"/>
            <a:ext cx="2501437" cy="2517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832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99EBF-4C1B-4ABD-88DD-D8F3587B4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 anchor="ctr">
            <a:normAutofit fontScale="90000"/>
          </a:bodyPr>
          <a:lstStyle/>
          <a:p>
            <a:r>
              <a:rPr lang="en-GB" sz="3200" b="1" dirty="0">
                <a:solidFill>
                  <a:srgbClr val="002060"/>
                </a:solidFill>
              </a:rPr>
              <a:t>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F1DEB-B641-4785-BA07-BD03E64652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99992" y="1844824"/>
            <a:ext cx="4392488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bg1"/>
                </a:solidFill>
              </a:rPr>
              <a:t>Because of the simultaneous production and consumption of hospitality services,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bg1"/>
                </a:solidFill>
              </a:rPr>
              <a:t>The </a:t>
            </a:r>
            <a:r>
              <a:rPr lang="en-GB" sz="2400" b="1" dirty="0">
                <a:solidFill>
                  <a:schemeClr val="bg1"/>
                </a:solidFill>
              </a:rPr>
              <a:t>processes</a:t>
            </a:r>
            <a:r>
              <a:rPr lang="en-GB" sz="2400" dirty="0">
                <a:solidFill>
                  <a:schemeClr val="bg1"/>
                </a:solidFill>
              </a:rPr>
              <a:t> through which customers buy and consume hospitality products are of critical importance to marketers.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D69B41-D288-4DC6-8960-44A0ABC880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2086165"/>
            <a:ext cx="4038600" cy="268567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40727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0EB6A-7D9D-469F-A101-B5911B5F2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8064" y="476672"/>
            <a:ext cx="3466728" cy="562074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96A03-C94A-47F0-B0A7-1CD11BDAA4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93096" y="1340768"/>
            <a:ext cx="5112568" cy="4680520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bg1"/>
                </a:solidFill>
              </a:rPr>
              <a:t>Important processes include: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bg1"/>
                </a:solidFill>
              </a:rPr>
              <a:t>Booking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bg1"/>
                </a:solidFill>
              </a:rPr>
              <a:t>Checking in and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bg1"/>
                </a:solidFill>
              </a:rPr>
              <a:t>Checking out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bg1"/>
                </a:solidFill>
              </a:rPr>
              <a:t>Queuing systems, and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3000" b="1" dirty="0">
                <a:solidFill>
                  <a:srgbClr val="FFC000"/>
                </a:solidFill>
              </a:rPr>
              <a:t>Food &amp; Beverage Service operations</a:t>
            </a:r>
            <a:r>
              <a:rPr lang="en-GB" sz="2400" b="1" dirty="0">
                <a:solidFill>
                  <a:schemeClr val="bg1"/>
                </a:solidFill>
              </a:rPr>
              <a:t>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bg1"/>
                </a:solidFill>
              </a:rPr>
              <a:t>Marketers need to ensure that the organisations service delivery processes are: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bg1"/>
                </a:solidFill>
              </a:rPr>
              <a:t>Efficient,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bg1"/>
                </a:solidFill>
              </a:rPr>
              <a:t>Customer Friendly and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bg1"/>
                </a:solidFill>
              </a:rPr>
              <a:t>Competitive.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83E9BDC-5444-43BD-A572-CBBBDDC19C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71" r="11548" b="-2"/>
          <a:stretch/>
        </p:blipFill>
        <p:spPr>
          <a:xfrm>
            <a:off x="323528" y="1736391"/>
            <a:ext cx="3427276" cy="33852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97552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4C5F113-156E-42AC-B1A0-7EC1ABB84E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4944"/>
            <a:ext cx="5712447" cy="64623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8EE763A-DAB3-4570-BF64-6F35F7469D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202" y="1916833"/>
            <a:ext cx="2431914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4213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4666A-2F0A-4BA0-B076-A0147214A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144" y="404664"/>
            <a:ext cx="2012034" cy="634082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ED81D-876F-48B2-A9E3-1AA15CC245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95936" y="1825664"/>
            <a:ext cx="5040560" cy="3989040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</a:rPr>
              <a:t>In the hospitality marketing mix ‘people’ include both employees and other customers.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bg1"/>
                </a:solidFill>
              </a:rPr>
              <a:t>It is often that hospitality customers interact with each other whilst on the premises-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000" b="1" dirty="0">
              <a:solidFill>
                <a:schemeClr val="bg1"/>
              </a:solidFill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bg1"/>
                </a:solidFill>
              </a:rPr>
              <a:t>Indeed, in certain hotels and holiday environments, a good rapport between customers is an essential ingredient of a successful customer experience.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63E40E-4B7E-4750-AB97-26FAE49BB9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50" r="20429" b="-1"/>
          <a:stretch/>
        </p:blipFill>
        <p:spPr>
          <a:xfrm>
            <a:off x="539552" y="1825664"/>
            <a:ext cx="3246512" cy="32066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64537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33783" y="548680"/>
            <a:ext cx="2746648" cy="562074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People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18504" y="1700808"/>
            <a:ext cx="4388296" cy="3989040"/>
          </a:xfrm>
        </p:spPr>
        <p:txBody>
          <a:bodyPr>
            <a:normAutofit lnSpcReduction="10000"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GB" sz="1800" dirty="0">
                <a:solidFill>
                  <a:schemeClr val="bg1"/>
                </a:solidFill>
              </a:rPr>
              <a:t>Managing the customer mix and ensuring that target markets are compatible play a key role in delivering customer satisfaction.</a:t>
            </a:r>
          </a:p>
          <a:p>
            <a:pPr marL="0" indent="0" algn="ctr">
              <a:lnSpc>
                <a:spcPct val="90000"/>
              </a:lnSpc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GB" sz="1800" b="1" dirty="0">
                <a:solidFill>
                  <a:schemeClr val="bg1"/>
                </a:solidFill>
              </a:rPr>
              <a:t>Being a service, the interaction between customers and hospitality employees is a critical element of the customer experience.</a:t>
            </a:r>
          </a:p>
          <a:p>
            <a:pPr marL="0" indent="0" algn="ctr">
              <a:lnSpc>
                <a:spcPct val="90000"/>
              </a:lnSpc>
              <a:buNone/>
            </a:pPr>
            <a:endParaRPr lang="en-GB" sz="1800" b="1" dirty="0">
              <a:solidFill>
                <a:schemeClr val="bg1"/>
              </a:solidFill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GB" sz="1800" b="1" dirty="0">
                <a:solidFill>
                  <a:schemeClr val="bg1"/>
                </a:solidFill>
              </a:rPr>
              <a:t>Therefore, marketing needs to have an input into human resources aspects of the operation, and this is called</a:t>
            </a:r>
          </a:p>
          <a:p>
            <a:pPr marL="0" indent="0" algn="ctr">
              <a:lnSpc>
                <a:spcPct val="90000"/>
              </a:lnSpc>
              <a:buNone/>
            </a:pPr>
            <a:endParaRPr lang="en-GB" sz="1800" b="1" dirty="0">
              <a:solidFill>
                <a:schemeClr val="bg1"/>
              </a:solidFill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GB" sz="1800" b="1" dirty="0">
                <a:solidFill>
                  <a:schemeClr val="bg1"/>
                </a:solidFill>
              </a:rPr>
              <a:t>            ‘INTERNAL MARKETING’</a:t>
            </a:r>
          </a:p>
        </p:txBody>
      </p:sp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056CE32C-DFA0-494C-B04A-20AE084E0C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23" r="16897" b="-2"/>
          <a:stretch/>
        </p:blipFill>
        <p:spPr>
          <a:xfrm>
            <a:off x="539552" y="1628800"/>
            <a:ext cx="3318520" cy="327779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95118-888F-4590-927F-0B7FADC95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09" y="2636912"/>
            <a:ext cx="5976664" cy="114300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What Restaurant </a:t>
            </a:r>
            <a:r>
              <a:rPr lang="en-GB" sz="3200" b="1" dirty="0">
                <a:solidFill>
                  <a:schemeClr val="bg1"/>
                </a:solidFill>
              </a:rPr>
              <a:t>Brands </a:t>
            </a:r>
            <a:r>
              <a:rPr lang="en-GB" sz="3200" dirty="0">
                <a:solidFill>
                  <a:schemeClr val="bg1"/>
                </a:solidFill>
              </a:rPr>
              <a:t>do you know?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50431B4-8C48-4926-BA88-E8AB4C0EA5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12160" y="1988840"/>
            <a:ext cx="2531811" cy="2547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230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42F3C-28EA-411D-8BA3-943FC93E5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5936" y="111199"/>
            <a:ext cx="4942384" cy="1143000"/>
          </a:xfrm>
        </p:spPr>
        <p:txBody>
          <a:bodyPr anchor="ctr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GB" sz="3200" b="1" dirty="0">
                <a:solidFill>
                  <a:schemeClr val="bg1"/>
                </a:solidFill>
              </a:rPr>
              <a:t>Hospitality Brands </a:t>
            </a:r>
            <a:br>
              <a:rPr lang="en-GB" sz="32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&amp;</a:t>
            </a:r>
            <a:br>
              <a:rPr lang="en-GB" sz="32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 Integrated Marketing Mix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C1C2B-82AD-4A8B-8B68-9907959279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95936" y="1700808"/>
            <a:ext cx="4942384" cy="3989040"/>
          </a:xfrm>
        </p:spPr>
        <p:txBody>
          <a:bodyPr>
            <a:normAutofit lnSpcReduction="10000"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GB" sz="15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Brands are central to the marketing of multi-unit businesses.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sz="15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companies develop branded concepts and then blend the elements of the marketing mix to provide target customers with a better brand offer than their competitors.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sz="15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crucial that each element of the marketing mix is consistent with all the other elements.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sz="15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a luxury hotel brand cannot be successfully located in a ‘downmarket’ area and a cheap and cheerful restaurant cannot successfully promote gourmet dining.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sz="15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Those hospitality companies that do not provide a consistent offer confuse customers by sending out </a:t>
            </a:r>
          </a:p>
          <a:p>
            <a:pPr marL="0" indent="0" algn="ctr">
              <a:lnSpc>
                <a:spcPct val="90000"/>
              </a:lnSpc>
              <a:buNone/>
            </a:pPr>
            <a:endParaRPr lang="en-GB" sz="150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GB" sz="1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‘MIXED MESSAGES’</a:t>
            </a:r>
          </a:p>
          <a:p>
            <a:pPr>
              <a:lnSpc>
                <a:spcPct val="90000"/>
              </a:lnSpc>
            </a:pPr>
            <a:endParaRPr lang="en-GB" sz="13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70BC2B-02DF-45B1-8DC4-1CD8F87229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628800"/>
            <a:ext cx="3600400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29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FDC6A-D071-4C06-A9DD-71A1F8039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286000"/>
            <a:ext cx="576064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Who do </a:t>
            </a:r>
            <a:r>
              <a:rPr lang="en-GB" sz="2800" b="1" dirty="0">
                <a:solidFill>
                  <a:schemeClr val="bg1"/>
                </a:solidFill>
              </a:rPr>
              <a:t>marketers work with </a:t>
            </a:r>
            <a:r>
              <a:rPr lang="en-GB" sz="2800" dirty="0">
                <a:solidFill>
                  <a:schemeClr val="bg1"/>
                </a:solidFill>
              </a:rPr>
              <a:t>within Hospitality? – 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Think about departments/divisions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4D0E9A8-4861-40C2-865F-A26473C032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61069" y="1772816"/>
            <a:ext cx="2433018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941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FCE6B64-DD83-41C8-AC7B-C0166A0C41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59" y="1450292"/>
            <a:ext cx="3728745" cy="3778908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DB095-64A2-49F0-9386-8C57CE96CBC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43095" y="1124744"/>
            <a:ext cx="4043699" cy="3608442"/>
          </a:xfrm>
        </p:spPr>
        <p:txBody>
          <a:bodyPr/>
          <a:lstStyle/>
          <a:p>
            <a:r>
              <a:rPr lang="en-GB" dirty="0"/>
              <a:t>Integrated Marketing</a:t>
            </a:r>
          </a:p>
          <a:p>
            <a:r>
              <a:rPr lang="en-GB" sz="2000" dirty="0"/>
              <a:t>Overall customer opinion can be influenced by small things – the quality of the napkin</a:t>
            </a:r>
          </a:p>
          <a:p>
            <a:r>
              <a:rPr lang="en-GB" sz="2000" dirty="0"/>
              <a:t>Fresh flowers on a table</a:t>
            </a:r>
          </a:p>
          <a:p>
            <a:r>
              <a:rPr lang="en-GB" sz="2000" dirty="0"/>
              <a:t>Weight of cutlery</a:t>
            </a:r>
          </a:p>
          <a:p>
            <a:endParaRPr lang="en-GB" sz="2000" dirty="0"/>
          </a:p>
          <a:p>
            <a:r>
              <a:rPr lang="en-GB" sz="2000" i="1" dirty="0"/>
              <a:t>But Marketers have to work internally with their finance colleagues, purchasing team, and if the restaurant is within a hotel for example- rooms division and housekeeping.</a:t>
            </a:r>
          </a:p>
        </p:txBody>
      </p:sp>
    </p:spTree>
    <p:extLst>
      <p:ext uri="{BB962C8B-B14F-4D97-AF65-F5344CB8AC3E}">
        <p14:creationId xmlns:p14="http://schemas.microsoft.com/office/powerpoint/2010/main" val="165214601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2B7576-8114-4917-9769-49445AD4FA8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779913" y="1516008"/>
            <a:ext cx="5184576" cy="3608442"/>
          </a:xfrm>
        </p:spPr>
        <p:txBody>
          <a:bodyPr/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smaller, single unit operations where the owner/manager is close to the business and is responsible for all the marketing mix decisions, the integration of marketing with other departments is easier.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large scale multi-unit and international operations such cooperation is much more difficult to achieve.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marketing is dependent on all the departments in a hospitality business working closely together.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Thinking independently about each element of the marketing mix helps you to understand the complexity of the marketing offer.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A27FAE-41DC-44FF-9B22-1462B264CD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1134" y="260648"/>
            <a:ext cx="4682134" cy="98763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FD533C1-4D72-43C2-9CC6-8CB23FE47B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844824"/>
            <a:ext cx="3156683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535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FCAF4-6023-436B-9257-CD0A3A3EA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889550"/>
            <a:ext cx="3816424" cy="3370386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solidFill>
                  <a:schemeClr val="bg1"/>
                </a:solidFill>
              </a:rPr>
              <a:t>Take 10 minutes completing an online search to find out what </a:t>
            </a:r>
            <a:r>
              <a:rPr lang="en-GB" sz="3200" b="1" dirty="0">
                <a:solidFill>
                  <a:srgbClr val="FFC000"/>
                </a:solidFill>
              </a:rPr>
              <a:t>Experiential marketing </a:t>
            </a:r>
            <a:r>
              <a:rPr lang="en-GB" sz="2800" dirty="0">
                <a:solidFill>
                  <a:schemeClr val="bg1"/>
                </a:solidFill>
              </a:rPr>
              <a:t>is.. Then we’ll discuss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0E908C4-5531-4F1A-B4A5-13A85F856B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76056" y="2204864"/>
            <a:ext cx="3395766" cy="2017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579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3280055-B610-4410-8D84-372D7C0ADA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5776" y="1844824"/>
            <a:ext cx="4100779" cy="242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467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C38C1-386F-45D8-B60D-CBA2489DE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9952" y="404664"/>
            <a:ext cx="4474840" cy="706090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Experiential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C27B8-9E87-4DF7-B8A7-3964268360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7864" y="1268760"/>
            <a:ext cx="5688632" cy="4320480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Experiential marketing is a particular patterning of marketing mix elements that involves the activation of multiple senses to create an innovative, memorable encounter that aims to 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‘wow’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 delight customers.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sectors that have embraced experiential marketing include adventure holidays, trade shows, music festivals and gastronomic restaurants.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Consumers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Feel,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Hear,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Taste and even Smell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hospitality experience that differentiates the brand from its competitors, and they enjoy benefits that are physical, social, emotional or intellectual.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F3198E-38C4-4377-A8E8-A9182038ED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772816"/>
            <a:ext cx="2915330" cy="194598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62835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7B4AA-C7E6-475C-BCC7-209C128F8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0" y="692696"/>
            <a:ext cx="4474840" cy="562074"/>
          </a:xfrm>
        </p:spPr>
        <p:txBody>
          <a:bodyPr anchor="ctr"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Experiential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98AE0-3753-47D2-8B61-624199AA57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8289" y="1700808"/>
            <a:ext cx="54006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solidFill>
                  <a:schemeClr val="bg1"/>
                </a:solidFill>
              </a:rPr>
              <a:t>Experiences that stand out from the routine are often the subject of everyday conversation;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solidFill>
                  <a:schemeClr val="bg1"/>
                </a:solidFill>
              </a:rPr>
              <a:t>Customers who've had a delightful and memorable experience will inject word-of mouth- experiences into their conversations.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solidFill>
                  <a:schemeClr val="bg1"/>
                </a:solidFill>
              </a:rPr>
              <a:t>Spreading the good news - </a:t>
            </a:r>
            <a:r>
              <a:rPr lang="en-GB" sz="1800" b="1" dirty="0">
                <a:solidFill>
                  <a:schemeClr val="bg1"/>
                </a:solidFill>
              </a:rPr>
              <a:t>Bottom-Up Marketing,</a:t>
            </a:r>
            <a:endParaRPr lang="en-GB" sz="1800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solidFill>
                  <a:schemeClr val="bg1"/>
                </a:solidFill>
              </a:rPr>
              <a:t>Influencing others to become customers.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solidFill>
                  <a:schemeClr val="bg1"/>
                </a:solidFill>
              </a:rPr>
              <a:t>Experiential marketing is used in both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2400" b="1" dirty="0">
                <a:solidFill>
                  <a:schemeClr val="bg1"/>
                </a:solidFill>
              </a:rPr>
              <a:t>Transactional &amp; Relationship contexts.</a:t>
            </a:r>
          </a:p>
          <a:p>
            <a:pPr>
              <a:lnSpc>
                <a:spcPct val="90000"/>
              </a:lnSpc>
            </a:pPr>
            <a:endParaRPr lang="en-GB" sz="1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9836848-ABB5-440B-9512-D480B7D4FC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41" r="37740"/>
          <a:stretch/>
        </p:blipFill>
        <p:spPr>
          <a:xfrm>
            <a:off x="323528" y="1828702"/>
            <a:ext cx="3240360" cy="32005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50823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A196E-218D-4D64-8338-B03BC4D31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6929" y="620688"/>
            <a:ext cx="4997071" cy="706090"/>
          </a:xfrm>
        </p:spPr>
        <p:txBody>
          <a:bodyPr anchor="ctr"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Experiential Marketing -</a:t>
            </a:r>
            <a:r>
              <a:rPr lang="en-GB" sz="2400" b="1" dirty="0">
                <a:solidFill>
                  <a:srgbClr val="FFC000"/>
                </a:solidFill>
              </a:rPr>
              <a:t>Transactional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5A107-E239-4B28-9189-CC28FA99B6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19285" y="1844824"/>
            <a:ext cx="4968552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chemeClr val="bg1"/>
                </a:solidFill>
              </a:rPr>
              <a:t>Dining outdoors in the moonlit desert near Dubai city is for mostly customers a 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b="1" dirty="0">
                <a:solidFill>
                  <a:srgbClr val="FFC000"/>
                </a:solidFill>
              </a:rPr>
              <a:t>One-off transaction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chemeClr val="bg1"/>
                </a:solidFill>
              </a:rPr>
              <a:t>That will never be repeated and is most certainly a 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b="1" dirty="0">
                <a:solidFill>
                  <a:srgbClr val="FFC000"/>
                </a:solidFill>
              </a:rPr>
              <a:t>Multi-sensory Customer Experience.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873F11-D851-403F-8ED1-8D3FBEEB57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5" b="2"/>
          <a:stretch/>
        </p:blipFill>
        <p:spPr>
          <a:xfrm>
            <a:off x="295575" y="1844824"/>
            <a:ext cx="3426424" cy="33843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38863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91896-F962-4E44-8294-FEF72A900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2326" y="620688"/>
            <a:ext cx="4752528" cy="634082"/>
          </a:xfrm>
        </p:spPr>
        <p:txBody>
          <a:bodyPr anchor="ctr">
            <a:no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Experiential Marketing -</a:t>
            </a:r>
            <a:r>
              <a:rPr lang="en-GB" sz="2400" b="1" dirty="0">
                <a:solidFill>
                  <a:srgbClr val="FFC000"/>
                </a:solidFill>
              </a:rPr>
              <a:t>Relationship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B4E24-14A1-4EF9-9202-B36811B1AB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3928" y="2184982"/>
            <a:ext cx="5112568" cy="2664296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bg1"/>
                </a:solidFill>
              </a:rPr>
              <a:t>Taking a short overnight cruise along the coast, is a multi-sensory experience that may entice a customer into a </a:t>
            </a:r>
            <a:r>
              <a:rPr lang="en-GB" sz="2400" b="1" dirty="0">
                <a:solidFill>
                  <a:srgbClr val="FFC000"/>
                </a:solidFill>
              </a:rPr>
              <a:t>Relationship</a:t>
            </a:r>
            <a:r>
              <a:rPr lang="en-GB" sz="2400" dirty="0">
                <a:solidFill>
                  <a:schemeClr val="bg1"/>
                </a:solidFill>
              </a:rPr>
              <a:t> that entails many </a:t>
            </a:r>
            <a:r>
              <a:rPr lang="en-GB" sz="2400" dirty="0">
                <a:solidFill>
                  <a:srgbClr val="FFC000"/>
                </a:solidFill>
              </a:rPr>
              <a:t>subsequent</a:t>
            </a:r>
            <a:r>
              <a:rPr lang="en-GB" sz="2400" dirty="0">
                <a:solidFill>
                  <a:schemeClr val="bg1"/>
                </a:solidFill>
              </a:rPr>
              <a:t> longer cruises, each of which offers different locations and experiences.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3C84EC-2094-449D-AE7D-E59A2786C3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488" r="14582" b="2"/>
          <a:stretch/>
        </p:blipFill>
        <p:spPr>
          <a:xfrm>
            <a:off x="395536" y="1916832"/>
            <a:ext cx="3240360" cy="32005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04014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852B5-BB71-4C32-A896-04AEA0D0A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4954" y="404664"/>
            <a:ext cx="4330824" cy="634082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The 3 marketing mixes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1189E-FE6A-475F-96EF-8A8EAD79A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2459" y="1700808"/>
            <a:ext cx="4931541" cy="391703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Because of the perishability and inseparability of hospitality products, marketers need to produce three marketing mixes.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Each aimed to influence demand at different stages of the customer journey.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Before the customer comes to the property to experience the accommodation, drink or meal, the marketer is faced with identifying and influencing customer expectations and trying to generate a first-time purchase</a:t>
            </a:r>
            <a:r>
              <a:rPr lang="en-GB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9B9E12-BA35-4A06-BAF8-7A7C9B8FBF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988840"/>
            <a:ext cx="3632642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513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88259-E82E-44A8-86EB-FBF36F04B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7944" y="548680"/>
            <a:ext cx="4618856" cy="706090"/>
          </a:xfrm>
        </p:spPr>
        <p:txBody>
          <a:bodyPr anchor="ctr">
            <a:normAutofit fontScale="90000"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Pre-encounter marketing mix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36956-3C98-40E7-9A5F-CE2BEA66EB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67944" y="2204864"/>
            <a:ext cx="4618856" cy="154076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i="1" dirty="0">
                <a:solidFill>
                  <a:srgbClr val="FFC000"/>
                </a:solidFill>
              </a:rPr>
              <a:t>This happens before the customer </a:t>
            </a:r>
          </a:p>
          <a:p>
            <a:pPr marL="0" indent="0" algn="ctr">
              <a:buNone/>
            </a:pPr>
            <a:r>
              <a:rPr lang="en-GB" i="1" dirty="0">
                <a:solidFill>
                  <a:srgbClr val="FFC000"/>
                </a:solidFill>
              </a:rPr>
              <a:t>has the service encounter</a:t>
            </a:r>
            <a:r>
              <a:rPr lang="en-GB" i="1" dirty="0">
                <a:solidFill>
                  <a:schemeClr val="bg1"/>
                </a:solidFill>
              </a:rPr>
              <a:t>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A243E1-1C82-4D1D-A8F8-62E4555957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484784"/>
            <a:ext cx="3365654" cy="22396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0A99B48-B70D-487D-AF1D-08AFAD0A3F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0" y="3789040"/>
            <a:ext cx="2819400" cy="161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448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8E01A-F873-4D77-B5FC-E1330325B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9952" y="620688"/>
            <a:ext cx="4618856" cy="634082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Encounter Marketing Mix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F55BAF-5C1C-4CE2-9D88-278876D7E1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63888" y="1835623"/>
            <a:ext cx="5472608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i="1" dirty="0">
                <a:solidFill>
                  <a:srgbClr val="FFC000"/>
                </a:solidFill>
              </a:rPr>
              <a:t>This occurs on the premises at the time of consumption.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i="1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i="1" dirty="0">
                <a:solidFill>
                  <a:schemeClr val="bg1"/>
                </a:solidFill>
              </a:rPr>
              <a:t>The task for this marketing mix is to-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bg1"/>
                </a:solidFill>
              </a:rPr>
              <a:t>Produce a service encounter that meets or exceed the customers expectation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bg1"/>
                </a:solidFill>
              </a:rPr>
              <a:t>Produces customer satisfaction and Promotes positive word –of- mouth.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FCE717-0A47-48E4-82D2-DCAA376BCB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50" r="24170" b="-2"/>
          <a:stretch/>
        </p:blipFill>
        <p:spPr>
          <a:xfrm>
            <a:off x="251520" y="1864264"/>
            <a:ext cx="3168352" cy="31294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36368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6D7FB-BC69-4A9B-ABD7-77DEE29AF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4760" y="620688"/>
            <a:ext cx="4690864" cy="634082"/>
          </a:xfrm>
        </p:spPr>
        <p:txBody>
          <a:bodyPr anchor="ctr">
            <a:normAutofit fontScale="90000"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Post-encounter marketing mix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26C72-51B7-4F02-BAEF-9DC0E49F02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19872" y="2084377"/>
            <a:ext cx="5472608" cy="268924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i="1" dirty="0">
                <a:solidFill>
                  <a:srgbClr val="FFC000"/>
                </a:solidFill>
              </a:rPr>
              <a:t>This is designed to influence customers after the service encounter.</a:t>
            </a:r>
          </a:p>
          <a:p>
            <a:pPr marL="0" indent="0" algn="ctr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2000" b="1" dirty="0">
                <a:solidFill>
                  <a:schemeClr val="bg1"/>
                </a:solidFill>
              </a:rPr>
              <a:t>The aim to create long-term relationships.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400B3F-CB85-4DBB-9DF3-0C637B1A40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60" b="24460"/>
          <a:stretch/>
        </p:blipFill>
        <p:spPr>
          <a:xfrm>
            <a:off x="395536" y="1957894"/>
            <a:ext cx="2978766" cy="29422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62873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9A88A-5CB9-49DB-9604-B54B6DB71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2B376-5588-4470-AE99-9E5205C59B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245322"/>
            <a:ext cx="8712968" cy="331236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800" i="1" dirty="0">
                <a:solidFill>
                  <a:schemeClr val="bg1"/>
                </a:solidFill>
              </a:rPr>
              <a:t>Different parts of the eight-element marketing mix are important at each stage- before during and after the encounter.</a:t>
            </a:r>
          </a:p>
          <a:p>
            <a:pPr marL="0" indent="0" algn="just">
              <a:buNone/>
            </a:pPr>
            <a:endParaRPr lang="en-GB" sz="2800" i="1" dirty="0">
              <a:solidFill>
                <a:schemeClr val="bg1"/>
              </a:solidFill>
            </a:endParaRPr>
          </a:p>
          <a:p>
            <a:pPr marL="0" indent="0" algn="just">
              <a:buNone/>
            </a:pPr>
            <a:r>
              <a:rPr lang="en-GB" sz="2800" i="1" dirty="0">
                <a:solidFill>
                  <a:schemeClr val="bg1"/>
                </a:solidFill>
              </a:rPr>
              <a:t>Therefore, marketing communications are used to build future demand from existing customers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C34EA7-9AB4-4A36-95C8-F2F885A7CC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800"/>
          <a:stretch/>
        </p:blipFill>
        <p:spPr>
          <a:xfrm>
            <a:off x="0" y="13075"/>
            <a:ext cx="9144000" cy="1831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204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C4405-E3A3-4F6D-B8F1-D41C87C81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7904" y="1700808"/>
            <a:ext cx="4680520" cy="36823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i="1" dirty="0">
                <a:solidFill>
                  <a:schemeClr val="bg1"/>
                </a:solidFill>
              </a:rPr>
              <a:t>Before the encounter, marketing communication such as website content, advertising, selling, pricing and brochures influence expectations.</a:t>
            </a:r>
          </a:p>
          <a:p>
            <a:pPr marL="0" indent="0">
              <a:buNone/>
            </a:pPr>
            <a:endParaRPr lang="en-GB" sz="2400" i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 i="1" dirty="0">
                <a:solidFill>
                  <a:schemeClr val="bg1"/>
                </a:solidFill>
              </a:rPr>
              <a:t>Marketers need to understand the product/service expectations of customers as they design offers for the selected customers.</a:t>
            </a:r>
          </a:p>
          <a:p>
            <a:pPr marL="0" indent="0">
              <a:buNone/>
            </a:pPr>
            <a:endParaRPr lang="en-GB" sz="2400" i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 i="1" dirty="0">
                <a:solidFill>
                  <a:schemeClr val="bg1"/>
                </a:solidFill>
              </a:rPr>
              <a:t>They must make products easy to buy by establishing appropriate distribution channels.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DD2ECE-9415-4A55-97AB-1842D74027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00" r="63431"/>
          <a:stretch/>
        </p:blipFill>
        <p:spPr>
          <a:xfrm>
            <a:off x="755576" y="2276872"/>
            <a:ext cx="2429520" cy="183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55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DC0C3-A130-4120-A8F2-22EF2F8B02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4722" y="1916832"/>
            <a:ext cx="4978896" cy="33123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i="1" dirty="0">
                <a:solidFill>
                  <a:schemeClr val="bg1"/>
                </a:solidFill>
              </a:rPr>
              <a:t>During the encounter, customers meet the people element of the marketing mix </a:t>
            </a:r>
          </a:p>
          <a:p>
            <a:pPr marL="0" indent="0">
              <a:buNone/>
            </a:pPr>
            <a:endParaRPr lang="en-GB" sz="2800" i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800" i="1" dirty="0">
                <a:solidFill>
                  <a:schemeClr val="bg1"/>
                </a:solidFill>
              </a:rPr>
              <a:t>Employees and other customers</a:t>
            </a:r>
          </a:p>
          <a:p>
            <a:pPr marL="0" indent="0">
              <a:buNone/>
            </a:pPr>
            <a:endParaRPr lang="en-GB" sz="2800" i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800" i="1" dirty="0">
                <a:solidFill>
                  <a:schemeClr val="bg1"/>
                </a:solidFill>
              </a:rPr>
              <a:t>Processes &amp; Physical Evidence at locations where the service is produced and consumed.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A40D6-4960-4CEE-BD26-3A19A8AD5A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612" r="36613"/>
          <a:stretch/>
        </p:blipFill>
        <p:spPr>
          <a:xfrm>
            <a:off x="611560" y="2348880"/>
            <a:ext cx="2448272" cy="183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108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2D6ED-D272-40C4-A7AE-FFAD16F9D7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5896" y="1569797"/>
            <a:ext cx="4968552" cy="3240361"/>
          </a:xfrm>
        </p:spPr>
        <p:txBody>
          <a:bodyPr/>
          <a:lstStyle/>
          <a:p>
            <a:pPr marL="0" indent="0">
              <a:buNone/>
            </a:pPr>
            <a:r>
              <a:rPr lang="en-GB" sz="2800" i="1" dirty="0">
                <a:solidFill>
                  <a:schemeClr val="bg1"/>
                </a:solidFill>
              </a:rPr>
              <a:t>After the encounter, hospitality marketers will want to communicate with customers to find out what they thought of their experience.</a:t>
            </a:r>
          </a:p>
          <a:p>
            <a:pPr marL="0" indent="0">
              <a:buNone/>
            </a:pPr>
            <a:endParaRPr lang="en-GB" sz="2800" i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800" i="1" dirty="0">
                <a:solidFill>
                  <a:schemeClr val="bg1"/>
                </a:solidFill>
              </a:rPr>
              <a:t>To identify and resolve customer complaints and to encourage the customer to come back.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BBFD6D-8467-40DF-935A-B36C703C09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000" t="9184" r="10225" b="-9184"/>
          <a:stretch/>
        </p:blipFill>
        <p:spPr>
          <a:xfrm>
            <a:off x="539552" y="2272530"/>
            <a:ext cx="2448272" cy="183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632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32EA8-2EFD-4A44-80F8-05B7C8802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3928" y="908720"/>
            <a:ext cx="4762872" cy="490066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And finally… The customer is king!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74C8B-43F0-414C-8A10-07CF8AD84F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75856" y="1772816"/>
            <a:ext cx="5797757" cy="3761515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i="1" dirty="0">
                <a:solidFill>
                  <a:schemeClr val="bg1"/>
                </a:solidFill>
              </a:rPr>
              <a:t>A popular misconception is that marketing is the same as selling &amp; advertising.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i="1" dirty="0">
                <a:solidFill>
                  <a:schemeClr val="bg1"/>
                </a:solidFill>
              </a:rPr>
              <a:t>Effective marketing encompasses virtually every aspect of the hospitality organisation.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i="1" dirty="0">
                <a:solidFill>
                  <a:schemeClr val="bg1"/>
                </a:solidFill>
              </a:rPr>
              <a:t>Marketing is a business philosophy that places the customer at the centre of the hospitality organisation.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i="1" dirty="0">
                <a:solidFill>
                  <a:schemeClr val="bg1"/>
                </a:solidFill>
              </a:rPr>
              <a:t>The essential purpose of marketing is to manage demand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i="1" dirty="0">
                <a:solidFill>
                  <a:schemeClr val="bg1"/>
                </a:solidFill>
              </a:rPr>
              <a:t>Marketing oriented companies seek to satisfy customers better than competitors.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i="1" dirty="0">
                <a:solidFill>
                  <a:schemeClr val="bg1"/>
                </a:solidFill>
              </a:rPr>
              <a:t>Hospitality products reflect several special service- related characteristics that marketers need to understand.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i="1" dirty="0">
                <a:solidFill>
                  <a:schemeClr val="bg1"/>
                </a:solidFill>
              </a:rPr>
              <a:t>The hospitality marketing mix comprises of eight variables that need to be integrated and consistent to ensure brand integrity.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i="1" dirty="0">
                <a:solidFill>
                  <a:schemeClr val="bg1"/>
                </a:solidFill>
              </a:rPr>
              <a:t>Marketers work to influence demand before, during and after service encounter</a:t>
            </a:r>
            <a:r>
              <a:rPr lang="en-GB" sz="1400" i="1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39C16F-BCDA-40B6-A491-49AE68B8DC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45" r="28933" b="-1"/>
          <a:stretch/>
        </p:blipFill>
        <p:spPr>
          <a:xfrm>
            <a:off x="251520" y="2005939"/>
            <a:ext cx="2843203" cy="28083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42229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174AB-9772-42AA-967E-B446655E1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  - Submission Date 3</a:t>
            </a:r>
            <a:r>
              <a:rPr lang="en-GB" baseline="30000" dirty="0"/>
              <a:t>rd</a:t>
            </a:r>
            <a:r>
              <a:rPr lang="en-GB" dirty="0"/>
              <a:t>  March 2023</a:t>
            </a:r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Portfolio 4 elements</a:t>
            </a:r>
            <a:b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b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1500 words</a:t>
            </a:r>
            <a:b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b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Section 1 – Safer Food Better Business </a:t>
            </a:r>
            <a:b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Section 2 – Budgets</a:t>
            </a:r>
            <a:b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Section 3 – Marketing</a:t>
            </a:r>
            <a:b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Section 4 – Human Resources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76540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B5C69-9BAA-48CD-9AA2-B00DAAED9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You Portfolio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i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what you will be expected to include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AF8CF8-2486-4B6D-81BD-34980BD5F797}"/>
              </a:ext>
            </a:extLst>
          </p:cNvPr>
          <p:cNvSpPr txBox="1"/>
          <p:nvPr/>
        </p:nvSpPr>
        <p:spPr>
          <a:xfrm>
            <a:off x="5580370" y="1484784"/>
            <a:ext cx="286206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 sz="2400" dirty="0">
                <a:solidFill>
                  <a:schemeClr val="bg1"/>
                </a:solidFill>
              </a:rPr>
            </a:b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Essay</a:t>
            </a:r>
            <a:br>
              <a:rPr lang="en-GB" sz="2400" dirty="0">
                <a:solidFill>
                  <a:schemeClr val="bg1"/>
                </a:solidFill>
              </a:rPr>
            </a:b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Report</a:t>
            </a:r>
            <a:br>
              <a:rPr lang="en-GB" sz="2400" dirty="0">
                <a:solidFill>
                  <a:schemeClr val="bg1"/>
                </a:solidFill>
              </a:rPr>
            </a:b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Reflection</a:t>
            </a:r>
            <a:br>
              <a:rPr lang="en-GB" sz="2400" dirty="0">
                <a:solidFill>
                  <a:schemeClr val="bg1"/>
                </a:solidFill>
              </a:rPr>
            </a:b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Staff training plan</a:t>
            </a:r>
          </a:p>
        </p:txBody>
      </p:sp>
    </p:spTree>
    <p:extLst>
      <p:ext uri="{BB962C8B-B14F-4D97-AF65-F5344CB8AC3E}">
        <p14:creationId xmlns:p14="http://schemas.microsoft.com/office/powerpoint/2010/main" val="141695983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20E6D-67E3-4978-8229-65036E264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03D94-3CE3-42C9-AA0E-CF60604E19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86000"/>
            <a:ext cx="8229600" cy="1143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Bowie, D. Buttle, F. Brookes, M and Mariussen, A. (2017) Hospitality Marketing 3</a:t>
            </a:r>
            <a:r>
              <a:rPr lang="en-GB" sz="2000" baseline="30000" dirty="0">
                <a:solidFill>
                  <a:schemeClr val="bg1"/>
                </a:solidFill>
              </a:rPr>
              <a:t>rd</a:t>
            </a:r>
            <a:r>
              <a:rPr lang="en-GB" sz="2000" dirty="0">
                <a:solidFill>
                  <a:schemeClr val="bg1"/>
                </a:solidFill>
              </a:rPr>
              <a:t> Edn. Routledge, London.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12FB78-4F6E-4340-A045-817A83616A68}"/>
              </a:ext>
            </a:extLst>
          </p:cNvPr>
          <p:cNvSpPr txBox="1"/>
          <p:nvPr/>
        </p:nvSpPr>
        <p:spPr>
          <a:xfrm>
            <a:off x="683568" y="1700808"/>
            <a:ext cx="47389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864157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70814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200_Powerpoint Template Standard 4x3</Template>
  <TotalTime>0</TotalTime>
  <Words>2021</Words>
  <Application>Microsoft Office PowerPoint</Application>
  <PresentationFormat>On-screen Show (4:3)</PresentationFormat>
  <Paragraphs>248</Paragraphs>
  <Slides>58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16</vt:i4>
      </vt:variant>
      <vt:variant>
        <vt:lpstr>Slide Titles</vt:lpstr>
      </vt:variant>
      <vt:variant>
        <vt:i4>58</vt:i4>
      </vt:variant>
    </vt:vector>
  </HeadingPairs>
  <TitlesOfParts>
    <vt:vector size="77" baseType="lpstr">
      <vt:lpstr>Arial</vt:lpstr>
      <vt:lpstr>Calibri</vt:lpstr>
      <vt:lpstr>Calibri Light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  Effective Management   Introduction to Marketing</vt:lpstr>
      <vt:lpstr>Aims For Today</vt:lpstr>
      <vt:lpstr>PowerPoint Presentation</vt:lpstr>
      <vt:lpstr>PowerPoint Presentation</vt:lpstr>
      <vt:lpstr>The Hospitality Marketing Mix</vt:lpstr>
      <vt:lpstr>What do we think Hospitality Products are?</vt:lpstr>
      <vt:lpstr>Product/service offer</vt:lpstr>
      <vt:lpstr>Product/Service Offer</vt:lpstr>
      <vt:lpstr>Product/service offer</vt:lpstr>
      <vt:lpstr>Product/Service offer</vt:lpstr>
      <vt:lpstr>Product/Service Offer</vt:lpstr>
      <vt:lpstr>Marketing colleagues working with operations within the venue, should play a role in developing the product and service offers to ensure that the needs of customers are the focus of product development.</vt:lpstr>
      <vt:lpstr>PowerPoint Presentation</vt:lpstr>
      <vt:lpstr>Location</vt:lpstr>
      <vt:lpstr>PowerPoint Presentation</vt:lpstr>
      <vt:lpstr>Price</vt:lpstr>
      <vt:lpstr>Price</vt:lpstr>
      <vt:lpstr>PowerPoint Presentation</vt:lpstr>
      <vt:lpstr>Distribution</vt:lpstr>
      <vt:lpstr>How can we Promote?  </vt:lpstr>
      <vt:lpstr>PowerPoint Presentation</vt:lpstr>
      <vt:lpstr>PowerPoint Presentation</vt:lpstr>
      <vt:lpstr>Marketing Communications</vt:lpstr>
      <vt:lpstr>Marketing communications</vt:lpstr>
      <vt:lpstr>Marketing Communications</vt:lpstr>
      <vt:lpstr>What attracts you to a Restaurant?</vt:lpstr>
      <vt:lpstr>Physical Environment</vt:lpstr>
      <vt:lpstr>Physical Environment</vt:lpstr>
      <vt:lpstr>What Hospitality Processes can you think of?</vt:lpstr>
      <vt:lpstr>Process</vt:lpstr>
      <vt:lpstr>Process</vt:lpstr>
      <vt:lpstr>PowerPoint Presentation</vt:lpstr>
      <vt:lpstr>People</vt:lpstr>
      <vt:lpstr>People</vt:lpstr>
      <vt:lpstr>What Restaurant Brands do you know?</vt:lpstr>
      <vt:lpstr>Hospitality Brands  &amp;  Integrated Marketing Mix</vt:lpstr>
      <vt:lpstr>Who do marketers work with within Hospitality? –  Think about departments/divisions</vt:lpstr>
      <vt:lpstr>PowerPoint Presentation</vt:lpstr>
      <vt:lpstr>PowerPoint Presentation</vt:lpstr>
      <vt:lpstr>Take 10 minutes completing an online search to find out what Experiential marketing is.. Then we’ll discuss</vt:lpstr>
      <vt:lpstr>PowerPoint Presentation</vt:lpstr>
      <vt:lpstr>Experiential marketing</vt:lpstr>
      <vt:lpstr>Experiential Marketing</vt:lpstr>
      <vt:lpstr>Experiential Marketing -Transactional</vt:lpstr>
      <vt:lpstr>Experiential Marketing -Relationship</vt:lpstr>
      <vt:lpstr>The 3 marketing mixes</vt:lpstr>
      <vt:lpstr>Pre-encounter marketing mix</vt:lpstr>
      <vt:lpstr>Encounter Marketing Mix</vt:lpstr>
      <vt:lpstr>Post-encounter marketing mix</vt:lpstr>
      <vt:lpstr>PowerPoint Presentation</vt:lpstr>
      <vt:lpstr>PowerPoint Presentation</vt:lpstr>
      <vt:lpstr>PowerPoint Presentation</vt:lpstr>
      <vt:lpstr>PowerPoint Presentation</vt:lpstr>
      <vt:lpstr>And finally… The customer is king!</vt:lpstr>
      <vt:lpstr>Assessment   - Submission Date 3rd  March 2023  Portfolio 4 elements  1500 words  Section 1 – Safer Food Better Business  Section 2 – Budgets Section 3 – Marketing Section 4 – Human Resources</vt:lpstr>
      <vt:lpstr>Writing You Portfolio    what you will be expected to include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Jayne Griffith Parry</cp:lastModifiedBy>
  <cp:revision>12</cp:revision>
  <dcterms:created xsi:type="dcterms:W3CDTF">2015-04-14T15:21:28Z</dcterms:created>
  <dcterms:modified xsi:type="dcterms:W3CDTF">2023-02-07T12:40:42Z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