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0"/>
  </p:notesMasterIdLst>
  <p:handoutMasterIdLst>
    <p:handoutMasterId r:id="rId41"/>
  </p:handoutMasterIdLst>
  <p:sldIdLst>
    <p:sldId id="256" r:id="rId2"/>
    <p:sldId id="263" r:id="rId3"/>
    <p:sldId id="347" r:id="rId4"/>
    <p:sldId id="348" r:id="rId5"/>
    <p:sldId id="349" r:id="rId6"/>
    <p:sldId id="316" r:id="rId7"/>
    <p:sldId id="320" r:id="rId8"/>
    <p:sldId id="319" r:id="rId9"/>
    <p:sldId id="321" r:id="rId10"/>
    <p:sldId id="264" r:id="rId11"/>
    <p:sldId id="267" r:id="rId12"/>
    <p:sldId id="322" r:id="rId13"/>
    <p:sldId id="315" r:id="rId14"/>
    <p:sldId id="268" r:id="rId15"/>
    <p:sldId id="323" r:id="rId16"/>
    <p:sldId id="324" r:id="rId17"/>
    <p:sldId id="325" r:id="rId18"/>
    <p:sldId id="327" r:id="rId19"/>
    <p:sldId id="335" r:id="rId20"/>
    <p:sldId id="326" r:id="rId21"/>
    <p:sldId id="328" r:id="rId22"/>
    <p:sldId id="329" r:id="rId23"/>
    <p:sldId id="330" r:id="rId24"/>
    <p:sldId id="331" r:id="rId25"/>
    <p:sldId id="332" r:id="rId26"/>
    <p:sldId id="333" r:id="rId27"/>
    <p:sldId id="336" r:id="rId28"/>
    <p:sldId id="337" r:id="rId29"/>
    <p:sldId id="338" r:id="rId30"/>
    <p:sldId id="339" r:id="rId31"/>
    <p:sldId id="340" r:id="rId32"/>
    <p:sldId id="341" r:id="rId33"/>
    <p:sldId id="345" r:id="rId34"/>
    <p:sldId id="346" r:id="rId35"/>
    <p:sldId id="343" r:id="rId36"/>
    <p:sldId id="342" r:id="rId37"/>
    <p:sldId id="344" r:id="rId38"/>
    <p:sldId id="310" r:id="rId3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5" autoAdjust="0"/>
    <p:restoredTop sz="86391" autoAdjust="0"/>
  </p:normalViewPr>
  <p:slideViewPr>
    <p:cSldViewPr>
      <p:cViewPr varScale="1">
        <p:scale>
          <a:sx n="79" d="100"/>
          <a:sy n="79" d="100"/>
        </p:scale>
        <p:origin x="63" y="2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48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9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9C835-0F17-4028-8890-5DFB582BF7EF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E0FA30-8E5D-46F4-B97F-898CDC3483C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150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112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17/03/2025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ntent.webcollage.net/apps/cs/mini-site/netgear/module/netgear/wcpc/1321541705906?channel-product-id=&amp;enable-reporting=true&amp;showtabs=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maxict.nl/product/3146217/netgear-rndp6000-200eus-readynas-pro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1700808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en-GB" dirty="0"/>
              <a:t>RAID</a:t>
            </a:r>
            <a:br>
              <a:rPr lang="en-GB" dirty="0"/>
            </a:br>
            <a:r>
              <a:rPr lang="en-GB" sz="3600" dirty="0"/>
              <a:t>(Redundant Array of Independent Disks*)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*</a:t>
            </a:r>
            <a:br>
              <a:rPr lang="en-GB" sz="3600" dirty="0"/>
            </a:br>
            <a:r>
              <a:rPr lang="en-GB" sz="2000" dirty="0"/>
              <a:t>Independent/Inexpensive</a:t>
            </a:r>
            <a:br>
              <a:rPr lang="en-GB" sz="2000" dirty="0"/>
            </a:br>
            <a:r>
              <a:rPr lang="en-GB" sz="2000" dirty="0"/>
              <a:t>Disks/Drives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71440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300" dirty="0"/>
              <a:t>Most Common Types</a:t>
            </a:r>
            <a:br>
              <a:rPr lang="en-GB" dirty="0"/>
            </a:br>
            <a:r>
              <a:rPr lang="en-GB" sz="3600" dirty="0"/>
              <a:t>(But others are available)</a:t>
            </a:r>
            <a:endParaRPr lang="en-US" sz="3600" dirty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RAID 0</a:t>
            </a:r>
          </a:p>
          <a:p>
            <a:endParaRPr lang="en-GB" dirty="0"/>
          </a:p>
          <a:p>
            <a:r>
              <a:rPr lang="en-GB" dirty="0"/>
              <a:t>RAID 1</a:t>
            </a:r>
          </a:p>
          <a:p>
            <a:endParaRPr lang="en-GB" dirty="0"/>
          </a:p>
          <a:p>
            <a:r>
              <a:rPr lang="en-GB" dirty="0"/>
              <a:t>RAID 10</a:t>
            </a:r>
          </a:p>
          <a:p>
            <a:endParaRPr lang="en-GB" dirty="0"/>
          </a:p>
          <a:p>
            <a:r>
              <a:rPr lang="en-GB" dirty="0"/>
              <a:t>RAID 5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1413F5-9229-76E5-FB8C-89ABCC782B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68535BAC-5EE4-C64D-81B2-137B0F7D0F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Expansion Card Implementation</a:t>
            </a:r>
            <a:br>
              <a:rPr lang="en-GB" dirty="0"/>
            </a:br>
            <a:r>
              <a:rPr lang="en-GB" dirty="0"/>
              <a:t>(Hardware RAID)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D06BD83-8425-44E7-81A1-5C2FAD22BD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2262" y="1774825"/>
            <a:ext cx="7859476" cy="4625975"/>
          </a:xfrm>
        </p:spPr>
      </p:pic>
    </p:spTree>
    <p:extLst>
      <p:ext uri="{BB962C8B-B14F-4D97-AF65-F5344CB8AC3E}">
        <p14:creationId xmlns:p14="http://schemas.microsoft.com/office/powerpoint/2010/main" val="9058423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8E202E-A230-12F4-E3CC-167140471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DEEB5F32-565D-D28D-E2DB-B0F707EBA8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Built into many motherboards 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771A19E-5F1B-848A-CBA9-B174D20CCA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4400" y="4653136"/>
            <a:ext cx="8229600" cy="2169913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4B8889A-D0D9-A0ED-0521-4B8BAD4FF4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413" y="1556792"/>
            <a:ext cx="9144000" cy="3007123"/>
          </a:xfrm>
          <a:prstGeom prst="rect">
            <a:avLst/>
          </a:prstGeom>
        </p:spPr>
      </p:pic>
      <p:pic>
        <p:nvPicPr>
          <p:cNvPr id="10" name="Graphic 9" descr="Back with solid fill">
            <a:extLst>
              <a:ext uri="{FF2B5EF4-FFF2-40B4-BE49-F238E27FC236}">
                <a16:creationId xmlns:a16="http://schemas.microsoft.com/office/drawing/2014/main" id="{E78FDCD7-9442-0C61-9853-5C92AB4F31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1547664" y="6093296"/>
            <a:ext cx="1903284" cy="944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335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A1DECB-21F3-F64B-E1DC-4B5B854540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4A8B1C88-C1F1-C1F2-24BC-0C3FAB7E17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Software RAID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5A4AA-687B-2348-92AF-BCB1791705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used to implement RAID on ‘normal’ internal drives via a software driver</a:t>
            </a:r>
          </a:p>
          <a:p>
            <a:r>
              <a:rPr lang="en-GB" dirty="0"/>
              <a:t>Can give RAID functionality using external Drives (e.g. connected via USB)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r>
              <a:rPr lang="en-GB" dirty="0"/>
              <a:t>(might be some performance degradation)</a:t>
            </a:r>
          </a:p>
        </p:txBody>
      </p:sp>
    </p:spTree>
    <p:extLst>
      <p:ext uri="{BB962C8B-B14F-4D97-AF65-F5344CB8AC3E}">
        <p14:creationId xmlns:p14="http://schemas.microsoft.com/office/powerpoint/2010/main" val="3909778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RAID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55576" y="1988840"/>
            <a:ext cx="511256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RAID 1 = Mirroring</a:t>
            </a:r>
          </a:p>
          <a:p>
            <a:endParaRPr lang="en-GB" sz="3200" dirty="0"/>
          </a:p>
          <a:p>
            <a:r>
              <a:rPr lang="en-GB" sz="3200" dirty="0"/>
              <a:t>Disk 1 is an exact duplicate/mirror of Disk0</a:t>
            </a:r>
          </a:p>
          <a:p>
            <a:endParaRPr lang="en-GB" sz="3200" dirty="0"/>
          </a:p>
          <a:p>
            <a:r>
              <a:rPr lang="en-GB" sz="3200" dirty="0"/>
              <a:t>If drives are 1TB each</a:t>
            </a:r>
          </a:p>
          <a:p>
            <a:r>
              <a:rPr lang="en-GB" sz="3200" dirty="0"/>
              <a:t>Total usable storage=1TB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38914" name="Picture 2" descr="File:RAID 1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12776"/>
            <a:ext cx="3095625" cy="4762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RAID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55576" y="1988840"/>
            <a:ext cx="51125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endParaRPr lang="en-GB" dirty="0"/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Advantages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If one disk fails, data should be secure on the other</a:t>
            </a:r>
            <a:endParaRPr lang="en-US" sz="2400" dirty="0"/>
          </a:p>
        </p:txBody>
      </p:sp>
      <p:pic>
        <p:nvPicPr>
          <p:cNvPr id="38914" name="Picture 2" descr="File:RAID 1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12776"/>
            <a:ext cx="3095625" cy="47625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827584" y="4005064"/>
            <a:ext cx="48245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/>
              <a:t>Disadvantages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Needs twice as many drives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Bad data (or a virus) gets copied to both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Doesn’t help with theft or catastrophic failure (power surge)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RAID 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55576" y="1988840"/>
            <a:ext cx="511256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RAID 0 = Striping</a:t>
            </a:r>
          </a:p>
          <a:p>
            <a:endParaRPr lang="en-GB" sz="3200" dirty="0"/>
          </a:p>
          <a:p>
            <a:r>
              <a:rPr lang="en-GB" sz="3200" dirty="0"/>
              <a:t>Data is split and written to 2 or more drives at once</a:t>
            </a:r>
          </a:p>
          <a:p>
            <a:endParaRPr lang="en-GB" sz="3200" dirty="0"/>
          </a:p>
          <a:p>
            <a:r>
              <a:rPr lang="en-GB" sz="3200" dirty="0"/>
              <a:t>If both drives are 1TB each</a:t>
            </a:r>
          </a:p>
          <a:p>
            <a:r>
              <a:rPr lang="en-GB" sz="3200" dirty="0"/>
              <a:t>Total usable storage=2TB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57346" name="Picture 2" descr="File:RAID 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12776"/>
            <a:ext cx="3095625" cy="4762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RAID 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55576" y="1988840"/>
            <a:ext cx="511256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endParaRPr lang="en-GB" dirty="0"/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Advantages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No loss of capacity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/>
              <a:t>Data throughput increased (nearly double in this case)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827584" y="4005064"/>
            <a:ext cx="48245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/>
              <a:t>Disadvantages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More risk!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Failure on any drive corrupts whole array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</p:txBody>
      </p:sp>
      <p:pic>
        <p:nvPicPr>
          <p:cNvPr id="58370" name="Picture 2" descr="File:RAID 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12776"/>
            <a:ext cx="3095625" cy="4762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RAID 10	</a:t>
            </a:r>
            <a:endParaRPr lang="en-US" dirty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75191"/>
            <a:ext cx="4114800" cy="4625609"/>
          </a:xfrm>
        </p:spPr>
        <p:txBody>
          <a:bodyPr/>
          <a:lstStyle/>
          <a:p>
            <a:r>
              <a:rPr lang="en-GB" dirty="0"/>
              <a:t>Combination of Striping and Mirroring </a:t>
            </a:r>
            <a:endParaRPr lang="en-US" dirty="0"/>
          </a:p>
        </p:txBody>
      </p:sp>
      <p:pic>
        <p:nvPicPr>
          <p:cNvPr id="37890" name="Picture 2" descr="File:RAID 1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772816"/>
            <a:ext cx="3893191" cy="4176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RAID 5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775191"/>
            <a:ext cx="3322712" cy="4625609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en-GB" sz="2400" dirty="0"/>
              <a:t>Often 3 drives.</a:t>
            </a:r>
          </a:p>
          <a:p>
            <a:pPr marL="0">
              <a:buNone/>
            </a:pPr>
            <a:r>
              <a:rPr lang="en-GB" sz="2400" dirty="0"/>
              <a:t>Can be 4 or more</a:t>
            </a:r>
          </a:p>
          <a:p>
            <a:pPr marL="0">
              <a:buNone/>
            </a:pPr>
            <a:endParaRPr lang="en-GB" sz="2400" dirty="0"/>
          </a:p>
          <a:p>
            <a:pPr marL="0">
              <a:buNone/>
            </a:pPr>
            <a:r>
              <a:rPr lang="en-GB" sz="2400" dirty="0"/>
              <a:t>A ‘parity’ bit is  used to allow rebuilding of the array if any 1 drive fails.</a:t>
            </a:r>
          </a:p>
          <a:p>
            <a:pPr>
              <a:buNone/>
            </a:pPr>
            <a:endParaRPr lang="en-GB" sz="2400" dirty="0"/>
          </a:p>
        </p:txBody>
      </p:sp>
      <p:pic>
        <p:nvPicPr>
          <p:cNvPr id="36866" name="Picture 2" descr="File:RAID 5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61809" y="1772816"/>
            <a:ext cx="5382191" cy="39868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RAID 5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775191"/>
            <a:ext cx="5554960" cy="4625609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en-GB" sz="2400" dirty="0"/>
              <a:t>Advantage:</a:t>
            </a:r>
          </a:p>
          <a:p>
            <a:pPr marL="0">
              <a:buNone/>
            </a:pPr>
            <a:endParaRPr lang="en-GB" sz="2400" dirty="0"/>
          </a:p>
          <a:p>
            <a:pPr marL="0">
              <a:buNone/>
            </a:pPr>
            <a:r>
              <a:rPr lang="en-GB" sz="2400" dirty="0"/>
              <a:t>Gives protection against a disk failure while ‘wasting’ as little space as possible.</a:t>
            </a:r>
          </a:p>
          <a:p>
            <a:pPr marL="0">
              <a:buNone/>
            </a:pPr>
            <a:r>
              <a:rPr lang="en-GB" sz="2400" dirty="0"/>
              <a:t>(only 1 drives worth of space is lost)</a:t>
            </a:r>
          </a:p>
          <a:p>
            <a:pPr marL="0">
              <a:buNone/>
            </a:pPr>
            <a:endParaRPr lang="en-GB" sz="2400" dirty="0"/>
          </a:p>
          <a:p>
            <a:pPr marL="0">
              <a:buNone/>
            </a:pPr>
            <a:r>
              <a:rPr lang="en-GB" sz="2400" dirty="0"/>
              <a:t>Disadvantages:</a:t>
            </a:r>
          </a:p>
          <a:p>
            <a:pPr marL="0">
              <a:buNone/>
            </a:pPr>
            <a:r>
              <a:rPr lang="en-GB" sz="2400" dirty="0"/>
              <a:t>Possible speed penalty (depends on controller)</a:t>
            </a:r>
          </a:p>
          <a:p>
            <a:pPr marL="0">
              <a:buNone/>
            </a:pPr>
            <a:r>
              <a:rPr lang="en-GB" sz="2400" dirty="0"/>
              <a:t>Only allows one drive to fail</a:t>
            </a:r>
          </a:p>
          <a:p>
            <a:pPr marL="0">
              <a:buNone/>
            </a:pPr>
            <a:r>
              <a:rPr lang="en-GB" sz="2400" dirty="0"/>
              <a:t>Needs time to rebuild the array</a:t>
            </a:r>
          </a:p>
          <a:p>
            <a:pPr>
              <a:buNone/>
            </a:pPr>
            <a:endParaRPr lang="en-GB" sz="2400" dirty="0"/>
          </a:p>
        </p:txBody>
      </p:sp>
      <p:pic>
        <p:nvPicPr>
          <p:cNvPr id="36866" name="Picture 2" descr="File:RAID 5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772816"/>
            <a:ext cx="2843808" cy="21065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JBOD</a:t>
            </a:r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Just a Bunch of Drives!</a:t>
            </a:r>
          </a:p>
          <a:p>
            <a:endParaRPr lang="en-GB" dirty="0"/>
          </a:p>
          <a:p>
            <a:r>
              <a:rPr lang="en-GB" dirty="0"/>
              <a:t>Combines many individual disks into what looks like one big one.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configurable NAS</a:t>
            </a:r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556792"/>
            <a:ext cx="8229600" cy="4437111"/>
          </a:xfrm>
        </p:spPr>
        <p:txBody>
          <a:bodyPr>
            <a:normAutofit/>
          </a:bodyPr>
          <a:lstStyle/>
          <a:p>
            <a:r>
              <a:rPr lang="en-GB" dirty="0"/>
              <a:t>Supports RAID</a:t>
            </a:r>
          </a:p>
          <a:p>
            <a:endParaRPr lang="en-GB" dirty="0"/>
          </a:p>
          <a:p>
            <a:r>
              <a:rPr lang="en-GB" dirty="0"/>
              <a:t>Up to 4 drives</a:t>
            </a:r>
          </a:p>
          <a:p>
            <a:r>
              <a:rPr lang="en-GB" dirty="0"/>
              <a:t>E.g.</a:t>
            </a:r>
          </a:p>
          <a:p>
            <a:r>
              <a:rPr lang="en-GB" dirty="0"/>
              <a:t>4*3TB drives:</a:t>
            </a:r>
          </a:p>
          <a:p>
            <a:pPr>
              <a:buNone/>
            </a:pPr>
            <a:r>
              <a:rPr lang="en-GB" dirty="0"/>
              <a:t>12TB in JBOD</a:t>
            </a:r>
          </a:p>
          <a:p>
            <a:pPr>
              <a:buNone/>
            </a:pPr>
            <a:r>
              <a:rPr lang="en-GB" dirty="0"/>
              <a:t>6TB in RAID1</a:t>
            </a:r>
          </a:p>
          <a:p>
            <a:pPr>
              <a:buNone/>
            </a:pPr>
            <a:r>
              <a:rPr lang="en-GB" dirty="0"/>
              <a:t>9TB in RAID5</a:t>
            </a:r>
          </a:p>
        </p:txBody>
      </p:sp>
      <p:pic>
        <p:nvPicPr>
          <p:cNvPr id="35842" name="Picture 2" descr="http://img.ebyrcdn.net/32191-290542-8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19464" y="1628800"/>
            <a:ext cx="4224536" cy="4224537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11560" y="5657671"/>
            <a:ext cx="5112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http://content.webcollage.net/apps/cs/mini-site/netgear/module/netgear/wcpc/1321541705906?channel-product-id=&amp;enable-reporting=true&amp;showtabs=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more expensive version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556792"/>
            <a:ext cx="8229600" cy="4437111"/>
          </a:xfrm>
        </p:spPr>
        <p:txBody>
          <a:bodyPr>
            <a:normAutofit/>
          </a:bodyPr>
          <a:lstStyle/>
          <a:p>
            <a:r>
              <a:rPr lang="en-GB" dirty="0"/>
              <a:t>Additional features</a:t>
            </a:r>
          </a:p>
          <a:p>
            <a:r>
              <a:rPr lang="en-GB" dirty="0"/>
              <a:t>Faster</a:t>
            </a:r>
          </a:p>
          <a:p>
            <a:r>
              <a:rPr lang="en-GB" dirty="0"/>
              <a:t>5 </a:t>
            </a:r>
            <a:r>
              <a:rPr lang="en-GB" dirty="0" err="1"/>
              <a:t>yr</a:t>
            </a:r>
            <a:r>
              <a:rPr lang="en-GB" dirty="0"/>
              <a:t> warranty</a:t>
            </a:r>
          </a:p>
          <a:p>
            <a:endParaRPr lang="en-GB" dirty="0"/>
          </a:p>
          <a:p>
            <a:r>
              <a:rPr lang="en-GB" dirty="0"/>
              <a:t>Up to 6 drives</a:t>
            </a:r>
          </a:p>
          <a:p>
            <a:endParaRPr lang="en-GB" dirty="0"/>
          </a:p>
          <a:p>
            <a:r>
              <a:rPr lang="en-GB" dirty="0"/>
              <a:t>Supports RAID6</a:t>
            </a:r>
          </a:p>
          <a:p>
            <a:r>
              <a:rPr lang="en-GB" dirty="0" err="1"/>
              <a:t>iSCSI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5657671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https://maxict.nl/product/3146217/netgear-rndp6000-200eus-readynas-pro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060848"/>
            <a:ext cx="190500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309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RAID 6 </a:t>
            </a:r>
            <a:endParaRPr lang="en-US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24500" y="1844823"/>
            <a:ext cx="8229600" cy="4437111"/>
          </a:xfrm>
          <a:prstGeom prst="rect">
            <a:avLst/>
          </a:prstGeom>
        </p:spPr>
        <p:txBody>
          <a:bodyPr vert="horz" lIns="54864" tIns="91440" rtlCol="0">
            <a:normAutofit fontScale="92500" lnSpcReduction="20000"/>
          </a:bodyPr>
          <a:lstStyle>
            <a:lvl1pPr marL="438912" indent="-320040" algn="l" rtl="0" eaLnBrk="1" latinLnBrk="0" hangingPunct="1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52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6696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/>
              <a:buChar char="▪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161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/>
              <a:buChar char="▪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3"/>
              <a:buChar char=""/>
              <a:defRPr kumimoji="0" lang="en-US" sz="20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27632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31136" indent="-18288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 pitchFamily="18" charset="2"/>
              <a:buChar char="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/>
              <a:t>2 drives used for redundancy</a:t>
            </a:r>
          </a:p>
          <a:p>
            <a:r>
              <a:rPr lang="en-GB" dirty="0"/>
              <a:t>i.e. you can have two drives fail simultaneously, but the system will still operate with no loss of data</a:t>
            </a:r>
          </a:p>
          <a:p>
            <a:pPr marL="118872" indent="0">
              <a:buNone/>
            </a:pPr>
            <a:r>
              <a:rPr lang="en-GB" dirty="0"/>
              <a:t>Overkill?</a:t>
            </a:r>
          </a:p>
          <a:p>
            <a:r>
              <a:rPr lang="en-GB" dirty="0"/>
              <a:t>Maybe not</a:t>
            </a:r>
          </a:p>
          <a:p>
            <a:r>
              <a:rPr lang="en-GB" dirty="0"/>
              <a:t>If one drive has failed, another (</a:t>
            </a:r>
            <a:r>
              <a:rPr lang="en-GB" dirty="0" err="1"/>
              <a:t>prob</a:t>
            </a:r>
            <a:r>
              <a:rPr lang="en-GB" dirty="0"/>
              <a:t> of the same batch) may also be close to death!</a:t>
            </a:r>
          </a:p>
          <a:p>
            <a:r>
              <a:rPr lang="en-GB" dirty="0"/>
              <a:t>Rebuilding the array when you replace a faulty drive is very taxing on the hardware – if its going to fail, this may be what pushes it over the edge!</a:t>
            </a:r>
          </a:p>
        </p:txBody>
      </p:sp>
    </p:spTree>
    <p:extLst>
      <p:ext uri="{BB962C8B-B14F-4D97-AF65-F5344CB8AC3E}">
        <p14:creationId xmlns:p14="http://schemas.microsoft.com/office/powerpoint/2010/main" val="3962144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2/4/6 bay NAS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S:\Temp to output Aug2013\nasbuild\00001P101085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5832648" cy="437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5380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2/4/6 bay NAS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 descr="S:\Temp to output Aug2013\nasbuild\00006P101086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31878"/>
            <a:ext cx="4932040" cy="370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S:\Temp to output Aug2013\nasbuild\00007P101086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369" y="1735509"/>
            <a:ext cx="4848631" cy="363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10693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NAS specific drives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WD RED drives – new generation for home/SOHO type use.</a:t>
            </a:r>
          </a:p>
          <a:p>
            <a:r>
              <a:rPr lang="en-GB" dirty="0"/>
              <a:t>Enterprise class HDDs also available – even more expensive, but longer life.</a:t>
            </a:r>
          </a:p>
        </p:txBody>
      </p:sp>
      <p:pic>
        <p:nvPicPr>
          <p:cNvPr id="3074" name="Picture 2" descr="S:\Temp to output Aug2013\nasbuild\00002P101085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06009"/>
            <a:ext cx="4067944" cy="305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S:\Temp to output Aug2013\nasbuild\00003P101085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06008"/>
            <a:ext cx="4067944" cy="3051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4155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 descr="S:\Temp to output Aug2013\nasbuild\00004P101085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746" y="2132856"/>
            <a:ext cx="460695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S:\Temp to output Aug2013\nasbuild\00005P101086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32856"/>
            <a:ext cx="5013412" cy="3761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8454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Dual LAN ports for redundancy</a:t>
            </a:r>
            <a:br>
              <a:rPr lang="en-GB" dirty="0"/>
            </a:br>
            <a:r>
              <a:rPr lang="en-GB" sz="3100" dirty="0"/>
              <a:t>(or sometimes load balancing/link aggregation)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6" name="Picture 2" descr="S:\Temp to output Aug2013\nasbuild\00008P101086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67" y="1412776"/>
            <a:ext cx="623858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72518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Easy drive </a:t>
            </a:r>
            <a:r>
              <a:rPr lang="en-GB" dirty="0" err="1"/>
              <a:t>instalation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179" name="Picture 11" descr="S:\Temp to output Aug2013\nasbuild\00013P101086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3751" y="4243308"/>
            <a:ext cx="3121025" cy="234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5" name="Picture 17" descr="S:\Temp to output Aug2013\nasbuild\00012P101086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264026"/>
            <a:ext cx="3121025" cy="234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6" name="Picture 18" descr="S:\Temp to output Aug2013\nasbuild\00011P101086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9647" y="4264026"/>
            <a:ext cx="3121025" cy="234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7" name="Picture 19" descr="S:\Temp to output Aug2013\nasbuild\00010P101086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238" y="1636713"/>
            <a:ext cx="3121025" cy="234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8" name="Picture 20" descr="S:\Temp to output Aug2013\nasbuild\00009P101086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456" y="1636713"/>
            <a:ext cx="3121025" cy="234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2972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Remote monitor/control software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 descr="S:\Temp to output Aug2013\nasbuild\00016P101087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048" y="2204864"/>
            <a:ext cx="9133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02237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218" name="Picture 2" descr="S:\Temp to output Aug2013\nasbuild\00014P101086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8" y="2852936"/>
            <a:ext cx="3121026" cy="234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S:\Temp to output Aug2013\nasbuild\00018P101087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822" y="2852935"/>
            <a:ext cx="3121025" cy="234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S:\Temp to output Aug2013\nasbuild\00022P101087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911" y="2852936"/>
            <a:ext cx="2890089" cy="234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303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a </a:t>
            </a:r>
            <a:r>
              <a:rPr lang="en-GB" dirty="0" err="1"/>
              <a:t>config</a:t>
            </a:r>
            <a:r>
              <a:rPr lang="en-GB" dirty="0"/>
              <a:t> mode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 descr="S:\Temp to output Aug2013\nasbuild\00023P101087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1" y="1412776"/>
            <a:ext cx="5849896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42538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Firmware installation &amp; Format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1266" name="Picture 2" descr="S:\Temp to output Aug2013\nasbuild\00024P101087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94" y="1741908"/>
            <a:ext cx="3805867" cy="2855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S:\Temp to output Aug2013\nasbuild\00025P101088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678" y="1772816"/>
            <a:ext cx="3764671" cy="282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65383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 descr="\\PRO6_NAS\PhotoDumpServer\2013\08 August 2013\NAS testing images\zero_error_SMAR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2938" y="63500"/>
            <a:ext cx="11991976" cy="690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62838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4" name="Picture 2" descr="\\PRO6_NAS\PhotoDumpServer\2013\08 August 2013\NAS testing images\low_error_SMAR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71688" y="138113"/>
            <a:ext cx="12277726" cy="621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69257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4338" name="Picture 2" descr="\\PRO6_NAS\PhotoDumpServer\2013\08 August 2013\NAS testing images\high_error_SMAR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51000" y="-66675"/>
            <a:ext cx="12163425" cy="621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61665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38720"/>
            <a:ext cx="9144000" cy="5703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23170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2025 Examples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9EFF4B2-B9BF-4628-8CBF-3544DF176C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3955" y="1538482"/>
            <a:ext cx="8229600" cy="26372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E68E01-F8F0-4621-AF0A-D7E6E0C0D2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4194004"/>
            <a:ext cx="8220075" cy="259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5702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2025 Examples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54D782-6A1B-4BAC-B33B-7DE1E9C996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624" y="1628800"/>
            <a:ext cx="8382000" cy="26384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CDAB620-DF68-41C9-82F7-1B7306891D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824" y="4798695"/>
            <a:ext cx="8305800" cy="202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2933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2025 Examples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7E56344-F7B9-4623-8C14-7F28640FA1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531" y="2104642"/>
            <a:ext cx="8401050" cy="20764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5101071-2380-4892-8C77-DD8ED440D9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8" y="4877559"/>
            <a:ext cx="8315325" cy="195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88656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2025 Examples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30B27E-B403-4E55-B219-6EFF570288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989" y="1450086"/>
            <a:ext cx="8220075" cy="24765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1A10EB-A019-4FF9-B155-79936443C0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748" y="3905250"/>
            <a:ext cx="8191500" cy="295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1271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2025 Examples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5C03600-8C3E-48CC-A88D-D3AB69BDDE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398" y="1608008"/>
            <a:ext cx="8477250" cy="20669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BBAEE1-5346-433F-A348-A246CEA895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5375" y="4216529"/>
            <a:ext cx="8048625" cy="2619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03465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EB3DC76-C565-4276-9EC5-DBAD409114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1484784"/>
            <a:ext cx="7164288" cy="537321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FD8C2E9-5E7D-4095-AFB5-2463380EA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unit – up to 4*18TB</a:t>
            </a:r>
          </a:p>
        </p:txBody>
      </p:sp>
    </p:spTree>
    <p:extLst>
      <p:ext uri="{BB962C8B-B14F-4D97-AF65-F5344CB8AC3E}">
        <p14:creationId xmlns:p14="http://schemas.microsoft.com/office/powerpoint/2010/main" val="30962158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FD8C2E9-5E7D-4095-AFB5-2463380EA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75A3BC-9491-475B-9DF1-699A3619A1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253" y="0"/>
            <a:ext cx="8790205" cy="455746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65A5F11-5AEF-4E49-8839-A8C74959C6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513603"/>
            <a:ext cx="9025930" cy="2344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07208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594</TotalTime>
  <Words>591</Words>
  <Application>Microsoft Office PowerPoint</Application>
  <PresentationFormat>On-screen Show (4:3)</PresentationFormat>
  <Paragraphs>111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5" baseType="lpstr">
      <vt:lpstr>Arial</vt:lpstr>
      <vt:lpstr>Calibri</vt:lpstr>
      <vt:lpstr>Corbel</vt:lpstr>
      <vt:lpstr>Wingdings</vt:lpstr>
      <vt:lpstr>Wingdings 2</vt:lpstr>
      <vt:lpstr>Wingdings 3</vt:lpstr>
      <vt:lpstr>Powerpoint New</vt:lpstr>
      <vt:lpstr>RAID (Redundant Array of Independent Disks*)   * Independent/Inexpensive Disks/Drives</vt:lpstr>
      <vt:lpstr>Most Common Types (But others are available)</vt:lpstr>
      <vt:lpstr>Expansion Card Implementation (Hardware RAID)</vt:lpstr>
      <vt:lpstr>Built into many motherboards </vt:lpstr>
      <vt:lpstr>Software RAID</vt:lpstr>
      <vt:lpstr>RAID 1</vt:lpstr>
      <vt:lpstr>RAID 1</vt:lpstr>
      <vt:lpstr>RAID 0</vt:lpstr>
      <vt:lpstr>RAID 0</vt:lpstr>
      <vt:lpstr>RAID 10 </vt:lpstr>
      <vt:lpstr>RAID 5 </vt:lpstr>
      <vt:lpstr>RAID 5 </vt:lpstr>
      <vt:lpstr>JBOD</vt:lpstr>
      <vt:lpstr>Example of configurable NAS</vt:lpstr>
      <vt:lpstr>A more expensive version</vt:lpstr>
      <vt:lpstr>RAID 6 </vt:lpstr>
      <vt:lpstr>2/4/6 bay NAS examples</vt:lpstr>
      <vt:lpstr>2/4/6 bay NAS examples</vt:lpstr>
      <vt:lpstr>NAS specific drives </vt:lpstr>
      <vt:lpstr>PowerPoint Presentation</vt:lpstr>
      <vt:lpstr>Dual LAN ports for redundancy (or sometimes load balancing/link aggregation)</vt:lpstr>
      <vt:lpstr>Easy drive instalation</vt:lpstr>
      <vt:lpstr>Remote monitor/control software</vt:lpstr>
      <vt:lpstr>Setup</vt:lpstr>
      <vt:lpstr>Choosing a config mode</vt:lpstr>
      <vt:lpstr>Firmware installation &amp; Format</vt:lpstr>
      <vt:lpstr>PowerPoint Presentation</vt:lpstr>
      <vt:lpstr>PowerPoint Presentation</vt:lpstr>
      <vt:lpstr>PowerPoint Presentation</vt:lpstr>
      <vt:lpstr>PowerPoint Presentation</vt:lpstr>
      <vt:lpstr>2025 Examples</vt:lpstr>
      <vt:lpstr>2025 Examples</vt:lpstr>
      <vt:lpstr>2025 Examples</vt:lpstr>
      <vt:lpstr>2025 Examples</vt:lpstr>
      <vt:lpstr>2025 Examples</vt:lpstr>
      <vt:lpstr>Modern unit – up to 4*18TB</vt:lpstr>
      <vt:lpstr>PowerPoint Presentation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External Storage</dc:title>
  <dc:creator>Graham Rees-Evans</dc:creator>
  <cp:lastModifiedBy>Gareth Jones</cp:lastModifiedBy>
  <cp:revision>39</cp:revision>
  <dcterms:created xsi:type="dcterms:W3CDTF">2011-10-19T23:00:05Z</dcterms:created>
  <dcterms:modified xsi:type="dcterms:W3CDTF">2025-03-17T08:49:53Z</dcterms:modified>
</cp:coreProperties>
</file>