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42"/>
  </p:notesMasterIdLst>
  <p:sldIdLst>
    <p:sldId id="256" r:id="rId2"/>
    <p:sldId id="257" r:id="rId3"/>
    <p:sldId id="273" r:id="rId4"/>
    <p:sldId id="276" r:id="rId5"/>
    <p:sldId id="274" r:id="rId6"/>
    <p:sldId id="277" r:id="rId7"/>
    <p:sldId id="278" r:id="rId8"/>
    <p:sldId id="279" r:id="rId9"/>
    <p:sldId id="280" r:id="rId10"/>
    <p:sldId id="259" r:id="rId11"/>
    <p:sldId id="261" r:id="rId12"/>
    <p:sldId id="260" r:id="rId13"/>
    <p:sldId id="281" r:id="rId14"/>
    <p:sldId id="282" r:id="rId15"/>
    <p:sldId id="283" r:id="rId16"/>
    <p:sldId id="284" r:id="rId17"/>
    <p:sldId id="262" r:id="rId18"/>
    <p:sldId id="263" r:id="rId19"/>
    <p:sldId id="272" r:id="rId20"/>
    <p:sldId id="266" r:id="rId21"/>
    <p:sldId id="264" r:id="rId22"/>
    <p:sldId id="267" r:id="rId23"/>
    <p:sldId id="265" r:id="rId24"/>
    <p:sldId id="270" r:id="rId25"/>
    <p:sldId id="268" r:id="rId26"/>
    <p:sldId id="269" r:id="rId27"/>
    <p:sldId id="271" r:id="rId28"/>
    <p:sldId id="285" r:id="rId29"/>
    <p:sldId id="293" r:id="rId30"/>
    <p:sldId id="294" r:id="rId31"/>
    <p:sldId id="296" r:id="rId32"/>
    <p:sldId id="295" r:id="rId33"/>
    <p:sldId id="297" r:id="rId34"/>
    <p:sldId id="286" r:id="rId35"/>
    <p:sldId id="287" r:id="rId36"/>
    <p:sldId id="288" r:id="rId37"/>
    <p:sldId id="289" r:id="rId38"/>
    <p:sldId id="291" r:id="rId39"/>
    <p:sldId id="292" r:id="rId40"/>
    <p:sldId id="2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80270A4-A402-4BD5-B965-9ABB3D9461E3}">
          <p14:sldIdLst>
            <p14:sldId id="256"/>
            <p14:sldId id="257"/>
            <p14:sldId id="273"/>
            <p14:sldId id="276"/>
            <p14:sldId id="274"/>
            <p14:sldId id="277"/>
            <p14:sldId id="278"/>
            <p14:sldId id="279"/>
            <p14:sldId id="280"/>
            <p14:sldId id="259"/>
            <p14:sldId id="261"/>
            <p14:sldId id="260"/>
            <p14:sldId id="281"/>
            <p14:sldId id="282"/>
            <p14:sldId id="283"/>
            <p14:sldId id="284"/>
            <p14:sldId id="262"/>
            <p14:sldId id="263"/>
            <p14:sldId id="272"/>
            <p14:sldId id="266"/>
            <p14:sldId id="264"/>
            <p14:sldId id="267"/>
            <p14:sldId id="265"/>
            <p14:sldId id="270"/>
            <p14:sldId id="268"/>
            <p14:sldId id="269"/>
            <p14:sldId id="271"/>
            <p14:sldId id="285"/>
            <p14:sldId id="293"/>
            <p14:sldId id="294"/>
            <p14:sldId id="296"/>
            <p14:sldId id="295"/>
            <p14:sldId id="297"/>
            <p14:sldId id="286"/>
            <p14:sldId id="287"/>
            <p14:sldId id="288"/>
            <p14:sldId id="289"/>
            <p14:sldId id="291"/>
            <p14:sldId id="292"/>
            <p14:sldId id="25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41" autoAdjust="0"/>
    <p:restoredTop sz="63960" autoAdjust="0"/>
  </p:normalViewPr>
  <p:slideViewPr>
    <p:cSldViewPr snapToGrid="0">
      <p:cViewPr varScale="1">
        <p:scale>
          <a:sx n="71" d="100"/>
          <a:sy n="71" d="100"/>
        </p:scale>
        <p:origin x="10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DF6BA2-D177-4A9E-A18A-AD48E1A649A0}"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D46BBB1A-ED35-47B3-A541-A411C693D313}">
      <dgm:prSet/>
      <dgm:spPr/>
      <dgm:t>
        <a:bodyPr/>
        <a:lstStyle/>
        <a:p>
          <a:r>
            <a:rPr lang="en-GB" b="0" i="0"/>
            <a:t>overtaking on the inside;</a:t>
          </a:r>
          <a:endParaRPr lang="en-US"/>
        </a:p>
      </dgm:t>
    </dgm:pt>
    <dgm:pt modelId="{D00C9B7A-E3B2-46B4-9DE3-C9946F0FC580}" type="parTrans" cxnId="{D72D054D-3E75-4311-A23E-3AE7058D5661}">
      <dgm:prSet/>
      <dgm:spPr/>
      <dgm:t>
        <a:bodyPr/>
        <a:lstStyle/>
        <a:p>
          <a:endParaRPr lang="en-US"/>
        </a:p>
      </dgm:t>
    </dgm:pt>
    <dgm:pt modelId="{9BB1F98E-DBEB-4C4D-A88A-E3B883AD06E1}" type="sibTrans" cxnId="{D72D054D-3E75-4311-A23E-3AE7058D5661}">
      <dgm:prSet/>
      <dgm:spPr/>
      <dgm:t>
        <a:bodyPr/>
        <a:lstStyle/>
        <a:p>
          <a:endParaRPr lang="en-US"/>
        </a:p>
      </dgm:t>
    </dgm:pt>
    <dgm:pt modelId="{97B5291D-E92E-480D-9E1E-311A21F558D9}">
      <dgm:prSet/>
      <dgm:spPr/>
      <dgm:t>
        <a:bodyPr/>
        <a:lstStyle/>
        <a:p>
          <a:r>
            <a:rPr lang="en-GB" b="0" i="0"/>
            <a:t>driving too close to another vehicle;</a:t>
          </a:r>
          <a:endParaRPr lang="en-US"/>
        </a:p>
      </dgm:t>
    </dgm:pt>
    <dgm:pt modelId="{5FC40D59-5058-4A48-812E-3856CB3374C5}" type="parTrans" cxnId="{4A17F3D3-0F21-4682-943A-88AD19CF112C}">
      <dgm:prSet/>
      <dgm:spPr/>
      <dgm:t>
        <a:bodyPr/>
        <a:lstStyle/>
        <a:p>
          <a:endParaRPr lang="en-US"/>
        </a:p>
      </dgm:t>
    </dgm:pt>
    <dgm:pt modelId="{C3246E58-25B0-4C37-AD23-311D8DF29D08}" type="sibTrans" cxnId="{4A17F3D3-0F21-4682-943A-88AD19CF112C}">
      <dgm:prSet/>
      <dgm:spPr/>
      <dgm:t>
        <a:bodyPr/>
        <a:lstStyle/>
        <a:p>
          <a:endParaRPr lang="en-US"/>
        </a:p>
      </dgm:t>
    </dgm:pt>
    <dgm:pt modelId="{D48FFFB9-7E45-4614-9BDD-3BB6099D7C90}">
      <dgm:prSet/>
      <dgm:spPr/>
      <dgm:t>
        <a:bodyPr/>
        <a:lstStyle/>
        <a:p>
          <a:r>
            <a:rPr lang="en-GB" b="0" i="0"/>
            <a:t>driving through a red light by mistake;</a:t>
          </a:r>
          <a:endParaRPr lang="en-US"/>
        </a:p>
      </dgm:t>
    </dgm:pt>
    <dgm:pt modelId="{E04EBE1D-D8E9-43DA-B387-30B640790A68}" type="parTrans" cxnId="{939965D8-2C3F-4865-AA03-34C8DF0F8C63}">
      <dgm:prSet/>
      <dgm:spPr/>
      <dgm:t>
        <a:bodyPr/>
        <a:lstStyle/>
        <a:p>
          <a:endParaRPr lang="en-US"/>
        </a:p>
      </dgm:t>
    </dgm:pt>
    <dgm:pt modelId="{CDAFF644-013C-4657-B258-616F9FA22381}" type="sibTrans" cxnId="{939965D8-2C3F-4865-AA03-34C8DF0F8C63}">
      <dgm:prSet/>
      <dgm:spPr/>
      <dgm:t>
        <a:bodyPr/>
        <a:lstStyle/>
        <a:p>
          <a:endParaRPr lang="en-US"/>
        </a:p>
      </dgm:t>
    </dgm:pt>
    <dgm:pt modelId="{FB3507C0-1F3E-4F0F-90FC-A530D3936E1D}">
      <dgm:prSet/>
      <dgm:spPr/>
      <dgm:t>
        <a:bodyPr/>
        <a:lstStyle/>
        <a:p>
          <a:r>
            <a:rPr lang="en-GB" b="0" i="0"/>
            <a:t>turning into the path of another vehicle;</a:t>
          </a:r>
          <a:endParaRPr lang="en-US"/>
        </a:p>
      </dgm:t>
    </dgm:pt>
    <dgm:pt modelId="{E97CE63B-6BF2-48EA-96D1-2C19F1C1E790}" type="parTrans" cxnId="{293D1029-C12A-4259-82F8-2BA1009298FA}">
      <dgm:prSet/>
      <dgm:spPr/>
      <dgm:t>
        <a:bodyPr/>
        <a:lstStyle/>
        <a:p>
          <a:endParaRPr lang="en-US"/>
        </a:p>
      </dgm:t>
    </dgm:pt>
    <dgm:pt modelId="{A6F39151-308D-4BE4-A219-6E8F4B07A71C}" type="sibTrans" cxnId="{293D1029-C12A-4259-82F8-2BA1009298FA}">
      <dgm:prSet/>
      <dgm:spPr/>
      <dgm:t>
        <a:bodyPr/>
        <a:lstStyle/>
        <a:p>
          <a:endParaRPr lang="en-US"/>
        </a:p>
      </dgm:t>
    </dgm:pt>
    <dgm:pt modelId="{92265502-187A-4327-9344-A43F029013AA}">
      <dgm:prSet/>
      <dgm:spPr/>
      <dgm:t>
        <a:bodyPr/>
        <a:lstStyle/>
        <a:p>
          <a:r>
            <a:rPr lang="en-GB" b="0" i="0"/>
            <a:t>the driver being avoidably distracted by tuning the radio, lighting a cigarette etc. </a:t>
          </a:r>
          <a:endParaRPr lang="en-US"/>
        </a:p>
      </dgm:t>
    </dgm:pt>
    <dgm:pt modelId="{9C6E782C-2CE0-46DD-9F31-08290D1E8A8F}" type="parTrans" cxnId="{2C9DE342-6911-4F21-AECE-BDDB82B27421}">
      <dgm:prSet/>
      <dgm:spPr/>
      <dgm:t>
        <a:bodyPr/>
        <a:lstStyle/>
        <a:p>
          <a:endParaRPr lang="en-US"/>
        </a:p>
      </dgm:t>
    </dgm:pt>
    <dgm:pt modelId="{8CF0EF68-3AA9-431F-A53F-609DA080CB28}" type="sibTrans" cxnId="{2C9DE342-6911-4F21-AECE-BDDB82B27421}">
      <dgm:prSet/>
      <dgm:spPr/>
      <dgm:t>
        <a:bodyPr/>
        <a:lstStyle/>
        <a:p>
          <a:endParaRPr lang="en-US"/>
        </a:p>
      </dgm:t>
    </dgm:pt>
    <dgm:pt modelId="{DF5E59ED-D61F-47BF-9AD4-2C93EECFEF98}">
      <dgm:prSet/>
      <dgm:spPr/>
      <dgm:t>
        <a:bodyPr/>
        <a:lstStyle/>
        <a:p>
          <a:r>
            <a:rPr lang="en-GB" b="0" i="0"/>
            <a:t>flashing lights to force other drivers to give way;</a:t>
          </a:r>
          <a:endParaRPr lang="en-US"/>
        </a:p>
      </dgm:t>
    </dgm:pt>
    <dgm:pt modelId="{76C4A311-5351-4F5A-A698-7F83196F9171}" type="parTrans" cxnId="{1995F3A9-2194-4329-A710-D500508C8283}">
      <dgm:prSet/>
      <dgm:spPr/>
      <dgm:t>
        <a:bodyPr/>
        <a:lstStyle/>
        <a:p>
          <a:endParaRPr lang="en-US"/>
        </a:p>
      </dgm:t>
    </dgm:pt>
    <dgm:pt modelId="{06FD42C5-791E-4930-A733-B4B62C7E327B}" type="sibTrans" cxnId="{1995F3A9-2194-4329-A710-D500508C8283}">
      <dgm:prSet/>
      <dgm:spPr/>
      <dgm:t>
        <a:bodyPr/>
        <a:lstStyle/>
        <a:p>
          <a:endParaRPr lang="en-US"/>
        </a:p>
      </dgm:t>
    </dgm:pt>
    <dgm:pt modelId="{6F16308B-D9B9-4843-B2D5-AB5EB65035D5}">
      <dgm:prSet/>
      <dgm:spPr/>
      <dgm:t>
        <a:bodyPr/>
        <a:lstStyle/>
        <a:p>
          <a:r>
            <a:rPr lang="en-GB" b="0" i="0"/>
            <a:t>misusing lanes to gain advantage over other drivers;</a:t>
          </a:r>
          <a:endParaRPr lang="en-US"/>
        </a:p>
      </dgm:t>
    </dgm:pt>
    <dgm:pt modelId="{500434D4-5F13-4AD4-86B8-CABAEE15EE59}" type="parTrans" cxnId="{CB19766D-7E80-4E16-A258-A0B3E8009E41}">
      <dgm:prSet/>
      <dgm:spPr/>
      <dgm:t>
        <a:bodyPr/>
        <a:lstStyle/>
        <a:p>
          <a:endParaRPr lang="en-US"/>
        </a:p>
      </dgm:t>
    </dgm:pt>
    <dgm:pt modelId="{40737DCA-7AB4-4E2F-8B74-C0812D500FED}" type="sibTrans" cxnId="{CB19766D-7E80-4E16-A258-A0B3E8009E41}">
      <dgm:prSet/>
      <dgm:spPr/>
      <dgm:t>
        <a:bodyPr/>
        <a:lstStyle/>
        <a:p>
          <a:endParaRPr lang="en-US"/>
        </a:p>
      </dgm:t>
    </dgm:pt>
    <dgm:pt modelId="{FA3BB5B2-2350-404B-B831-F974A207CC9D}">
      <dgm:prSet/>
      <dgm:spPr/>
      <dgm:t>
        <a:bodyPr/>
        <a:lstStyle/>
        <a:p>
          <a:r>
            <a:rPr lang="en-GB" b="0" i="0"/>
            <a:t>unnecessarily staying in an overtaking lane;</a:t>
          </a:r>
          <a:endParaRPr lang="en-US"/>
        </a:p>
      </dgm:t>
    </dgm:pt>
    <dgm:pt modelId="{78B80DB0-9115-4366-8915-7FB0C007928A}" type="parTrans" cxnId="{C9A5D12D-2614-4912-9421-2E9B8EEFA500}">
      <dgm:prSet/>
      <dgm:spPr/>
      <dgm:t>
        <a:bodyPr/>
        <a:lstStyle/>
        <a:p>
          <a:endParaRPr lang="en-US"/>
        </a:p>
      </dgm:t>
    </dgm:pt>
    <dgm:pt modelId="{C91365C8-5EFA-41BC-B576-7C79A7013AF3}" type="sibTrans" cxnId="{C9A5D12D-2614-4912-9421-2E9B8EEFA500}">
      <dgm:prSet/>
      <dgm:spPr/>
      <dgm:t>
        <a:bodyPr/>
        <a:lstStyle/>
        <a:p>
          <a:endParaRPr lang="en-US"/>
        </a:p>
      </dgm:t>
    </dgm:pt>
    <dgm:pt modelId="{5D537371-23AF-4242-AD82-530A1E1238CF}">
      <dgm:prSet/>
      <dgm:spPr/>
      <dgm:t>
        <a:bodyPr/>
        <a:lstStyle/>
        <a:p>
          <a:r>
            <a:rPr lang="en-GB" b="0" i="0"/>
            <a:t>unnecessarily slow driving or braking;</a:t>
          </a:r>
          <a:endParaRPr lang="en-US"/>
        </a:p>
      </dgm:t>
    </dgm:pt>
    <dgm:pt modelId="{E0B372C4-2265-414C-B0E4-E0B51F30FDFB}" type="parTrans" cxnId="{B5331CEB-B7FD-4F09-8B03-33AC3F6ED8D0}">
      <dgm:prSet/>
      <dgm:spPr/>
      <dgm:t>
        <a:bodyPr/>
        <a:lstStyle/>
        <a:p>
          <a:endParaRPr lang="en-US"/>
        </a:p>
      </dgm:t>
    </dgm:pt>
    <dgm:pt modelId="{263DE8C0-3400-49E5-B6D0-0EBD06DE187D}" type="sibTrans" cxnId="{B5331CEB-B7FD-4F09-8B03-33AC3F6ED8D0}">
      <dgm:prSet/>
      <dgm:spPr/>
      <dgm:t>
        <a:bodyPr/>
        <a:lstStyle/>
        <a:p>
          <a:endParaRPr lang="en-US"/>
        </a:p>
      </dgm:t>
    </dgm:pt>
    <dgm:pt modelId="{2CEF9D17-AC23-4CC3-8282-E199E2668B64}">
      <dgm:prSet/>
      <dgm:spPr/>
      <dgm:t>
        <a:bodyPr/>
        <a:lstStyle/>
        <a:p>
          <a:r>
            <a:rPr lang="en-GB" b="0" i="0"/>
            <a:t>dazzling other drivers with un-dipped headlights</a:t>
          </a:r>
          <a:endParaRPr lang="en-US"/>
        </a:p>
      </dgm:t>
    </dgm:pt>
    <dgm:pt modelId="{7F8E5BC2-7194-42C6-B155-5C76C87CF14C}" type="parTrans" cxnId="{534B9C1B-15C9-4B5B-A6B8-148A552D96C7}">
      <dgm:prSet/>
      <dgm:spPr/>
      <dgm:t>
        <a:bodyPr/>
        <a:lstStyle/>
        <a:p>
          <a:endParaRPr lang="en-US"/>
        </a:p>
      </dgm:t>
    </dgm:pt>
    <dgm:pt modelId="{C2AA182A-ECB8-4F41-B462-3D77373FA7BB}" type="sibTrans" cxnId="{534B9C1B-15C9-4B5B-A6B8-148A552D96C7}">
      <dgm:prSet/>
      <dgm:spPr/>
      <dgm:t>
        <a:bodyPr/>
        <a:lstStyle/>
        <a:p>
          <a:endParaRPr lang="en-US"/>
        </a:p>
      </dgm:t>
    </dgm:pt>
    <dgm:pt modelId="{3D30EF5A-AA23-4761-9051-68330114BACF}" type="pres">
      <dgm:prSet presAssocID="{72DF6BA2-D177-4A9E-A18A-AD48E1A649A0}" presName="diagram" presStyleCnt="0">
        <dgm:presLayoutVars>
          <dgm:dir/>
          <dgm:resizeHandles val="exact"/>
        </dgm:presLayoutVars>
      </dgm:prSet>
      <dgm:spPr/>
    </dgm:pt>
    <dgm:pt modelId="{DF4634D2-A829-4E07-99FB-B59FA6189B13}" type="pres">
      <dgm:prSet presAssocID="{D46BBB1A-ED35-47B3-A541-A411C693D313}" presName="node" presStyleLbl="node1" presStyleIdx="0" presStyleCnt="10">
        <dgm:presLayoutVars>
          <dgm:bulletEnabled val="1"/>
        </dgm:presLayoutVars>
      </dgm:prSet>
      <dgm:spPr/>
    </dgm:pt>
    <dgm:pt modelId="{266A852D-64A0-46DF-8956-F0233F976677}" type="pres">
      <dgm:prSet presAssocID="{9BB1F98E-DBEB-4C4D-A88A-E3B883AD06E1}" presName="sibTrans" presStyleCnt="0"/>
      <dgm:spPr/>
    </dgm:pt>
    <dgm:pt modelId="{E8E3A9A4-AC6F-4CED-9D0A-389D09F7B992}" type="pres">
      <dgm:prSet presAssocID="{97B5291D-E92E-480D-9E1E-311A21F558D9}" presName="node" presStyleLbl="node1" presStyleIdx="1" presStyleCnt="10">
        <dgm:presLayoutVars>
          <dgm:bulletEnabled val="1"/>
        </dgm:presLayoutVars>
      </dgm:prSet>
      <dgm:spPr/>
    </dgm:pt>
    <dgm:pt modelId="{76284495-FC3C-4689-AD31-062AE0D0805A}" type="pres">
      <dgm:prSet presAssocID="{C3246E58-25B0-4C37-AD23-311D8DF29D08}" presName="sibTrans" presStyleCnt="0"/>
      <dgm:spPr/>
    </dgm:pt>
    <dgm:pt modelId="{A67EA7E0-C903-42C3-AF2F-FFCEC18D8D72}" type="pres">
      <dgm:prSet presAssocID="{D48FFFB9-7E45-4614-9BDD-3BB6099D7C90}" presName="node" presStyleLbl="node1" presStyleIdx="2" presStyleCnt="10">
        <dgm:presLayoutVars>
          <dgm:bulletEnabled val="1"/>
        </dgm:presLayoutVars>
      </dgm:prSet>
      <dgm:spPr/>
    </dgm:pt>
    <dgm:pt modelId="{1B5E44A5-AE86-4F57-8750-5E93EE7CC2FF}" type="pres">
      <dgm:prSet presAssocID="{CDAFF644-013C-4657-B258-616F9FA22381}" presName="sibTrans" presStyleCnt="0"/>
      <dgm:spPr/>
    </dgm:pt>
    <dgm:pt modelId="{1A1C9A1C-CCF0-4837-A422-2E0484A9CA20}" type="pres">
      <dgm:prSet presAssocID="{FB3507C0-1F3E-4F0F-90FC-A530D3936E1D}" presName="node" presStyleLbl="node1" presStyleIdx="3" presStyleCnt="10">
        <dgm:presLayoutVars>
          <dgm:bulletEnabled val="1"/>
        </dgm:presLayoutVars>
      </dgm:prSet>
      <dgm:spPr/>
    </dgm:pt>
    <dgm:pt modelId="{A825EFB6-5BF5-410D-807C-24061AE6AEB4}" type="pres">
      <dgm:prSet presAssocID="{A6F39151-308D-4BE4-A219-6E8F4B07A71C}" presName="sibTrans" presStyleCnt="0"/>
      <dgm:spPr/>
    </dgm:pt>
    <dgm:pt modelId="{367490F8-189F-4BE6-AED0-0FC964A26E11}" type="pres">
      <dgm:prSet presAssocID="{92265502-187A-4327-9344-A43F029013AA}" presName="node" presStyleLbl="node1" presStyleIdx="4" presStyleCnt="10">
        <dgm:presLayoutVars>
          <dgm:bulletEnabled val="1"/>
        </dgm:presLayoutVars>
      </dgm:prSet>
      <dgm:spPr/>
    </dgm:pt>
    <dgm:pt modelId="{CF2BF400-CA24-4DD5-8F1D-6D51C638DEBE}" type="pres">
      <dgm:prSet presAssocID="{8CF0EF68-3AA9-431F-A53F-609DA080CB28}" presName="sibTrans" presStyleCnt="0"/>
      <dgm:spPr/>
    </dgm:pt>
    <dgm:pt modelId="{A2948E20-0607-4825-B3E2-37958ED0AED4}" type="pres">
      <dgm:prSet presAssocID="{DF5E59ED-D61F-47BF-9AD4-2C93EECFEF98}" presName="node" presStyleLbl="node1" presStyleIdx="5" presStyleCnt="10">
        <dgm:presLayoutVars>
          <dgm:bulletEnabled val="1"/>
        </dgm:presLayoutVars>
      </dgm:prSet>
      <dgm:spPr/>
    </dgm:pt>
    <dgm:pt modelId="{39B5C665-C3C6-430E-A5B6-DE0945C29D4F}" type="pres">
      <dgm:prSet presAssocID="{06FD42C5-791E-4930-A733-B4B62C7E327B}" presName="sibTrans" presStyleCnt="0"/>
      <dgm:spPr/>
    </dgm:pt>
    <dgm:pt modelId="{C3867D20-C2AF-4067-87AF-BD62967F4560}" type="pres">
      <dgm:prSet presAssocID="{6F16308B-D9B9-4843-B2D5-AB5EB65035D5}" presName="node" presStyleLbl="node1" presStyleIdx="6" presStyleCnt="10">
        <dgm:presLayoutVars>
          <dgm:bulletEnabled val="1"/>
        </dgm:presLayoutVars>
      </dgm:prSet>
      <dgm:spPr/>
    </dgm:pt>
    <dgm:pt modelId="{47F206DD-091F-42B5-AF82-4878A1C5E682}" type="pres">
      <dgm:prSet presAssocID="{40737DCA-7AB4-4E2F-8B74-C0812D500FED}" presName="sibTrans" presStyleCnt="0"/>
      <dgm:spPr/>
    </dgm:pt>
    <dgm:pt modelId="{E18CAC16-AB6B-40E0-AB12-117F5506D40C}" type="pres">
      <dgm:prSet presAssocID="{FA3BB5B2-2350-404B-B831-F974A207CC9D}" presName="node" presStyleLbl="node1" presStyleIdx="7" presStyleCnt="10">
        <dgm:presLayoutVars>
          <dgm:bulletEnabled val="1"/>
        </dgm:presLayoutVars>
      </dgm:prSet>
      <dgm:spPr/>
    </dgm:pt>
    <dgm:pt modelId="{54488606-EA2E-4F66-A6DB-7D7B4C310FCD}" type="pres">
      <dgm:prSet presAssocID="{C91365C8-5EFA-41BC-B576-7C79A7013AF3}" presName="sibTrans" presStyleCnt="0"/>
      <dgm:spPr/>
    </dgm:pt>
    <dgm:pt modelId="{AB66348E-1C37-4DBC-8B8B-450C9A4A47CD}" type="pres">
      <dgm:prSet presAssocID="{5D537371-23AF-4242-AD82-530A1E1238CF}" presName="node" presStyleLbl="node1" presStyleIdx="8" presStyleCnt="10">
        <dgm:presLayoutVars>
          <dgm:bulletEnabled val="1"/>
        </dgm:presLayoutVars>
      </dgm:prSet>
      <dgm:spPr/>
    </dgm:pt>
    <dgm:pt modelId="{FFC9983F-F2BA-4C24-8784-B3A2BCBB322E}" type="pres">
      <dgm:prSet presAssocID="{263DE8C0-3400-49E5-B6D0-0EBD06DE187D}" presName="sibTrans" presStyleCnt="0"/>
      <dgm:spPr/>
    </dgm:pt>
    <dgm:pt modelId="{4286F833-4910-4BB7-AE7E-0C324E9CE893}" type="pres">
      <dgm:prSet presAssocID="{2CEF9D17-AC23-4CC3-8282-E199E2668B64}" presName="node" presStyleLbl="node1" presStyleIdx="9" presStyleCnt="10">
        <dgm:presLayoutVars>
          <dgm:bulletEnabled val="1"/>
        </dgm:presLayoutVars>
      </dgm:prSet>
      <dgm:spPr/>
    </dgm:pt>
  </dgm:ptLst>
  <dgm:cxnLst>
    <dgm:cxn modelId="{80FAEB18-51A8-416C-B16C-8A0CB5B2C2F2}" type="presOf" srcId="{FB3507C0-1F3E-4F0F-90FC-A530D3936E1D}" destId="{1A1C9A1C-CCF0-4837-A422-2E0484A9CA20}" srcOrd="0" destOrd="0" presId="urn:microsoft.com/office/officeart/2005/8/layout/default"/>
    <dgm:cxn modelId="{534B9C1B-15C9-4B5B-A6B8-148A552D96C7}" srcId="{72DF6BA2-D177-4A9E-A18A-AD48E1A649A0}" destId="{2CEF9D17-AC23-4CC3-8282-E199E2668B64}" srcOrd="9" destOrd="0" parTransId="{7F8E5BC2-7194-42C6-B155-5C76C87CF14C}" sibTransId="{C2AA182A-ECB8-4F41-B462-3D77373FA7BB}"/>
    <dgm:cxn modelId="{B539631E-B29B-4F90-90CB-28C66BC2B2DE}" type="presOf" srcId="{92265502-187A-4327-9344-A43F029013AA}" destId="{367490F8-189F-4BE6-AED0-0FC964A26E11}" srcOrd="0" destOrd="0" presId="urn:microsoft.com/office/officeart/2005/8/layout/default"/>
    <dgm:cxn modelId="{293D1029-C12A-4259-82F8-2BA1009298FA}" srcId="{72DF6BA2-D177-4A9E-A18A-AD48E1A649A0}" destId="{FB3507C0-1F3E-4F0F-90FC-A530D3936E1D}" srcOrd="3" destOrd="0" parTransId="{E97CE63B-6BF2-48EA-96D1-2C19F1C1E790}" sibTransId="{A6F39151-308D-4BE4-A219-6E8F4B07A71C}"/>
    <dgm:cxn modelId="{C9A5D12D-2614-4912-9421-2E9B8EEFA500}" srcId="{72DF6BA2-D177-4A9E-A18A-AD48E1A649A0}" destId="{FA3BB5B2-2350-404B-B831-F974A207CC9D}" srcOrd="7" destOrd="0" parTransId="{78B80DB0-9115-4366-8915-7FB0C007928A}" sibTransId="{C91365C8-5EFA-41BC-B576-7C79A7013AF3}"/>
    <dgm:cxn modelId="{94C1972F-3C4D-4B24-B528-106B0D46A416}" type="presOf" srcId="{97B5291D-E92E-480D-9E1E-311A21F558D9}" destId="{E8E3A9A4-AC6F-4CED-9D0A-389D09F7B992}" srcOrd="0" destOrd="0" presId="urn:microsoft.com/office/officeart/2005/8/layout/default"/>
    <dgm:cxn modelId="{AAC65E42-B62A-4566-A4CB-1FBEF6FF3F90}" type="presOf" srcId="{6F16308B-D9B9-4843-B2D5-AB5EB65035D5}" destId="{C3867D20-C2AF-4067-87AF-BD62967F4560}" srcOrd="0" destOrd="0" presId="urn:microsoft.com/office/officeart/2005/8/layout/default"/>
    <dgm:cxn modelId="{2C9DE342-6911-4F21-AECE-BDDB82B27421}" srcId="{72DF6BA2-D177-4A9E-A18A-AD48E1A649A0}" destId="{92265502-187A-4327-9344-A43F029013AA}" srcOrd="4" destOrd="0" parTransId="{9C6E782C-2CE0-46DD-9F31-08290D1E8A8F}" sibTransId="{8CF0EF68-3AA9-431F-A53F-609DA080CB28}"/>
    <dgm:cxn modelId="{123B7C49-A14A-4B35-8309-A9D21AEE69F1}" type="presOf" srcId="{5D537371-23AF-4242-AD82-530A1E1238CF}" destId="{AB66348E-1C37-4DBC-8B8B-450C9A4A47CD}" srcOrd="0" destOrd="0" presId="urn:microsoft.com/office/officeart/2005/8/layout/default"/>
    <dgm:cxn modelId="{D72D054D-3E75-4311-A23E-3AE7058D5661}" srcId="{72DF6BA2-D177-4A9E-A18A-AD48E1A649A0}" destId="{D46BBB1A-ED35-47B3-A541-A411C693D313}" srcOrd="0" destOrd="0" parTransId="{D00C9B7A-E3B2-46B4-9DE3-C9946F0FC580}" sibTransId="{9BB1F98E-DBEB-4C4D-A88A-E3B883AD06E1}"/>
    <dgm:cxn modelId="{CB19766D-7E80-4E16-A258-A0B3E8009E41}" srcId="{72DF6BA2-D177-4A9E-A18A-AD48E1A649A0}" destId="{6F16308B-D9B9-4843-B2D5-AB5EB65035D5}" srcOrd="6" destOrd="0" parTransId="{500434D4-5F13-4AD4-86B8-CABAEE15EE59}" sibTransId="{40737DCA-7AB4-4E2F-8B74-C0812D500FED}"/>
    <dgm:cxn modelId="{BED66673-472E-4839-96E3-D6EDC5D8CC3C}" type="presOf" srcId="{DF5E59ED-D61F-47BF-9AD4-2C93EECFEF98}" destId="{A2948E20-0607-4825-B3E2-37958ED0AED4}" srcOrd="0" destOrd="0" presId="urn:microsoft.com/office/officeart/2005/8/layout/default"/>
    <dgm:cxn modelId="{DECC4596-419A-438F-A50D-B4D00FF02098}" type="presOf" srcId="{2CEF9D17-AC23-4CC3-8282-E199E2668B64}" destId="{4286F833-4910-4BB7-AE7E-0C324E9CE893}" srcOrd="0" destOrd="0" presId="urn:microsoft.com/office/officeart/2005/8/layout/default"/>
    <dgm:cxn modelId="{3DC96097-CE5B-4C71-9BC1-1CE12C1DB026}" type="presOf" srcId="{D48FFFB9-7E45-4614-9BDD-3BB6099D7C90}" destId="{A67EA7E0-C903-42C3-AF2F-FFCEC18D8D72}" srcOrd="0" destOrd="0" presId="urn:microsoft.com/office/officeart/2005/8/layout/default"/>
    <dgm:cxn modelId="{5A6E889F-DDB8-465C-AD08-69D3C86C06F7}" type="presOf" srcId="{D46BBB1A-ED35-47B3-A541-A411C693D313}" destId="{DF4634D2-A829-4E07-99FB-B59FA6189B13}" srcOrd="0" destOrd="0" presId="urn:microsoft.com/office/officeart/2005/8/layout/default"/>
    <dgm:cxn modelId="{1995F3A9-2194-4329-A710-D500508C8283}" srcId="{72DF6BA2-D177-4A9E-A18A-AD48E1A649A0}" destId="{DF5E59ED-D61F-47BF-9AD4-2C93EECFEF98}" srcOrd="5" destOrd="0" parTransId="{76C4A311-5351-4F5A-A698-7F83196F9171}" sibTransId="{06FD42C5-791E-4930-A733-B4B62C7E327B}"/>
    <dgm:cxn modelId="{F6D3E0B1-03B2-4185-9C72-AA6E60CBAEBB}" type="presOf" srcId="{72DF6BA2-D177-4A9E-A18A-AD48E1A649A0}" destId="{3D30EF5A-AA23-4761-9051-68330114BACF}" srcOrd="0" destOrd="0" presId="urn:microsoft.com/office/officeart/2005/8/layout/default"/>
    <dgm:cxn modelId="{4A17F3D3-0F21-4682-943A-88AD19CF112C}" srcId="{72DF6BA2-D177-4A9E-A18A-AD48E1A649A0}" destId="{97B5291D-E92E-480D-9E1E-311A21F558D9}" srcOrd="1" destOrd="0" parTransId="{5FC40D59-5058-4A48-812E-3856CB3374C5}" sibTransId="{C3246E58-25B0-4C37-AD23-311D8DF29D08}"/>
    <dgm:cxn modelId="{939965D8-2C3F-4865-AA03-34C8DF0F8C63}" srcId="{72DF6BA2-D177-4A9E-A18A-AD48E1A649A0}" destId="{D48FFFB9-7E45-4614-9BDD-3BB6099D7C90}" srcOrd="2" destOrd="0" parTransId="{E04EBE1D-D8E9-43DA-B387-30B640790A68}" sibTransId="{CDAFF644-013C-4657-B258-616F9FA22381}"/>
    <dgm:cxn modelId="{B5331CEB-B7FD-4F09-8B03-33AC3F6ED8D0}" srcId="{72DF6BA2-D177-4A9E-A18A-AD48E1A649A0}" destId="{5D537371-23AF-4242-AD82-530A1E1238CF}" srcOrd="8" destOrd="0" parTransId="{E0B372C4-2265-414C-B0E4-E0B51F30FDFB}" sibTransId="{263DE8C0-3400-49E5-B6D0-0EBD06DE187D}"/>
    <dgm:cxn modelId="{BBEB81FB-420B-4840-BCA7-D8232261D3BA}" type="presOf" srcId="{FA3BB5B2-2350-404B-B831-F974A207CC9D}" destId="{E18CAC16-AB6B-40E0-AB12-117F5506D40C}" srcOrd="0" destOrd="0" presId="urn:microsoft.com/office/officeart/2005/8/layout/default"/>
    <dgm:cxn modelId="{94351C5A-88A7-40E5-8350-B9EAA4A57489}" type="presParOf" srcId="{3D30EF5A-AA23-4761-9051-68330114BACF}" destId="{DF4634D2-A829-4E07-99FB-B59FA6189B13}" srcOrd="0" destOrd="0" presId="urn:microsoft.com/office/officeart/2005/8/layout/default"/>
    <dgm:cxn modelId="{8061AFE7-A407-4A44-88A8-EE4567860331}" type="presParOf" srcId="{3D30EF5A-AA23-4761-9051-68330114BACF}" destId="{266A852D-64A0-46DF-8956-F0233F976677}" srcOrd="1" destOrd="0" presId="urn:microsoft.com/office/officeart/2005/8/layout/default"/>
    <dgm:cxn modelId="{041B6A5A-C34D-45AB-9F12-BD55E9CC4084}" type="presParOf" srcId="{3D30EF5A-AA23-4761-9051-68330114BACF}" destId="{E8E3A9A4-AC6F-4CED-9D0A-389D09F7B992}" srcOrd="2" destOrd="0" presId="urn:microsoft.com/office/officeart/2005/8/layout/default"/>
    <dgm:cxn modelId="{3788D7B1-29FC-42B7-9F18-9053981DE9A9}" type="presParOf" srcId="{3D30EF5A-AA23-4761-9051-68330114BACF}" destId="{76284495-FC3C-4689-AD31-062AE0D0805A}" srcOrd="3" destOrd="0" presId="urn:microsoft.com/office/officeart/2005/8/layout/default"/>
    <dgm:cxn modelId="{C27C66C8-0203-4071-8294-23F21ADF977D}" type="presParOf" srcId="{3D30EF5A-AA23-4761-9051-68330114BACF}" destId="{A67EA7E0-C903-42C3-AF2F-FFCEC18D8D72}" srcOrd="4" destOrd="0" presId="urn:microsoft.com/office/officeart/2005/8/layout/default"/>
    <dgm:cxn modelId="{222A4634-CF55-40AA-B7EC-4ADC4DE42F96}" type="presParOf" srcId="{3D30EF5A-AA23-4761-9051-68330114BACF}" destId="{1B5E44A5-AE86-4F57-8750-5E93EE7CC2FF}" srcOrd="5" destOrd="0" presId="urn:microsoft.com/office/officeart/2005/8/layout/default"/>
    <dgm:cxn modelId="{D374052C-2D8C-4EFB-81C7-26F7326C14E5}" type="presParOf" srcId="{3D30EF5A-AA23-4761-9051-68330114BACF}" destId="{1A1C9A1C-CCF0-4837-A422-2E0484A9CA20}" srcOrd="6" destOrd="0" presId="urn:microsoft.com/office/officeart/2005/8/layout/default"/>
    <dgm:cxn modelId="{8E4029AE-E16E-4823-A077-97A61E51589F}" type="presParOf" srcId="{3D30EF5A-AA23-4761-9051-68330114BACF}" destId="{A825EFB6-5BF5-410D-807C-24061AE6AEB4}" srcOrd="7" destOrd="0" presId="urn:microsoft.com/office/officeart/2005/8/layout/default"/>
    <dgm:cxn modelId="{9383CF65-812F-42CE-BBD8-77ED96E90401}" type="presParOf" srcId="{3D30EF5A-AA23-4761-9051-68330114BACF}" destId="{367490F8-189F-4BE6-AED0-0FC964A26E11}" srcOrd="8" destOrd="0" presId="urn:microsoft.com/office/officeart/2005/8/layout/default"/>
    <dgm:cxn modelId="{50D45615-AEC7-415D-B657-C9BADE0E6EF2}" type="presParOf" srcId="{3D30EF5A-AA23-4761-9051-68330114BACF}" destId="{CF2BF400-CA24-4DD5-8F1D-6D51C638DEBE}" srcOrd="9" destOrd="0" presId="urn:microsoft.com/office/officeart/2005/8/layout/default"/>
    <dgm:cxn modelId="{D28EE23A-577D-4D97-9071-FDDE157B412D}" type="presParOf" srcId="{3D30EF5A-AA23-4761-9051-68330114BACF}" destId="{A2948E20-0607-4825-B3E2-37958ED0AED4}" srcOrd="10" destOrd="0" presId="urn:microsoft.com/office/officeart/2005/8/layout/default"/>
    <dgm:cxn modelId="{03FFDBC4-014E-47FB-BDBC-9EB9AF07E26C}" type="presParOf" srcId="{3D30EF5A-AA23-4761-9051-68330114BACF}" destId="{39B5C665-C3C6-430E-A5B6-DE0945C29D4F}" srcOrd="11" destOrd="0" presId="urn:microsoft.com/office/officeart/2005/8/layout/default"/>
    <dgm:cxn modelId="{6BB3BBF0-912B-4FF5-AEB8-7D66BC816410}" type="presParOf" srcId="{3D30EF5A-AA23-4761-9051-68330114BACF}" destId="{C3867D20-C2AF-4067-87AF-BD62967F4560}" srcOrd="12" destOrd="0" presId="urn:microsoft.com/office/officeart/2005/8/layout/default"/>
    <dgm:cxn modelId="{1C4CF97E-0AFA-48A6-A0EB-63919AAA3D64}" type="presParOf" srcId="{3D30EF5A-AA23-4761-9051-68330114BACF}" destId="{47F206DD-091F-42B5-AF82-4878A1C5E682}" srcOrd="13" destOrd="0" presId="urn:microsoft.com/office/officeart/2005/8/layout/default"/>
    <dgm:cxn modelId="{DE192225-6B84-433D-A4AB-38D61E3510FA}" type="presParOf" srcId="{3D30EF5A-AA23-4761-9051-68330114BACF}" destId="{E18CAC16-AB6B-40E0-AB12-117F5506D40C}" srcOrd="14" destOrd="0" presId="urn:microsoft.com/office/officeart/2005/8/layout/default"/>
    <dgm:cxn modelId="{D18C785E-794D-477A-9DF0-CFF56D323B4B}" type="presParOf" srcId="{3D30EF5A-AA23-4761-9051-68330114BACF}" destId="{54488606-EA2E-4F66-A6DB-7D7B4C310FCD}" srcOrd="15" destOrd="0" presId="urn:microsoft.com/office/officeart/2005/8/layout/default"/>
    <dgm:cxn modelId="{636DEAEC-AB1B-443F-9B7F-CAA633A2C44F}" type="presParOf" srcId="{3D30EF5A-AA23-4761-9051-68330114BACF}" destId="{AB66348E-1C37-4DBC-8B8B-450C9A4A47CD}" srcOrd="16" destOrd="0" presId="urn:microsoft.com/office/officeart/2005/8/layout/default"/>
    <dgm:cxn modelId="{37386524-F88E-4B3F-B3E8-67A1757AFCD6}" type="presParOf" srcId="{3D30EF5A-AA23-4761-9051-68330114BACF}" destId="{FFC9983F-F2BA-4C24-8784-B3A2BCBB322E}" srcOrd="17" destOrd="0" presId="urn:microsoft.com/office/officeart/2005/8/layout/default"/>
    <dgm:cxn modelId="{D087770E-2088-4C8F-B467-B2676F549542}" type="presParOf" srcId="{3D30EF5A-AA23-4761-9051-68330114BACF}" destId="{4286F833-4910-4BB7-AE7E-0C324E9CE893}"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BB58CA-D11E-42E8-8E7A-CCDE491A21B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538A301-AC54-43C8-8F7D-270E314779C7}">
      <dgm:prSet/>
      <dgm:spPr/>
      <dgm:t>
        <a:bodyPr/>
        <a:lstStyle/>
        <a:p>
          <a:r>
            <a:rPr lang="en-GB" b="0" i="0"/>
            <a:t>The effect of dangerous or reckless use of a vehicle can lead to criminal damage of roads, other vehicles and surrounding property.</a:t>
          </a:r>
          <a:endParaRPr lang="en-US"/>
        </a:p>
      </dgm:t>
    </dgm:pt>
    <dgm:pt modelId="{F0FA7906-502C-4F62-862C-08DF6E7AF8D5}" type="parTrans" cxnId="{B1C6CD57-59A2-4918-9C63-6EBCFCD1B9E5}">
      <dgm:prSet/>
      <dgm:spPr/>
      <dgm:t>
        <a:bodyPr/>
        <a:lstStyle/>
        <a:p>
          <a:endParaRPr lang="en-US"/>
        </a:p>
      </dgm:t>
    </dgm:pt>
    <dgm:pt modelId="{F254EB3B-B844-4C44-A622-9D5AC04D8BE0}" type="sibTrans" cxnId="{B1C6CD57-59A2-4918-9C63-6EBCFCD1B9E5}">
      <dgm:prSet/>
      <dgm:spPr/>
      <dgm:t>
        <a:bodyPr/>
        <a:lstStyle/>
        <a:p>
          <a:endParaRPr lang="en-US"/>
        </a:p>
      </dgm:t>
    </dgm:pt>
    <dgm:pt modelId="{8A6230B3-3E2C-4F85-A2B6-43DEE75BD587}">
      <dgm:prSet/>
      <dgm:spPr/>
      <dgm:t>
        <a:bodyPr/>
        <a:lstStyle/>
        <a:p>
          <a:r>
            <a:rPr lang="en-GB" b="0" i="0"/>
            <a:t>Drivers and riders also risk injuring themselves, other road users, cyclists and pedestrians as they do not have full control of their vehicle and their full attention on their surroundings.</a:t>
          </a:r>
          <a:endParaRPr lang="en-US"/>
        </a:p>
      </dgm:t>
    </dgm:pt>
    <dgm:pt modelId="{CC566456-D8A5-4854-ABE6-CA446CBE5F36}" type="parTrans" cxnId="{23661B25-4E4B-4723-A851-B75EAB2A2ADE}">
      <dgm:prSet/>
      <dgm:spPr/>
      <dgm:t>
        <a:bodyPr/>
        <a:lstStyle/>
        <a:p>
          <a:endParaRPr lang="en-US"/>
        </a:p>
      </dgm:t>
    </dgm:pt>
    <dgm:pt modelId="{8EE6AD77-A5B7-4594-A4B4-65C856C2063A}" type="sibTrans" cxnId="{23661B25-4E4B-4723-A851-B75EAB2A2ADE}">
      <dgm:prSet/>
      <dgm:spPr/>
      <dgm:t>
        <a:bodyPr/>
        <a:lstStyle/>
        <a:p>
          <a:endParaRPr lang="en-US"/>
        </a:p>
      </dgm:t>
    </dgm:pt>
    <dgm:pt modelId="{5040D68E-7475-4AAA-AE71-1500E636CFA9}">
      <dgm:prSet/>
      <dgm:spPr/>
      <dgm:t>
        <a:bodyPr/>
        <a:lstStyle/>
        <a:p>
          <a:r>
            <a:rPr lang="en-GB" b="0" i="0"/>
            <a:t>Driving or riding in this way can also be used as a form of intimidation, either to other road users or the community. Loud noise from engines and music and deliberately creating large amounts of exhaust or tyre smoke can also be seen as an aggressive act.</a:t>
          </a:r>
          <a:endParaRPr lang="en-US"/>
        </a:p>
      </dgm:t>
    </dgm:pt>
    <dgm:pt modelId="{E0D09863-4658-4EAC-95C8-3FE505C2066C}" type="parTrans" cxnId="{F67D096F-035F-4C6B-8EF4-7C47ECBED245}">
      <dgm:prSet/>
      <dgm:spPr/>
      <dgm:t>
        <a:bodyPr/>
        <a:lstStyle/>
        <a:p>
          <a:endParaRPr lang="en-US"/>
        </a:p>
      </dgm:t>
    </dgm:pt>
    <dgm:pt modelId="{D79A8D71-8EE8-45C1-B724-97EE9EF58F80}" type="sibTrans" cxnId="{F67D096F-035F-4C6B-8EF4-7C47ECBED245}">
      <dgm:prSet/>
      <dgm:spPr/>
      <dgm:t>
        <a:bodyPr/>
        <a:lstStyle/>
        <a:p>
          <a:endParaRPr lang="en-US"/>
        </a:p>
      </dgm:t>
    </dgm:pt>
    <dgm:pt modelId="{80987F98-99EF-49DE-BC60-99C79EBDF412}" type="pres">
      <dgm:prSet presAssocID="{0CBB58CA-D11E-42E8-8E7A-CCDE491A21BF}" presName="vert0" presStyleCnt="0">
        <dgm:presLayoutVars>
          <dgm:dir/>
          <dgm:animOne val="branch"/>
          <dgm:animLvl val="lvl"/>
        </dgm:presLayoutVars>
      </dgm:prSet>
      <dgm:spPr/>
    </dgm:pt>
    <dgm:pt modelId="{A9BB1B53-F0DE-43F4-8165-55EF5C196BC0}" type="pres">
      <dgm:prSet presAssocID="{B538A301-AC54-43C8-8F7D-270E314779C7}" presName="thickLine" presStyleLbl="alignNode1" presStyleIdx="0" presStyleCnt="3"/>
      <dgm:spPr/>
    </dgm:pt>
    <dgm:pt modelId="{D75F6ADC-6D80-4852-BB75-48C9130AF7FC}" type="pres">
      <dgm:prSet presAssocID="{B538A301-AC54-43C8-8F7D-270E314779C7}" presName="horz1" presStyleCnt="0"/>
      <dgm:spPr/>
    </dgm:pt>
    <dgm:pt modelId="{711DCA12-9EC5-4C72-9559-0125D978E8B6}" type="pres">
      <dgm:prSet presAssocID="{B538A301-AC54-43C8-8F7D-270E314779C7}" presName="tx1" presStyleLbl="revTx" presStyleIdx="0" presStyleCnt="3"/>
      <dgm:spPr/>
    </dgm:pt>
    <dgm:pt modelId="{0336D349-91B0-4E4A-B013-C3CC20F2B196}" type="pres">
      <dgm:prSet presAssocID="{B538A301-AC54-43C8-8F7D-270E314779C7}" presName="vert1" presStyleCnt="0"/>
      <dgm:spPr/>
    </dgm:pt>
    <dgm:pt modelId="{24923F96-BBB2-4CDC-BCEB-62C0D54BCFCA}" type="pres">
      <dgm:prSet presAssocID="{8A6230B3-3E2C-4F85-A2B6-43DEE75BD587}" presName="thickLine" presStyleLbl="alignNode1" presStyleIdx="1" presStyleCnt="3"/>
      <dgm:spPr/>
    </dgm:pt>
    <dgm:pt modelId="{3C62CC75-01BC-424E-BB04-C73EAD58EFAC}" type="pres">
      <dgm:prSet presAssocID="{8A6230B3-3E2C-4F85-A2B6-43DEE75BD587}" presName="horz1" presStyleCnt="0"/>
      <dgm:spPr/>
    </dgm:pt>
    <dgm:pt modelId="{7B7367C0-5F1B-41FC-9229-B96E45D78C12}" type="pres">
      <dgm:prSet presAssocID="{8A6230B3-3E2C-4F85-A2B6-43DEE75BD587}" presName="tx1" presStyleLbl="revTx" presStyleIdx="1" presStyleCnt="3"/>
      <dgm:spPr/>
    </dgm:pt>
    <dgm:pt modelId="{DC88E818-5A72-431F-96EA-939837839FEF}" type="pres">
      <dgm:prSet presAssocID="{8A6230B3-3E2C-4F85-A2B6-43DEE75BD587}" presName="vert1" presStyleCnt="0"/>
      <dgm:spPr/>
    </dgm:pt>
    <dgm:pt modelId="{98D07613-8976-4194-8136-1ABD860174DC}" type="pres">
      <dgm:prSet presAssocID="{5040D68E-7475-4AAA-AE71-1500E636CFA9}" presName="thickLine" presStyleLbl="alignNode1" presStyleIdx="2" presStyleCnt="3"/>
      <dgm:spPr/>
    </dgm:pt>
    <dgm:pt modelId="{7C264F06-5925-4D1E-A4D6-28ABAE29F1F6}" type="pres">
      <dgm:prSet presAssocID="{5040D68E-7475-4AAA-AE71-1500E636CFA9}" presName="horz1" presStyleCnt="0"/>
      <dgm:spPr/>
    </dgm:pt>
    <dgm:pt modelId="{8E0991AF-17E4-4E2F-8865-2CFAC61FF89F}" type="pres">
      <dgm:prSet presAssocID="{5040D68E-7475-4AAA-AE71-1500E636CFA9}" presName="tx1" presStyleLbl="revTx" presStyleIdx="2" presStyleCnt="3"/>
      <dgm:spPr/>
    </dgm:pt>
    <dgm:pt modelId="{B3BA3C9B-EB18-4521-B6EC-DB747003E3AD}" type="pres">
      <dgm:prSet presAssocID="{5040D68E-7475-4AAA-AE71-1500E636CFA9}" presName="vert1" presStyleCnt="0"/>
      <dgm:spPr/>
    </dgm:pt>
  </dgm:ptLst>
  <dgm:cxnLst>
    <dgm:cxn modelId="{23661B25-4E4B-4723-A851-B75EAB2A2ADE}" srcId="{0CBB58CA-D11E-42E8-8E7A-CCDE491A21BF}" destId="{8A6230B3-3E2C-4F85-A2B6-43DEE75BD587}" srcOrd="1" destOrd="0" parTransId="{CC566456-D8A5-4854-ABE6-CA446CBE5F36}" sibTransId="{8EE6AD77-A5B7-4594-A4B4-65C856C2063A}"/>
    <dgm:cxn modelId="{5D9EF932-3072-48FB-A632-B769F759BCE0}" type="presOf" srcId="{5040D68E-7475-4AAA-AE71-1500E636CFA9}" destId="{8E0991AF-17E4-4E2F-8865-2CFAC61FF89F}" srcOrd="0" destOrd="0" presId="urn:microsoft.com/office/officeart/2008/layout/LinedList"/>
    <dgm:cxn modelId="{64F88F34-8D76-486D-8F5F-777C4FB91000}" type="presOf" srcId="{0CBB58CA-D11E-42E8-8E7A-CCDE491A21BF}" destId="{80987F98-99EF-49DE-BC60-99C79EBDF412}" srcOrd="0" destOrd="0" presId="urn:microsoft.com/office/officeart/2008/layout/LinedList"/>
    <dgm:cxn modelId="{F67D096F-035F-4C6B-8EF4-7C47ECBED245}" srcId="{0CBB58CA-D11E-42E8-8E7A-CCDE491A21BF}" destId="{5040D68E-7475-4AAA-AE71-1500E636CFA9}" srcOrd="2" destOrd="0" parTransId="{E0D09863-4658-4EAC-95C8-3FE505C2066C}" sibTransId="{D79A8D71-8EE8-45C1-B724-97EE9EF58F80}"/>
    <dgm:cxn modelId="{B1C6CD57-59A2-4918-9C63-6EBCFCD1B9E5}" srcId="{0CBB58CA-D11E-42E8-8E7A-CCDE491A21BF}" destId="{B538A301-AC54-43C8-8F7D-270E314779C7}" srcOrd="0" destOrd="0" parTransId="{F0FA7906-502C-4F62-862C-08DF6E7AF8D5}" sibTransId="{F254EB3B-B844-4C44-A622-9D5AC04D8BE0}"/>
    <dgm:cxn modelId="{25CF1182-598D-4C64-B1EA-865EFB492F47}" type="presOf" srcId="{8A6230B3-3E2C-4F85-A2B6-43DEE75BD587}" destId="{7B7367C0-5F1B-41FC-9229-B96E45D78C12}" srcOrd="0" destOrd="0" presId="urn:microsoft.com/office/officeart/2008/layout/LinedList"/>
    <dgm:cxn modelId="{B75BDDF8-48C5-4F98-B7D1-085604247A31}" type="presOf" srcId="{B538A301-AC54-43C8-8F7D-270E314779C7}" destId="{711DCA12-9EC5-4C72-9559-0125D978E8B6}" srcOrd="0" destOrd="0" presId="urn:microsoft.com/office/officeart/2008/layout/LinedList"/>
    <dgm:cxn modelId="{24BA6FDC-2312-4A45-B4FF-C44CE814CE5E}" type="presParOf" srcId="{80987F98-99EF-49DE-BC60-99C79EBDF412}" destId="{A9BB1B53-F0DE-43F4-8165-55EF5C196BC0}" srcOrd="0" destOrd="0" presId="urn:microsoft.com/office/officeart/2008/layout/LinedList"/>
    <dgm:cxn modelId="{83CFE362-8437-4409-BFD1-3DB1C213D24A}" type="presParOf" srcId="{80987F98-99EF-49DE-BC60-99C79EBDF412}" destId="{D75F6ADC-6D80-4852-BB75-48C9130AF7FC}" srcOrd="1" destOrd="0" presId="urn:microsoft.com/office/officeart/2008/layout/LinedList"/>
    <dgm:cxn modelId="{D8AFDA3F-4746-47D5-9CDC-5F0875B6B682}" type="presParOf" srcId="{D75F6ADC-6D80-4852-BB75-48C9130AF7FC}" destId="{711DCA12-9EC5-4C72-9559-0125D978E8B6}" srcOrd="0" destOrd="0" presId="urn:microsoft.com/office/officeart/2008/layout/LinedList"/>
    <dgm:cxn modelId="{3AB47F78-62D0-4524-95AA-A18516AD9ABB}" type="presParOf" srcId="{D75F6ADC-6D80-4852-BB75-48C9130AF7FC}" destId="{0336D349-91B0-4E4A-B013-C3CC20F2B196}" srcOrd="1" destOrd="0" presId="urn:microsoft.com/office/officeart/2008/layout/LinedList"/>
    <dgm:cxn modelId="{91C1AB53-CA16-4C59-8F7C-AD35DC432BA8}" type="presParOf" srcId="{80987F98-99EF-49DE-BC60-99C79EBDF412}" destId="{24923F96-BBB2-4CDC-BCEB-62C0D54BCFCA}" srcOrd="2" destOrd="0" presId="urn:microsoft.com/office/officeart/2008/layout/LinedList"/>
    <dgm:cxn modelId="{DCB2AC8E-48D8-4B64-BF8B-91ACF8159740}" type="presParOf" srcId="{80987F98-99EF-49DE-BC60-99C79EBDF412}" destId="{3C62CC75-01BC-424E-BB04-C73EAD58EFAC}" srcOrd="3" destOrd="0" presId="urn:microsoft.com/office/officeart/2008/layout/LinedList"/>
    <dgm:cxn modelId="{89400DEE-9F4F-4D17-A2EC-77B7171D9120}" type="presParOf" srcId="{3C62CC75-01BC-424E-BB04-C73EAD58EFAC}" destId="{7B7367C0-5F1B-41FC-9229-B96E45D78C12}" srcOrd="0" destOrd="0" presId="urn:microsoft.com/office/officeart/2008/layout/LinedList"/>
    <dgm:cxn modelId="{1871FF3E-5E0D-4258-B728-464C062F20E3}" type="presParOf" srcId="{3C62CC75-01BC-424E-BB04-C73EAD58EFAC}" destId="{DC88E818-5A72-431F-96EA-939837839FEF}" srcOrd="1" destOrd="0" presId="urn:microsoft.com/office/officeart/2008/layout/LinedList"/>
    <dgm:cxn modelId="{86F7B94B-985C-43D4-AAC6-8FCB07EBAC82}" type="presParOf" srcId="{80987F98-99EF-49DE-BC60-99C79EBDF412}" destId="{98D07613-8976-4194-8136-1ABD860174DC}" srcOrd="4" destOrd="0" presId="urn:microsoft.com/office/officeart/2008/layout/LinedList"/>
    <dgm:cxn modelId="{5EAF3313-B374-4C4C-A100-DDA4E95CAFF7}" type="presParOf" srcId="{80987F98-99EF-49DE-BC60-99C79EBDF412}" destId="{7C264F06-5925-4D1E-A4D6-28ABAE29F1F6}" srcOrd="5" destOrd="0" presId="urn:microsoft.com/office/officeart/2008/layout/LinedList"/>
    <dgm:cxn modelId="{8E18A0CF-3631-4E15-8959-474A2538E815}" type="presParOf" srcId="{7C264F06-5925-4D1E-A4D6-28ABAE29F1F6}" destId="{8E0991AF-17E4-4E2F-8865-2CFAC61FF89F}" srcOrd="0" destOrd="0" presId="urn:microsoft.com/office/officeart/2008/layout/LinedList"/>
    <dgm:cxn modelId="{84FECA1E-B53E-4F04-8C9F-6448D46AEE7F}" type="presParOf" srcId="{7C264F06-5925-4D1E-A4D6-28ABAE29F1F6}" destId="{B3BA3C9B-EB18-4521-B6EC-DB747003E3A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634D2-A829-4E07-99FB-B59FA6189B13}">
      <dsp:nvSpPr>
        <dsp:cNvPr id="0" name=""/>
        <dsp:cNvSpPr/>
      </dsp:nvSpPr>
      <dsp:spPr>
        <a:xfrm>
          <a:off x="3116"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overtaking on the inside;</a:t>
          </a:r>
          <a:endParaRPr lang="en-US" sz="1900" kern="1200"/>
        </a:p>
      </dsp:txBody>
      <dsp:txXfrm>
        <a:off x="3116" y="184950"/>
        <a:ext cx="2472392" cy="1483435"/>
      </dsp:txXfrm>
    </dsp:sp>
    <dsp:sp modelId="{E8E3A9A4-AC6F-4CED-9D0A-389D09F7B992}">
      <dsp:nvSpPr>
        <dsp:cNvPr id="0" name=""/>
        <dsp:cNvSpPr/>
      </dsp:nvSpPr>
      <dsp:spPr>
        <a:xfrm>
          <a:off x="2722748"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driving too close to another vehicle;</a:t>
          </a:r>
          <a:endParaRPr lang="en-US" sz="1900" kern="1200"/>
        </a:p>
      </dsp:txBody>
      <dsp:txXfrm>
        <a:off x="2722748" y="184950"/>
        <a:ext cx="2472392" cy="1483435"/>
      </dsp:txXfrm>
    </dsp:sp>
    <dsp:sp modelId="{A67EA7E0-C903-42C3-AF2F-FFCEC18D8D72}">
      <dsp:nvSpPr>
        <dsp:cNvPr id="0" name=""/>
        <dsp:cNvSpPr/>
      </dsp:nvSpPr>
      <dsp:spPr>
        <a:xfrm>
          <a:off x="5442379"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driving through a red light by mistake;</a:t>
          </a:r>
          <a:endParaRPr lang="en-US" sz="1900" kern="1200"/>
        </a:p>
      </dsp:txBody>
      <dsp:txXfrm>
        <a:off x="5442379" y="184950"/>
        <a:ext cx="2472392" cy="1483435"/>
      </dsp:txXfrm>
    </dsp:sp>
    <dsp:sp modelId="{1A1C9A1C-CCF0-4837-A422-2E0484A9CA20}">
      <dsp:nvSpPr>
        <dsp:cNvPr id="0" name=""/>
        <dsp:cNvSpPr/>
      </dsp:nvSpPr>
      <dsp:spPr>
        <a:xfrm>
          <a:off x="8162011" y="184950"/>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turning into the path of another vehicle;</a:t>
          </a:r>
          <a:endParaRPr lang="en-US" sz="1900" kern="1200"/>
        </a:p>
      </dsp:txBody>
      <dsp:txXfrm>
        <a:off x="8162011" y="184950"/>
        <a:ext cx="2472392" cy="1483435"/>
      </dsp:txXfrm>
    </dsp:sp>
    <dsp:sp modelId="{367490F8-189F-4BE6-AED0-0FC964A26E11}">
      <dsp:nvSpPr>
        <dsp:cNvPr id="0" name=""/>
        <dsp:cNvSpPr/>
      </dsp:nvSpPr>
      <dsp:spPr>
        <a:xfrm>
          <a:off x="3116"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the driver being avoidably distracted by tuning the radio, lighting a cigarette etc. </a:t>
          </a:r>
          <a:endParaRPr lang="en-US" sz="1900" kern="1200"/>
        </a:p>
      </dsp:txBody>
      <dsp:txXfrm>
        <a:off x="3116" y="1915625"/>
        <a:ext cx="2472392" cy="1483435"/>
      </dsp:txXfrm>
    </dsp:sp>
    <dsp:sp modelId="{A2948E20-0607-4825-B3E2-37958ED0AED4}">
      <dsp:nvSpPr>
        <dsp:cNvPr id="0" name=""/>
        <dsp:cNvSpPr/>
      </dsp:nvSpPr>
      <dsp:spPr>
        <a:xfrm>
          <a:off x="2722748"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flashing lights to force other drivers to give way;</a:t>
          </a:r>
          <a:endParaRPr lang="en-US" sz="1900" kern="1200"/>
        </a:p>
      </dsp:txBody>
      <dsp:txXfrm>
        <a:off x="2722748" y="1915625"/>
        <a:ext cx="2472392" cy="1483435"/>
      </dsp:txXfrm>
    </dsp:sp>
    <dsp:sp modelId="{C3867D20-C2AF-4067-87AF-BD62967F4560}">
      <dsp:nvSpPr>
        <dsp:cNvPr id="0" name=""/>
        <dsp:cNvSpPr/>
      </dsp:nvSpPr>
      <dsp:spPr>
        <a:xfrm>
          <a:off x="5442379"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misusing lanes to gain advantage over other drivers;</a:t>
          </a:r>
          <a:endParaRPr lang="en-US" sz="1900" kern="1200"/>
        </a:p>
      </dsp:txBody>
      <dsp:txXfrm>
        <a:off x="5442379" y="1915625"/>
        <a:ext cx="2472392" cy="1483435"/>
      </dsp:txXfrm>
    </dsp:sp>
    <dsp:sp modelId="{E18CAC16-AB6B-40E0-AB12-117F5506D40C}">
      <dsp:nvSpPr>
        <dsp:cNvPr id="0" name=""/>
        <dsp:cNvSpPr/>
      </dsp:nvSpPr>
      <dsp:spPr>
        <a:xfrm>
          <a:off x="8162011" y="1915625"/>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unnecessarily staying in an overtaking lane;</a:t>
          </a:r>
          <a:endParaRPr lang="en-US" sz="1900" kern="1200"/>
        </a:p>
      </dsp:txBody>
      <dsp:txXfrm>
        <a:off x="8162011" y="1915625"/>
        <a:ext cx="2472392" cy="1483435"/>
      </dsp:txXfrm>
    </dsp:sp>
    <dsp:sp modelId="{AB66348E-1C37-4DBC-8B8B-450C9A4A47CD}">
      <dsp:nvSpPr>
        <dsp:cNvPr id="0" name=""/>
        <dsp:cNvSpPr/>
      </dsp:nvSpPr>
      <dsp:spPr>
        <a:xfrm>
          <a:off x="2722748" y="3646299"/>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unnecessarily slow driving or braking;</a:t>
          </a:r>
          <a:endParaRPr lang="en-US" sz="1900" kern="1200"/>
        </a:p>
      </dsp:txBody>
      <dsp:txXfrm>
        <a:off x="2722748" y="3646299"/>
        <a:ext cx="2472392" cy="1483435"/>
      </dsp:txXfrm>
    </dsp:sp>
    <dsp:sp modelId="{4286F833-4910-4BB7-AE7E-0C324E9CE893}">
      <dsp:nvSpPr>
        <dsp:cNvPr id="0" name=""/>
        <dsp:cNvSpPr/>
      </dsp:nvSpPr>
      <dsp:spPr>
        <a:xfrm>
          <a:off x="5442379" y="3646299"/>
          <a:ext cx="2472392" cy="148343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dazzling other drivers with un-dipped headlights</a:t>
          </a:r>
          <a:endParaRPr lang="en-US" sz="1900" kern="1200"/>
        </a:p>
      </dsp:txBody>
      <dsp:txXfrm>
        <a:off x="5442379" y="3646299"/>
        <a:ext cx="2472392" cy="14834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B1B53-F0DE-43F4-8165-55EF5C196BC0}">
      <dsp:nvSpPr>
        <dsp:cNvPr id="0" name=""/>
        <dsp:cNvSpPr/>
      </dsp:nvSpPr>
      <dsp:spPr>
        <a:xfrm>
          <a:off x="0" y="2628"/>
          <a:ext cx="609686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1DCA12-9EC5-4C72-9559-0125D978E8B6}">
      <dsp:nvSpPr>
        <dsp:cNvPr id="0" name=""/>
        <dsp:cNvSpPr/>
      </dsp:nvSpPr>
      <dsp:spPr>
        <a:xfrm>
          <a:off x="0" y="2628"/>
          <a:ext cx="6096861" cy="1792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0" i="0" kern="1200"/>
            <a:t>The effect of dangerous or reckless use of a vehicle can lead to criminal damage of roads, other vehicles and surrounding property.</a:t>
          </a:r>
          <a:endParaRPr lang="en-US" sz="2000" kern="1200"/>
        </a:p>
      </dsp:txBody>
      <dsp:txXfrm>
        <a:off x="0" y="2628"/>
        <a:ext cx="6096861" cy="1792753"/>
      </dsp:txXfrm>
    </dsp:sp>
    <dsp:sp modelId="{24923F96-BBB2-4CDC-BCEB-62C0D54BCFCA}">
      <dsp:nvSpPr>
        <dsp:cNvPr id="0" name=""/>
        <dsp:cNvSpPr/>
      </dsp:nvSpPr>
      <dsp:spPr>
        <a:xfrm>
          <a:off x="0" y="1795382"/>
          <a:ext cx="609686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7367C0-5F1B-41FC-9229-B96E45D78C12}">
      <dsp:nvSpPr>
        <dsp:cNvPr id="0" name=""/>
        <dsp:cNvSpPr/>
      </dsp:nvSpPr>
      <dsp:spPr>
        <a:xfrm>
          <a:off x="0" y="1795382"/>
          <a:ext cx="6096861" cy="1792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0" i="0" kern="1200"/>
            <a:t>Drivers and riders also risk injuring themselves, other road users, cyclists and pedestrians as they do not have full control of their vehicle and their full attention on their surroundings.</a:t>
          </a:r>
          <a:endParaRPr lang="en-US" sz="2000" kern="1200"/>
        </a:p>
      </dsp:txBody>
      <dsp:txXfrm>
        <a:off x="0" y="1795382"/>
        <a:ext cx="6096861" cy="1792753"/>
      </dsp:txXfrm>
    </dsp:sp>
    <dsp:sp modelId="{98D07613-8976-4194-8136-1ABD860174DC}">
      <dsp:nvSpPr>
        <dsp:cNvPr id="0" name=""/>
        <dsp:cNvSpPr/>
      </dsp:nvSpPr>
      <dsp:spPr>
        <a:xfrm>
          <a:off x="0" y="3588136"/>
          <a:ext cx="609686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0991AF-17E4-4E2F-8865-2CFAC61FF89F}">
      <dsp:nvSpPr>
        <dsp:cNvPr id="0" name=""/>
        <dsp:cNvSpPr/>
      </dsp:nvSpPr>
      <dsp:spPr>
        <a:xfrm>
          <a:off x="0" y="3588136"/>
          <a:ext cx="6096861" cy="1792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0" i="0" kern="1200"/>
            <a:t>Driving or riding in this way can also be used as a form of intimidation, either to other road users or the community. Loud noise from engines and music and deliberately creating large amounts of exhaust or tyre smoke can also be seen as an aggressive act.</a:t>
          </a:r>
          <a:endParaRPr lang="en-US" sz="2000" kern="1200"/>
        </a:p>
      </dsp:txBody>
      <dsp:txXfrm>
        <a:off x="0" y="3588136"/>
        <a:ext cx="6096861" cy="179275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614B8-18E7-497E-BF22-6A6E7E8EFAD0}" type="datetimeFigureOut">
              <a:rPr lang="en-GB" smtClean="0"/>
              <a:t>16/02/2025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26C1C6-EC3A-4599-A1F0-E2CDC4F1B4DB}" type="slidenum">
              <a:rPr lang="en-GB" smtClean="0"/>
              <a:t>‹#›</a:t>
            </a:fld>
            <a:endParaRPr lang="en-GB"/>
          </a:p>
        </p:txBody>
      </p:sp>
    </p:spTree>
    <p:extLst>
      <p:ext uri="{BB962C8B-B14F-4D97-AF65-F5344CB8AC3E}">
        <p14:creationId xmlns:p14="http://schemas.microsoft.com/office/powerpoint/2010/main" val="325160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3</a:t>
            </a:fld>
            <a:endParaRPr lang="en-GB"/>
          </a:p>
        </p:txBody>
      </p:sp>
    </p:spTree>
    <p:extLst>
      <p:ext uri="{BB962C8B-B14F-4D97-AF65-F5344CB8AC3E}">
        <p14:creationId xmlns:p14="http://schemas.microsoft.com/office/powerpoint/2010/main" val="618326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Indictment: maximum 14 years imprisonment. Obligatory disqualification Obligatory endorsement - licence endorsed three to eleven penalty points. Note: The vehicle may be forfeited.</a:t>
            </a:r>
          </a:p>
        </p:txBody>
      </p:sp>
      <p:sp>
        <p:nvSpPr>
          <p:cNvPr id="4" name="Slide Number Placeholder 3"/>
          <p:cNvSpPr>
            <a:spLocks noGrp="1"/>
          </p:cNvSpPr>
          <p:nvPr>
            <p:ph type="sldNum" sz="quarter" idx="5"/>
          </p:nvPr>
        </p:nvSpPr>
        <p:spPr/>
        <p:txBody>
          <a:bodyPr/>
          <a:lstStyle/>
          <a:p>
            <a:fld id="{43046C2B-9FAB-4186-8446-72DB87770354}" type="slidenum">
              <a:rPr lang="en-GB" smtClean="0"/>
              <a:t>4</a:t>
            </a:fld>
            <a:endParaRPr lang="en-GB"/>
          </a:p>
        </p:txBody>
      </p:sp>
    </p:spTree>
    <p:extLst>
      <p:ext uri="{BB962C8B-B14F-4D97-AF65-F5344CB8AC3E}">
        <p14:creationId xmlns:p14="http://schemas.microsoft.com/office/powerpoint/2010/main" val="2121524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death of the person concerned must be shown to have resulted in some way from the incident to which the charge relates, however, does not have to be a major or substantial cause. There is no longer a requirement that death must occur within a year and a day of the incident.</a:t>
            </a:r>
          </a:p>
        </p:txBody>
      </p:sp>
      <p:sp>
        <p:nvSpPr>
          <p:cNvPr id="4" name="Slide Number Placeholder 3"/>
          <p:cNvSpPr>
            <a:spLocks noGrp="1"/>
          </p:cNvSpPr>
          <p:nvPr>
            <p:ph type="sldNum" sz="quarter" idx="5"/>
          </p:nvPr>
        </p:nvSpPr>
        <p:spPr/>
        <p:txBody>
          <a:bodyPr/>
          <a:lstStyle/>
          <a:p>
            <a:fld id="{43046C2B-9FAB-4186-8446-72DB87770354}" type="slidenum">
              <a:rPr lang="en-GB" smtClean="0"/>
              <a:t>6</a:t>
            </a:fld>
            <a:endParaRPr lang="en-GB"/>
          </a:p>
        </p:txBody>
      </p:sp>
    </p:spTree>
    <p:extLst>
      <p:ext uri="{BB962C8B-B14F-4D97-AF65-F5344CB8AC3E}">
        <p14:creationId xmlns:p14="http://schemas.microsoft.com/office/powerpoint/2010/main" val="4167158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danger must relate to either injury to any person OR serious damage to property</a:t>
            </a:r>
          </a:p>
        </p:txBody>
      </p:sp>
      <p:sp>
        <p:nvSpPr>
          <p:cNvPr id="4" name="Slide Number Placeholder 3"/>
          <p:cNvSpPr>
            <a:spLocks noGrp="1"/>
          </p:cNvSpPr>
          <p:nvPr>
            <p:ph type="sldNum" sz="quarter" idx="5"/>
          </p:nvPr>
        </p:nvSpPr>
        <p:spPr/>
        <p:txBody>
          <a:bodyPr/>
          <a:lstStyle/>
          <a:p>
            <a:fld id="{43046C2B-9FAB-4186-8446-72DB87770354}" type="slidenum">
              <a:rPr lang="en-GB" smtClean="0"/>
              <a:t>7</a:t>
            </a:fld>
            <a:endParaRPr lang="en-GB"/>
          </a:p>
        </p:txBody>
      </p:sp>
    </p:spTree>
    <p:extLst>
      <p:ext uri="{BB962C8B-B14F-4D97-AF65-F5344CB8AC3E}">
        <p14:creationId xmlns:p14="http://schemas.microsoft.com/office/powerpoint/2010/main" val="778431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Either Way Summary – 6 months imprisonment and/or fine Indictment: 2 years imprisonment and/or fine Obligatory Disqualification Obligatory Endorsement with 3 – 11 penalty points Serious injury – in this section the term ‘serious injury’ means physical harm which amounts to grievous bodily harm for the purposes of the Offences Against the Person Act 1861. </a:t>
            </a:r>
          </a:p>
          <a:p>
            <a:endParaRPr lang="en-GB" dirty="0"/>
          </a:p>
          <a:p>
            <a:endParaRPr lang="en-GB" dirty="0"/>
          </a:p>
          <a:p>
            <a:r>
              <a:rPr lang="en-GB" dirty="0"/>
              <a:t>Notes The offence has two distinct parts and two separate questions for the jury or magistrates to answer. First, there is the actus reus (guilty act) of the offence. They must consider whether a defendant's driving fell far below the fixed and objective standard of a competent and careful driver, irrespective of their experience. The standard expected is the same for a learner driver holding a provisional licence as it is for a driver who has passed his driving test or even an experienced professional driver. Although the standard of driving required is fixed and objective in the sense that it must always be that of the competent and careful driver, it may vary according to road and driving conditions. It is perfectly possible for driving to be held to be competent and careful in one situation and to have fallen below that standard in another. The weather, visibility and traffic conditions are examples of factors which affect the degree of care required. For this reason, juries and magistrates decide each case on its own facts. The standard of driving required, and failure to reach it is easier to recognise in practice, than to define generally. Any aspect of a defendant's driving (control of the vehicle) may fall far below the standard expected, whether it be by excessive speed, failure to comply with a road sign, etc. The second question for the jury or magistrates is whether it would be obvious to a competent and careful driver that driving in the way the defendant drove would be dangerous</a:t>
            </a:r>
          </a:p>
        </p:txBody>
      </p:sp>
      <p:sp>
        <p:nvSpPr>
          <p:cNvPr id="4" name="Slide Number Placeholder 3"/>
          <p:cNvSpPr>
            <a:spLocks noGrp="1"/>
          </p:cNvSpPr>
          <p:nvPr>
            <p:ph type="sldNum" sz="quarter" idx="5"/>
          </p:nvPr>
        </p:nvSpPr>
        <p:spPr/>
        <p:txBody>
          <a:bodyPr/>
          <a:lstStyle/>
          <a:p>
            <a:fld id="{43046C2B-9FAB-4186-8446-72DB87770354}" type="slidenum">
              <a:rPr lang="en-GB" smtClean="0"/>
              <a:t>8</a:t>
            </a:fld>
            <a:endParaRPr lang="en-GB"/>
          </a:p>
        </p:txBody>
      </p:sp>
    </p:spTree>
    <p:extLst>
      <p:ext uri="{BB962C8B-B14F-4D97-AF65-F5344CB8AC3E}">
        <p14:creationId xmlns:p14="http://schemas.microsoft.com/office/powerpoint/2010/main" val="215473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Either way Summary: maximum 12 months imprisonment and/or fine. Obligatory disqualification and obligatory endorsement with 3-11 penalty points Indictment: maximum 5 years imprisonment and/or a fine. Obligatory disqualification and obligatory endorsement with 3-11 penalty points This offence may be an alternative verdict to an offence under Sec 1 (Death by dangerous driving)</a:t>
            </a:r>
          </a:p>
        </p:txBody>
      </p:sp>
      <p:sp>
        <p:nvSpPr>
          <p:cNvPr id="4" name="Slide Number Placeholder 3"/>
          <p:cNvSpPr>
            <a:spLocks noGrp="1"/>
          </p:cNvSpPr>
          <p:nvPr>
            <p:ph type="sldNum" sz="quarter" idx="5"/>
          </p:nvPr>
        </p:nvSpPr>
        <p:spPr/>
        <p:txBody>
          <a:bodyPr/>
          <a:lstStyle/>
          <a:p>
            <a:fld id="{43046C2B-9FAB-4186-8446-72DB87770354}" type="slidenum">
              <a:rPr lang="en-GB" smtClean="0"/>
              <a:t>9</a:t>
            </a:fld>
            <a:endParaRPr lang="en-GB"/>
          </a:p>
        </p:txBody>
      </p:sp>
    </p:spTree>
    <p:extLst>
      <p:ext uri="{BB962C8B-B14F-4D97-AF65-F5344CB8AC3E}">
        <p14:creationId xmlns:p14="http://schemas.microsoft.com/office/powerpoint/2010/main" val="685551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11</a:t>
            </a:fld>
            <a:endParaRPr lang="en-GB"/>
          </a:p>
        </p:txBody>
      </p:sp>
    </p:spTree>
    <p:extLst>
      <p:ext uri="{BB962C8B-B14F-4D97-AF65-F5344CB8AC3E}">
        <p14:creationId xmlns:p14="http://schemas.microsoft.com/office/powerpoint/2010/main" val="7867560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Mechanically Propelled Vehicle – any vehicle that is propelled mechanically Road – any highway or any other road to which the public has access and includes any bridges over which a road passes.</a:t>
            </a:r>
          </a:p>
          <a:p>
            <a:r>
              <a:rPr lang="en-GB" dirty="0"/>
              <a:t> Public place – for the purposes of the Road Traffic Act 1988, the term ‘public place’ has been defined as ‘any place to which the public have open access is a public place, even if payment must be made to gain entry</a:t>
            </a:r>
          </a:p>
        </p:txBody>
      </p:sp>
      <p:sp>
        <p:nvSpPr>
          <p:cNvPr id="4" name="Slide Number Placeholder 3"/>
          <p:cNvSpPr>
            <a:spLocks noGrp="1"/>
          </p:cNvSpPr>
          <p:nvPr>
            <p:ph type="sldNum" sz="quarter" idx="5"/>
          </p:nvPr>
        </p:nvSpPr>
        <p:spPr/>
        <p:txBody>
          <a:bodyPr/>
          <a:lstStyle/>
          <a:p>
            <a:fld id="{0626C1C6-EC3A-4599-A1F0-E2CDC4F1B4DB}" type="slidenum">
              <a:rPr lang="en-GB" smtClean="0"/>
              <a:t>12</a:t>
            </a:fld>
            <a:endParaRPr lang="en-GB"/>
          </a:p>
        </p:txBody>
      </p:sp>
    </p:spTree>
    <p:extLst>
      <p:ext uri="{BB962C8B-B14F-4D97-AF65-F5344CB8AC3E}">
        <p14:creationId xmlns:p14="http://schemas.microsoft.com/office/powerpoint/2010/main" val="42164785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15</a:t>
            </a:fld>
            <a:endParaRPr lang="en-GB"/>
          </a:p>
        </p:txBody>
      </p:sp>
    </p:spTree>
    <p:extLst>
      <p:ext uri="{BB962C8B-B14F-4D97-AF65-F5344CB8AC3E}">
        <p14:creationId xmlns:p14="http://schemas.microsoft.com/office/powerpoint/2010/main" val="2117237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and students to provide examples. </a:t>
            </a:r>
          </a:p>
        </p:txBody>
      </p:sp>
      <p:sp>
        <p:nvSpPr>
          <p:cNvPr id="4" name="Slide Number Placeholder 3"/>
          <p:cNvSpPr>
            <a:spLocks noGrp="1"/>
          </p:cNvSpPr>
          <p:nvPr>
            <p:ph type="sldNum" sz="quarter" idx="5"/>
          </p:nvPr>
        </p:nvSpPr>
        <p:spPr/>
        <p:txBody>
          <a:bodyPr/>
          <a:lstStyle/>
          <a:p>
            <a:fld id="{0626C1C6-EC3A-4599-A1F0-E2CDC4F1B4DB}" type="slidenum">
              <a:rPr lang="en-GB" smtClean="0"/>
              <a:t>17</a:t>
            </a:fld>
            <a:endParaRPr lang="en-GB"/>
          </a:p>
        </p:txBody>
      </p:sp>
    </p:spTree>
    <p:extLst>
      <p:ext uri="{BB962C8B-B14F-4D97-AF65-F5344CB8AC3E}">
        <p14:creationId xmlns:p14="http://schemas.microsoft.com/office/powerpoint/2010/main" val="3696555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application of this standard enables the offence to cover cases ranging from momentary lapses in concentration or minor errors of judgment to deliberately bad or dangerous driving which falls short of a Section 2 offence. The element that distinguishes dangerous driving from careless driving is that the dangerous driver falls far below the required standard while the careless driver merely falls below the required standard.</a:t>
            </a:r>
          </a:p>
        </p:txBody>
      </p:sp>
      <p:sp>
        <p:nvSpPr>
          <p:cNvPr id="4" name="Slide Number Placeholder 3"/>
          <p:cNvSpPr>
            <a:spLocks noGrp="1"/>
          </p:cNvSpPr>
          <p:nvPr>
            <p:ph type="sldNum" sz="quarter" idx="5"/>
          </p:nvPr>
        </p:nvSpPr>
        <p:spPr/>
        <p:txBody>
          <a:bodyPr/>
          <a:lstStyle/>
          <a:p>
            <a:fld id="{0626C1C6-EC3A-4599-A1F0-E2CDC4F1B4DB}" type="slidenum">
              <a:rPr lang="en-GB" smtClean="0"/>
              <a:t>18</a:t>
            </a:fld>
            <a:endParaRPr lang="en-GB"/>
          </a:p>
        </p:txBody>
      </p:sp>
    </p:spTree>
    <p:extLst>
      <p:ext uri="{BB962C8B-B14F-4D97-AF65-F5344CB8AC3E}">
        <p14:creationId xmlns:p14="http://schemas.microsoft.com/office/powerpoint/2010/main" val="2861580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CPS - 2025</a:t>
            </a:r>
          </a:p>
        </p:txBody>
      </p:sp>
      <p:sp>
        <p:nvSpPr>
          <p:cNvPr id="4" name="Slide Number Placeholder 3"/>
          <p:cNvSpPr>
            <a:spLocks noGrp="1"/>
          </p:cNvSpPr>
          <p:nvPr>
            <p:ph type="sldNum" sz="quarter" idx="5"/>
          </p:nvPr>
        </p:nvSpPr>
        <p:spPr/>
        <p:txBody>
          <a:bodyPr/>
          <a:lstStyle/>
          <a:p>
            <a:fld id="{0626C1C6-EC3A-4599-A1F0-E2CDC4F1B4DB}" type="slidenum">
              <a:rPr lang="en-GB" smtClean="0"/>
              <a:t>19</a:t>
            </a:fld>
            <a:endParaRPr lang="en-GB"/>
          </a:p>
        </p:txBody>
      </p:sp>
    </p:spTree>
    <p:extLst>
      <p:ext uri="{BB962C8B-B14F-4D97-AF65-F5344CB8AC3E}">
        <p14:creationId xmlns:p14="http://schemas.microsoft.com/office/powerpoint/2010/main" val="2407913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full phrase referred to in this part of section 3 of the Road Traffic Act 1988 is 'without reasonable consideration for other persons using the road'. It is a subjective test that has to be decided by the court on the evidence before it. The other persons can include other drivers, passengers in the vehicle, or pedestrians and cyclists. It can include leaving a turn indicator on too long to give a misleading signal, or a bus driver taking a corner too fast so that passengers are thrown out of their seats and injured. On a procedural note it is good evidence to ask the driver if he knows what action the Highway Code recommends in the situation.</a:t>
            </a:r>
          </a:p>
        </p:txBody>
      </p:sp>
      <p:sp>
        <p:nvSpPr>
          <p:cNvPr id="4" name="Slide Number Placeholder 3"/>
          <p:cNvSpPr>
            <a:spLocks noGrp="1"/>
          </p:cNvSpPr>
          <p:nvPr>
            <p:ph type="sldNum" sz="quarter" idx="5"/>
          </p:nvPr>
        </p:nvSpPr>
        <p:spPr/>
        <p:txBody>
          <a:bodyPr/>
          <a:lstStyle/>
          <a:p>
            <a:fld id="{0626C1C6-EC3A-4599-A1F0-E2CDC4F1B4DB}" type="slidenum">
              <a:rPr lang="en-GB" smtClean="0"/>
              <a:t>20</a:t>
            </a:fld>
            <a:endParaRPr lang="en-GB"/>
          </a:p>
        </p:txBody>
      </p:sp>
    </p:spTree>
    <p:extLst>
      <p:ext uri="{BB962C8B-B14F-4D97-AF65-F5344CB8AC3E}">
        <p14:creationId xmlns:p14="http://schemas.microsoft.com/office/powerpoint/2010/main" val="42593688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to discuss what these are recapping previous lesson </a:t>
            </a:r>
          </a:p>
        </p:txBody>
      </p:sp>
      <p:sp>
        <p:nvSpPr>
          <p:cNvPr id="4" name="Slide Number Placeholder 3"/>
          <p:cNvSpPr>
            <a:spLocks noGrp="1"/>
          </p:cNvSpPr>
          <p:nvPr>
            <p:ph type="sldNum" sz="quarter" idx="5"/>
          </p:nvPr>
        </p:nvSpPr>
        <p:spPr/>
        <p:txBody>
          <a:bodyPr/>
          <a:lstStyle/>
          <a:p>
            <a:fld id="{0626C1C6-EC3A-4599-A1F0-E2CDC4F1B4DB}" type="slidenum">
              <a:rPr lang="en-GB" smtClean="0"/>
              <a:t>22</a:t>
            </a:fld>
            <a:endParaRPr lang="en-GB"/>
          </a:p>
        </p:txBody>
      </p:sp>
    </p:spTree>
    <p:extLst>
      <p:ext uri="{BB962C8B-B14F-4D97-AF65-F5344CB8AC3E}">
        <p14:creationId xmlns:p14="http://schemas.microsoft.com/office/powerpoint/2010/main" val="29682923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Indictment – Maximum 2 years imprisonment</a:t>
            </a:r>
          </a:p>
          <a:p>
            <a:r>
              <a:rPr lang="en-GB" dirty="0"/>
              <a:t> Note that this offences uses the term ‘vehicle’. This can be taken in its widest context and will include such things as cycles and horse drawn carriages. In most instances normal assault or driving charges should be considered rather than this offence, however, it does have an advantage in that it can be committed anywhere by any vehicle or carriage. This offence does not carry endorsement or disqualification, therefore it should normally only be used on occasions when it is not possible to prosecute for an offence under the road traffic legislation, for example: incidents on private premises or incidents not on highways at all (such as dirt tracks or country trails). ‘Vehicle’ should be given its everyday ordinary meaning and includes motor vehicles. </a:t>
            </a:r>
          </a:p>
        </p:txBody>
      </p:sp>
      <p:sp>
        <p:nvSpPr>
          <p:cNvPr id="4" name="Slide Number Placeholder 3"/>
          <p:cNvSpPr>
            <a:spLocks noGrp="1"/>
          </p:cNvSpPr>
          <p:nvPr>
            <p:ph type="sldNum" sz="quarter" idx="5"/>
          </p:nvPr>
        </p:nvSpPr>
        <p:spPr/>
        <p:txBody>
          <a:bodyPr/>
          <a:lstStyle/>
          <a:p>
            <a:fld id="{0626C1C6-EC3A-4599-A1F0-E2CDC4F1B4DB}" type="slidenum">
              <a:rPr lang="en-GB" smtClean="0"/>
              <a:t>23</a:t>
            </a:fld>
            <a:endParaRPr lang="en-GB"/>
          </a:p>
        </p:txBody>
      </p:sp>
    </p:spTree>
    <p:extLst>
      <p:ext uri="{BB962C8B-B14F-4D97-AF65-F5344CB8AC3E}">
        <p14:creationId xmlns:p14="http://schemas.microsoft.com/office/powerpoint/2010/main" val="680758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24</a:t>
            </a:fld>
            <a:endParaRPr lang="en-GB"/>
          </a:p>
        </p:txBody>
      </p:sp>
    </p:spTree>
    <p:extLst>
      <p:ext uri="{BB962C8B-B14F-4D97-AF65-F5344CB8AC3E}">
        <p14:creationId xmlns:p14="http://schemas.microsoft.com/office/powerpoint/2010/main" val="21964439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Indictment: maximum 14 years imprisonment and/or fine Obligatory disqualification Obligatory endorsement - licence endorsed three to eleven penalty points The term ‘causes the death’ is the same as that specified in the Sec 1 offence of causing death by dangerous driving. </a:t>
            </a:r>
          </a:p>
        </p:txBody>
      </p:sp>
      <p:sp>
        <p:nvSpPr>
          <p:cNvPr id="4" name="Slide Number Placeholder 3"/>
          <p:cNvSpPr>
            <a:spLocks noGrp="1"/>
          </p:cNvSpPr>
          <p:nvPr>
            <p:ph type="sldNum" sz="quarter" idx="5"/>
          </p:nvPr>
        </p:nvSpPr>
        <p:spPr/>
        <p:txBody>
          <a:bodyPr/>
          <a:lstStyle/>
          <a:p>
            <a:fld id="{0626C1C6-EC3A-4599-A1F0-E2CDC4F1B4DB}" type="slidenum">
              <a:rPr lang="en-GB" smtClean="0"/>
              <a:t>25</a:t>
            </a:fld>
            <a:endParaRPr lang="en-GB"/>
          </a:p>
        </p:txBody>
      </p:sp>
    </p:spTree>
    <p:extLst>
      <p:ext uri="{BB962C8B-B14F-4D97-AF65-F5344CB8AC3E}">
        <p14:creationId xmlns:p14="http://schemas.microsoft.com/office/powerpoint/2010/main" val="30975440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26</a:t>
            </a:fld>
            <a:endParaRPr lang="en-GB"/>
          </a:p>
        </p:txBody>
      </p:sp>
    </p:spTree>
    <p:extLst>
      <p:ext uri="{BB962C8B-B14F-4D97-AF65-F5344CB8AC3E}">
        <p14:creationId xmlns:p14="http://schemas.microsoft.com/office/powerpoint/2010/main" val="1551873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27</a:t>
            </a:fld>
            <a:endParaRPr lang="en-GB"/>
          </a:p>
        </p:txBody>
      </p:sp>
    </p:spTree>
    <p:extLst>
      <p:ext uri="{BB962C8B-B14F-4D97-AF65-F5344CB8AC3E}">
        <p14:creationId xmlns:p14="http://schemas.microsoft.com/office/powerpoint/2010/main" val="35596902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28</a:t>
            </a:fld>
            <a:endParaRPr lang="en-GB"/>
          </a:p>
        </p:txBody>
      </p:sp>
    </p:spTree>
    <p:extLst>
      <p:ext uri="{BB962C8B-B14F-4D97-AF65-F5344CB8AC3E}">
        <p14:creationId xmlns:p14="http://schemas.microsoft.com/office/powerpoint/2010/main" val="17935501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29</a:t>
            </a:fld>
            <a:endParaRPr lang="en-GB"/>
          </a:p>
        </p:txBody>
      </p:sp>
    </p:spTree>
    <p:extLst>
      <p:ext uri="{BB962C8B-B14F-4D97-AF65-F5344CB8AC3E}">
        <p14:creationId xmlns:p14="http://schemas.microsoft.com/office/powerpoint/2010/main" val="2520110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33</a:t>
            </a:fld>
            <a:endParaRPr lang="en-GB"/>
          </a:p>
        </p:txBody>
      </p:sp>
    </p:spTree>
    <p:extLst>
      <p:ext uri="{BB962C8B-B14F-4D97-AF65-F5344CB8AC3E}">
        <p14:creationId xmlns:p14="http://schemas.microsoft.com/office/powerpoint/2010/main" val="1812055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33333"/>
                </a:solidFill>
                <a:effectLst/>
                <a:latin typeface="Noto Sans" panose="020B0502040504020204" pitchFamily="34" charset="0"/>
              </a:rPr>
              <a:t>The keeper of the vehicle will be liable to recovery/storage costs before they get their vehicle back. When the driver has already received a Section 59 warning notice within the preceding 12 months or it is impracticable to give a warning, their car can be confiscated.</a:t>
            </a:r>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36</a:t>
            </a:fld>
            <a:endParaRPr lang="en-GB"/>
          </a:p>
        </p:txBody>
      </p:sp>
    </p:spTree>
    <p:extLst>
      <p:ext uri="{BB962C8B-B14F-4D97-AF65-F5344CB8AC3E}">
        <p14:creationId xmlns:p14="http://schemas.microsoft.com/office/powerpoint/2010/main" val="1717215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38</a:t>
            </a:fld>
            <a:endParaRPr lang="en-GB"/>
          </a:p>
        </p:txBody>
      </p:sp>
    </p:spTree>
    <p:extLst>
      <p:ext uri="{BB962C8B-B14F-4D97-AF65-F5344CB8AC3E}">
        <p14:creationId xmlns:p14="http://schemas.microsoft.com/office/powerpoint/2010/main" val="41239037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26C1C6-EC3A-4599-A1F0-E2CDC4F1B4DB}" type="slidenum">
              <a:rPr lang="en-GB" smtClean="0"/>
              <a:t>39</a:t>
            </a:fld>
            <a:endParaRPr lang="en-GB"/>
          </a:p>
        </p:txBody>
      </p:sp>
    </p:spTree>
    <p:extLst>
      <p:ext uri="{BB962C8B-B14F-4D97-AF65-F5344CB8AC3E}">
        <p14:creationId xmlns:p14="http://schemas.microsoft.com/office/powerpoint/2010/main" val="3726521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2/16/2025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35226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2/16/2025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09791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2/16/2025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8064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2/16/2025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481312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2/16/2025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28553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2/16/2025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8511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2/16/2025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04516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2/16/2025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96922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2/16/2025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22945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2/16/2025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7644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2/16/2025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0773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2/16/2025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07835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police car&#10;&#10;Description automatically generated">
            <a:extLst>
              <a:ext uri="{FF2B5EF4-FFF2-40B4-BE49-F238E27FC236}">
                <a16:creationId xmlns:a16="http://schemas.microsoft.com/office/drawing/2014/main" id="{AFF5929C-1206-F7CD-04A7-7EB4183CDEBC}"/>
              </a:ext>
            </a:extLst>
          </p:cNvPr>
          <p:cNvPicPr>
            <a:picLocks noChangeAspect="1"/>
          </p:cNvPicPr>
          <p:nvPr/>
        </p:nvPicPr>
        <p:blipFill>
          <a:blip r:embed="rId2"/>
          <a:srcRect t="8841" r="9091" b="250"/>
          <a:stretch/>
        </p:blipFill>
        <p:spPr>
          <a:xfrm>
            <a:off x="1" y="10"/>
            <a:ext cx="12192000" cy="6857990"/>
          </a:xfrm>
          <a:prstGeom prst="rect">
            <a:avLst/>
          </a:prstGeom>
        </p:spPr>
      </p:pic>
      <p:sp useBgFill="1">
        <p:nvSpPr>
          <p:cNvPr id="20" name="Rectangle 19">
            <a:extLst>
              <a:ext uri="{FF2B5EF4-FFF2-40B4-BE49-F238E27FC236}">
                <a16:creationId xmlns:a16="http://schemas.microsoft.com/office/drawing/2014/main" id="{D30DD7D3-2712-4491-B2C2-5FC23330C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569" y="1066800"/>
            <a:ext cx="5128322" cy="47244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E84687-997C-2E50-B632-F4DFC835A8FD}"/>
              </a:ext>
            </a:extLst>
          </p:cNvPr>
          <p:cNvSpPr>
            <a:spLocks noGrp="1"/>
          </p:cNvSpPr>
          <p:nvPr>
            <p:ph type="ctrTitle"/>
          </p:nvPr>
        </p:nvSpPr>
        <p:spPr>
          <a:xfrm>
            <a:off x="898737" y="1562101"/>
            <a:ext cx="4359744" cy="2738530"/>
          </a:xfrm>
        </p:spPr>
        <p:txBody>
          <a:bodyPr anchor="t">
            <a:normAutofit/>
          </a:bodyPr>
          <a:lstStyle/>
          <a:p>
            <a:r>
              <a:rPr lang="en-GB"/>
              <a:t>Roads Policing </a:t>
            </a:r>
          </a:p>
        </p:txBody>
      </p:sp>
      <p:sp>
        <p:nvSpPr>
          <p:cNvPr id="3" name="Subtitle 2">
            <a:extLst>
              <a:ext uri="{FF2B5EF4-FFF2-40B4-BE49-F238E27FC236}">
                <a16:creationId xmlns:a16="http://schemas.microsoft.com/office/drawing/2014/main" id="{29C01D6A-CDD3-2D08-7A00-9724644C430E}"/>
              </a:ext>
            </a:extLst>
          </p:cNvPr>
          <p:cNvSpPr>
            <a:spLocks noGrp="1"/>
          </p:cNvSpPr>
          <p:nvPr>
            <p:ph type="subTitle" idx="1"/>
          </p:nvPr>
        </p:nvSpPr>
        <p:spPr>
          <a:xfrm>
            <a:off x="900273" y="4300631"/>
            <a:ext cx="4358208" cy="933760"/>
          </a:xfrm>
        </p:spPr>
        <p:txBody>
          <a:bodyPr>
            <a:normAutofit/>
          </a:bodyPr>
          <a:lstStyle/>
          <a:p>
            <a:r>
              <a:rPr lang="en-GB"/>
              <a:t>Week 4 Part 2</a:t>
            </a:r>
          </a:p>
        </p:txBody>
      </p:sp>
      <p:cxnSp>
        <p:nvCxnSpPr>
          <p:cNvPr id="22" name="Straight Connector 21">
            <a:extLst>
              <a:ext uri="{FF2B5EF4-FFF2-40B4-BE49-F238E27FC236}">
                <a16:creationId xmlns:a16="http://schemas.microsoft.com/office/drawing/2014/main" id="{FFD0734C-004D-4938-8EA0-2C3867A11A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6937" y="5780876"/>
            <a:ext cx="5131168"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574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879C7-5CA3-D4E4-BCFB-0346E5A573E4}"/>
              </a:ext>
            </a:extLst>
          </p:cNvPr>
          <p:cNvSpPr>
            <a:spLocks noGrp="1"/>
          </p:cNvSpPr>
          <p:nvPr>
            <p:ph type="title"/>
          </p:nvPr>
        </p:nvSpPr>
        <p:spPr/>
        <p:txBody>
          <a:bodyPr/>
          <a:lstStyle/>
          <a:p>
            <a:r>
              <a:rPr lang="en-GB" dirty="0"/>
              <a:t>Aims and Objectives</a:t>
            </a:r>
          </a:p>
        </p:txBody>
      </p:sp>
      <p:sp>
        <p:nvSpPr>
          <p:cNvPr id="3" name="Content Placeholder 2">
            <a:extLst>
              <a:ext uri="{FF2B5EF4-FFF2-40B4-BE49-F238E27FC236}">
                <a16:creationId xmlns:a16="http://schemas.microsoft.com/office/drawing/2014/main" id="{8C35774C-32B8-CF9C-C310-8C818BC61314}"/>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Identify the offence of ‘driving without due care and attention’ and ‘without reasonable consideration’ contrary to Section 3 Road Traffic Act 1988.</a:t>
            </a:r>
          </a:p>
          <a:p>
            <a:r>
              <a:rPr lang="en-GB" dirty="0">
                <a:latin typeface="Arial" panose="020B0604020202020204" pitchFamily="34" charset="0"/>
                <a:cs typeface="Arial" panose="020B0604020202020204" pitchFamily="34" charset="0"/>
              </a:rPr>
              <a:t> 2. State the definition of the terms ‘driving’, ‘mechanically propelled vehicle’, ‘road’, and ‘public place’ in relation to the Road Traffic Act 1988.</a:t>
            </a:r>
          </a:p>
          <a:p>
            <a:r>
              <a:rPr lang="en-GB" dirty="0">
                <a:latin typeface="Arial" panose="020B0604020202020204" pitchFamily="34" charset="0"/>
                <a:cs typeface="Arial" panose="020B0604020202020204" pitchFamily="34" charset="0"/>
              </a:rPr>
              <a:t> 3. Describe the terms ‘without due care and attention’, ‘without reasonable consideration’ including any defences.</a:t>
            </a:r>
          </a:p>
          <a:p>
            <a:r>
              <a:rPr lang="en-GB" dirty="0">
                <a:latin typeface="Arial" panose="020B0604020202020204" pitchFamily="34" charset="0"/>
                <a:cs typeface="Arial" panose="020B0604020202020204" pitchFamily="34" charset="0"/>
              </a:rPr>
              <a:t> 4. Describe the offence of ‘wanton and furious driving’ contrary to Section 35 Offences Against the Person Act 1861. 5. Recognise the offence of ‘Causing death by careless driving whilst under the influence of drink/drugs contrary to Section 3A Road Traffic Act 1988.</a:t>
            </a:r>
          </a:p>
        </p:txBody>
      </p:sp>
    </p:spTree>
    <p:extLst>
      <p:ext uri="{BB962C8B-B14F-4D97-AF65-F5344CB8AC3E}">
        <p14:creationId xmlns:p14="http://schemas.microsoft.com/office/powerpoint/2010/main" val="2643028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397C692-EBBD-EBC5-EDDB-F2D2544D7EE4}"/>
              </a:ext>
            </a:extLst>
          </p:cNvPr>
          <p:cNvPicPr>
            <a:picLocks noChangeAspect="1"/>
          </p:cNvPicPr>
          <p:nvPr/>
        </p:nvPicPr>
        <p:blipFill>
          <a:blip r:embed="rId3"/>
          <a:srcRect t="156" b="15086"/>
          <a:stretch/>
        </p:blipFill>
        <p:spPr>
          <a:xfrm>
            <a:off x="5671128" y="914399"/>
            <a:ext cx="6520872" cy="5353521"/>
          </a:xfrm>
          <a:prstGeom prst="rect">
            <a:avLst/>
          </a:prstGeom>
        </p:spPr>
      </p:pic>
      <p:cxnSp>
        <p:nvCxnSpPr>
          <p:cNvPr id="12" name="Straight Connector 11">
            <a:extLst>
              <a:ext uri="{FF2B5EF4-FFF2-40B4-BE49-F238E27FC236}">
                <a16:creationId xmlns:a16="http://schemas.microsoft.com/office/drawing/2014/main" id="{92025DBA-8780-9CA0-2826-FF6E3BD1A0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72328" y="6267921"/>
            <a:ext cx="6519672" cy="2"/>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B766AFB-4572-5AD8-6A09-507DA559BD58}"/>
              </a:ext>
            </a:extLst>
          </p:cNvPr>
          <p:cNvSpPr>
            <a:spLocks noGrp="1"/>
          </p:cNvSpPr>
          <p:nvPr>
            <p:ph type="title"/>
          </p:nvPr>
        </p:nvSpPr>
        <p:spPr>
          <a:xfrm>
            <a:off x="640079" y="914400"/>
            <a:ext cx="4261104" cy="1097280"/>
          </a:xfrm>
        </p:spPr>
        <p:txBody>
          <a:bodyPr anchor="t">
            <a:normAutofit/>
          </a:bodyPr>
          <a:lstStyle/>
          <a:p>
            <a:r>
              <a:rPr lang="en-GB" sz="3600">
                <a:latin typeface="Arial" panose="020B0604020202020204" pitchFamily="34" charset="0"/>
                <a:cs typeface="Arial" panose="020B0604020202020204" pitchFamily="34" charset="0"/>
              </a:rPr>
              <a:t>Recap</a:t>
            </a:r>
          </a:p>
        </p:txBody>
      </p:sp>
      <p:sp>
        <p:nvSpPr>
          <p:cNvPr id="3" name="Content Placeholder 2">
            <a:extLst>
              <a:ext uri="{FF2B5EF4-FFF2-40B4-BE49-F238E27FC236}">
                <a16:creationId xmlns:a16="http://schemas.microsoft.com/office/drawing/2014/main" id="{B36E287D-E80D-4F9B-9F33-DFFB12C88D91}"/>
              </a:ext>
            </a:extLst>
          </p:cNvPr>
          <p:cNvSpPr>
            <a:spLocks noGrp="1"/>
          </p:cNvSpPr>
          <p:nvPr>
            <p:ph idx="1"/>
          </p:nvPr>
        </p:nvSpPr>
        <p:spPr>
          <a:xfrm>
            <a:off x="640079" y="2176036"/>
            <a:ext cx="4261104" cy="4121887"/>
          </a:xfrm>
        </p:spPr>
        <p:txBody>
          <a:bodyPr>
            <a:normAutofit/>
          </a:bodyPr>
          <a:lstStyle/>
          <a:p>
            <a:pPr marL="0" indent="0">
              <a:buNone/>
            </a:pPr>
            <a:r>
              <a:rPr lang="en-GB">
                <a:latin typeface="Arial" panose="020B0604020202020204" pitchFamily="34" charset="0"/>
                <a:cs typeface="Arial" panose="020B0604020202020204" pitchFamily="34" charset="0"/>
              </a:rPr>
              <a:t>What did we cover last week?</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What is the definition of Section 1 RTC 1988 – Death by Dangerous Driving?</a:t>
            </a:r>
          </a:p>
        </p:txBody>
      </p:sp>
    </p:spTree>
    <p:extLst>
      <p:ext uri="{BB962C8B-B14F-4D97-AF65-F5344CB8AC3E}">
        <p14:creationId xmlns:p14="http://schemas.microsoft.com/office/powerpoint/2010/main" val="3284267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1A3200-E458-D680-A37C-51512BD15C9C}"/>
              </a:ext>
            </a:extLst>
          </p:cNvPr>
          <p:cNvPicPr>
            <a:picLocks noGrp="1" noChangeAspect="1"/>
          </p:cNvPicPr>
          <p:nvPr>
            <p:ph idx="1"/>
          </p:nvPr>
        </p:nvPicPr>
        <p:blipFill>
          <a:blip r:embed="rId3"/>
          <a:stretch>
            <a:fillRect/>
          </a:stretch>
        </p:blipFill>
        <p:spPr>
          <a:xfrm>
            <a:off x="643467" y="784522"/>
            <a:ext cx="10905066" cy="5288956"/>
          </a:xfrm>
          <a:prstGeom prst="rect">
            <a:avLst/>
          </a:prstGeom>
        </p:spPr>
      </p:pic>
    </p:spTree>
    <p:extLst>
      <p:ext uri="{BB962C8B-B14F-4D97-AF65-F5344CB8AC3E}">
        <p14:creationId xmlns:p14="http://schemas.microsoft.com/office/powerpoint/2010/main" val="34994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0" name="Rectangle 9">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E6BAF3-47A2-6051-20A0-73E42D0D707A}"/>
              </a:ext>
            </a:extLst>
          </p:cNvPr>
          <p:cNvSpPr>
            <a:spLocks noGrp="1"/>
          </p:cNvSpPr>
          <p:nvPr>
            <p:ph type="title"/>
          </p:nvPr>
        </p:nvSpPr>
        <p:spPr>
          <a:xfrm>
            <a:off x="640079" y="1473198"/>
            <a:ext cx="7414029" cy="2696866"/>
          </a:xfrm>
        </p:spPr>
        <p:txBody>
          <a:bodyPr vert="horz" lIns="91440" tIns="45720" rIns="91440" bIns="45720" rtlCol="0" anchor="b">
            <a:normAutofit/>
          </a:bodyPr>
          <a:lstStyle/>
          <a:p>
            <a:r>
              <a:rPr lang="en-US" sz="6100"/>
              <a:t>What is the time frame for the death ?</a:t>
            </a:r>
          </a:p>
        </p:txBody>
      </p:sp>
      <p:cxnSp>
        <p:nvCxnSpPr>
          <p:cNvPr id="12" name="Straight Connector 11">
            <a:extLst>
              <a:ext uri="{FF2B5EF4-FFF2-40B4-BE49-F238E27FC236}">
                <a16:creationId xmlns:a16="http://schemas.microsoft.com/office/drawing/2014/main" id="{9B9E2C38-33D2-1944-B9C2-8965AFC61E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0869" y="4733523"/>
            <a:ext cx="73152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0667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B7E33A64-CE05-7D70-B780-DF355F4B3534}"/>
              </a:ext>
            </a:extLst>
          </p:cNvPr>
          <p:cNvPicPr>
            <a:picLocks noGrp="1" noChangeAspect="1"/>
          </p:cNvPicPr>
          <p:nvPr>
            <p:ph idx="1"/>
          </p:nvPr>
        </p:nvPicPr>
        <p:blipFill>
          <a:blip r:embed="rId3"/>
          <a:srcRect b="7025"/>
          <a:stretch/>
        </p:blipFill>
        <p:spPr>
          <a:xfrm>
            <a:off x="1" y="1"/>
            <a:ext cx="12192000" cy="6857988"/>
          </a:xfrm>
          <a:prstGeom prst="rect">
            <a:avLst/>
          </a:prstGeom>
        </p:spPr>
      </p:pic>
      <p:cxnSp>
        <p:nvCxnSpPr>
          <p:cNvPr id="16" name="Straight Connector 15">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3679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171C411-46BE-399A-2944-6F2C56455B37}"/>
              </a:ext>
            </a:extLst>
          </p:cNvPr>
          <p:cNvPicPr>
            <a:picLocks noGrp="1" noChangeAspect="1"/>
          </p:cNvPicPr>
          <p:nvPr>
            <p:ph idx="1"/>
          </p:nvPr>
        </p:nvPicPr>
        <p:blipFill>
          <a:blip r:embed="rId3"/>
          <a:srcRect l="6482" r="7295" b="-1"/>
          <a:stretch/>
        </p:blipFill>
        <p:spPr>
          <a:xfrm>
            <a:off x="1" y="1"/>
            <a:ext cx="12192000" cy="6857988"/>
          </a:xfrm>
          <a:prstGeom prst="rect">
            <a:avLst/>
          </a:prstGeom>
        </p:spPr>
      </p:pic>
      <p:cxnSp>
        <p:nvCxnSpPr>
          <p:cNvPr id="16" name="Straight Connector 15">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9069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ar on the road&#10;&#10;Description automatically generated">
            <a:extLst>
              <a:ext uri="{FF2B5EF4-FFF2-40B4-BE49-F238E27FC236}">
                <a16:creationId xmlns:a16="http://schemas.microsoft.com/office/drawing/2014/main" id="{A74CC88F-7B7E-AC46-C70A-A1EDA43637A3}"/>
              </a:ext>
            </a:extLst>
          </p:cNvPr>
          <p:cNvPicPr>
            <a:picLocks noGrp="1" noChangeAspect="1"/>
          </p:cNvPicPr>
          <p:nvPr>
            <p:ph idx="1"/>
          </p:nvPr>
        </p:nvPicPr>
        <p:blipFill>
          <a:blip r:embed="rId3"/>
          <a:srcRect l="7161" r="7062" b="1"/>
          <a:stretch/>
        </p:blipFill>
        <p:spPr>
          <a:xfrm>
            <a:off x="1" y="1"/>
            <a:ext cx="12192000" cy="6857988"/>
          </a:xfrm>
          <a:prstGeom prst="rect">
            <a:avLst/>
          </a:prstGeom>
        </p:spPr>
      </p:pic>
      <p:cxnSp>
        <p:nvCxnSpPr>
          <p:cNvPr id="16" name="Straight Connector 15">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1183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E506CE22-EED7-8046-176F-13EA1F697F98}"/>
              </a:ext>
            </a:extLst>
          </p:cNvPr>
          <p:cNvPicPr>
            <a:picLocks noGrp="1" noChangeAspect="1"/>
          </p:cNvPicPr>
          <p:nvPr>
            <p:ph idx="1"/>
          </p:nvPr>
        </p:nvPicPr>
        <p:blipFill>
          <a:blip r:embed="rId3"/>
          <a:srcRect l="7268" r="6955" b="1"/>
          <a:stretch/>
        </p:blipFill>
        <p:spPr>
          <a:xfrm>
            <a:off x="1" y="1"/>
            <a:ext cx="12192000" cy="6857988"/>
          </a:xfrm>
          <a:prstGeom prst="rect">
            <a:avLst/>
          </a:prstGeom>
        </p:spPr>
      </p:pic>
      <p:cxnSp>
        <p:nvCxnSpPr>
          <p:cNvPr id="16" name="Straight Connector 15">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0059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CFD1D2CD-954D-4C4D-B505-05EAD159B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5" name="Content Placeholder 4">
            <a:extLst>
              <a:ext uri="{FF2B5EF4-FFF2-40B4-BE49-F238E27FC236}">
                <a16:creationId xmlns:a16="http://schemas.microsoft.com/office/drawing/2014/main" id="{D85D2268-8B37-73B1-310C-95936F525B10}"/>
              </a:ext>
            </a:extLst>
          </p:cNvPr>
          <p:cNvPicPr>
            <a:picLocks noGrp="1" noChangeAspect="1"/>
          </p:cNvPicPr>
          <p:nvPr>
            <p:ph idx="1"/>
          </p:nvPr>
        </p:nvPicPr>
        <p:blipFill>
          <a:blip r:embed="rId2"/>
          <a:srcRect t="2524"/>
          <a:stretch/>
        </p:blipFill>
        <p:spPr>
          <a:xfrm>
            <a:off x="5261956" y="10"/>
            <a:ext cx="6930043" cy="6857990"/>
          </a:xfrm>
          <a:prstGeom prst="rect">
            <a:avLst/>
          </a:prstGeom>
        </p:spPr>
      </p:pic>
      <p:sp>
        <p:nvSpPr>
          <p:cNvPr id="2" name="Title 1">
            <a:extLst>
              <a:ext uri="{FF2B5EF4-FFF2-40B4-BE49-F238E27FC236}">
                <a16:creationId xmlns:a16="http://schemas.microsoft.com/office/drawing/2014/main" id="{6763C764-7ADF-98ED-565E-196BDBB6F052}"/>
              </a:ext>
            </a:extLst>
          </p:cNvPr>
          <p:cNvSpPr>
            <a:spLocks noGrp="1"/>
          </p:cNvSpPr>
          <p:nvPr>
            <p:ph type="title"/>
          </p:nvPr>
        </p:nvSpPr>
        <p:spPr>
          <a:xfrm>
            <a:off x="514117" y="952500"/>
            <a:ext cx="4124557" cy="3524250"/>
          </a:xfrm>
        </p:spPr>
        <p:txBody>
          <a:bodyPr vert="horz" lIns="91440" tIns="45720" rIns="91440" bIns="45720" rtlCol="0" anchor="t">
            <a:normAutofit/>
          </a:bodyPr>
          <a:lstStyle/>
          <a:p>
            <a:pPr>
              <a:lnSpc>
                <a:spcPct val="90000"/>
              </a:lnSpc>
            </a:pPr>
            <a:r>
              <a:rPr lang="en-US" sz="3200" b="1" kern="1200" dirty="0">
                <a:solidFill>
                  <a:schemeClr val="tx1"/>
                </a:solidFill>
                <a:latin typeface="Arial" panose="020B0604020202020204" pitchFamily="34" charset="0"/>
                <a:cs typeface="Arial" panose="020B0604020202020204" pitchFamily="34" charset="0"/>
              </a:rPr>
              <a:t>What is Section 3 of the Road Traffic Act 1988?</a:t>
            </a:r>
            <a:br>
              <a:rPr lang="en-US" sz="3200" b="1" kern="1200" dirty="0">
                <a:solidFill>
                  <a:schemeClr val="tx1"/>
                </a:solidFill>
                <a:latin typeface="Arial" panose="020B0604020202020204" pitchFamily="34" charset="0"/>
                <a:cs typeface="Arial" panose="020B0604020202020204" pitchFamily="34" charset="0"/>
              </a:rPr>
            </a:br>
            <a:br>
              <a:rPr lang="en-US" sz="3200" b="1" kern="1200" dirty="0">
                <a:solidFill>
                  <a:schemeClr val="tx1"/>
                </a:solidFill>
                <a:latin typeface="Arial" panose="020B0604020202020204" pitchFamily="34" charset="0"/>
                <a:cs typeface="Arial" panose="020B0604020202020204" pitchFamily="34" charset="0"/>
              </a:rPr>
            </a:br>
            <a:r>
              <a:rPr lang="en-US" sz="3200" b="1" kern="1200" dirty="0">
                <a:solidFill>
                  <a:schemeClr val="tx1"/>
                </a:solidFill>
                <a:latin typeface="Arial" panose="020B0604020202020204" pitchFamily="34" charset="0"/>
                <a:cs typeface="Arial" panose="020B0604020202020204" pitchFamily="34" charset="0"/>
              </a:rPr>
              <a:t>Research and write down the points to prove.</a:t>
            </a:r>
          </a:p>
        </p:txBody>
      </p:sp>
      <p:cxnSp>
        <p:nvCxnSpPr>
          <p:cNvPr id="14" name="Straight Connector 13">
            <a:extLst>
              <a:ext uri="{FF2B5EF4-FFF2-40B4-BE49-F238E27FC236}">
                <a16:creationId xmlns:a16="http://schemas.microsoft.com/office/drawing/2014/main" id="{A2D508B3-A66C-833E-D929-8DC2116356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2088" y="4882722"/>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119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FEE4B5-01D8-ECC8-4354-3FBC40E8AF46}"/>
              </a:ext>
            </a:extLst>
          </p:cNvPr>
          <p:cNvSpPr>
            <a:spLocks noGrp="1"/>
          </p:cNvSpPr>
          <p:nvPr>
            <p:ph type="title"/>
          </p:nvPr>
        </p:nvSpPr>
        <p:spPr>
          <a:xfrm>
            <a:off x="640080" y="1434438"/>
            <a:ext cx="2983229" cy="2612976"/>
          </a:xfrm>
        </p:spPr>
        <p:txBody>
          <a:bodyPr vert="horz" lIns="91440" tIns="45720" rIns="91440" bIns="45720" rtlCol="0" anchor="t">
            <a:normAutofit/>
          </a:bodyPr>
          <a:lstStyle/>
          <a:p>
            <a:pPr>
              <a:lnSpc>
                <a:spcPct val="90000"/>
              </a:lnSpc>
            </a:pPr>
            <a:r>
              <a:rPr lang="en-US" sz="3100" dirty="0"/>
              <a:t>Driving without due care &amp; attention or reasonable consideration. </a:t>
            </a:r>
          </a:p>
        </p:txBody>
      </p:sp>
      <p:pic>
        <p:nvPicPr>
          <p:cNvPr id="5" name="Content Placeholder 4">
            <a:extLst>
              <a:ext uri="{FF2B5EF4-FFF2-40B4-BE49-F238E27FC236}">
                <a16:creationId xmlns:a16="http://schemas.microsoft.com/office/drawing/2014/main" id="{9CD7D48B-2334-8CF5-8265-13FA2006260F}"/>
              </a:ext>
            </a:extLst>
          </p:cNvPr>
          <p:cNvPicPr>
            <a:picLocks noGrp="1" noChangeAspect="1"/>
          </p:cNvPicPr>
          <p:nvPr>
            <p:ph idx="1"/>
          </p:nvPr>
        </p:nvPicPr>
        <p:blipFill>
          <a:blip r:embed="rId3"/>
          <a:stretch>
            <a:fillRect/>
          </a:stretch>
        </p:blipFill>
        <p:spPr>
          <a:xfrm>
            <a:off x="4135582" y="2694199"/>
            <a:ext cx="7290648" cy="2970939"/>
          </a:xfrm>
          <a:prstGeom prst="rect">
            <a:avLst/>
          </a:prstGeom>
        </p:spPr>
      </p:pic>
      <p:cxnSp>
        <p:nvCxnSpPr>
          <p:cNvPr id="14" name="Straight Connector 13">
            <a:extLst>
              <a:ext uri="{FF2B5EF4-FFF2-40B4-BE49-F238E27FC236}">
                <a16:creationId xmlns:a16="http://schemas.microsoft.com/office/drawing/2014/main" id="{426B4E86-32C4-273A-1ADF-6B44243549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BD37AA45-919E-0E9C-758A-8C6FA6AD6BDF}"/>
              </a:ext>
            </a:extLst>
          </p:cNvPr>
          <p:cNvPicPr>
            <a:picLocks noChangeAspect="1"/>
          </p:cNvPicPr>
          <p:nvPr/>
        </p:nvPicPr>
        <p:blipFill>
          <a:blip r:embed="rId4"/>
          <a:stretch>
            <a:fillRect/>
          </a:stretch>
        </p:blipFill>
        <p:spPr>
          <a:xfrm>
            <a:off x="313511" y="513124"/>
            <a:ext cx="11206237" cy="5455837"/>
          </a:xfrm>
          <a:prstGeom prst="rect">
            <a:avLst/>
          </a:prstGeom>
        </p:spPr>
      </p:pic>
    </p:spTree>
    <p:extLst>
      <p:ext uri="{BB962C8B-B14F-4D97-AF65-F5344CB8AC3E}">
        <p14:creationId xmlns:p14="http://schemas.microsoft.com/office/powerpoint/2010/main" val="1667120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driving a car&#10;&#10;Description automatically generated">
            <a:extLst>
              <a:ext uri="{FF2B5EF4-FFF2-40B4-BE49-F238E27FC236}">
                <a16:creationId xmlns:a16="http://schemas.microsoft.com/office/drawing/2014/main" id="{942AAB29-9BAD-0446-C335-49E0F71D5611}"/>
              </a:ext>
            </a:extLst>
          </p:cNvPr>
          <p:cNvPicPr>
            <a:picLocks noChangeAspect="1"/>
          </p:cNvPicPr>
          <p:nvPr/>
        </p:nvPicPr>
        <p:blipFill>
          <a:blip r:embed="rId3"/>
          <a:srcRect t="20344" b="6127"/>
          <a:stretch/>
        </p:blipFill>
        <p:spPr>
          <a:xfrm>
            <a:off x="20" y="10"/>
            <a:ext cx="12191980" cy="6857990"/>
          </a:xfrm>
          <a:prstGeom prst="rect">
            <a:avLst/>
          </a:prstGeom>
        </p:spPr>
      </p:pic>
      <p:sp useBgFill="1">
        <p:nvSpPr>
          <p:cNvPr id="15" name="Rectangle 14">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21E29A-69FD-7E6B-A5BE-7E09BBC08E35}"/>
              </a:ext>
            </a:extLst>
          </p:cNvPr>
          <p:cNvSpPr>
            <a:spLocks noGrp="1"/>
          </p:cNvSpPr>
          <p:nvPr>
            <p:ph type="title"/>
          </p:nvPr>
        </p:nvSpPr>
        <p:spPr>
          <a:xfrm>
            <a:off x="1049451" y="1352492"/>
            <a:ext cx="4665540" cy="1143000"/>
          </a:xfrm>
        </p:spPr>
        <p:txBody>
          <a:bodyPr anchor="t">
            <a:normAutofit/>
          </a:bodyPr>
          <a:lstStyle/>
          <a:p>
            <a:pPr>
              <a:lnSpc>
                <a:spcPct val="90000"/>
              </a:lnSpc>
            </a:pPr>
            <a:r>
              <a:rPr lang="en-GB" sz="3400">
                <a:latin typeface="Arial" panose="020B0604020202020204" pitchFamily="34" charset="0"/>
                <a:cs typeface="Arial" panose="020B0604020202020204" pitchFamily="34" charset="0"/>
              </a:rPr>
              <a:t>Recap – what is the definition of drives?</a:t>
            </a:r>
          </a:p>
        </p:txBody>
      </p:sp>
      <p:sp>
        <p:nvSpPr>
          <p:cNvPr id="3" name="Content Placeholder 2">
            <a:extLst>
              <a:ext uri="{FF2B5EF4-FFF2-40B4-BE49-F238E27FC236}">
                <a16:creationId xmlns:a16="http://schemas.microsoft.com/office/drawing/2014/main" id="{3E6FD043-73AF-7338-05C0-90EECCF2B29C}"/>
              </a:ext>
            </a:extLst>
          </p:cNvPr>
          <p:cNvSpPr>
            <a:spLocks noGrp="1"/>
          </p:cNvSpPr>
          <p:nvPr>
            <p:ph idx="1"/>
          </p:nvPr>
        </p:nvSpPr>
        <p:spPr>
          <a:xfrm>
            <a:off x="1049454" y="2662356"/>
            <a:ext cx="4665546" cy="3057911"/>
          </a:xfrm>
        </p:spPr>
        <p:txBody>
          <a:bodyPr>
            <a:normAutofit/>
          </a:bodyPr>
          <a:lstStyle/>
          <a:p>
            <a:r>
              <a:rPr lang="en-GB" dirty="0">
                <a:latin typeface="Arial" panose="020B0604020202020204" pitchFamily="34" charset="0"/>
                <a:cs typeface="Arial" panose="020B0604020202020204" pitchFamily="34" charset="0"/>
              </a:rPr>
              <a:t>Drives – not defined under the RTA 1988 – generally accepted as ‘having control of the propulsion, steering and brakes’ </a:t>
            </a:r>
          </a:p>
        </p:txBody>
      </p:sp>
      <p:cxnSp>
        <p:nvCxnSpPr>
          <p:cNvPr id="17" name="Straight Connector 16">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7027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4F03B42C-CF68-A701-F1DD-45A1F044E631}"/>
              </a:ext>
            </a:extLst>
          </p:cNvPr>
          <p:cNvPicPr>
            <a:picLocks noGrp="1" noChangeAspect="1"/>
          </p:cNvPicPr>
          <p:nvPr>
            <p:ph idx="1"/>
          </p:nvPr>
        </p:nvPicPr>
        <p:blipFill>
          <a:blip r:embed="rId2">
            <a:alphaModFix/>
          </a:blip>
          <a:srcRect t="4300" b="13583"/>
          <a:stretch/>
        </p:blipFill>
        <p:spPr>
          <a:xfrm>
            <a:off x="20" y="10"/>
            <a:ext cx="12191979" cy="6857990"/>
          </a:xfrm>
          <a:prstGeom prst="rect">
            <a:avLst/>
          </a:prstGeom>
        </p:spPr>
      </p:pic>
      <p:sp>
        <p:nvSpPr>
          <p:cNvPr id="14" name="Rectangle 13">
            <a:extLst>
              <a:ext uri="{FF2B5EF4-FFF2-40B4-BE49-F238E27FC236}">
                <a16:creationId xmlns:a16="http://schemas.microsoft.com/office/drawing/2014/main" id="{1DEDA826-0CC6-45C8-B90F-CB99E02CFB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D8018-8CB5-BDA2-48FF-A9D85B8417CB}"/>
              </a:ext>
            </a:extLst>
          </p:cNvPr>
          <p:cNvSpPr>
            <a:spLocks noGrp="1"/>
          </p:cNvSpPr>
          <p:nvPr>
            <p:ph type="title"/>
          </p:nvPr>
        </p:nvSpPr>
        <p:spPr>
          <a:xfrm>
            <a:off x="640080" y="2810107"/>
            <a:ext cx="4761571" cy="2981093"/>
          </a:xfrm>
        </p:spPr>
        <p:txBody>
          <a:bodyPr vert="horz" lIns="91440" tIns="45720" rIns="91440" bIns="45720" rtlCol="0" anchor="b">
            <a:normAutofit/>
          </a:bodyPr>
          <a:lstStyle/>
          <a:p>
            <a:r>
              <a:rPr lang="en-US" sz="5400" b="1" kern="1200">
                <a:solidFill>
                  <a:srgbClr val="FFFFFF"/>
                </a:solidFill>
                <a:latin typeface="+mj-lt"/>
                <a:ea typeface="+mj-ea"/>
                <a:cs typeface="+mj-cs"/>
              </a:rPr>
              <a:t>What is the definition of a Road?</a:t>
            </a:r>
          </a:p>
        </p:txBody>
      </p:sp>
      <p:cxnSp>
        <p:nvCxnSpPr>
          <p:cNvPr id="16" name="Straight Connector 15">
            <a:extLst>
              <a:ext uri="{FF2B5EF4-FFF2-40B4-BE49-F238E27FC236}">
                <a16:creationId xmlns:a16="http://schemas.microsoft.com/office/drawing/2014/main" id="{23DDA327-270B-43AF-BDBD-2EB50E83E2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9520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artoon of a road with cars on it&#10;&#10;AI-generated content may be incorrect.">
            <a:extLst>
              <a:ext uri="{FF2B5EF4-FFF2-40B4-BE49-F238E27FC236}">
                <a16:creationId xmlns:a16="http://schemas.microsoft.com/office/drawing/2014/main" id="{CF5395D2-A1BE-F9E4-0D38-7939F9485051}"/>
              </a:ext>
            </a:extLst>
          </p:cNvPr>
          <p:cNvPicPr>
            <a:picLocks noGrp="1" noChangeAspect="1"/>
          </p:cNvPicPr>
          <p:nvPr>
            <p:ph idx="1"/>
          </p:nvPr>
        </p:nvPicPr>
        <p:blipFill>
          <a:blip r:embed="rId2"/>
          <a:srcRect l="444"/>
          <a:stretch/>
        </p:blipFill>
        <p:spPr>
          <a:xfrm>
            <a:off x="1" y="1"/>
            <a:ext cx="12192000" cy="6857988"/>
          </a:xfrm>
          <a:prstGeom prst="rect">
            <a:avLst/>
          </a:prstGeom>
        </p:spPr>
      </p:pic>
    </p:spTree>
    <p:extLst>
      <p:ext uri="{BB962C8B-B14F-4D97-AF65-F5344CB8AC3E}">
        <p14:creationId xmlns:p14="http://schemas.microsoft.com/office/powerpoint/2010/main" val="136308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59A9681A-2486-4655-A876-E26402CA2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blue and red text with question marks&#10;&#10;AI-generated content may be incorrect.">
            <a:extLst>
              <a:ext uri="{FF2B5EF4-FFF2-40B4-BE49-F238E27FC236}">
                <a16:creationId xmlns:a16="http://schemas.microsoft.com/office/drawing/2014/main" id="{6016BD01-1178-7E16-7535-F009CB586E39}"/>
              </a:ext>
            </a:extLst>
          </p:cNvPr>
          <p:cNvPicPr>
            <a:picLocks noGrp="1" noChangeAspect="1"/>
          </p:cNvPicPr>
          <p:nvPr>
            <p:ph idx="1"/>
          </p:nvPr>
        </p:nvPicPr>
        <p:blipFill>
          <a:blip r:embed="rId3">
            <a:alphaModFix/>
          </a:blip>
          <a:srcRect b="1318"/>
          <a:stretch/>
        </p:blipFill>
        <p:spPr>
          <a:xfrm>
            <a:off x="2" y="152"/>
            <a:ext cx="12191998" cy="6857848"/>
          </a:xfrm>
          <a:prstGeom prst="rect">
            <a:avLst/>
          </a:prstGeom>
        </p:spPr>
      </p:pic>
      <p:sp>
        <p:nvSpPr>
          <p:cNvPr id="14" name="Rectangle 13">
            <a:extLst>
              <a:ext uri="{FF2B5EF4-FFF2-40B4-BE49-F238E27FC236}">
                <a16:creationId xmlns:a16="http://schemas.microsoft.com/office/drawing/2014/main" id="{C9BB6818-31C2-4340-98F8-64FF7F46A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6FBA4A-4CDB-4DAB-DB76-F8A1B3DB9282}"/>
              </a:ext>
            </a:extLst>
          </p:cNvPr>
          <p:cNvSpPr>
            <a:spLocks noGrp="1"/>
          </p:cNvSpPr>
          <p:nvPr>
            <p:ph type="title"/>
          </p:nvPr>
        </p:nvSpPr>
        <p:spPr>
          <a:xfrm>
            <a:off x="640080" y="1371600"/>
            <a:ext cx="5758629" cy="2696866"/>
          </a:xfrm>
        </p:spPr>
        <p:txBody>
          <a:bodyPr vert="horz" lIns="91440" tIns="45720" rIns="91440" bIns="45720" rtlCol="0" anchor="t">
            <a:normAutofit/>
          </a:bodyPr>
          <a:lstStyle/>
          <a:p>
            <a:r>
              <a:rPr lang="en-US" sz="5400" b="1" kern="1200">
                <a:solidFill>
                  <a:srgbClr val="FFFFFF"/>
                </a:solidFill>
                <a:latin typeface="+mj-lt"/>
                <a:ea typeface="+mj-ea"/>
                <a:cs typeface="+mj-cs"/>
              </a:rPr>
              <a:t>What does SEPDOG stand for?</a:t>
            </a:r>
          </a:p>
        </p:txBody>
      </p:sp>
      <p:cxnSp>
        <p:nvCxnSpPr>
          <p:cNvPr id="16" name="Straight Connector 15">
            <a:extLst>
              <a:ext uri="{FF2B5EF4-FFF2-40B4-BE49-F238E27FC236}">
                <a16:creationId xmlns:a16="http://schemas.microsoft.com/office/drawing/2014/main" id="{F0CE0765-E93C-4D37-9D5F-D464EFB10F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05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5043360"/>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BA3ABB0C-0429-210A-E4FE-8A8601A0369D}"/>
              </a:ext>
            </a:extLst>
          </p:cNvPr>
          <p:cNvPicPr>
            <a:picLocks noGrp="1" noChangeAspect="1"/>
          </p:cNvPicPr>
          <p:nvPr>
            <p:ph idx="1"/>
          </p:nvPr>
        </p:nvPicPr>
        <p:blipFill>
          <a:blip r:embed="rId2"/>
          <a:srcRect/>
          <a:stretch/>
        </p:blipFill>
        <p:spPr>
          <a:xfrm>
            <a:off x="1" y="1"/>
            <a:ext cx="12192000" cy="6857988"/>
          </a:xfrm>
          <a:prstGeom prst="rect">
            <a:avLst/>
          </a:prstGeom>
        </p:spPr>
      </p:pic>
    </p:spTree>
    <p:extLst>
      <p:ext uri="{BB962C8B-B14F-4D97-AF65-F5344CB8AC3E}">
        <p14:creationId xmlns:p14="http://schemas.microsoft.com/office/powerpoint/2010/main" val="3481012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79B1A-C1CC-212C-BFCC-49B5E57F53E7}"/>
              </a:ext>
            </a:extLst>
          </p:cNvPr>
          <p:cNvSpPr>
            <a:spLocks noGrp="1"/>
          </p:cNvSpPr>
          <p:nvPr>
            <p:ph type="title"/>
          </p:nvPr>
        </p:nvSpPr>
        <p:spPr/>
        <p:txBody>
          <a:bodyPr/>
          <a:lstStyle/>
          <a:p>
            <a:r>
              <a:rPr lang="en-GB" dirty="0"/>
              <a:t>What is driving without due care and attention?</a:t>
            </a:r>
          </a:p>
        </p:txBody>
      </p:sp>
      <p:pic>
        <p:nvPicPr>
          <p:cNvPr id="4" name="Content Placeholder 4">
            <a:extLst>
              <a:ext uri="{FF2B5EF4-FFF2-40B4-BE49-F238E27FC236}">
                <a16:creationId xmlns:a16="http://schemas.microsoft.com/office/drawing/2014/main" id="{FEEA73EA-D855-9D53-AA8D-D937707275D1}"/>
              </a:ext>
            </a:extLst>
          </p:cNvPr>
          <p:cNvPicPr>
            <a:picLocks noGrp="1" noChangeAspect="1"/>
          </p:cNvPicPr>
          <p:nvPr>
            <p:ph idx="1"/>
          </p:nvPr>
        </p:nvPicPr>
        <p:blipFill>
          <a:blip r:embed="rId3"/>
          <a:srcRect t="2524"/>
          <a:stretch/>
        </p:blipFill>
        <p:spPr>
          <a:xfrm>
            <a:off x="4284588" y="2633663"/>
            <a:ext cx="3602186" cy="3565525"/>
          </a:xfrm>
          <a:prstGeom prst="rect">
            <a:avLst/>
          </a:prstGeom>
        </p:spPr>
      </p:pic>
    </p:spTree>
    <p:extLst>
      <p:ext uri="{BB962C8B-B14F-4D97-AF65-F5344CB8AC3E}">
        <p14:creationId xmlns:p14="http://schemas.microsoft.com/office/powerpoint/2010/main" val="324166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A dashboard of a car">
            <a:extLst>
              <a:ext uri="{FF2B5EF4-FFF2-40B4-BE49-F238E27FC236}">
                <a16:creationId xmlns:a16="http://schemas.microsoft.com/office/drawing/2014/main" id="{C45E87B5-E06B-CD99-4BAA-193809EAA486}"/>
              </a:ext>
            </a:extLst>
          </p:cNvPr>
          <p:cNvPicPr>
            <a:picLocks noChangeAspect="1"/>
          </p:cNvPicPr>
          <p:nvPr/>
        </p:nvPicPr>
        <p:blipFill>
          <a:blip r:embed="rId3"/>
          <a:srcRect l="22266" r="30563" b="-1"/>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563DBDAC-C5C1-D8D0-108A-D9A410825236}"/>
              </a:ext>
            </a:extLst>
          </p:cNvPr>
          <p:cNvSpPr>
            <a:spLocks noGrp="1"/>
          </p:cNvSpPr>
          <p:nvPr>
            <p:ph type="title"/>
          </p:nvPr>
        </p:nvSpPr>
        <p:spPr>
          <a:xfrm>
            <a:off x="640080" y="1371600"/>
            <a:ext cx="5852160" cy="1097280"/>
          </a:xfrm>
        </p:spPr>
        <p:txBody>
          <a:bodyPr anchor="t">
            <a:normAutofit/>
          </a:bodyPr>
          <a:lstStyle/>
          <a:p>
            <a:pPr>
              <a:lnSpc>
                <a:spcPct val="90000"/>
              </a:lnSpc>
            </a:pPr>
            <a:r>
              <a:rPr lang="en-GB" sz="3400">
                <a:latin typeface="Arial" panose="020B0604020202020204" pitchFamily="34" charset="0"/>
                <a:cs typeface="Arial" panose="020B0604020202020204" pitchFamily="34" charset="0"/>
              </a:rPr>
              <a:t>Without due care and attention. </a:t>
            </a:r>
          </a:p>
        </p:txBody>
      </p:sp>
      <p:sp>
        <p:nvSpPr>
          <p:cNvPr id="3" name="Content Placeholder 2">
            <a:extLst>
              <a:ext uri="{FF2B5EF4-FFF2-40B4-BE49-F238E27FC236}">
                <a16:creationId xmlns:a16="http://schemas.microsoft.com/office/drawing/2014/main" id="{19B42D20-3E43-39EE-D371-AED34B928980}"/>
              </a:ext>
            </a:extLst>
          </p:cNvPr>
          <p:cNvSpPr>
            <a:spLocks noGrp="1"/>
          </p:cNvSpPr>
          <p:nvPr>
            <p:ph idx="1"/>
          </p:nvPr>
        </p:nvSpPr>
        <p:spPr>
          <a:xfrm>
            <a:off x="640080" y="2633236"/>
            <a:ext cx="5852160" cy="3664685"/>
          </a:xfrm>
        </p:spPr>
        <p:txBody>
          <a:bodyPr>
            <a:normAutofit/>
          </a:bodyPr>
          <a:lstStyle/>
          <a:p>
            <a:pPr>
              <a:lnSpc>
                <a:spcPct val="110000"/>
              </a:lnSpc>
            </a:pPr>
            <a:r>
              <a:rPr lang="en-GB" sz="1700" dirty="0">
                <a:latin typeface="Arial" panose="020B0604020202020204" pitchFamily="34" charset="0"/>
                <a:cs typeface="Arial" panose="020B0604020202020204" pitchFamily="34" charset="0"/>
              </a:rPr>
              <a:t>A person is regarded as driving without due care and attention if (and only if) the way he/she drives falls below what would be expected of a competent and careful driver.</a:t>
            </a:r>
          </a:p>
          <a:p>
            <a:pPr>
              <a:lnSpc>
                <a:spcPct val="110000"/>
              </a:lnSpc>
            </a:pPr>
            <a:r>
              <a:rPr lang="en-GB" sz="1700" dirty="0">
                <a:latin typeface="Arial" panose="020B0604020202020204" pitchFamily="34" charset="0"/>
                <a:cs typeface="Arial" panose="020B0604020202020204" pitchFamily="34" charset="0"/>
              </a:rPr>
              <a:t>The standard of care and attention is an objective one and in no way related to the degree of proficiency or experience attained by the individual driver. </a:t>
            </a:r>
          </a:p>
          <a:p>
            <a:pPr>
              <a:lnSpc>
                <a:spcPct val="110000"/>
              </a:lnSpc>
            </a:pPr>
            <a:r>
              <a:rPr lang="en-GB" sz="1700" dirty="0">
                <a:latin typeface="Arial" panose="020B0604020202020204" pitchFamily="34" charset="0"/>
                <a:cs typeface="Arial" panose="020B0604020202020204" pitchFamily="34" charset="0"/>
              </a:rPr>
              <a:t>The standard is the same in the case of a driver who is a learner holding a provisional licence as it is in the case of the holder of a full driving licence. </a:t>
            </a:r>
          </a:p>
        </p:txBody>
      </p:sp>
    </p:spTree>
    <p:extLst>
      <p:ext uri="{BB962C8B-B14F-4D97-AF65-F5344CB8AC3E}">
        <p14:creationId xmlns:p14="http://schemas.microsoft.com/office/powerpoint/2010/main" val="8181462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27" name="Rectangle 26">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0600" y="5865398"/>
            <a:ext cx="10221540"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15" name="Content Placeholder 2">
            <a:extLst>
              <a:ext uri="{FF2B5EF4-FFF2-40B4-BE49-F238E27FC236}">
                <a16:creationId xmlns:a16="http://schemas.microsoft.com/office/drawing/2014/main" id="{E1399B72-AD7F-F640-E775-B929A40DAF36}"/>
              </a:ext>
            </a:extLst>
          </p:cNvPr>
          <p:cNvGraphicFramePr>
            <a:graphicFrameLocks noGrp="1"/>
          </p:cNvGraphicFramePr>
          <p:nvPr>
            <p:ph idx="1"/>
            <p:extLst>
              <p:ext uri="{D42A27DB-BD31-4B8C-83A1-F6EECF244321}">
                <p14:modId xmlns:p14="http://schemas.microsoft.com/office/powerpoint/2010/main" val="447100321"/>
              </p:ext>
            </p:extLst>
          </p:nvPr>
        </p:nvGraphicFramePr>
        <p:xfrm>
          <a:off x="914400" y="1010097"/>
          <a:ext cx="10637520" cy="5314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99432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erson in a car&#10;&#10;Description automatically generated">
            <a:extLst>
              <a:ext uri="{FF2B5EF4-FFF2-40B4-BE49-F238E27FC236}">
                <a16:creationId xmlns:a16="http://schemas.microsoft.com/office/drawing/2014/main" id="{069805DE-00FA-201F-CA75-3EC27C773DD4}"/>
              </a:ext>
            </a:extLst>
          </p:cNvPr>
          <p:cNvPicPr>
            <a:picLocks noChangeAspect="1"/>
          </p:cNvPicPr>
          <p:nvPr/>
        </p:nvPicPr>
        <p:blipFill>
          <a:blip r:embed="rId3"/>
          <a:srcRect t="3294"/>
          <a:stretch/>
        </p:blipFill>
        <p:spPr>
          <a:xfrm>
            <a:off x="660991" y="10"/>
            <a:ext cx="10870017" cy="4651558"/>
          </a:xfrm>
          <a:prstGeom prst="rect">
            <a:avLst/>
          </a:prstGeom>
        </p:spPr>
      </p:pic>
      <p:cxnSp>
        <p:nvCxnSpPr>
          <p:cNvPr id="12" name="Straight Connector 11">
            <a:extLst>
              <a:ext uri="{FF2B5EF4-FFF2-40B4-BE49-F238E27FC236}">
                <a16:creationId xmlns:a16="http://schemas.microsoft.com/office/drawing/2014/main" id="{08052531-D50B-3899-B150-D05525F4F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60992" y="4651571"/>
            <a:ext cx="10869326" cy="2"/>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3C4E0ED-2BCD-9E83-611F-F7F4AC0E5867}"/>
              </a:ext>
            </a:extLst>
          </p:cNvPr>
          <p:cNvSpPr>
            <a:spLocks noGrp="1"/>
          </p:cNvSpPr>
          <p:nvPr>
            <p:ph type="title"/>
          </p:nvPr>
        </p:nvSpPr>
        <p:spPr>
          <a:xfrm>
            <a:off x="660993" y="4895273"/>
            <a:ext cx="3550790" cy="1476533"/>
          </a:xfrm>
        </p:spPr>
        <p:txBody>
          <a:bodyPr anchor="ctr">
            <a:normAutofit/>
          </a:bodyPr>
          <a:lstStyle/>
          <a:p>
            <a:pPr>
              <a:lnSpc>
                <a:spcPct val="90000"/>
              </a:lnSpc>
            </a:pPr>
            <a:r>
              <a:rPr lang="en-GB" sz="3300" b="0">
                <a:latin typeface="Arial" panose="020B0604020202020204" pitchFamily="34" charset="0"/>
                <a:cs typeface="Arial" panose="020B0604020202020204" pitchFamily="34" charset="0"/>
              </a:rPr>
              <a:t>Without reasonable consideration </a:t>
            </a:r>
          </a:p>
        </p:txBody>
      </p:sp>
      <p:sp>
        <p:nvSpPr>
          <p:cNvPr id="3" name="Content Placeholder 2">
            <a:extLst>
              <a:ext uri="{FF2B5EF4-FFF2-40B4-BE49-F238E27FC236}">
                <a16:creationId xmlns:a16="http://schemas.microsoft.com/office/drawing/2014/main" id="{1B42DBF3-651E-8389-A876-5ECDD5B909FC}"/>
              </a:ext>
            </a:extLst>
          </p:cNvPr>
          <p:cNvSpPr>
            <a:spLocks noGrp="1"/>
          </p:cNvSpPr>
          <p:nvPr>
            <p:ph idx="1"/>
          </p:nvPr>
        </p:nvSpPr>
        <p:spPr>
          <a:xfrm>
            <a:off x="4872777" y="4895270"/>
            <a:ext cx="6658234" cy="1476541"/>
          </a:xfrm>
        </p:spPr>
        <p:txBody>
          <a:bodyPr anchor="ctr">
            <a:normAutofit/>
          </a:bodyPr>
          <a:lstStyle/>
          <a:p>
            <a:pPr marL="0" indent="0">
              <a:buNone/>
            </a:pPr>
            <a:r>
              <a:rPr lang="en-GB" dirty="0">
                <a:latin typeface="Arial" panose="020B0604020202020204" pitchFamily="34" charset="0"/>
                <a:cs typeface="Arial" panose="020B0604020202020204" pitchFamily="34" charset="0"/>
              </a:rPr>
              <a:t>To drive “without reasonable consideration, it is necessary to cause some actual inconvenience to another road user. </a:t>
            </a:r>
          </a:p>
        </p:txBody>
      </p:sp>
    </p:spTree>
    <p:extLst>
      <p:ext uri="{BB962C8B-B14F-4D97-AF65-F5344CB8AC3E}">
        <p14:creationId xmlns:p14="http://schemas.microsoft.com/office/powerpoint/2010/main" val="3749325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CD468B-C4F4-840D-BB46-80F773390B8B}"/>
              </a:ext>
            </a:extLst>
          </p:cNvPr>
          <p:cNvSpPr>
            <a:spLocks noGrp="1"/>
          </p:cNvSpPr>
          <p:nvPr>
            <p:ph idx="1"/>
          </p:nvPr>
        </p:nvSpPr>
        <p:spPr>
          <a:xfrm>
            <a:off x="640080" y="1470454"/>
            <a:ext cx="10890928" cy="4729178"/>
          </a:xfrm>
        </p:spPr>
        <p:txBody>
          <a:bodyPr>
            <a:normAutofit/>
          </a:bodyPr>
          <a:lstStyle/>
          <a:p>
            <a:r>
              <a:rPr lang="en-GB" sz="2400" dirty="0">
                <a:latin typeface="Arial" panose="020B0604020202020204" pitchFamily="34" charset="0"/>
                <a:cs typeface="Arial" panose="020B0604020202020204" pitchFamily="34" charset="0"/>
              </a:rPr>
              <a:t>The full phrase referred to in this part of section 3 of the Road Traffic Act 1988 is 'without reasonable consideration for other persons using the road’. </a:t>
            </a:r>
          </a:p>
          <a:p>
            <a:r>
              <a:rPr lang="en-GB" sz="2400" dirty="0">
                <a:latin typeface="Arial" panose="020B0604020202020204" pitchFamily="34" charset="0"/>
                <a:cs typeface="Arial" panose="020B0604020202020204" pitchFamily="34" charset="0"/>
              </a:rPr>
              <a:t>It is a subjective test that must be decided by the court on the evidence before it. </a:t>
            </a:r>
          </a:p>
          <a:p>
            <a:r>
              <a:rPr lang="en-GB" sz="2400" dirty="0">
                <a:latin typeface="Arial" panose="020B0604020202020204" pitchFamily="34" charset="0"/>
                <a:cs typeface="Arial" panose="020B0604020202020204" pitchFamily="34" charset="0"/>
              </a:rPr>
              <a:t> Other persons can include other drivers, passengers in the vehicle, or pedestrians and cyclists. </a:t>
            </a:r>
          </a:p>
          <a:p>
            <a:r>
              <a:rPr lang="en-GB" sz="2400" dirty="0">
                <a:latin typeface="Arial" panose="020B0604020202020204" pitchFamily="34" charset="0"/>
                <a:cs typeface="Arial" panose="020B0604020202020204" pitchFamily="34" charset="0"/>
              </a:rPr>
              <a:t>It can include leaving a turn indicator on too long to give a misleading signal, or a bus driver taking a corner too fast so that passengers are thrown out of their seats and injured</a:t>
            </a:r>
          </a:p>
        </p:txBody>
      </p:sp>
    </p:spTree>
    <p:extLst>
      <p:ext uri="{BB962C8B-B14F-4D97-AF65-F5344CB8AC3E}">
        <p14:creationId xmlns:p14="http://schemas.microsoft.com/office/powerpoint/2010/main" val="3596065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5BD6C1-8972-9B39-41FB-6633F6BD1789}"/>
              </a:ext>
            </a:extLst>
          </p:cNvPr>
          <p:cNvPicPr>
            <a:picLocks noGrp="1" noChangeAspect="1"/>
          </p:cNvPicPr>
          <p:nvPr>
            <p:ph idx="1"/>
          </p:nvPr>
        </p:nvPicPr>
        <p:blipFill>
          <a:blip r:embed="rId3"/>
          <a:stretch>
            <a:fillRect/>
          </a:stretch>
        </p:blipFill>
        <p:spPr>
          <a:xfrm>
            <a:off x="639278" y="658973"/>
            <a:ext cx="11313099" cy="5540054"/>
          </a:xfrm>
        </p:spPr>
      </p:pic>
    </p:spTree>
    <p:extLst>
      <p:ext uri="{BB962C8B-B14F-4D97-AF65-F5344CB8AC3E}">
        <p14:creationId xmlns:p14="http://schemas.microsoft.com/office/powerpoint/2010/main" val="3089109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7E372-5930-36DE-0DDA-06E1041EBBB0}"/>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65E1383C-5B96-352F-D745-6874488BF06B}"/>
              </a:ext>
            </a:extLst>
          </p:cNvPr>
          <p:cNvPicPr>
            <a:picLocks noGrp="1" noChangeAspect="1"/>
          </p:cNvPicPr>
          <p:nvPr>
            <p:ph idx="1"/>
          </p:nvPr>
        </p:nvPicPr>
        <p:blipFill>
          <a:blip r:embed="rId3"/>
          <a:stretch>
            <a:fillRect/>
          </a:stretch>
        </p:blipFill>
        <p:spPr>
          <a:xfrm>
            <a:off x="518833" y="693930"/>
            <a:ext cx="11392889" cy="5470139"/>
          </a:xfrm>
        </p:spPr>
      </p:pic>
    </p:spTree>
    <p:extLst>
      <p:ext uri="{BB962C8B-B14F-4D97-AF65-F5344CB8AC3E}">
        <p14:creationId xmlns:p14="http://schemas.microsoft.com/office/powerpoint/2010/main" val="28469152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4594326-738B-87AA-5B58-686B13A860D3}"/>
              </a:ext>
            </a:extLst>
          </p:cNvPr>
          <p:cNvPicPr>
            <a:picLocks noChangeAspect="1"/>
          </p:cNvPicPr>
          <p:nvPr/>
        </p:nvPicPr>
        <p:blipFill>
          <a:blip r:embed="rId3"/>
          <a:srcRect l="9147" r="9434"/>
          <a:stretch/>
        </p:blipFill>
        <p:spPr>
          <a:xfrm>
            <a:off x="20" y="10"/>
            <a:ext cx="4857871" cy="6857990"/>
          </a:xfrm>
          <a:prstGeom prst="rect">
            <a:avLst/>
          </a:prstGeom>
        </p:spPr>
      </p:pic>
      <p:cxnSp>
        <p:nvCxnSpPr>
          <p:cNvPr id="15" name="Straight Connector 14">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4E81D75-DA92-AD99-5107-BC0AD10997AF}"/>
              </a:ext>
            </a:extLst>
          </p:cNvPr>
          <p:cNvSpPr>
            <a:spLocks noGrp="1"/>
          </p:cNvSpPr>
          <p:nvPr>
            <p:ph type="title"/>
          </p:nvPr>
        </p:nvSpPr>
        <p:spPr>
          <a:xfrm>
            <a:off x="5496821" y="1371600"/>
            <a:ext cx="6034187" cy="1097280"/>
          </a:xfrm>
        </p:spPr>
        <p:txBody>
          <a:bodyPr>
            <a:normAutofit/>
          </a:bodyPr>
          <a:lstStyle/>
          <a:p>
            <a:r>
              <a:rPr lang="en-GB" b="0">
                <a:latin typeface="Arial" panose="020B0604020202020204" pitchFamily="34" charset="0"/>
                <a:cs typeface="Arial" panose="020B0604020202020204" pitchFamily="34" charset="0"/>
              </a:rPr>
              <a:t>Points to prove examined </a:t>
            </a:r>
            <a:endParaRPr lang="en-GB"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1DF4102-39FC-C115-1345-E5689CB76B5B}"/>
              </a:ext>
            </a:extLst>
          </p:cNvPr>
          <p:cNvSpPr>
            <a:spLocks noGrp="1"/>
          </p:cNvSpPr>
          <p:nvPr>
            <p:ph idx="1"/>
          </p:nvPr>
        </p:nvSpPr>
        <p:spPr>
          <a:xfrm>
            <a:off x="5496821" y="2633236"/>
            <a:ext cx="6034187" cy="3664687"/>
          </a:xfrm>
        </p:spPr>
        <p:txBody>
          <a:bodyPr>
            <a:normAutofit/>
          </a:bodyPr>
          <a:lstStyle/>
          <a:p>
            <a:r>
              <a:rPr lang="en-GB"/>
              <a:t>‘</a:t>
            </a:r>
            <a:r>
              <a:rPr lang="en-GB">
                <a:latin typeface="Arial" panose="020B0604020202020204" pitchFamily="34" charset="0"/>
                <a:cs typeface="Arial" panose="020B0604020202020204" pitchFamily="34" charset="0"/>
              </a:rPr>
              <a:t>Bodily harm’ in this section has its ordinary meaning and includes any hurt or injury calculated to interfere with the health or comfort of the victim. </a:t>
            </a:r>
          </a:p>
          <a:p>
            <a:r>
              <a:rPr lang="en-GB">
                <a:latin typeface="Arial" panose="020B0604020202020204" pitchFamily="34" charset="0"/>
                <a:cs typeface="Arial" panose="020B0604020202020204" pitchFamily="34" charset="0"/>
              </a:rPr>
              <a:t>‘Wanton’ may be described as: "without any lawful motive and being thoughtless as to the possible consequences</a:t>
            </a:r>
          </a:p>
        </p:txBody>
      </p:sp>
    </p:spTree>
    <p:extLst>
      <p:ext uri="{BB962C8B-B14F-4D97-AF65-F5344CB8AC3E}">
        <p14:creationId xmlns:p14="http://schemas.microsoft.com/office/powerpoint/2010/main" val="19581968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5B93277-2482-DF5B-A88D-67715E1643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0598" y="993391"/>
            <a:ext cx="10221542" cy="4870429"/>
          </a:xfrm>
          <a:prstGeom prst="rect">
            <a:avLst/>
          </a:prstGeom>
          <a:solidFill>
            <a:schemeClr val="bg1">
              <a:lumMod val="95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a computer screen&#10;&#10;Description automatically generated">
            <a:extLst>
              <a:ext uri="{FF2B5EF4-FFF2-40B4-BE49-F238E27FC236}">
                <a16:creationId xmlns:a16="http://schemas.microsoft.com/office/drawing/2014/main" id="{51899855-C8E5-623A-3B25-5DC795A35918}"/>
              </a:ext>
            </a:extLst>
          </p:cNvPr>
          <p:cNvPicPr>
            <a:picLocks noGrp="1" noChangeAspect="1"/>
          </p:cNvPicPr>
          <p:nvPr>
            <p:ph idx="1"/>
          </p:nvPr>
        </p:nvPicPr>
        <p:blipFill>
          <a:blip r:embed="rId3"/>
          <a:srcRect r="1" b="2244"/>
          <a:stretch/>
        </p:blipFill>
        <p:spPr>
          <a:xfrm>
            <a:off x="990599" y="994180"/>
            <a:ext cx="10221541" cy="4871218"/>
          </a:xfrm>
          <a:prstGeom prst="rect">
            <a:avLst/>
          </a:prstGeom>
        </p:spPr>
      </p:pic>
      <p:cxnSp>
        <p:nvCxnSpPr>
          <p:cNvPr id="18" name="Straight Connector 17">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212140" y="993391"/>
            <a:ext cx="0" cy="4871218"/>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2578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01323A-3BD4-99D2-F90B-51E5AB342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0311"/>
            <a:ext cx="10887542" cy="5577378"/>
          </a:xfrm>
          <a:prstGeom prst="rect">
            <a:avLst/>
          </a:prstGeom>
          <a:solidFill>
            <a:schemeClr val="bg1">
              <a:lumMod val="95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up of a sign&#10;&#10;Description automatically generated">
            <a:extLst>
              <a:ext uri="{FF2B5EF4-FFF2-40B4-BE49-F238E27FC236}">
                <a16:creationId xmlns:a16="http://schemas.microsoft.com/office/drawing/2014/main" id="{42D99E7F-97F5-4AED-4DC5-4244E76A99D5}"/>
              </a:ext>
            </a:extLst>
          </p:cNvPr>
          <p:cNvPicPr>
            <a:picLocks noGrp="1" noChangeAspect="1"/>
          </p:cNvPicPr>
          <p:nvPr>
            <p:ph idx="1"/>
          </p:nvPr>
        </p:nvPicPr>
        <p:blipFill>
          <a:blip r:embed="rId3"/>
          <a:srcRect l="3468" r="2250" b="-1"/>
          <a:stretch/>
        </p:blipFill>
        <p:spPr>
          <a:xfrm>
            <a:off x="643467" y="640311"/>
            <a:ext cx="10902365" cy="5579514"/>
          </a:xfrm>
          <a:prstGeom prst="rect">
            <a:avLst/>
          </a:prstGeom>
        </p:spPr>
      </p:pic>
      <p:cxnSp>
        <p:nvCxnSpPr>
          <p:cNvPr id="18" name="Straight Connector 17">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537289" y="640311"/>
            <a:ext cx="0" cy="5579514"/>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5320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49F9F0F-FB8C-5565-247C-BDCC156B5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BA4FDDF-F59C-428B-8603-3A86D759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5B93277-2482-DF5B-A88D-67715E1643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0598" y="993391"/>
            <a:ext cx="10221542" cy="4870429"/>
          </a:xfrm>
          <a:prstGeom prst="rect">
            <a:avLst/>
          </a:prstGeom>
          <a:solidFill>
            <a:schemeClr val="bg1">
              <a:lumMod val="95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D7A8B60-8F1E-7C11-944A-0883BF66E463}"/>
              </a:ext>
            </a:extLst>
          </p:cNvPr>
          <p:cNvPicPr>
            <a:picLocks noGrp="1" noChangeAspect="1"/>
          </p:cNvPicPr>
          <p:nvPr>
            <p:ph idx="1"/>
          </p:nvPr>
        </p:nvPicPr>
        <p:blipFill>
          <a:blip r:embed="rId3"/>
          <a:srcRect r="1" b="1740"/>
          <a:stretch/>
        </p:blipFill>
        <p:spPr>
          <a:xfrm>
            <a:off x="990599" y="994180"/>
            <a:ext cx="10221541" cy="4871218"/>
          </a:xfrm>
          <a:prstGeom prst="rect">
            <a:avLst/>
          </a:prstGeom>
        </p:spPr>
      </p:pic>
      <p:cxnSp>
        <p:nvCxnSpPr>
          <p:cNvPr id="18" name="Straight Connector 17">
            <a:extLst>
              <a:ext uri="{FF2B5EF4-FFF2-40B4-BE49-F238E27FC236}">
                <a16:creationId xmlns:a16="http://schemas.microsoft.com/office/drawing/2014/main" id="{9AE2764D-E1C7-4C0E-A5A4-12411550AB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212140" y="993391"/>
            <a:ext cx="0" cy="4871218"/>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750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47E26AE-9494-B376-E046-7C2DEC27D0FF}"/>
              </a:ext>
            </a:extLst>
          </p:cNvPr>
          <p:cNvPicPr>
            <a:picLocks noChangeAspect="1"/>
          </p:cNvPicPr>
          <p:nvPr/>
        </p:nvPicPr>
        <p:blipFill>
          <a:blip r:embed="rId3"/>
          <a:srcRect l="10190" r="10634"/>
          <a:stretch/>
        </p:blipFill>
        <p:spPr>
          <a:xfrm>
            <a:off x="20" y="535709"/>
            <a:ext cx="8229580" cy="5820640"/>
          </a:xfrm>
          <a:prstGeom prst="rect">
            <a:avLst/>
          </a:prstGeom>
        </p:spPr>
      </p:pic>
      <p:cxnSp>
        <p:nvCxnSpPr>
          <p:cNvPr id="21" name="Straight Connector 20">
            <a:extLst>
              <a:ext uri="{FF2B5EF4-FFF2-40B4-BE49-F238E27FC236}">
                <a16:creationId xmlns:a16="http://schemas.microsoft.com/office/drawing/2014/main" id="{02C7985C-B0C3-CC50-E86A-B5EBA40E0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6359240"/>
            <a:ext cx="82296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D51492A-EC5E-F46B-2DDB-0687EEEFC439}"/>
              </a:ext>
            </a:extLst>
          </p:cNvPr>
          <p:cNvSpPr>
            <a:spLocks noGrp="1"/>
          </p:cNvSpPr>
          <p:nvPr>
            <p:ph type="title"/>
          </p:nvPr>
        </p:nvSpPr>
        <p:spPr>
          <a:xfrm>
            <a:off x="8719126" y="979051"/>
            <a:ext cx="2811879" cy="1807048"/>
          </a:xfrm>
        </p:spPr>
        <p:txBody>
          <a:bodyPr anchor="b">
            <a:normAutofit/>
          </a:bodyPr>
          <a:lstStyle/>
          <a:p>
            <a:pPr>
              <a:lnSpc>
                <a:spcPct val="90000"/>
              </a:lnSpc>
            </a:pPr>
            <a:r>
              <a:rPr lang="en-GB" sz="2800" b="0">
                <a:latin typeface="Arial" panose="020B0604020202020204" pitchFamily="34" charset="0"/>
                <a:cs typeface="Arial" panose="020B0604020202020204" pitchFamily="34" charset="0"/>
              </a:rPr>
              <a:t>Using Vehicles to Cause Alarm, Distress and Annoyance</a:t>
            </a:r>
          </a:p>
        </p:txBody>
      </p:sp>
      <p:sp>
        <p:nvSpPr>
          <p:cNvPr id="3" name="Content Placeholder 2">
            <a:extLst>
              <a:ext uri="{FF2B5EF4-FFF2-40B4-BE49-F238E27FC236}">
                <a16:creationId xmlns:a16="http://schemas.microsoft.com/office/drawing/2014/main" id="{3B878DE7-A019-BF56-BEB4-5C774BC74799}"/>
              </a:ext>
            </a:extLst>
          </p:cNvPr>
          <p:cNvSpPr>
            <a:spLocks noGrp="1"/>
          </p:cNvSpPr>
          <p:nvPr>
            <p:ph idx="1"/>
          </p:nvPr>
        </p:nvSpPr>
        <p:spPr>
          <a:xfrm>
            <a:off x="8719128" y="2922624"/>
            <a:ext cx="2811880" cy="3409950"/>
          </a:xfrm>
        </p:spPr>
        <p:txBody>
          <a:bodyPr anchor="t">
            <a:normAutofit/>
          </a:bodyPr>
          <a:lstStyle/>
          <a:p>
            <a:endParaRPr lang="en-GB" dirty="0"/>
          </a:p>
          <a:p>
            <a:r>
              <a:rPr lang="en-GB">
                <a:latin typeface="Arial" panose="020B0604020202020204" pitchFamily="34" charset="0"/>
                <a:cs typeface="Arial" panose="020B0604020202020204" pitchFamily="34" charset="0"/>
              </a:rPr>
              <a:t>Anti –Social Use of Vehicles</a:t>
            </a:r>
          </a:p>
        </p:txBody>
      </p:sp>
    </p:spTree>
    <p:extLst>
      <p:ext uri="{BB962C8B-B14F-4D97-AF65-F5344CB8AC3E}">
        <p14:creationId xmlns:p14="http://schemas.microsoft.com/office/powerpoint/2010/main" val="2962987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ar with its hood open&#10;&#10;AI-generated content may be incorrect.">
            <a:extLst>
              <a:ext uri="{FF2B5EF4-FFF2-40B4-BE49-F238E27FC236}">
                <a16:creationId xmlns:a16="http://schemas.microsoft.com/office/drawing/2014/main" id="{FB7CFC65-F163-3F00-95C6-F62BB64F9098}"/>
              </a:ext>
            </a:extLst>
          </p:cNvPr>
          <p:cNvPicPr>
            <a:picLocks noGrp="1" noChangeAspect="1"/>
          </p:cNvPicPr>
          <p:nvPr>
            <p:ph idx="1"/>
          </p:nvPr>
        </p:nvPicPr>
        <p:blipFill>
          <a:blip r:embed="rId3"/>
          <a:srcRect l="6628" r="8928" b="1"/>
          <a:stretch/>
        </p:blipFill>
        <p:spPr>
          <a:xfrm>
            <a:off x="20" y="10"/>
            <a:ext cx="12191979" cy="6857989"/>
          </a:xfrm>
          <a:prstGeom prst="rect">
            <a:avLst/>
          </a:prstGeom>
        </p:spPr>
      </p:pic>
      <p:sp>
        <p:nvSpPr>
          <p:cNvPr id="14" name="Rectangle 13">
            <a:extLst>
              <a:ext uri="{FF2B5EF4-FFF2-40B4-BE49-F238E27FC236}">
                <a16:creationId xmlns:a16="http://schemas.microsoft.com/office/drawing/2014/main" id="{9E9D00D9-C4F5-471E-BE2C-126CB112A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7EE761-663A-849D-593A-B40F9BC2059D}"/>
              </a:ext>
            </a:extLst>
          </p:cNvPr>
          <p:cNvSpPr>
            <a:spLocks noGrp="1"/>
          </p:cNvSpPr>
          <p:nvPr>
            <p:ph type="title"/>
          </p:nvPr>
        </p:nvSpPr>
        <p:spPr>
          <a:xfrm>
            <a:off x="640080" y="914400"/>
            <a:ext cx="4892948" cy="3427867"/>
          </a:xfrm>
        </p:spPr>
        <p:txBody>
          <a:bodyPr vert="horz" lIns="91440" tIns="45720" rIns="91440" bIns="45720" rtlCol="0" anchor="t">
            <a:normAutofit/>
          </a:bodyPr>
          <a:lstStyle/>
          <a:p>
            <a:r>
              <a:rPr lang="en-US" sz="5400" b="1" kern="1200">
                <a:solidFill>
                  <a:srgbClr val="FFFFFF"/>
                </a:solidFill>
                <a:latin typeface="+mj-lt"/>
                <a:ea typeface="+mj-ea"/>
                <a:cs typeface="+mj-cs"/>
              </a:rPr>
              <a:t>What is anti social use of a vehicle?</a:t>
            </a:r>
          </a:p>
        </p:txBody>
      </p:sp>
      <p:cxnSp>
        <p:nvCxnSpPr>
          <p:cNvPr id="16" name="Straight Connector 15">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20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2329515"/>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motorcycle tire on a dusty dirt road">
            <a:extLst>
              <a:ext uri="{FF2B5EF4-FFF2-40B4-BE49-F238E27FC236}">
                <a16:creationId xmlns:a16="http://schemas.microsoft.com/office/drawing/2014/main" id="{3E010224-9860-CE89-DD24-BF8E3F901A9C}"/>
              </a:ext>
            </a:extLst>
          </p:cNvPr>
          <p:cNvPicPr>
            <a:picLocks noChangeAspect="1"/>
          </p:cNvPicPr>
          <p:nvPr/>
        </p:nvPicPr>
        <p:blipFill>
          <a:blip r:embed="rId2"/>
          <a:srcRect l="16089" r="39108" b="1"/>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CA0B293-17AE-1F5C-8A06-0108BF93888B}"/>
              </a:ext>
            </a:extLst>
          </p:cNvPr>
          <p:cNvSpPr>
            <a:spLocks noGrp="1"/>
          </p:cNvSpPr>
          <p:nvPr>
            <p:ph type="title"/>
          </p:nvPr>
        </p:nvSpPr>
        <p:spPr>
          <a:xfrm>
            <a:off x="5496821" y="1371600"/>
            <a:ext cx="6034187" cy="1097280"/>
          </a:xfrm>
        </p:spPr>
        <p:txBody>
          <a:bodyPr>
            <a:normAutofit/>
          </a:bodyPr>
          <a:lstStyle/>
          <a:p>
            <a:r>
              <a:rPr lang="en-GB" dirty="0">
                <a:latin typeface="Arial" panose="020B0604020202020204" pitchFamily="34" charset="0"/>
                <a:cs typeface="Arial" panose="020B0604020202020204" pitchFamily="34" charset="0"/>
              </a:rPr>
              <a:t>Examples</a:t>
            </a:r>
          </a:p>
        </p:txBody>
      </p:sp>
      <p:sp>
        <p:nvSpPr>
          <p:cNvPr id="3" name="Content Placeholder 2">
            <a:extLst>
              <a:ext uri="{FF2B5EF4-FFF2-40B4-BE49-F238E27FC236}">
                <a16:creationId xmlns:a16="http://schemas.microsoft.com/office/drawing/2014/main" id="{3C16F8A5-D467-762C-46C7-E70EFD5A9222}"/>
              </a:ext>
            </a:extLst>
          </p:cNvPr>
          <p:cNvSpPr>
            <a:spLocks noGrp="1"/>
          </p:cNvSpPr>
          <p:nvPr>
            <p:ph idx="1"/>
          </p:nvPr>
        </p:nvSpPr>
        <p:spPr>
          <a:xfrm>
            <a:off x="5496821" y="2633236"/>
            <a:ext cx="6034187" cy="3664687"/>
          </a:xfrm>
        </p:spPr>
        <p:txBody>
          <a:bodyPr>
            <a:normAutofit/>
          </a:bodyPr>
          <a:lstStyle/>
          <a:p>
            <a:r>
              <a:rPr lang="en-GB" dirty="0">
                <a:latin typeface="Arial" panose="020B0604020202020204" pitchFamily="34" charset="0"/>
                <a:cs typeface="Arial" panose="020B0604020202020204" pitchFamily="34" charset="0"/>
              </a:rPr>
              <a:t>Street Cruising</a:t>
            </a:r>
          </a:p>
          <a:p>
            <a:r>
              <a:rPr lang="en-GB" dirty="0">
                <a:latin typeface="Arial" panose="020B0604020202020204" pitchFamily="34" charset="0"/>
                <a:cs typeface="Arial" panose="020B0604020202020204" pitchFamily="34" charset="0"/>
              </a:rPr>
              <a:t>Racing</a:t>
            </a:r>
          </a:p>
          <a:p>
            <a:r>
              <a:rPr lang="en-GB" dirty="0">
                <a:latin typeface="Arial" panose="020B0604020202020204" pitchFamily="34" charset="0"/>
                <a:cs typeface="Arial" panose="020B0604020202020204" pitchFamily="34" charset="0"/>
              </a:rPr>
              <a:t>Tricks and stunts</a:t>
            </a:r>
          </a:p>
          <a:p>
            <a:r>
              <a:rPr lang="en-GB" dirty="0">
                <a:latin typeface="Arial" panose="020B0604020202020204" pitchFamily="34" charset="0"/>
                <a:cs typeface="Arial" panose="020B0604020202020204" pitchFamily="34" charset="0"/>
              </a:rPr>
              <a:t>Misuse of off – road vehicles</a:t>
            </a:r>
          </a:p>
          <a:p>
            <a:r>
              <a:rPr lang="en-GB" dirty="0">
                <a:latin typeface="Arial" panose="020B0604020202020204" pitchFamily="34" charset="0"/>
                <a:cs typeface="Arial" panose="020B0604020202020204" pitchFamily="34" charset="0"/>
              </a:rPr>
              <a:t>Noise pollution </a:t>
            </a:r>
          </a:p>
        </p:txBody>
      </p:sp>
    </p:spTree>
    <p:extLst>
      <p:ext uri="{BB962C8B-B14F-4D97-AF65-F5344CB8AC3E}">
        <p14:creationId xmlns:p14="http://schemas.microsoft.com/office/powerpoint/2010/main" val="22913986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BE4E8-6B53-22AE-CDA2-6F5D90934E1E}"/>
              </a:ext>
            </a:extLst>
          </p:cNvPr>
          <p:cNvSpPr>
            <a:spLocks noGrp="1"/>
          </p:cNvSpPr>
          <p:nvPr>
            <p:ph type="title"/>
          </p:nvPr>
        </p:nvSpPr>
        <p:spPr/>
        <p:txBody>
          <a:bodyPr>
            <a:normAutofit fontScale="90000"/>
          </a:bodyPr>
          <a:lstStyle/>
          <a:p>
            <a:r>
              <a:rPr lang="en-GB" sz="4400" b="0" i="0" dirty="0">
                <a:solidFill>
                  <a:srgbClr val="1F2025"/>
                </a:solidFill>
                <a:effectLst/>
                <a:latin typeface="Arial" panose="020B0604020202020204" pitchFamily="34" charset="0"/>
                <a:cs typeface="Arial" panose="020B0604020202020204" pitchFamily="34" charset="0"/>
              </a:rPr>
              <a:t>Street cruising</a:t>
            </a:r>
            <a:br>
              <a:rPr lang="en-GB" b="0" i="0" dirty="0">
                <a:solidFill>
                  <a:srgbClr val="1F2025"/>
                </a:solidFill>
                <a:effectLst/>
                <a:latin typeface="LatoWebBold"/>
              </a:rPr>
            </a:br>
            <a:endParaRPr lang="en-GB" dirty="0"/>
          </a:p>
        </p:txBody>
      </p:sp>
      <p:sp>
        <p:nvSpPr>
          <p:cNvPr id="3" name="Content Placeholder 2">
            <a:extLst>
              <a:ext uri="{FF2B5EF4-FFF2-40B4-BE49-F238E27FC236}">
                <a16:creationId xmlns:a16="http://schemas.microsoft.com/office/drawing/2014/main" id="{7C0AF023-B3A8-5AC2-7A89-014FA3C0F5A2}"/>
              </a:ext>
            </a:extLst>
          </p:cNvPr>
          <p:cNvSpPr>
            <a:spLocks noGrp="1"/>
          </p:cNvSpPr>
          <p:nvPr>
            <p:ph idx="1"/>
          </p:nvPr>
        </p:nvSpPr>
        <p:spPr/>
        <p:txBody>
          <a:bodyPr>
            <a:normAutofit/>
          </a:bodyPr>
          <a:lstStyle/>
          <a:p>
            <a:pPr marL="0" indent="0">
              <a:buNone/>
            </a:pPr>
            <a:r>
              <a:rPr lang="en-GB" sz="2400" b="0" i="0" dirty="0">
                <a:solidFill>
                  <a:srgbClr val="1F2025"/>
                </a:solidFill>
                <a:effectLst/>
                <a:latin typeface="Arial" panose="020B0604020202020204" pitchFamily="34" charset="0"/>
                <a:cs typeface="Arial" panose="020B0604020202020204" pitchFamily="34" charset="0"/>
              </a:rPr>
              <a:t>Street cruising is when a group of vehicle owners form a convoy and drive up and down a street or around a neighbourhood – usually to show off their cars or bikes. They’ll often drive slowly and may even take up both sides of the road. This can hold up traffic behind and make things really difficult for other road users.</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83719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6267B-407A-0557-74DA-6E3762CE4CF9}"/>
              </a:ext>
            </a:extLst>
          </p:cNvPr>
          <p:cNvSpPr>
            <a:spLocks noGrp="1"/>
          </p:cNvSpPr>
          <p:nvPr>
            <p:ph type="title"/>
          </p:nvPr>
        </p:nvSpPr>
        <p:spPr/>
        <p:txBody>
          <a:bodyPr>
            <a:normAutofit fontScale="90000"/>
          </a:bodyPr>
          <a:lstStyle/>
          <a:p>
            <a:r>
              <a:rPr lang="en-GB" b="0" i="0" dirty="0">
                <a:solidFill>
                  <a:srgbClr val="1F2025"/>
                </a:solidFill>
                <a:effectLst/>
                <a:latin typeface="Arial" panose="020B0604020202020204" pitchFamily="34" charset="0"/>
                <a:cs typeface="Arial" panose="020B0604020202020204" pitchFamily="34" charset="0"/>
              </a:rPr>
              <a:t>Misusing vehicles off-road</a:t>
            </a:r>
            <a:br>
              <a:rPr lang="en-GB" b="0" i="0" dirty="0">
                <a:solidFill>
                  <a:srgbClr val="1F2025"/>
                </a:solidFill>
                <a:effectLst/>
                <a:latin typeface="LatoWebBold"/>
              </a:rPr>
            </a:br>
            <a:endParaRPr lang="en-GB" dirty="0"/>
          </a:p>
        </p:txBody>
      </p:sp>
      <p:sp>
        <p:nvSpPr>
          <p:cNvPr id="3" name="Content Placeholder 2">
            <a:extLst>
              <a:ext uri="{FF2B5EF4-FFF2-40B4-BE49-F238E27FC236}">
                <a16:creationId xmlns:a16="http://schemas.microsoft.com/office/drawing/2014/main" id="{5498DCE9-AC58-1BEE-A1AC-8C6213674069}"/>
              </a:ext>
            </a:extLst>
          </p:cNvPr>
          <p:cNvSpPr>
            <a:spLocks noGrp="1"/>
          </p:cNvSpPr>
          <p:nvPr>
            <p:ph idx="1"/>
          </p:nvPr>
        </p:nvSpPr>
        <p:spPr/>
        <p:txBody>
          <a:bodyPr/>
          <a:lstStyle/>
          <a:p>
            <a:pPr algn="l" fontAlgn="base"/>
            <a:r>
              <a:rPr lang="en-GB" sz="2400" b="0" i="0" dirty="0">
                <a:solidFill>
                  <a:srgbClr val="1F2025"/>
                </a:solidFill>
                <a:effectLst/>
                <a:latin typeface="Arial" panose="020B0604020202020204" pitchFamily="34" charset="0"/>
                <a:cs typeface="Arial" panose="020B0604020202020204" pitchFamily="34" charset="0"/>
              </a:rPr>
              <a:t>While quad bikes, three-wheeled bikes, trail bikes and some other two-wheeled vehicles are built for off-road use, it is against the law to ride them in public parks or on publicly-owned land without permission from the local authority.</a:t>
            </a:r>
          </a:p>
          <a:p>
            <a:pPr algn="l" fontAlgn="base"/>
            <a:r>
              <a:rPr lang="en-GB" sz="2400" b="0" i="0" dirty="0">
                <a:solidFill>
                  <a:srgbClr val="1F2025"/>
                </a:solidFill>
                <a:effectLst/>
                <a:latin typeface="Arial" panose="020B0604020202020204" pitchFamily="34" charset="0"/>
                <a:cs typeface="Arial" panose="020B0604020202020204" pitchFamily="34" charset="0"/>
              </a:rPr>
              <a:t>As with unlicensed powered vehicles, these can only be used on private roads or land with the road or land-owner’s permission.</a:t>
            </a:r>
          </a:p>
          <a:p>
            <a:endParaRPr lang="en-GB" dirty="0"/>
          </a:p>
        </p:txBody>
      </p:sp>
    </p:spTree>
    <p:extLst>
      <p:ext uri="{BB962C8B-B14F-4D97-AF65-F5344CB8AC3E}">
        <p14:creationId xmlns:p14="http://schemas.microsoft.com/office/powerpoint/2010/main" val="22628779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A856890-314A-D4BD-D2B5-E5B611FD5FBE}"/>
              </a:ext>
            </a:extLst>
          </p:cNvPr>
          <p:cNvSpPr>
            <a:spLocks noGrp="1"/>
          </p:cNvSpPr>
          <p:nvPr>
            <p:ph type="title"/>
          </p:nvPr>
        </p:nvSpPr>
        <p:spPr>
          <a:xfrm>
            <a:off x="640080" y="3794763"/>
            <a:ext cx="4057650" cy="2139081"/>
          </a:xfrm>
        </p:spPr>
        <p:txBody>
          <a:bodyPr anchor="t">
            <a:normAutofit/>
          </a:bodyPr>
          <a:lstStyle/>
          <a:p>
            <a:r>
              <a:rPr lang="en-GB" b="0" i="0" dirty="0">
                <a:effectLst/>
                <a:latin typeface="Arial" panose="020B0604020202020204" pitchFamily="34" charset="0"/>
                <a:cs typeface="Arial" panose="020B0604020202020204" pitchFamily="34" charset="0"/>
              </a:rPr>
              <a:t>What is the impact?</a:t>
            </a:r>
            <a:br>
              <a:rPr lang="en-GB" b="0" i="0" dirty="0">
                <a:effectLst/>
                <a:latin typeface="LatoWebBold"/>
              </a:rPr>
            </a:br>
            <a:endParaRPr lang="en-GB" dirty="0"/>
          </a:p>
        </p:txBody>
      </p:sp>
      <p:graphicFrame>
        <p:nvGraphicFramePr>
          <p:cNvPr id="14" name="Content Placeholder 2">
            <a:extLst>
              <a:ext uri="{FF2B5EF4-FFF2-40B4-BE49-F238E27FC236}">
                <a16:creationId xmlns:a16="http://schemas.microsoft.com/office/drawing/2014/main" id="{96FC3AEB-F872-6EB2-3729-16D9CACF83D5}"/>
              </a:ext>
            </a:extLst>
          </p:cNvPr>
          <p:cNvGraphicFramePr>
            <a:graphicFrameLocks noGrp="1"/>
          </p:cNvGraphicFramePr>
          <p:nvPr>
            <p:ph idx="1"/>
          </p:nvPr>
        </p:nvGraphicFramePr>
        <p:xfrm>
          <a:off x="5434149" y="914399"/>
          <a:ext cx="6096861" cy="53835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20761EC8-765A-2826-3426-AC0B5A9E4E8B}"/>
              </a:ext>
            </a:extLst>
          </p:cNvPr>
          <p:cNvPicPr>
            <a:picLocks noChangeAspect="1"/>
          </p:cNvPicPr>
          <p:nvPr/>
        </p:nvPicPr>
        <p:blipFill>
          <a:blip r:embed="rId8"/>
          <a:stretch>
            <a:fillRect/>
          </a:stretch>
        </p:blipFill>
        <p:spPr>
          <a:xfrm>
            <a:off x="713232" y="836142"/>
            <a:ext cx="3979412" cy="1276415"/>
          </a:xfrm>
          <a:prstGeom prst="rect">
            <a:avLst/>
          </a:prstGeom>
        </p:spPr>
      </p:pic>
      <p:cxnSp>
        <p:nvCxnSpPr>
          <p:cNvPr id="12" name="Straight Connector 11">
            <a:extLst>
              <a:ext uri="{FF2B5EF4-FFF2-40B4-BE49-F238E27FC236}">
                <a16:creationId xmlns:a16="http://schemas.microsoft.com/office/drawing/2014/main" id="{B209265E-E0D7-493B-97CE-2263D50C3F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62720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60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8966D6E-D7F1-9346-688A-547CF9620F75}"/>
              </a:ext>
            </a:extLst>
          </p:cNvPr>
          <p:cNvPicPr>
            <a:picLocks noChangeAspect="1"/>
          </p:cNvPicPr>
          <p:nvPr/>
        </p:nvPicPr>
        <p:blipFill>
          <a:blip r:embed="rId2"/>
          <a:srcRect l="36424" r="23731"/>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81FD67D-7C8A-277B-0D6F-7D2635D7E749}"/>
              </a:ext>
            </a:extLst>
          </p:cNvPr>
          <p:cNvSpPr>
            <a:spLocks noGrp="1"/>
          </p:cNvSpPr>
          <p:nvPr>
            <p:ph idx="1"/>
          </p:nvPr>
        </p:nvSpPr>
        <p:spPr>
          <a:xfrm>
            <a:off x="5496821" y="2633236"/>
            <a:ext cx="6034187" cy="3664687"/>
          </a:xfrm>
        </p:spPr>
        <p:txBody>
          <a:bodyPr>
            <a:normAutofit/>
          </a:bodyPr>
          <a:lstStyle/>
          <a:p>
            <a:pPr marL="0" indent="0">
              <a:lnSpc>
                <a:spcPct val="110000"/>
              </a:lnSpc>
              <a:buNone/>
            </a:pPr>
            <a:r>
              <a:rPr lang="en-GB">
                <a:latin typeface="Arial" panose="020B0604020202020204" pitchFamily="34" charset="0"/>
                <a:cs typeface="Arial" panose="020B0604020202020204" pitchFamily="34" charset="0"/>
              </a:rPr>
              <a:t>Section 59 of the Police Reform Act 2002 provides Police with the powers to deal with anti social use of vehicles. </a:t>
            </a:r>
          </a:p>
          <a:p>
            <a:pPr marL="0" indent="0">
              <a:lnSpc>
                <a:spcPct val="110000"/>
              </a:lnSpc>
              <a:buNone/>
            </a:pPr>
            <a:r>
              <a:rPr lang="en-GB">
                <a:latin typeface="Arial" panose="020B0604020202020204" pitchFamily="34" charset="0"/>
                <a:cs typeface="Arial" panose="020B0604020202020204" pitchFamily="34" charset="0"/>
              </a:rPr>
              <a:t>The driving must amount to careless or inconsiderate driving. </a:t>
            </a:r>
          </a:p>
          <a:p>
            <a:pPr marL="0" indent="0">
              <a:lnSpc>
                <a:spcPct val="110000"/>
              </a:lnSpc>
              <a:buNone/>
            </a:pPr>
            <a:r>
              <a:rPr lang="en-GB">
                <a:latin typeface="Arial" panose="020B0604020202020204" pitchFamily="34" charset="0"/>
                <a:cs typeface="Arial" panose="020B0604020202020204" pitchFamily="34" charset="0"/>
              </a:rPr>
              <a:t>Unlawful off-road driving. </a:t>
            </a:r>
          </a:p>
          <a:p>
            <a:pPr marL="0" indent="0">
              <a:lnSpc>
                <a:spcPct val="110000"/>
              </a:lnSpc>
              <a:buNone/>
            </a:pPr>
            <a:r>
              <a:rPr lang="en-GB">
                <a:latin typeface="Arial" panose="020B0604020202020204" pitchFamily="34" charset="0"/>
                <a:cs typeface="Arial" panose="020B0604020202020204" pitchFamily="34" charset="0"/>
              </a:rPr>
              <a:t>Unlicenced street racing. </a:t>
            </a:r>
          </a:p>
          <a:p>
            <a:pPr marL="0" indent="0">
              <a:lnSpc>
                <a:spcPct val="110000"/>
              </a:lnSpc>
              <a:buNone/>
            </a:pPr>
            <a:r>
              <a:rPr lang="en-GB">
                <a:latin typeface="Arial" panose="020B0604020202020204" pitchFamily="34" charset="0"/>
                <a:cs typeface="Arial" panose="020B0604020202020204" pitchFamily="34" charset="0"/>
              </a:rPr>
              <a:t>It must cause/likely to cause alarm, distress or annoyance to other people.</a:t>
            </a:r>
          </a:p>
        </p:txBody>
      </p:sp>
    </p:spTree>
    <p:extLst>
      <p:ext uri="{BB962C8B-B14F-4D97-AF65-F5344CB8AC3E}">
        <p14:creationId xmlns:p14="http://schemas.microsoft.com/office/powerpoint/2010/main" val="7320357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s parked in a line">
            <a:extLst>
              <a:ext uri="{FF2B5EF4-FFF2-40B4-BE49-F238E27FC236}">
                <a16:creationId xmlns:a16="http://schemas.microsoft.com/office/drawing/2014/main" id="{BA4AAB43-3157-B7E8-E411-F1208EEE70B1}"/>
              </a:ext>
            </a:extLst>
          </p:cNvPr>
          <p:cNvPicPr>
            <a:picLocks noChangeAspect="1"/>
          </p:cNvPicPr>
          <p:nvPr/>
        </p:nvPicPr>
        <p:blipFill>
          <a:blip r:embed="rId2"/>
          <a:srcRect l="32259" r="14615"/>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69D842E-4242-94C7-1D6A-02535AA050A1}"/>
              </a:ext>
            </a:extLst>
          </p:cNvPr>
          <p:cNvSpPr>
            <a:spLocks noGrp="1"/>
          </p:cNvSpPr>
          <p:nvPr>
            <p:ph type="title"/>
          </p:nvPr>
        </p:nvSpPr>
        <p:spPr>
          <a:xfrm>
            <a:off x="5496821" y="1371600"/>
            <a:ext cx="6034187" cy="1097280"/>
          </a:xfrm>
        </p:spPr>
        <p:txBody>
          <a:bodyPr>
            <a:normAutofit/>
          </a:bodyPr>
          <a:lstStyle/>
          <a:p>
            <a:r>
              <a:rPr lang="en-GB" b="0" dirty="0">
                <a:latin typeface="Arial" panose="020B0604020202020204" pitchFamily="34" charset="0"/>
                <a:cs typeface="Arial" panose="020B0604020202020204" pitchFamily="34" charset="0"/>
              </a:rPr>
              <a:t>What can the police do?</a:t>
            </a:r>
          </a:p>
        </p:txBody>
      </p:sp>
      <p:sp>
        <p:nvSpPr>
          <p:cNvPr id="3" name="Content Placeholder 2">
            <a:extLst>
              <a:ext uri="{FF2B5EF4-FFF2-40B4-BE49-F238E27FC236}">
                <a16:creationId xmlns:a16="http://schemas.microsoft.com/office/drawing/2014/main" id="{F1B31BB0-B274-87D1-41A8-65AC638FE1A1}"/>
              </a:ext>
            </a:extLst>
          </p:cNvPr>
          <p:cNvSpPr>
            <a:spLocks noGrp="1"/>
          </p:cNvSpPr>
          <p:nvPr>
            <p:ph idx="1"/>
          </p:nvPr>
        </p:nvSpPr>
        <p:spPr>
          <a:xfrm>
            <a:off x="5496821" y="2633236"/>
            <a:ext cx="6034187" cy="3664687"/>
          </a:xfrm>
        </p:spPr>
        <p:txBody>
          <a:bodyPr>
            <a:normAutofit/>
          </a:bodyPr>
          <a:lstStyle/>
          <a:p>
            <a:pPr>
              <a:lnSpc>
                <a:spcPct val="110000"/>
              </a:lnSpc>
            </a:pPr>
            <a:r>
              <a:rPr lang="en-GB">
                <a:latin typeface="Arial" panose="020B0604020202020204" pitchFamily="34" charset="0"/>
                <a:cs typeface="Arial" panose="020B0604020202020204" pitchFamily="34" charset="0"/>
              </a:rPr>
              <a:t>Require a moving vehicle to stop – S 59 (30 (A).</a:t>
            </a:r>
          </a:p>
          <a:p>
            <a:pPr>
              <a:lnSpc>
                <a:spcPct val="110000"/>
              </a:lnSpc>
            </a:pPr>
            <a:r>
              <a:rPr lang="en-GB">
                <a:latin typeface="Arial" panose="020B0604020202020204" pitchFamily="34" charset="0"/>
                <a:cs typeface="Arial" panose="020B0604020202020204" pitchFamily="34" charset="0"/>
              </a:rPr>
              <a:t>Seize and remove the vehicle after warning the driver – S 59 (3) (b).</a:t>
            </a:r>
          </a:p>
          <a:p>
            <a:pPr marL="0" indent="0">
              <a:lnSpc>
                <a:spcPct val="110000"/>
              </a:lnSpc>
              <a:buNone/>
            </a:pPr>
            <a:endParaRPr lang="en-GB">
              <a:latin typeface="Arial" panose="020B0604020202020204" pitchFamily="34" charset="0"/>
              <a:cs typeface="Arial" panose="020B0604020202020204" pitchFamily="34" charset="0"/>
            </a:endParaRPr>
          </a:p>
          <a:p>
            <a:pPr marL="0" indent="0">
              <a:lnSpc>
                <a:spcPct val="110000"/>
              </a:lnSpc>
              <a:buNone/>
            </a:pPr>
            <a:r>
              <a:rPr lang="en-GB">
                <a:latin typeface="Arial" panose="020B0604020202020204" pitchFamily="34" charset="0"/>
                <a:cs typeface="Arial" panose="020B0604020202020204" pitchFamily="34" charset="0"/>
              </a:rPr>
              <a:t>Failure to stop is a summary offence under S 59 and the penalty is a fine.</a:t>
            </a:r>
          </a:p>
          <a:p>
            <a:pPr marL="0" indent="0">
              <a:lnSpc>
                <a:spcPct val="110000"/>
              </a:lnSpc>
              <a:buNone/>
            </a:pPr>
            <a:r>
              <a:rPr lang="en-GB">
                <a:latin typeface="Arial" panose="020B0604020202020204" pitchFamily="34" charset="0"/>
                <a:cs typeface="Arial" panose="020B0604020202020204" pitchFamily="34" charset="0"/>
              </a:rPr>
              <a:t>If a S59 warning is issued to a driver – it stays with them for 12 months- and applies regardless of the vehicle they are driving in future occasions. </a:t>
            </a:r>
          </a:p>
        </p:txBody>
      </p:sp>
    </p:spTree>
    <p:extLst>
      <p:ext uri="{BB962C8B-B14F-4D97-AF65-F5344CB8AC3E}">
        <p14:creationId xmlns:p14="http://schemas.microsoft.com/office/powerpoint/2010/main" val="13938907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olice officer in a uniform and a sign post&#10;&#10;AI-generated content may be incorrect.">
            <a:extLst>
              <a:ext uri="{FF2B5EF4-FFF2-40B4-BE49-F238E27FC236}">
                <a16:creationId xmlns:a16="http://schemas.microsoft.com/office/drawing/2014/main" id="{7BE03136-3C3E-B4E3-A04C-8F4B6B805CA7}"/>
              </a:ext>
            </a:extLst>
          </p:cNvPr>
          <p:cNvPicPr>
            <a:picLocks noChangeAspect="1"/>
          </p:cNvPicPr>
          <p:nvPr/>
        </p:nvPicPr>
        <p:blipFill>
          <a:blip r:embed="rId3"/>
          <a:srcRect l="9513" r="1" b="1"/>
          <a:stretch/>
        </p:blipFill>
        <p:spPr>
          <a:xfrm>
            <a:off x="20" y="535709"/>
            <a:ext cx="8229580" cy="5820640"/>
          </a:xfrm>
          <a:prstGeom prst="rect">
            <a:avLst/>
          </a:prstGeom>
        </p:spPr>
      </p:pic>
      <p:cxnSp>
        <p:nvCxnSpPr>
          <p:cNvPr id="14" name="Straight Connector 13">
            <a:extLst>
              <a:ext uri="{FF2B5EF4-FFF2-40B4-BE49-F238E27FC236}">
                <a16:creationId xmlns:a16="http://schemas.microsoft.com/office/drawing/2014/main" id="{02C7985C-B0C3-CC50-E86A-B5EBA40E0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6359240"/>
            <a:ext cx="82296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311215B-C17A-644F-5576-D12DAD2B592A}"/>
              </a:ext>
            </a:extLst>
          </p:cNvPr>
          <p:cNvSpPr>
            <a:spLocks noGrp="1"/>
          </p:cNvSpPr>
          <p:nvPr>
            <p:ph type="title"/>
          </p:nvPr>
        </p:nvSpPr>
        <p:spPr>
          <a:xfrm>
            <a:off x="8719126" y="979051"/>
            <a:ext cx="2811879" cy="1807048"/>
          </a:xfrm>
        </p:spPr>
        <p:txBody>
          <a:bodyPr anchor="b">
            <a:normAutofit/>
          </a:bodyPr>
          <a:lstStyle/>
          <a:p>
            <a:r>
              <a:rPr lang="en-GB" sz="3300" b="0">
                <a:latin typeface="Arial" panose="020B0604020202020204" pitchFamily="34" charset="0"/>
                <a:cs typeface="Arial" panose="020B0604020202020204" pitchFamily="34" charset="0"/>
              </a:rPr>
              <a:t>Case Example – Newport 2019</a:t>
            </a:r>
          </a:p>
        </p:txBody>
      </p:sp>
      <p:sp>
        <p:nvSpPr>
          <p:cNvPr id="3" name="Content Placeholder 2">
            <a:extLst>
              <a:ext uri="{FF2B5EF4-FFF2-40B4-BE49-F238E27FC236}">
                <a16:creationId xmlns:a16="http://schemas.microsoft.com/office/drawing/2014/main" id="{16F1214C-D319-F10D-2286-3ED0DFE09499}"/>
              </a:ext>
            </a:extLst>
          </p:cNvPr>
          <p:cNvSpPr>
            <a:spLocks noGrp="1"/>
          </p:cNvSpPr>
          <p:nvPr>
            <p:ph idx="1"/>
          </p:nvPr>
        </p:nvSpPr>
        <p:spPr>
          <a:xfrm>
            <a:off x="8719128" y="2922624"/>
            <a:ext cx="2811880" cy="3409950"/>
          </a:xfrm>
        </p:spPr>
        <p:txBody>
          <a:bodyPr anchor="t">
            <a:normAutofit/>
          </a:bodyPr>
          <a:lstStyle/>
          <a:p>
            <a:r>
              <a:rPr lang="en-GB" i="0">
                <a:effectLst/>
                <a:latin typeface="Arial" panose="020B0604020202020204" pitchFamily="34" charset="0"/>
                <a:cs typeface="Arial" panose="020B0604020202020204" pitchFamily="34" charset="0"/>
              </a:rPr>
              <a:t>A driver had their car seized for “causing alarm, distress or annoyance” to members of the public at Newport Retail Park after being slapped with a Section 59 notice.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5853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45F768D-5731-15A8-2B31-AE6C5A93538C}"/>
              </a:ext>
            </a:extLst>
          </p:cNvPr>
          <p:cNvPicPr>
            <a:picLocks noChangeAspect="1"/>
          </p:cNvPicPr>
          <p:nvPr/>
        </p:nvPicPr>
        <p:blipFill>
          <a:blip r:embed="rId2"/>
          <a:srcRect t="383"/>
          <a:stretch/>
        </p:blipFill>
        <p:spPr>
          <a:xfrm>
            <a:off x="20" y="535709"/>
            <a:ext cx="6857980" cy="5820640"/>
          </a:xfrm>
          <a:prstGeom prst="rect">
            <a:avLst/>
          </a:prstGeom>
        </p:spPr>
      </p:pic>
      <p:cxnSp>
        <p:nvCxnSpPr>
          <p:cNvPr id="12" name="Straight Connector 11">
            <a:extLst>
              <a:ext uri="{FF2B5EF4-FFF2-40B4-BE49-F238E27FC236}">
                <a16:creationId xmlns:a16="http://schemas.microsoft.com/office/drawing/2014/main" id="{02C7985C-B0C3-CC50-E86A-B5EBA40E0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6359240"/>
            <a:ext cx="82296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8DD7FBF-918B-541A-F8CA-77FF3712DB07}"/>
              </a:ext>
            </a:extLst>
          </p:cNvPr>
          <p:cNvSpPr>
            <a:spLocks noGrp="1"/>
          </p:cNvSpPr>
          <p:nvPr>
            <p:ph type="title"/>
          </p:nvPr>
        </p:nvSpPr>
        <p:spPr>
          <a:xfrm>
            <a:off x="7637928" y="979051"/>
            <a:ext cx="3893078" cy="1807048"/>
          </a:xfrm>
        </p:spPr>
        <p:txBody>
          <a:bodyPr anchor="b">
            <a:normAutofit/>
          </a:bodyPr>
          <a:lstStyle/>
          <a:p>
            <a:r>
              <a:rPr lang="en-GB" sz="3300" b="0" dirty="0">
                <a:latin typeface="Arial" panose="020B0604020202020204" pitchFamily="34" charset="0"/>
                <a:cs typeface="Arial" panose="020B0604020202020204" pitchFamily="34" charset="0"/>
              </a:rPr>
              <a:t>Case Example – Newport 2025</a:t>
            </a:r>
          </a:p>
        </p:txBody>
      </p:sp>
      <p:sp>
        <p:nvSpPr>
          <p:cNvPr id="3" name="Content Placeholder 2">
            <a:extLst>
              <a:ext uri="{FF2B5EF4-FFF2-40B4-BE49-F238E27FC236}">
                <a16:creationId xmlns:a16="http://schemas.microsoft.com/office/drawing/2014/main" id="{3E9AE304-20DF-5E41-8FCE-97E6DD9D802C}"/>
              </a:ext>
            </a:extLst>
          </p:cNvPr>
          <p:cNvSpPr>
            <a:spLocks noGrp="1"/>
          </p:cNvSpPr>
          <p:nvPr>
            <p:ph idx="1"/>
          </p:nvPr>
        </p:nvSpPr>
        <p:spPr>
          <a:xfrm>
            <a:off x="7637929" y="2922624"/>
            <a:ext cx="3893079" cy="3409950"/>
          </a:xfrm>
        </p:spPr>
        <p:txBody>
          <a:bodyPr anchor="t">
            <a:normAutofit/>
          </a:bodyPr>
          <a:lstStyle/>
          <a:p>
            <a:pPr>
              <a:lnSpc>
                <a:spcPct val="110000"/>
              </a:lnSpc>
            </a:pPr>
            <a:r>
              <a:rPr lang="en-GB" sz="2400" dirty="0">
                <a:latin typeface="Arial" panose="020B0604020202020204" pitchFamily="34" charset="0"/>
                <a:cs typeface="Arial" panose="020B0604020202020204" pitchFamily="34" charset="0"/>
              </a:rPr>
              <a:t>GWP seized two vehicles in after they were seen to be driving dangerously in poor weather conditions in Spytty Retail Park. </a:t>
            </a:r>
          </a:p>
          <a:p>
            <a:pPr>
              <a:lnSpc>
                <a:spcPct val="110000"/>
              </a:lnSpc>
            </a:pPr>
            <a:r>
              <a:rPr lang="en-GB" sz="2400" dirty="0">
                <a:latin typeface="Arial" panose="020B0604020202020204" pitchFamily="34" charset="0"/>
                <a:cs typeface="Arial" panose="020B0604020202020204" pitchFamily="34" charset="0"/>
              </a:rPr>
              <a:t>Both vehicles were seized using Sec 59 powers. </a:t>
            </a:r>
          </a:p>
        </p:txBody>
      </p:sp>
    </p:spTree>
    <p:extLst>
      <p:ext uri="{BB962C8B-B14F-4D97-AF65-F5344CB8AC3E}">
        <p14:creationId xmlns:p14="http://schemas.microsoft.com/office/powerpoint/2010/main" val="6959257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5" name="Picture 4" descr="Reading a book and drinking coffee on the table">
            <a:extLst>
              <a:ext uri="{FF2B5EF4-FFF2-40B4-BE49-F238E27FC236}">
                <a16:creationId xmlns:a16="http://schemas.microsoft.com/office/drawing/2014/main" id="{79D06A3F-407C-C173-3757-16779A5F4754}"/>
              </a:ext>
            </a:extLst>
          </p:cNvPr>
          <p:cNvPicPr>
            <a:picLocks noChangeAspect="1"/>
          </p:cNvPicPr>
          <p:nvPr/>
        </p:nvPicPr>
        <p:blipFill>
          <a:blip r:embed="rId3"/>
          <a:srcRect t="2278" b="13452"/>
          <a:stretch/>
        </p:blipFill>
        <p:spPr>
          <a:xfrm>
            <a:off x="1" y="1"/>
            <a:ext cx="12191999" cy="6857999"/>
          </a:xfrm>
          <a:prstGeom prst="rect">
            <a:avLst/>
          </a:prstGeom>
        </p:spPr>
      </p:pic>
      <p:sp>
        <p:nvSpPr>
          <p:cNvPr id="13" name="Rectangle 12">
            <a:extLst>
              <a:ext uri="{FF2B5EF4-FFF2-40B4-BE49-F238E27FC236}">
                <a16:creationId xmlns:a16="http://schemas.microsoft.com/office/drawing/2014/main" id="{72E284DE-AB43-1296-3166-892F44A3A2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5B39FB14-610A-C83F-F19A-874BB2D91CF4}"/>
              </a:ext>
            </a:extLst>
          </p:cNvPr>
          <p:cNvSpPr>
            <a:spLocks noGrp="1"/>
          </p:cNvSpPr>
          <p:nvPr>
            <p:ph type="title"/>
          </p:nvPr>
        </p:nvSpPr>
        <p:spPr>
          <a:xfrm>
            <a:off x="457195" y="701964"/>
            <a:ext cx="5370950" cy="3640303"/>
          </a:xfrm>
        </p:spPr>
        <p:txBody>
          <a:bodyPr vert="horz" lIns="91440" tIns="45720" rIns="91440" bIns="45720" rtlCol="0" anchor="t">
            <a:normAutofit/>
          </a:bodyPr>
          <a:lstStyle/>
          <a:p>
            <a:r>
              <a:rPr lang="en-US" sz="6000" b="1" kern="1200">
                <a:solidFill>
                  <a:srgbClr val="FFFFFF"/>
                </a:solidFill>
                <a:latin typeface="+mj-lt"/>
                <a:ea typeface="+mj-ea"/>
                <a:cs typeface="+mj-cs"/>
              </a:rPr>
              <a:t>Directed reading </a:t>
            </a:r>
          </a:p>
        </p:txBody>
      </p:sp>
      <p:cxnSp>
        <p:nvCxnSpPr>
          <p:cNvPr id="15" name="Straight Connector 14">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032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1918919"/>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hands holding an open book">
            <a:extLst>
              <a:ext uri="{FF2B5EF4-FFF2-40B4-BE49-F238E27FC236}">
                <a16:creationId xmlns:a16="http://schemas.microsoft.com/office/drawing/2014/main" id="{547DF6E6-2701-3D0C-014F-ED4B60605AA5}"/>
              </a:ext>
            </a:extLst>
          </p:cNvPr>
          <p:cNvPicPr>
            <a:picLocks noChangeAspect="1"/>
          </p:cNvPicPr>
          <p:nvPr/>
        </p:nvPicPr>
        <p:blipFill>
          <a:blip r:embed="rId3"/>
          <a:srcRect b="15730"/>
          <a:stretch/>
        </p:blipFill>
        <p:spPr>
          <a:xfrm>
            <a:off x="20" y="10"/>
            <a:ext cx="12191979" cy="6857989"/>
          </a:xfrm>
          <a:prstGeom prst="rect">
            <a:avLst/>
          </a:prstGeom>
        </p:spPr>
      </p:pic>
      <p:sp>
        <p:nvSpPr>
          <p:cNvPr id="13" name="Rectangle 12">
            <a:extLst>
              <a:ext uri="{FF2B5EF4-FFF2-40B4-BE49-F238E27FC236}">
                <a16:creationId xmlns:a16="http://schemas.microsoft.com/office/drawing/2014/main" id="{9E9D00D9-C4F5-471E-BE2C-126CB112A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7BC318-91F9-CB3E-FDA6-CC81285C2A52}"/>
              </a:ext>
            </a:extLst>
          </p:cNvPr>
          <p:cNvSpPr>
            <a:spLocks noGrp="1"/>
          </p:cNvSpPr>
          <p:nvPr>
            <p:ph type="title"/>
          </p:nvPr>
        </p:nvSpPr>
        <p:spPr>
          <a:xfrm>
            <a:off x="640080" y="914400"/>
            <a:ext cx="4892948" cy="3427867"/>
          </a:xfrm>
        </p:spPr>
        <p:txBody>
          <a:bodyPr vert="horz" lIns="91440" tIns="45720" rIns="91440" bIns="45720" rtlCol="0" anchor="t">
            <a:normAutofit/>
          </a:bodyPr>
          <a:lstStyle/>
          <a:p>
            <a:r>
              <a:rPr lang="en-US" sz="5400" b="1" kern="1200" dirty="0">
                <a:solidFill>
                  <a:srgbClr val="FFFFFF"/>
                </a:solidFill>
                <a:latin typeface="+mj-lt"/>
                <a:ea typeface="+mj-ea"/>
                <a:cs typeface="+mj-cs"/>
              </a:rPr>
              <a:t>Read USE, CAUSE and Permit offences </a:t>
            </a:r>
          </a:p>
        </p:txBody>
      </p:sp>
      <p:cxnSp>
        <p:nvCxnSpPr>
          <p:cNvPr id="15" name="Straight Connector 14">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20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1716704"/>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46B9231A-B34B-4A29-A6AC-532E1EE81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black question marks with one yellow question mark">
            <a:extLst>
              <a:ext uri="{FF2B5EF4-FFF2-40B4-BE49-F238E27FC236}">
                <a16:creationId xmlns:a16="http://schemas.microsoft.com/office/drawing/2014/main" id="{687FAD80-1D64-CADC-AC1F-ABEAC6F90C03}"/>
              </a:ext>
            </a:extLst>
          </p:cNvPr>
          <p:cNvPicPr>
            <a:picLocks noChangeAspect="1"/>
          </p:cNvPicPr>
          <p:nvPr/>
        </p:nvPicPr>
        <p:blipFill>
          <a:blip r:embed="rId2">
            <a:alphaModFix amt="40000"/>
          </a:blip>
          <a:srcRect l="11869" r="23241" b="1"/>
          <a:stretch/>
        </p:blipFill>
        <p:spPr>
          <a:xfrm>
            <a:off x="20" y="152"/>
            <a:ext cx="12191980" cy="6857848"/>
          </a:xfrm>
          <a:prstGeom prst="rect">
            <a:avLst/>
          </a:prstGeom>
        </p:spPr>
      </p:pic>
      <p:sp>
        <p:nvSpPr>
          <p:cNvPr id="2" name="Title 1">
            <a:extLst>
              <a:ext uri="{FF2B5EF4-FFF2-40B4-BE49-F238E27FC236}">
                <a16:creationId xmlns:a16="http://schemas.microsoft.com/office/drawing/2014/main" id="{160B6A7F-08BF-ED72-7266-AF2D416B79CA}"/>
              </a:ext>
            </a:extLst>
          </p:cNvPr>
          <p:cNvSpPr>
            <a:spLocks noGrp="1"/>
          </p:cNvSpPr>
          <p:nvPr>
            <p:ph type="title"/>
          </p:nvPr>
        </p:nvSpPr>
        <p:spPr>
          <a:xfrm>
            <a:off x="640080" y="985233"/>
            <a:ext cx="5758628" cy="3355853"/>
          </a:xfrm>
        </p:spPr>
        <p:txBody>
          <a:bodyPr vert="horz" lIns="91440" tIns="45720" rIns="91440" bIns="45720" rtlCol="0" anchor="t">
            <a:normAutofit/>
          </a:bodyPr>
          <a:lstStyle/>
          <a:p>
            <a:r>
              <a:rPr lang="en-US" sz="6000" b="1" kern="1200" dirty="0">
                <a:solidFill>
                  <a:srgbClr val="FFFFFF"/>
                </a:solidFill>
                <a:latin typeface="+mj-lt"/>
                <a:ea typeface="+mj-ea"/>
                <a:cs typeface="+mj-cs"/>
              </a:rPr>
              <a:t>Any Questions?</a:t>
            </a:r>
          </a:p>
        </p:txBody>
      </p:sp>
      <p:cxnSp>
        <p:nvCxnSpPr>
          <p:cNvPr id="13" name="Straight Connector 12">
            <a:extLst>
              <a:ext uri="{FF2B5EF4-FFF2-40B4-BE49-F238E27FC236}">
                <a16:creationId xmlns:a16="http://schemas.microsoft.com/office/drawing/2014/main" id="{F0CE0765-E93C-4D37-9D5F-D464EFB10F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95436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1827450"/>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ashVTI">
  <a:themeElements>
    <a:clrScheme name="AnalogousFromLightSeedRightStep">
      <a:dk1>
        <a:srgbClr val="000000"/>
      </a:dk1>
      <a:lt1>
        <a:srgbClr val="FFFFFF"/>
      </a:lt1>
      <a:dk2>
        <a:srgbClr val="22363D"/>
      </a:dk2>
      <a:lt2>
        <a:srgbClr val="E2E7E8"/>
      </a:lt2>
      <a:accent1>
        <a:srgbClr val="D88F84"/>
      </a:accent1>
      <a:accent2>
        <a:srgbClr val="CC9A5D"/>
      </a:accent2>
      <a:accent3>
        <a:srgbClr val="A9A767"/>
      </a:accent3>
      <a:accent4>
        <a:srgbClr val="8CAD57"/>
      </a:accent4>
      <a:accent5>
        <a:srgbClr val="77B268"/>
      </a:accent5>
      <a:accent6>
        <a:srgbClr val="5CB66F"/>
      </a:accent6>
      <a:hlink>
        <a:srgbClr val="598C93"/>
      </a:hlink>
      <a:folHlink>
        <a:srgbClr val="7F7F7F"/>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90</TotalTime>
  <Words>2212</Words>
  <Application>Microsoft Office PowerPoint</Application>
  <PresentationFormat>Widescreen</PresentationFormat>
  <Paragraphs>124</Paragraphs>
  <Slides>40</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Aptos</vt:lpstr>
      <vt:lpstr>Arial</vt:lpstr>
      <vt:lpstr>Grandview Display</vt:lpstr>
      <vt:lpstr>LatoWebBold</vt:lpstr>
      <vt:lpstr>Neue Haas Grotesk Text Pro</vt:lpstr>
      <vt:lpstr>Noto Sans</vt:lpstr>
      <vt:lpstr>DashVTI</vt:lpstr>
      <vt:lpstr>Roads Policing </vt:lpstr>
      <vt:lpstr>Aims and Objectives</vt:lpstr>
      <vt:lpstr>Recap</vt:lpstr>
      <vt:lpstr>PowerPoint Presentation</vt:lpstr>
      <vt:lpstr>What is the time frame for the death ?</vt:lpstr>
      <vt:lpstr>PowerPoint Presentation</vt:lpstr>
      <vt:lpstr>PowerPoint Presentation</vt:lpstr>
      <vt:lpstr>PowerPoint Presentation</vt:lpstr>
      <vt:lpstr>PowerPoint Presentation</vt:lpstr>
      <vt:lpstr>What is Section 3 of the Road Traffic Act 1988?  Research and write down the points to prove.</vt:lpstr>
      <vt:lpstr>Driving without due care &amp; attention or reasonable consideration. </vt:lpstr>
      <vt:lpstr>Recap – what is the definition of drives?</vt:lpstr>
      <vt:lpstr>What is the definition of a Road?</vt:lpstr>
      <vt:lpstr>PowerPoint Presentation</vt:lpstr>
      <vt:lpstr>What does SEPDOG stand for?</vt:lpstr>
      <vt:lpstr>PowerPoint Presentation</vt:lpstr>
      <vt:lpstr>What is driving without due care and attention?</vt:lpstr>
      <vt:lpstr>Without due care and attention. </vt:lpstr>
      <vt:lpstr>PowerPoint Presentation</vt:lpstr>
      <vt:lpstr>Without reasonable consideration </vt:lpstr>
      <vt:lpstr>PowerPoint Presentation</vt:lpstr>
      <vt:lpstr>PowerPoint Presentation</vt:lpstr>
      <vt:lpstr>PowerPoint Presentation</vt:lpstr>
      <vt:lpstr>Points to prove examined </vt:lpstr>
      <vt:lpstr>PowerPoint Presentation</vt:lpstr>
      <vt:lpstr>PowerPoint Presentation</vt:lpstr>
      <vt:lpstr>PowerPoint Presentation</vt:lpstr>
      <vt:lpstr>Using Vehicles to Cause Alarm, Distress and Annoyance</vt:lpstr>
      <vt:lpstr>What is anti social use of a vehicle?</vt:lpstr>
      <vt:lpstr>Examples</vt:lpstr>
      <vt:lpstr>Street cruising </vt:lpstr>
      <vt:lpstr>Misusing vehicles off-road </vt:lpstr>
      <vt:lpstr>What is the impact? </vt:lpstr>
      <vt:lpstr>PowerPoint Presentation</vt:lpstr>
      <vt:lpstr>What can the police do?</vt:lpstr>
      <vt:lpstr>Case Example – Newport 2019</vt:lpstr>
      <vt:lpstr>Case Example – Newport 2025</vt:lpstr>
      <vt:lpstr>Directed reading </vt:lpstr>
      <vt:lpstr>Read USE, CAUSE and Permit offences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Kelly Andrews</cp:lastModifiedBy>
  <cp:revision>4</cp:revision>
  <dcterms:created xsi:type="dcterms:W3CDTF">2025-01-29T10:34:04Z</dcterms:created>
  <dcterms:modified xsi:type="dcterms:W3CDTF">2025-02-16T12:58:59Z</dcterms:modified>
</cp:coreProperties>
</file>